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315" r:id="rId3"/>
    <p:sldId id="310" r:id="rId4"/>
    <p:sldId id="313" r:id="rId5"/>
    <p:sldId id="314" r:id="rId6"/>
    <p:sldId id="312" r:id="rId7"/>
    <p:sldId id="309" r:id="rId8"/>
    <p:sldId id="260" r:id="rId9"/>
    <p:sldId id="316" r:id="rId10"/>
    <p:sldId id="317" r:id="rId11"/>
    <p:sldId id="264" r:id="rId12"/>
    <p:sldId id="265" r:id="rId13"/>
    <p:sldId id="277" r:id="rId14"/>
    <p:sldId id="276" r:id="rId15"/>
    <p:sldId id="269" r:id="rId16"/>
    <p:sldId id="267" r:id="rId17"/>
    <p:sldId id="270" r:id="rId18"/>
    <p:sldId id="271" r:id="rId19"/>
    <p:sldId id="272" r:id="rId20"/>
    <p:sldId id="318" r:id="rId21"/>
    <p:sldId id="274" r:id="rId22"/>
    <p:sldId id="280" r:id="rId23"/>
    <p:sldId id="268" r:id="rId24"/>
    <p:sldId id="303" r:id="rId25"/>
    <p:sldId id="304" r:id="rId26"/>
    <p:sldId id="305" r:id="rId27"/>
    <p:sldId id="355" r:id="rId28"/>
    <p:sldId id="362" r:id="rId29"/>
    <p:sldId id="363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0627" autoAdjust="0"/>
  </p:normalViewPr>
  <p:slideViewPr>
    <p:cSldViewPr snapToGrid="0">
      <p:cViewPr varScale="1">
        <p:scale>
          <a:sx n="104" d="100"/>
          <a:sy n="104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1031F0-205F-4909-8C57-2BF4117252D6}" type="datetimeFigureOut">
              <a:rPr lang="en-US" smtClean="0"/>
              <a:t>8/12/2024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0827C8-2A86-4BEE-A1BC-C9473A3868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5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1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6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48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0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12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38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1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23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82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54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3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60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931A-1849-4563-8198-14CC86DB6F0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08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16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00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32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56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  <a:p>
            <a:br>
              <a:rPr lang="en-US" dirty="0"/>
            </a:br>
            <a:r>
              <a:rPr lang="en-US" dirty="0"/>
              <a:t>We will take a 5-minute break.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E88E181-014B-4282-989C-A01CF45ECD4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2934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contact list should you have questions during the compilation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60ABA-4B3E-4A9E-AEFF-ACF876CEFFF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0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58E97-E3B5-4BDF-9A92-DA769D177FD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9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5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0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3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7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0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5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27C8-2A86-4BEE-A1BC-C9473A3868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6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8/12/2024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7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6588-EB28-4687-AEAF-C156D6872261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C38-4043-4DB1-8CB3-6FDBE87C4D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982132"/>
            <a:ext cx="9064979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566160"/>
            <a:ext cx="906497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4470401"/>
            <a:ext cx="906497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6588-EB28-4687-AEAF-C156D6872261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C38-4043-4DB1-8CB3-6FDBE87C4D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6" y="3429000"/>
            <a:ext cx="88085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97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8/12/2024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8/12/2024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8/12/2024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2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8/12/2024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1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8/12/2024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9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8/12/2024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8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8/12/2024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2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1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8/12/2024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3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FRS@myfloridacfo.co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Statewide Master Adjustments Management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SWMA System Training </a:t>
            </a:r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6"/>
    </mc:Choice>
    <mc:Fallback xmlns="">
      <p:transition spd="slow" advTm="115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4EFE1-EAB7-4611-013D-B6F66F5D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9" y="637762"/>
            <a:ext cx="2899568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Option 1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F2D97-BB96-693A-9D84-246457665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4775" y="637762"/>
            <a:ext cx="5600580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Upload Multiple Files</a:t>
            </a:r>
          </a:p>
          <a:p>
            <a:pPr algn="l"/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59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5A8EE2-64C1-A679-9318-F584EA713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CCAA719-1492-EB0B-1596-F4128A6508B0}"/>
              </a:ext>
            </a:extLst>
          </p:cNvPr>
          <p:cNvSpPr/>
          <p:nvPr/>
        </p:nvSpPr>
        <p:spPr>
          <a:xfrm>
            <a:off x="2648606" y="951184"/>
            <a:ext cx="515007" cy="1576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CF3F26C-DCD3-EDA1-B1B8-29BB2B2D1747}"/>
              </a:ext>
            </a:extLst>
          </p:cNvPr>
          <p:cNvSpPr/>
          <p:nvPr/>
        </p:nvSpPr>
        <p:spPr>
          <a:xfrm>
            <a:off x="4372304" y="951183"/>
            <a:ext cx="515007" cy="15765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56"/>
    </mc:Choice>
    <mc:Fallback xmlns="">
      <p:transition spd="slow" advTm="2705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1EDE6E-DAE2-E9CB-9507-8295BC5F6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8"/>
    </mc:Choice>
    <mc:Fallback xmlns="">
      <p:transition spd="slow" advTm="1308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36C3F-6654-B4BC-D08F-1BB14E08C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69A8B3-7A24-90D6-56E7-737B7BB7F2F5}"/>
              </a:ext>
            </a:extLst>
          </p:cNvPr>
          <p:cNvCxnSpPr>
            <a:cxnSpLocks/>
          </p:cNvCxnSpPr>
          <p:nvPr/>
        </p:nvCxnSpPr>
        <p:spPr>
          <a:xfrm flipV="1">
            <a:off x="10205545" y="3796860"/>
            <a:ext cx="236482" cy="365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829C6D-55E0-3DF7-2913-EF0CDD5781FC}"/>
              </a:ext>
            </a:extLst>
          </p:cNvPr>
          <p:cNvCxnSpPr>
            <a:cxnSpLocks/>
          </p:cNvCxnSpPr>
          <p:nvPr/>
        </p:nvCxnSpPr>
        <p:spPr>
          <a:xfrm flipV="1">
            <a:off x="10861274" y="3796860"/>
            <a:ext cx="0" cy="470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3EFAE8-3FF7-D54A-BF4D-829F981308C6}"/>
              </a:ext>
            </a:extLst>
          </p:cNvPr>
          <p:cNvCxnSpPr>
            <a:cxnSpLocks/>
          </p:cNvCxnSpPr>
          <p:nvPr/>
        </p:nvCxnSpPr>
        <p:spPr>
          <a:xfrm flipH="1" flipV="1">
            <a:off x="11301540" y="3796861"/>
            <a:ext cx="333412" cy="365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4"/>
    </mc:Choice>
    <mc:Fallback xmlns="">
      <p:transition spd="slow" advTm="55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0C38B6-0599-35DD-15C7-8B330EE83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51"/>
    </mc:Choice>
    <mc:Fallback xmlns="">
      <p:transition spd="slow" advTm="4355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3A15A-486B-94E0-6C28-4254A16B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4" b="14074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D3D0EF-0F1F-E832-9F30-F92C69FDDC5A}"/>
              </a:ext>
            </a:extLst>
          </p:cNvPr>
          <p:cNvCxnSpPr>
            <a:cxnSpLocks/>
          </p:cNvCxnSpPr>
          <p:nvPr/>
        </p:nvCxnSpPr>
        <p:spPr>
          <a:xfrm flipV="1">
            <a:off x="10752082" y="3846787"/>
            <a:ext cx="525519" cy="346842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8"/>
    </mc:Choice>
    <mc:Fallback xmlns="">
      <p:transition spd="slow" advTm="1627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3691C-6853-E392-250E-36E0385B61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10"/>
          <a:stretch/>
        </p:blipFill>
        <p:spPr>
          <a:xfrm>
            <a:off x="0" y="1"/>
            <a:ext cx="6096000" cy="6792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B3CBF9-FFDF-8BB6-F360-4ED52C3ADD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65" b="12253"/>
          <a:stretch/>
        </p:blipFill>
        <p:spPr>
          <a:xfrm>
            <a:off x="6096000" y="0"/>
            <a:ext cx="6096001" cy="685800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28095345-2750-AA75-950C-A53FABDF20D7}"/>
              </a:ext>
            </a:extLst>
          </p:cNvPr>
          <p:cNvSpPr/>
          <p:nvPr/>
        </p:nvSpPr>
        <p:spPr>
          <a:xfrm>
            <a:off x="7483366" y="2669627"/>
            <a:ext cx="630620" cy="23122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6F4509C-BD6E-8B87-01EA-6D421B0F8A69}"/>
              </a:ext>
            </a:extLst>
          </p:cNvPr>
          <p:cNvSpPr/>
          <p:nvPr/>
        </p:nvSpPr>
        <p:spPr>
          <a:xfrm>
            <a:off x="7483366" y="3699640"/>
            <a:ext cx="630620" cy="2312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CC6393-7A80-B27D-0289-BC279FDA1707}"/>
              </a:ext>
            </a:extLst>
          </p:cNvPr>
          <p:cNvCxnSpPr/>
          <p:nvPr/>
        </p:nvCxnSpPr>
        <p:spPr>
          <a:xfrm flipV="1">
            <a:off x="3731172" y="5411514"/>
            <a:ext cx="1114097" cy="935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2D5044-BAD5-41AB-B64D-32B578323149}"/>
              </a:ext>
            </a:extLst>
          </p:cNvPr>
          <p:cNvCxnSpPr>
            <a:cxnSpLocks/>
          </p:cNvCxnSpPr>
          <p:nvPr/>
        </p:nvCxnSpPr>
        <p:spPr>
          <a:xfrm flipV="1">
            <a:off x="4041227" y="5411514"/>
            <a:ext cx="1429407" cy="117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150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86"/>
    </mc:Choice>
    <mc:Fallback xmlns="">
      <p:transition spd="slow" advTm="228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3"/>
          <p:cNvSpPr>
            <a:spLocks noChangeAspect="1" noChangeArrowheads="1" noTextEdit="1"/>
          </p:cNvSpPr>
          <p:nvPr/>
        </p:nvSpPr>
        <p:spPr bwMode="auto">
          <a:xfrm>
            <a:off x="3238500" y="2262526"/>
            <a:ext cx="571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96BAE-8467-1B3F-D87E-8ED32ED04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A2E18FC-D860-9F9B-C842-B78046D1560F}"/>
              </a:ext>
            </a:extLst>
          </p:cNvPr>
          <p:cNvSpPr/>
          <p:nvPr/>
        </p:nvSpPr>
        <p:spPr>
          <a:xfrm>
            <a:off x="8953500" y="4897821"/>
            <a:ext cx="936733" cy="2417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6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5"/>
    </mc:Choice>
    <mc:Fallback xmlns="">
      <p:transition spd="slow" advTm="2555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3"/>
          <p:cNvSpPr>
            <a:spLocks noChangeAspect="1" noChangeArrowheads="1" noTextEdit="1"/>
          </p:cNvSpPr>
          <p:nvPr/>
        </p:nvSpPr>
        <p:spPr bwMode="auto">
          <a:xfrm>
            <a:off x="3238500" y="2262526"/>
            <a:ext cx="571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7EA10-EF8F-FA01-9FAB-B5353C85C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110"/>
            <a:ext cx="12192000" cy="614855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C414183-EAE5-0847-CCB1-82764CA78C0E}"/>
              </a:ext>
            </a:extLst>
          </p:cNvPr>
          <p:cNvSpPr/>
          <p:nvPr/>
        </p:nvSpPr>
        <p:spPr>
          <a:xfrm>
            <a:off x="1765739" y="2900854"/>
            <a:ext cx="451944" cy="1051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43FE610-FC2D-9FD4-DA52-34D231968100}"/>
              </a:ext>
            </a:extLst>
          </p:cNvPr>
          <p:cNvSpPr/>
          <p:nvPr/>
        </p:nvSpPr>
        <p:spPr>
          <a:xfrm>
            <a:off x="1765739" y="3773214"/>
            <a:ext cx="451944" cy="1051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4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1"/>
    </mc:Choice>
    <mc:Fallback xmlns="">
      <p:transition spd="slow" advTm="1592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3"/>
          <p:cNvSpPr>
            <a:spLocks noChangeAspect="1" noChangeArrowheads="1" noTextEdit="1"/>
          </p:cNvSpPr>
          <p:nvPr/>
        </p:nvSpPr>
        <p:spPr bwMode="auto">
          <a:xfrm>
            <a:off x="3238500" y="2262526"/>
            <a:ext cx="571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51F48-007A-4C24-EADB-7DE8B1C84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8068"/>
            <a:ext cx="12192000" cy="6279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9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23"/>
    </mc:Choice>
    <mc:Fallback xmlns="">
      <p:transition spd="slow" advTm="2362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 Memo #4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9DFA9E-8768-C0C9-B10F-CEEA03EB9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1040" y="625683"/>
            <a:ext cx="7108966" cy="55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3"/>
    </mc:Choice>
    <mc:Fallback xmlns="">
      <p:transition spd="slow" advTm="1959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0"/>
            <a:ext cx="465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4EFE1-EAB7-4611-013D-B6F66F5D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9" y="637762"/>
            <a:ext cx="2899568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Option </a:t>
            </a:r>
            <a:r>
              <a:rPr lang="en-US" sz="4800" dirty="0">
                <a:solidFill>
                  <a:schemeClr val="bg1"/>
                </a:solidFill>
              </a:rPr>
              <a:t>2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535" y="0"/>
            <a:ext cx="753945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F2D97-BB96-693A-9D84-246457665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4775" y="637762"/>
            <a:ext cx="5600580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Manual Entry /Single File</a:t>
            </a:r>
          </a:p>
          <a:p>
            <a:pPr algn="l"/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665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374B2C-CCE1-0B3C-001A-9E5772434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8547250-2342-0DC6-83E1-03E6E0CEA44D}"/>
              </a:ext>
            </a:extLst>
          </p:cNvPr>
          <p:cNvSpPr/>
          <p:nvPr/>
        </p:nvSpPr>
        <p:spPr>
          <a:xfrm>
            <a:off x="2690648" y="520260"/>
            <a:ext cx="546538" cy="1996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5B366AC-6B0A-B597-6129-765297150D00}"/>
              </a:ext>
            </a:extLst>
          </p:cNvPr>
          <p:cNvSpPr/>
          <p:nvPr/>
        </p:nvSpPr>
        <p:spPr>
          <a:xfrm>
            <a:off x="4582509" y="520261"/>
            <a:ext cx="546539" cy="19969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9"/>
    </mc:Choice>
    <mc:Fallback xmlns="">
      <p:transition spd="slow" advTm="1005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D7A5F-DE23-E482-BD89-AB1725CFE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79"/>
    </mc:Choice>
    <mc:Fallback xmlns="">
      <p:transition spd="slow" advTm="3067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89759" y="2964790"/>
            <a:ext cx="3120321" cy="1569660"/>
            <a:chOff x="2810749" y="1984232"/>
            <a:chExt cx="3120321" cy="1569660"/>
          </a:xfrm>
        </p:grpSpPr>
        <p:sp>
          <p:nvSpPr>
            <p:cNvPr id="8" name="TextBox 7"/>
            <p:cNvSpPr txBox="1"/>
            <p:nvPr/>
          </p:nvSpPr>
          <p:spPr>
            <a:xfrm>
              <a:off x="2810749" y="1984232"/>
              <a:ext cx="5128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9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8181" y="2341137"/>
              <a:ext cx="5128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000" b="1" dirty="0"/>
            </a:p>
          </p:txBody>
        </p:sp>
      </p:grp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EFAEDCA5-5DF3-4F81-8919-FE3C8004A1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FD7DF8-23AF-6329-347B-651C9126B8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09" t="-112" r="1842"/>
          <a:stretch/>
        </p:blipFill>
        <p:spPr>
          <a:xfrm>
            <a:off x="6728706" y="0"/>
            <a:ext cx="603985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FD46EA-1773-4F4B-34D5-B5DDCAEC9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70" y="0"/>
            <a:ext cx="6677661" cy="677917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28093E-9320-711C-B32F-2A55BAE51BF6}"/>
              </a:ext>
            </a:extLst>
          </p:cNvPr>
          <p:cNvCxnSpPr>
            <a:cxnSpLocks/>
          </p:cNvCxnSpPr>
          <p:nvPr/>
        </p:nvCxnSpPr>
        <p:spPr>
          <a:xfrm flipV="1">
            <a:off x="3989759" y="5013434"/>
            <a:ext cx="1369473" cy="1082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BAC056-4479-8851-4F11-469B9481A5C5}"/>
              </a:ext>
            </a:extLst>
          </p:cNvPr>
          <p:cNvCxnSpPr/>
          <p:nvPr/>
        </p:nvCxnSpPr>
        <p:spPr>
          <a:xfrm flipV="1">
            <a:off x="4622465" y="5013434"/>
            <a:ext cx="1473535" cy="128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B9C3A4-205B-60E8-0BD9-95102F359A10}"/>
              </a:ext>
            </a:extLst>
          </p:cNvPr>
          <p:cNvCxnSpPr>
            <a:cxnSpLocks/>
          </p:cNvCxnSpPr>
          <p:nvPr/>
        </p:nvCxnSpPr>
        <p:spPr>
          <a:xfrm flipH="1">
            <a:off x="9978625" y="651641"/>
            <a:ext cx="368384" cy="8942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04FF3D-C5DE-A983-6381-DC7C5CFF4E46}"/>
              </a:ext>
            </a:extLst>
          </p:cNvPr>
          <p:cNvCxnSpPr>
            <a:cxnSpLocks/>
          </p:cNvCxnSpPr>
          <p:nvPr/>
        </p:nvCxnSpPr>
        <p:spPr>
          <a:xfrm flipH="1">
            <a:off x="10884079" y="746234"/>
            <a:ext cx="408534" cy="7996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Left 22">
            <a:extLst>
              <a:ext uri="{FF2B5EF4-FFF2-40B4-BE49-F238E27FC236}">
                <a16:creationId xmlns:a16="http://schemas.microsoft.com/office/drawing/2014/main" id="{062608A2-23B1-EB57-828C-E10457473E06}"/>
              </a:ext>
            </a:extLst>
          </p:cNvPr>
          <p:cNvSpPr/>
          <p:nvPr/>
        </p:nvSpPr>
        <p:spPr>
          <a:xfrm>
            <a:off x="7824049" y="3773214"/>
            <a:ext cx="522532" cy="25224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40BA76-165E-8221-6F5B-27E3FEBC1A20}"/>
              </a:ext>
            </a:extLst>
          </p:cNvPr>
          <p:cNvSpPr/>
          <p:nvPr/>
        </p:nvSpPr>
        <p:spPr>
          <a:xfrm>
            <a:off x="11845158" y="5616410"/>
            <a:ext cx="588579" cy="5636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FA71A3-E6E2-3A16-8204-1CEF1DE629F5}"/>
              </a:ext>
            </a:extLst>
          </p:cNvPr>
          <p:cNvCxnSpPr>
            <a:endCxn id="24" idx="3"/>
          </p:cNvCxnSpPr>
          <p:nvPr/>
        </p:nvCxnSpPr>
        <p:spPr>
          <a:xfrm flipV="1">
            <a:off x="11552238" y="6097535"/>
            <a:ext cx="379115" cy="5239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0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96"/>
    </mc:Choice>
    <mc:Fallback xmlns="">
      <p:transition spd="slow" advTm="33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812" y="4864438"/>
            <a:ext cx="1055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41AE8-ADBE-95AD-31B8-7D8AC778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61"/>
    </mc:Choice>
    <mc:Fallback xmlns="">
      <p:transition spd="slow" advTm="4886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0" name="Rectangle 104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35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DB4AD-698E-A258-860D-77314481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25" y="287606"/>
            <a:ext cx="2449799" cy="264478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Adjustment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164FBD9B-0714-525A-0734-98387252D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"/>
          <a:stretch/>
        </p:blipFill>
        <p:spPr bwMode="auto">
          <a:xfrm>
            <a:off x="2618951" y="0"/>
            <a:ext cx="9518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FF52B7-4F39-6C15-6E21-6B38D6877F51}"/>
              </a:ext>
            </a:extLst>
          </p:cNvPr>
          <p:cNvCxnSpPr>
            <a:cxnSpLocks/>
          </p:cNvCxnSpPr>
          <p:nvPr/>
        </p:nvCxnSpPr>
        <p:spPr>
          <a:xfrm flipH="1">
            <a:off x="3985711" y="1345323"/>
            <a:ext cx="315310" cy="6936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46F3FB-23AD-6F1E-692E-1641131161FE}"/>
              </a:ext>
            </a:extLst>
          </p:cNvPr>
          <p:cNvCxnSpPr>
            <a:cxnSpLocks/>
          </p:cNvCxnSpPr>
          <p:nvPr/>
        </p:nvCxnSpPr>
        <p:spPr>
          <a:xfrm>
            <a:off x="3342290" y="1345324"/>
            <a:ext cx="353337" cy="6936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89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74"/>
    </mc:Choice>
    <mc:Fallback xmlns="">
      <p:transition spd="slow" advTm="3887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7CCC2E1E-4170-AB2B-776C-6BFDEC8B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761065"/>
            <a:ext cx="10905066" cy="13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720CF5C5-C93C-E791-22DD-8BDBFACE8328}"/>
              </a:ext>
            </a:extLst>
          </p:cNvPr>
          <p:cNvSpPr/>
          <p:nvPr/>
        </p:nvSpPr>
        <p:spPr>
          <a:xfrm>
            <a:off x="9532883" y="3552497"/>
            <a:ext cx="472965" cy="115613"/>
          </a:xfrm>
          <a:prstGeom prst="round2Same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22D3F2-E69E-FA75-DD66-D9F418456D26}"/>
              </a:ext>
            </a:extLst>
          </p:cNvPr>
          <p:cNvCxnSpPr/>
          <p:nvPr/>
        </p:nvCxnSpPr>
        <p:spPr>
          <a:xfrm flipH="1">
            <a:off x="10005847" y="3134186"/>
            <a:ext cx="166455" cy="356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8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76"/>
    </mc:Choice>
    <mc:Fallback xmlns="">
      <p:transition spd="slow" advTm="3627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person writing on a whiteboard&#10;&#10;Description automatically generated with low confidence">
            <a:extLst>
              <a:ext uri="{FF2B5EF4-FFF2-40B4-BE49-F238E27FC236}">
                <a16:creationId xmlns:a16="http://schemas.microsoft.com/office/drawing/2014/main" id="{FF2105BE-4AA0-4C11-9C58-36AEEB314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96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1CCDE2-81E7-43FC-99D1-C575B13B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/>
              <a:t>Any 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FAF97-29B3-3478-ED3F-17F604FF9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39BA12D-66C8-4ADD-AE22-8C591D475314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27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384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191B12-A325-B045-061A-1BE869692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699" r="13159"/>
          <a:stretch/>
        </p:blipFill>
        <p:spPr>
          <a:xfrm>
            <a:off x="4330130" y="397239"/>
            <a:ext cx="7861870" cy="62198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90342-E7CE-47BE-BDB7-FD25E744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9" y="2154833"/>
            <a:ext cx="6318356" cy="12741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i="1" dirty="0"/>
              <a:t>General Questions can be sent to</a:t>
            </a:r>
            <a:r>
              <a:rPr lang="en-US" sz="3600" dirty="0"/>
              <a:t> </a:t>
            </a:r>
            <a:r>
              <a:rPr lang="en-US" sz="4000" dirty="0">
                <a:hlinkClick r:id="rId4"/>
              </a:rPr>
              <a:t>SFRS@myfloridacfo.com</a:t>
            </a:r>
            <a:endParaRPr lang="en-US" sz="4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2508A-38DB-4DD3-829A-A429348DC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39BA12D-66C8-4ADD-AE22-8C591D475314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680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SWMA User Access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72F4B0-D2A9-8B71-799A-FC3ABF48E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226" y="0"/>
            <a:ext cx="5280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3"/>
    </mc:Choice>
    <mc:Fallback xmlns="">
      <p:transition spd="slow" advTm="1959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kern="1200" dirty="0">
                <a:latin typeface="+mj-lt"/>
                <a:ea typeface="+mj-ea"/>
                <a:cs typeface="+mj-cs"/>
              </a:rPr>
              <a:t>SWMA User Access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F51BE78-8EF4-5F9F-064C-853E1787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43993"/>
            <a:ext cx="3943661" cy="3709469"/>
          </a:xfrm>
        </p:spPr>
        <p:txBody>
          <a:bodyPr>
            <a:normAutofit/>
          </a:bodyPr>
          <a:lstStyle/>
          <a:p>
            <a:r>
              <a:rPr lang="en-US" sz="2400" dirty="0"/>
              <a:t>SWMA User Account Request Form</a:t>
            </a:r>
          </a:p>
          <a:p>
            <a:pPr marL="457200" lvl="1" indent="0">
              <a:buNone/>
            </a:pPr>
            <a:r>
              <a:rPr lang="en-US" sz="1800" dirty="0"/>
              <a:t>Completed request Form must be signed by the Agency Access Control Custodian</a:t>
            </a:r>
          </a:p>
          <a:p>
            <a:pPr lvl="1"/>
            <a:r>
              <a:rPr lang="en-US" sz="1800" dirty="0"/>
              <a:t>Administrative Services Director, Chief Financial Office or equivalent</a:t>
            </a:r>
          </a:p>
          <a:p>
            <a:r>
              <a:rPr lang="en-US" sz="2400" dirty="0"/>
              <a:t>Two Roles</a:t>
            </a:r>
          </a:p>
          <a:p>
            <a:pPr lvl="1"/>
            <a:r>
              <a:rPr lang="en-US" sz="1800" dirty="0"/>
              <a:t>Agency Analyst</a:t>
            </a:r>
          </a:p>
          <a:p>
            <a:pPr lvl="1"/>
            <a:r>
              <a:rPr lang="en-US" sz="1800" dirty="0"/>
              <a:t>Agency Proofer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F69F805-2D9E-B8B7-5109-9F0F88A4B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585" y="0"/>
            <a:ext cx="5606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3"/>
    </mc:Choice>
    <mc:Fallback xmlns="">
      <p:transition spd="slow" advTm="195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SWMA User Access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EDB23F-61DF-44E7-DD44-F9DF33B4F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6913" y="4439"/>
            <a:ext cx="5277241" cy="685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3"/>
    </mc:Choice>
    <mc:Fallback xmlns="">
      <p:transition spd="slow" advTm="1959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C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SWMA User Access Request Form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81C5D3D-9C48-A416-0A64-5664C356C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4693" y="222675"/>
            <a:ext cx="8617307" cy="66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5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3"/>
    </mc:Choice>
    <mc:Fallback xmlns="">
      <p:transition spd="slow" advTm="1959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Authentication &amp; Authorization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5261C4-3620-A444-4EBF-25A9B9206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3"/>
    </mc:Choice>
    <mc:Fallback xmlns="">
      <p:transition spd="slow" advTm="1959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6828E0-1D8C-0F87-8D1C-FBB604A9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38B90B-583C-BD20-AFF1-28A398906885}"/>
              </a:ext>
            </a:extLst>
          </p:cNvPr>
          <p:cNvCxnSpPr>
            <a:cxnSpLocks/>
          </p:cNvCxnSpPr>
          <p:nvPr/>
        </p:nvCxnSpPr>
        <p:spPr>
          <a:xfrm flipV="1">
            <a:off x="2879834" y="588579"/>
            <a:ext cx="493987" cy="893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472AF4-BE69-DCD8-9FC6-73466FAD19C9}"/>
              </a:ext>
            </a:extLst>
          </p:cNvPr>
          <p:cNvCxnSpPr>
            <a:cxnSpLocks/>
          </p:cNvCxnSpPr>
          <p:nvPr/>
        </p:nvCxnSpPr>
        <p:spPr>
          <a:xfrm flipV="1">
            <a:off x="3720663" y="588579"/>
            <a:ext cx="0" cy="1019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CA3AAE-38AA-5036-89A0-80D8A5DB8897}"/>
              </a:ext>
            </a:extLst>
          </p:cNvPr>
          <p:cNvCxnSpPr>
            <a:cxnSpLocks/>
          </p:cNvCxnSpPr>
          <p:nvPr/>
        </p:nvCxnSpPr>
        <p:spPr>
          <a:xfrm flipH="1" flipV="1">
            <a:off x="4035973" y="588579"/>
            <a:ext cx="515006" cy="893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9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2"/>
    </mc:Choice>
    <mc:Fallback xmlns="">
      <p:transition spd="slow" advTm="1141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5A8EE2-64C1-A679-9318-F584EA713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427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EC5F69-F28A-5526-8CCC-6756A577A093}"/>
              </a:ext>
            </a:extLst>
          </p:cNvPr>
          <p:cNvSpPr txBox="1"/>
          <p:nvPr/>
        </p:nvSpPr>
        <p:spPr>
          <a:xfrm>
            <a:off x="1978701" y="856938"/>
            <a:ext cx="101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Option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9F30E-1DF5-AE91-03A3-93252737FBCE}"/>
              </a:ext>
            </a:extLst>
          </p:cNvPr>
          <p:cNvSpPr txBox="1"/>
          <p:nvPr/>
        </p:nvSpPr>
        <p:spPr>
          <a:xfrm>
            <a:off x="1978700" y="540072"/>
            <a:ext cx="101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32611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56"/>
    </mc:Choice>
    <mc:Fallback xmlns="">
      <p:transition spd="slow" advTm="2705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2.9|0.8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15234A"/>
    </a:dk1>
    <a:lt1>
      <a:sysClr val="window" lastClr="FFFFFF"/>
    </a:lt1>
    <a:dk2>
      <a:srgbClr val="15234A"/>
    </a:dk2>
    <a:lt2>
      <a:srgbClr val="E7E6E6"/>
    </a:lt2>
    <a:accent1>
      <a:srgbClr val="15234A"/>
    </a:accent1>
    <a:accent2>
      <a:srgbClr val="B5985A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18347</TotalTime>
  <Words>147</Words>
  <Application>Microsoft Office PowerPoint</Application>
  <PresentationFormat>Widescreen</PresentationFormat>
  <Paragraphs>55</Paragraphs>
  <Slides>29</Slides>
  <Notes>27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1_Office Theme</vt:lpstr>
      <vt:lpstr>Statewide Master Adjustments Management </vt:lpstr>
      <vt:lpstr>AA Memo #4</vt:lpstr>
      <vt:lpstr>SWMA User Access</vt:lpstr>
      <vt:lpstr>SWMA User Access</vt:lpstr>
      <vt:lpstr>SWMA User Access</vt:lpstr>
      <vt:lpstr>SWMA User Access Request Form</vt:lpstr>
      <vt:lpstr>Authentication &amp; Authorization</vt:lpstr>
      <vt:lpstr>PowerPoint Presentation</vt:lpstr>
      <vt:lpstr>PowerPoint Presentation</vt:lpstr>
      <vt:lpstr>Option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 2</vt:lpstr>
      <vt:lpstr>PowerPoint Presentation</vt:lpstr>
      <vt:lpstr>PowerPoint Presentation</vt:lpstr>
      <vt:lpstr>PowerPoint Presentation</vt:lpstr>
      <vt:lpstr>PowerPoint Presentation</vt:lpstr>
      <vt:lpstr>Proof Adjustment</vt:lpstr>
      <vt:lpstr>PowerPoint Presentation</vt:lpstr>
      <vt:lpstr>Any Questions?</vt:lpstr>
      <vt:lpstr>General Questions can be sent to SFRS@myfloridacfo.com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Statewide Cost Allocation Plan (SWCAP)</dc:title>
  <dc:creator>Brown, Lucas</dc:creator>
  <cp:lastModifiedBy>Albagdadi, Wafae</cp:lastModifiedBy>
  <cp:revision>76</cp:revision>
  <cp:lastPrinted>2019-07-31T21:03:19Z</cp:lastPrinted>
  <dcterms:created xsi:type="dcterms:W3CDTF">2019-07-19T17:53:28Z</dcterms:created>
  <dcterms:modified xsi:type="dcterms:W3CDTF">2024-08-12T16:26:29Z</dcterms:modified>
</cp:coreProperties>
</file>