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7772400" cy="10058400"/>
  <p:notesSz cx="6858000" cy="9144000"/>
  <p:embeddedFontLst>
    <p:embeddedFont>
      <p:font typeface="Canva Sans" panose="020B0604020202020204" charset="0"/>
      <p:regular r:id="rId21"/>
    </p:embeddedFont>
    <p:embeddedFont>
      <p:font typeface="Canva Sans Bold" panose="020B0604020202020204" charset="0"/>
      <p:regular r:id="rId22"/>
    </p:embeddedFont>
    <p:embeddedFont>
      <p:font typeface="Poppins" panose="00000500000000000000" pitchFamily="2" charset="0"/>
      <p:regular r:id="rId23"/>
      <p:bold r:id="rId24"/>
      <p:italic r:id="rId25"/>
      <p:boldItalic r:id="rId26"/>
    </p:embeddedFont>
    <p:embeddedFont>
      <p:font typeface="Poppins Bold" panose="00000800000000000000" charset="0"/>
      <p:regular r:id="rId27"/>
    </p:embeddedFont>
    <p:embeddedFont>
      <p:font typeface="Poppins Italic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22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7.sv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7.svg"/><Relationship Id="rId7"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7.svg"/><Relationship Id="rId7" Type="http://schemas.openxmlformats.org/officeDocument/2006/relationships/image" Target="../media/image3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hyperlink" Target="https://players.brightcove.net/913730540001/default_default/index.html?videoId=6337161945112" TargetMode="External"/><Relationship Id="rId2" Type="http://schemas.openxmlformats.org/officeDocument/2006/relationships/hyperlink" Target="https://myfloridacfofloridapalm.us.document360.io/docs/interfaces" TargetMode="External"/><Relationship Id="rId1" Type="http://schemas.openxmlformats.org/officeDocument/2006/relationships/slideLayout" Target="../slideLayouts/slideLayout7.xml"/><Relationship Id="rId6" Type="http://schemas.openxmlformats.org/officeDocument/2006/relationships/hyperlink" Target="https://myfloridacfofloridapalm.us.document360.io/docs/configuration-data-values" TargetMode="External"/><Relationship Id="rId5" Type="http://schemas.openxmlformats.org/officeDocument/2006/relationships/hyperlink" Target="https://bcove.video/4ddaaqP" TargetMode="External"/><Relationship Id="rId4" Type="http://schemas.openxmlformats.org/officeDocument/2006/relationships/hyperlink" Target="https://myfloridacfofloridapalm.us.document360.io/docs/conversions-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hyperlink" Target="https://myfloridacfofloridapalm.us.document360.io/docs/knowledge-center-change-catalog" TargetMode="External"/><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hyperlink" Target="https://myfloridacfo.sharepoint.com/sites/LnD/CCN/SitePages/DFS-Florida-PALM-Stakeholders-Site.aspx" TargetMode="External"/><Relationship Id="rId5" Type="http://schemas.openxmlformats.org/officeDocument/2006/relationships/image" Target="../media/image43.sv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myfloridacfo.com/HTML5/ChartOfAccounts/story.html" TargetMode="External"/><Relationship Id="rId7" Type="http://schemas.openxmlformats.org/officeDocument/2006/relationships/image" Target="../media/image45.svg"/><Relationship Id="rId2" Type="http://schemas.openxmlformats.org/officeDocument/2006/relationships/hyperlink" Target="https://myfloridacfofloridapalm.us.document360.io/docs/statewide-coa-configuration-workbook" TargetMode="Externa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hyperlink" Target="https://myfloridacfo.sharepoint.com/sites/LnD/CCN/SitePages/DFS-Florida-PALM-Stakeholders-Site.aspx" TargetMode="External"/><Relationship Id="rId5" Type="http://schemas.openxmlformats.org/officeDocument/2006/relationships/hyperlink" Target="https://myfloridacfofloridapalm.us.document360.io/docs/reports" TargetMode="External"/><Relationship Id="rId10" Type="http://schemas.openxmlformats.org/officeDocument/2006/relationships/hyperlink" Target="https://myfloridacfo.com/floridapalm/chart-of-accounts" TargetMode="External"/><Relationship Id="rId4" Type="http://schemas.openxmlformats.org/officeDocument/2006/relationships/hyperlink" Target="https://myfloridacfofloridapalm.us.document360.io/docs/conversions-1" TargetMode="External"/><Relationship Id="rId9" Type="http://schemas.openxmlformats.org/officeDocument/2006/relationships/image" Target="../media/image47.svg"/></Relationships>
</file>

<file path=ppt/slides/_rels/slide17.xml.rels><?xml version="1.0" encoding="UTF-8" standalone="yes"?>
<Relationships xmlns="http://schemas.openxmlformats.org/package/2006/relationships"><Relationship Id="rId8" Type="http://schemas.openxmlformats.org/officeDocument/2006/relationships/hyperlink" Target="https://myfloridacfofloridapalm.us.document360.io/docs/module-interactions" TargetMode="External"/><Relationship Id="rId13" Type="http://schemas.openxmlformats.org/officeDocument/2006/relationships/hyperlink" Target="https://myfloridacfofloridapalm.us.document360.io/version1/docs/en/appendix-1-chartfield-attributes" TargetMode="External"/><Relationship Id="rId3" Type="http://schemas.openxmlformats.org/officeDocument/2006/relationships/hyperlink" Target="https://players.brightcove.net/913730540001/default_default/index.html?videoId=6365775491112" TargetMode="External"/><Relationship Id="rId7" Type="http://schemas.openxmlformats.org/officeDocument/2006/relationships/hyperlink" Target="https://myfloridacfofloridapalm.us.document360.io/docs/business-process-models-1" TargetMode="External"/><Relationship Id="rId12" Type="http://schemas.openxmlformats.org/officeDocument/2006/relationships/hyperlink" Target="https://myfloridacfofloridapalm.us.document360.io/version1/docs/user-roles" TargetMode="External"/><Relationship Id="rId2" Type="http://schemas.openxmlformats.org/officeDocument/2006/relationships/hyperlink" Target="https://myfloridacfo.com/floridapalm/meetings-workshops/event-details/2024/11/12/meetings-events/design-summary-and-test-preparation-workshop" TargetMode="External"/><Relationship Id="rId1" Type="http://schemas.openxmlformats.org/officeDocument/2006/relationships/slideLayout" Target="../slideLayouts/slideLayout7.xml"/><Relationship Id="rId6" Type="http://schemas.openxmlformats.org/officeDocument/2006/relationships/hyperlink" Target="https://myfloridacfofloridapalm.us.document360.io/docs/report" TargetMode="External"/><Relationship Id="rId11" Type="http://schemas.openxmlformats.org/officeDocument/2006/relationships/hyperlink" Target="https://myfloridacfofloridapalm.us.document360.io/docs/role-assignment-overview" TargetMode="External"/><Relationship Id="rId5" Type="http://schemas.openxmlformats.org/officeDocument/2006/relationships/hyperlink" Target="https://myfloridacfofloridapalm.us.document360.io/docs/knowledge-center-change-catalog" TargetMode="External"/><Relationship Id="rId15" Type="http://schemas.openxmlformats.org/officeDocument/2006/relationships/image" Target="../media/image49.svg"/><Relationship Id="rId10" Type="http://schemas.openxmlformats.org/officeDocument/2006/relationships/hyperlink" Target="https://myfloridacfofloridapalm.us.document360.io/docs/reporting-solution" TargetMode="External"/><Relationship Id="rId4" Type="http://schemas.openxmlformats.org/officeDocument/2006/relationships/hyperlink" Target="https://players.brightcove.net/913730540001/default_default/index.html?videoId=6365756975112" TargetMode="External"/><Relationship Id="rId9" Type="http://schemas.openxmlformats.org/officeDocument/2006/relationships/hyperlink" Target="https://myfloridacfofloridapalm.us.document360.io/docs/chart-of-accounts-design" TargetMode="External"/><Relationship Id="rId1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18" Type="http://schemas.openxmlformats.org/officeDocument/2006/relationships/image" Target="../media/image64.png"/><Relationship Id="rId3" Type="http://schemas.openxmlformats.org/officeDocument/2006/relationships/image" Target="../media/image51.png"/><Relationship Id="rId21" Type="http://schemas.openxmlformats.org/officeDocument/2006/relationships/image" Target="../media/image67.png"/><Relationship Id="rId7" Type="http://schemas.openxmlformats.org/officeDocument/2006/relationships/image" Target="../media/image55.svg"/><Relationship Id="rId12" Type="http://schemas.openxmlformats.org/officeDocument/2006/relationships/image" Target="../media/image60.png"/><Relationship Id="rId17" Type="http://schemas.openxmlformats.org/officeDocument/2006/relationships/image" Target="../media/image49.svg"/><Relationship Id="rId2" Type="http://schemas.openxmlformats.org/officeDocument/2006/relationships/image" Target="../media/image50.png"/><Relationship Id="rId16" Type="http://schemas.openxmlformats.org/officeDocument/2006/relationships/image" Target="../media/image48.png"/><Relationship Id="rId20"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5" Type="http://schemas.openxmlformats.org/officeDocument/2006/relationships/image" Target="../media/image63.svg"/><Relationship Id="rId10" Type="http://schemas.openxmlformats.org/officeDocument/2006/relationships/image" Target="../media/image58.png"/><Relationship Id="rId19" Type="http://schemas.openxmlformats.org/officeDocument/2006/relationships/image" Target="../media/image65.svg"/><Relationship Id="rId4" Type="http://schemas.openxmlformats.org/officeDocument/2006/relationships/image" Target="../media/image52.png"/><Relationship Id="rId9" Type="http://schemas.openxmlformats.org/officeDocument/2006/relationships/image" Target="../media/image57.svg"/><Relationship Id="rId14" Type="http://schemas.openxmlformats.org/officeDocument/2006/relationships/image" Target="../media/image62.png"/></Relationships>
</file>

<file path=ppt/slides/_rels/slide1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yfloridacfofloridapalm.us.document360.io/docs/interfa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s://myfloridacfofloridapalm.us.document360.io/docs/reports" TargetMode="Externa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4009" y="963521"/>
            <a:ext cx="5451470" cy="917527"/>
            <a:chOff x="0" y="0"/>
            <a:chExt cx="5199016" cy="875037"/>
          </a:xfrm>
        </p:grpSpPr>
        <p:sp>
          <p:nvSpPr>
            <p:cNvPr id="3" name="Freeform 3"/>
            <p:cNvSpPr/>
            <p:nvPr/>
          </p:nvSpPr>
          <p:spPr>
            <a:xfrm>
              <a:off x="0" y="0"/>
              <a:ext cx="5199016" cy="875037"/>
            </a:xfrm>
            <a:custGeom>
              <a:avLst/>
              <a:gdLst/>
              <a:ahLst/>
              <a:cxnLst/>
              <a:rect l="l" t="t" r="r" b="b"/>
              <a:pathLst>
                <a:path w="5199016" h="875037">
                  <a:moveTo>
                    <a:pt x="0" y="0"/>
                  </a:moveTo>
                  <a:lnTo>
                    <a:pt x="5199016" y="0"/>
                  </a:lnTo>
                  <a:lnTo>
                    <a:pt x="5199016" y="875037"/>
                  </a:lnTo>
                  <a:lnTo>
                    <a:pt x="0" y="875037"/>
                  </a:lnTo>
                  <a:close/>
                </a:path>
              </a:pathLst>
            </a:custGeom>
            <a:solidFill>
              <a:srgbClr val="7D9AB1"/>
            </a:solidFill>
          </p:spPr>
          <p:txBody>
            <a:bodyPr/>
            <a:lstStyle/>
            <a:p>
              <a:endParaRPr lang="en-US"/>
            </a:p>
          </p:txBody>
        </p:sp>
        <p:sp>
          <p:nvSpPr>
            <p:cNvPr id="4" name="TextBox 4"/>
            <p:cNvSpPr txBox="1"/>
            <p:nvPr/>
          </p:nvSpPr>
          <p:spPr>
            <a:xfrm>
              <a:off x="0" y="-28575"/>
              <a:ext cx="5199016" cy="903612"/>
            </a:xfrm>
            <a:prstGeom prst="rect">
              <a:avLst/>
            </a:prstGeom>
          </p:spPr>
          <p:txBody>
            <a:bodyPr lIns="47790" tIns="47790" rIns="47790" bIns="47790" rtlCol="0" anchor="ctr"/>
            <a:lstStyle/>
            <a:p>
              <a:pPr algn="ctr">
                <a:lnSpc>
                  <a:spcPts val="1843"/>
                </a:lnSpc>
              </a:pPr>
              <a:endParaRPr/>
            </a:p>
          </p:txBody>
        </p:sp>
      </p:grpSp>
      <p:grpSp>
        <p:nvGrpSpPr>
          <p:cNvPr id="5" name="Group 5"/>
          <p:cNvGrpSpPr/>
          <p:nvPr/>
        </p:nvGrpSpPr>
        <p:grpSpPr>
          <a:xfrm>
            <a:off x="607354" y="509044"/>
            <a:ext cx="5373542" cy="1171742"/>
            <a:chOff x="0" y="0"/>
            <a:chExt cx="5124697" cy="1117480"/>
          </a:xfrm>
        </p:grpSpPr>
        <p:sp>
          <p:nvSpPr>
            <p:cNvPr id="6" name="Freeform 6"/>
            <p:cNvSpPr/>
            <p:nvPr/>
          </p:nvSpPr>
          <p:spPr>
            <a:xfrm>
              <a:off x="0" y="0"/>
              <a:ext cx="5124697" cy="1117480"/>
            </a:xfrm>
            <a:custGeom>
              <a:avLst/>
              <a:gdLst/>
              <a:ahLst/>
              <a:cxnLst/>
              <a:rect l="l" t="t" r="r" b="b"/>
              <a:pathLst>
                <a:path w="5124697" h="1117480">
                  <a:moveTo>
                    <a:pt x="0" y="0"/>
                  </a:moveTo>
                  <a:lnTo>
                    <a:pt x="5124697" y="0"/>
                  </a:lnTo>
                  <a:lnTo>
                    <a:pt x="5124697" y="1117480"/>
                  </a:lnTo>
                  <a:lnTo>
                    <a:pt x="0" y="1117480"/>
                  </a:lnTo>
                  <a:close/>
                </a:path>
              </a:pathLst>
            </a:custGeom>
            <a:solidFill>
              <a:srgbClr val="3C6789"/>
            </a:solidFill>
          </p:spPr>
          <p:txBody>
            <a:bodyPr/>
            <a:lstStyle/>
            <a:p>
              <a:endParaRPr lang="en-US"/>
            </a:p>
          </p:txBody>
        </p:sp>
        <p:sp>
          <p:nvSpPr>
            <p:cNvPr id="7" name="TextBox 7"/>
            <p:cNvSpPr txBox="1"/>
            <p:nvPr/>
          </p:nvSpPr>
          <p:spPr>
            <a:xfrm>
              <a:off x="0" y="-28575"/>
              <a:ext cx="5124697" cy="1146055"/>
            </a:xfrm>
            <a:prstGeom prst="rect">
              <a:avLst/>
            </a:prstGeom>
          </p:spPr>
          <p:txBody>
            <a:bodyPr lIns="47790" tIns="47790" rIns="47790" bIns="47790" rtlCol="0" anchor="ctr"/>
            <a:lstStyle/>
            <a:p>
              <a:pPr algn="ctr">
                <a:lnSpc>
                  <a:spcPts val="1843"/>
                </a:lnSpc>
              </a:pPr>
              <a:endParaRPr/>
            </a:p>
          </p:txBody>
        </p:sp>
      </p:grpSp>
      <p:sp>
        <p:nvSpPr>
          <p:cNvPr id="8" name="Freeform 8"/>
          <p:cNvSpPr/>
          <p:nvPr/>
        </p:nvSpPr>
        <p:spPr>
          <a:xfrm>
            <a:off x="2255963" y="9281160"/>
            <a:ext cx="3260474" cy="386912"/>
          </a:xfrm>
          <a:custGeom>
            <a:avLst/>
            <a:gdLst/>
            <a:ahLst/>
            <a:cxnLst/>
            <a:rect l="l" t="t" r="r" b="b"/>
            <a:pathLst>
              <a:path w="3260474" h="386912">
                <a:moveTo>
                  <a:pt x="0" y="0"/>
                </a:moveTo>
                <a:lnTo>
                  <a:pt x="3260474" y="0"/>
                </a:lnTo>
                <a:lnTo>
                  <a:pt x="3260474" y="386912"/>
                </a:lnTo>
                <a:lnTo>
                  <a:pt x="0" y="386912"/>
                </a:lnTo>
                <a:lnTo>
                  <a:pt x="0" y="0"/>
                </a:lnTo>
                <a:close/>
              </a:path>
            </a:pathLst>
          </a:custGeom>
          <a:blipFill>
            <a:blip r:embed="rId2"/>
            <a:stretch>
              <a:fillRect b="-1421"/>
            </a:stretch>
          </a:blipFill>
        </p:spPr>
        <p:txBody>
          <a:bodyPr/>
          <a:lstStyle/>
          <a:p>
            <a:endParaRPr lang="en-US"/>
          </a:p>
        </p:txBody>
      </p:sp>
      <p:grpSp>
        <p:nvGrpSpPr>
          <p:cNvPr id="9" name="Group 9"/>
          <p:cNvGrpSpPr/>
          <p:nvPr/>
        </p:nvGrpSpPr>
        <p:grpSpPr>
          <a:xfrm>
            <a:off x="450211" y="6145323"/>
            <a:ext cx="2433430" cy="2990142"/>
            <a:chOff x="0" y="0"/>
            <a:chExt cx="848254" cy="1042315"/>
          </a:xfrm>
        </p:grpSpPr>
        <p:sp>
          <p:nvSpPr>
            <p:cNvPr id="10" name="Freeform 10"/>
            <p:cNvSpPr/>
            <p:nvPr/>
          </p:nvSpPr>
          <p:spPr>
            <a:xfrm>
              <a:off x="0" y="0"/>
              <a:ext cx="848254" cy="1042315"/>
            </a:xfrm>
            <a:custGeom>
              <a:avLst/>
              <a:gdLst/>
              <a:ahLst/>
              <a:cxnLst/>
              <a:rect l="l" t="t" r="r" b="b"/>
              <a:pathLst>
                <a:path w="848254" h="1042315">
                  <a:moveTo>
                    <a:pt x="120896" y="0"/>
                  </a:moveTo>
                  <a:lnTo>
                    <a:pt x="727358" y="0"/>
                  </a:lnTo>
                  <a:cubicBezTo>
                    <a:pt x="794127" y="0"/>
                    <a:pt x="848254" y="54127"/>
                    <a:pt x="848254" y="120896"/>
                  </a:cubicBezTo>
                  <a:lnTo>
                    <a:pt x="848254" y="921419"/>
                  </a:lnTo>
                  <a:cubicBezTo>
                    <a:pt x="848254" y="988188"/>
                    <a:pt x="794127" y="1042315"/>
                    <a:pt x="727358" y="1042315"/>
                  </a:cubicBezTo>
                  <a:lnTo>
                    <a:pt x="120896" y="1042315"/>
                  </a:lnTo>
                  <a:cubicBezTo>
                    <a:pt x="54127" y="1042315"/>
                    <a:pt x="0" y="988188"/>
                    <a:pt x="0" y="921419"/>
                  </a:cubicBezTo>
                  <a:lnTo>
                    <a:pt x="0" y="120896"/>
                  </a:lnTo>
                  <a:cubicBezTo>
                    <a:pt x="0" y="54127"/>
                    <a:pt x="54127" y="0"/>
                    <a:pt x="120896" y="0"/>
                  </a:cubicBezTo>
                  <a:close/>
                </a:path>
              </a:pathLst>
            </a:custGeom>
            <a:solidFill>
              <a:srgbClr val="000000">
                <a:alpha val="0"/>
              </a:srgbClr>
            </a:solidFill>
            <a:ln w="19050" cap="rnd">
              <a:solidFill>
                <a:srgbClr val="426483"/>
              </a:solidFill>
              <a:prstDash val="solid"/>
              <a:round/>
            </a:ln>
          </p:spPr>
          <p:txBody>
            <a:bodyPr/>
            <a:lstStyle/>
            <a:p>
              <a:endParaRPr lang="en-US"/>
            </a:p>
          </p:txBody>
        </p:sp>
        <p:sp>
          <p:nvSpPr>
            <p:cNvPr id="11" name="TextBox 11"/>
            <p:cNvSpPr txBox="1"/>
            <p:nvPr/>
          </p:nvSpPr>
          <p:spPr>
            <a:xfrm>
              <a:off x="0" y="-28575"/>
              <a:ext cx="848254" cy="1070890"/>
            </a:xfrm>
            <a:prstGeom prst="rect">
              <a:avLst/>
            </a:prstGeom>
          </p:spPr>
          <p:txBody>
            <a:bodyPr lIns="50800" tIns="50800" rIns="50800" bIns="50800" rtlCol="0" anchor="ctr"/>
            <a:lstStyle/>
            <a:p>
              <a:pPr algn="ctr">
                <a:lnSpc>
                  <a:spcPts val="1843"/>
                </a:lnSpc>
              </a:pPr>
              <a:endParaRPr/>
            </a:p>
          </p:txBody>
        </p:sp>
      </p:grpSp>
      <p:grpSp>
        <p:nvGrpSpPr>
          <p:cNvPr id="12" name="Group 12"/>
          <p:cNvGrpSpPr/>
          <p:nvPr/>
        </p:nvGrpSpPr>
        <p:grpSpPr>
          <a:xfrm>
            <a:off x="2965626" y="6145323"/>
            <a:ext cx="4392152" cy="2990142"/>
            <a:chOff x="0" y="0"/>
            <a:chExt cx="1531033" cy="1042315"/>
          </a:xfrm>
        </p:grpSpPr>
        <p:sp>
          <p:nvSpPr>
            <p:cNvPr id="13" name="Freeform 13"/>
            <p:cNvSpPr/>
            <p:nvPr/>
          </p:nvSpPr>
          <p:spPr>
            <a:xfrm>
              <a:off x="0" y="0"/>
              <a:ext cx="1531033" cy="1042315"/>
            </a:xfrm>
            <a:custGeom>
              <a:avLst/>
              <a:gdLst/>
              <a:ahLst/>
              <a:cxnLst/>
              <a:rect l="l" t="t" r="r" b="b"/>
              <a:pathLst>
                <a:path w="1531033" h="1042315">
                  <a:moveTo>
                    <a:pt x="66982" y="0"/>
                  </a:moveTo>
                  <a:lnTo>
                    <a:pt x="1464052" y="0"/>
                  </a:lnTo>
                  <a:cubicBezTo>
                    <a:pt x="1501045" y="0"/>
                    <a:pt x="1531033" y="29989"/>
                    <a:pt x="1531033" y="66982"/>
                  </a:cubicBezTo>
                  <a:lnTo>
                    <a:pt x="1531033" y="975334"/>
                  </a:lnTo>
                  <a:cubicBezTo>
                    <a:pt x="1531033" y="1012327"/>
                    <a:pt x="1501045" y="1042315"/>
                    <a:pt x="1464052" y="1042315"/>
                  </a:cubicBezTo>
                  <a:lnTo>
                    <a:pt x="66982" y="1042315"/>
                  </a:lnTo>
                  <a:cubicBezTo>
                    <a:pt x="29989" y="1042315"/>
                    <a:pt x="0" y="1012327"/>
                    <a:pt x="0" y="975334"/>
                  </a:cubicBezTo>
                  <a:lnTo>
                    <a:pt x="0" y="66982"/>
                  </a:lnTo>
                  <a:cubicBezTo>
                    <a:pt x="0" y="29989"/>
                    <a:pt x="29989" y="0"/>
                    <a:pt x="66982" y="0"/>
                  </a:cubicBezTo>
                  <a:close/>
                </a:path>
              </a:pathLst>
            </a:custGeom>
            <a:solidFill>
              <a:srgbClr val="000000">
                <a:alpha val="0"/>
              </a:srgbClr>
            </a:solidFill>
            <a:ln w="19050" cap="rnd">
              <a:solidFill>
                <a:srgbClr val="426483"/>
              </a:solidFill>
              <a:prstDash val="solid"/>
              <a:round/>
            </a:ln>
          </p:spPr>
          <p:txBody>
            <a:bodyPr/>
            <a:lstStyle/>
            <a:p>
              <a:endParaRPr lang="en-US"/>
            </a:p>
          </p:txBody>
        </p:sp>
        <p:sp>
          <p:nvSpPr>
            <p:cNvPr id="14" name="TextBox 14"/>
            <p:cNvSpPr txBox="1"/>
            <p:nvPr/>
          </p:nvSpPr>
          <p:spPr>
            <a:xfrm>
              <a:off x="0" y="-28575"/>
              <a:ext cx="1531033" cy="1070890"/>
            </a:xfrm>
            <a:prstGeom prst="rect">
              <a:avLst/>
            </a:prstGeom>
          </p:spPr>
          <p:txBody>
            <a:bodyPr lIns="50800" tIns="50800" rIns="50800" bIns="50800" rtlCol="0" anchor="ctr"/>
            <a:lstStyle/>
            <a:p>
              <a:pPr algn="ctr">
                <a:lnSpc>
                  <a:spcPts val="1843"/>
                </a:lnSpc>
              </a:pPr>
              <a:endParaRPr/>
            </a:p>
          </p:txBody>
        </p:sp>
      </p:grpSp>
      <p:sp>
        <p:nvSpPr>
          <p:cNvPr id="15" name="TextBox 15"/>
          <p:cNvSpPr txBox="1"/>
          <p:nvPr/>
        </p:nvSpPr>
        <p:spPr>
          <a:xfrm>
            <a:off x="450211" y="3125013"/>
            <a:ext cx="6871979" cy="2939415"/>
          </a:xfrm>
          <a:prstGeom prst="rect">
            <a:avLst/>
          </a:prstGeom>
        </p:spPr>
        <p:txBody>
          <a:bodyPr lIns="0" tIns="0" rIns="0" bIns="0" rtlCol="0" anchor="t">
            <a:spAutoFit/>
          </a:bodyPr>
          <a:lstStyle/>
          <a:p>
            <a:pPr algn="just">
              <a:lnSpc>
                <a:spcPts val="1650"/>
              </a:lnSpc>
            </a:pPr>
            <a:r>
              <a:rPr lang="en-US" sz="1100">
                <a:solidFill>
                  <a:srgbClr val="000000"/>
                </a:solidFill>
                <a:latin typeface="Canva Sans"/>
                <a:ea typeface="Canva Sans"/>
                <a:cs typeface="Canva Sans"/>
                <a:sym typeface="Canva Sans"/>
              </a:rPr>
              <a:t>Going forward, you will still have access to your data, but you will need to understand where the data is stored and the reporting tools available in Florida PALM and the Data Warehouse.  End users will be able to access the data held in Florida PALM through standard reports and queries, custom queries, and through Agency and Enterprise Business Systems.  The information in the Data Warehouse can also be accessed through standard reports and custom queries. </a:t>
            </a:r>
          </a:p>
          <a:p>
            <a:pPr algn="just">
              <a:lnSpc>
                <a:spcPts val="900"/>
              </a:lnSpc>
            </a:pPr>
            <a:endParaRPr lang="en-US" sz="1100">
              <a:solidFill>
                <a:srgbClr val="000000"/>
              </a:solidFill>
              <a:latin typeface="Canva Sans"/>
              <a:ea typeface="Canva Sans"/>
              <a:cs typeface="Canva Sans"/>
              <a:sym typeface="Canva Sans"/>
            </a:endParaRPr>
          </a:p>
          <a:p>
            <a:pPr algn="just">
              <a:lnSpc>
                <a:spcPts val="1650"/>
              </a:lnSpc>
            </a:pPr>
            <a:r>
              <a:rPr lang="en-US" sz="1100">
                <a:solidFill>
                  <a:srgbClr val="000000"/>
                </a:solidFill>
                <a:latin typeface="Canva Sans"/>
                <a:ea typeface="Canva Sans"/>
                <a:cs typeface="Canva Sans"/>
                <a:sym typeface="Canva Sans"/>
              </a:rPr>
              <a:t>Testing your reporting capabilities during User Acceptance Testing (UAT) will be key to confirming you can access needed data after Go-Live. You will have an opportunity to do this in a dedicated testing environment during UAT.  End users will need to enter and process sample transactions based on the kinds of business they complete today and expect to continue in Florida PALM. The resulting data for those sample transactions will be available to test our business processes and reporting capabilities to verify they work as expected. </a:t>
            </a:r>
          </a:p>
          <a:p>
            <a:pPr algn="just">
              <a:lnSpc>
                <a:spcPts val="900"/>
              </a:lnSpc>
            </a:pPr>
            <a:endParaRPr lang="en-US" sz="1100">
              <a:solidFill>
                <a:srgbClr val="000000"/>
              </a:solidFill>
              <a:latin typeface="Canva Sans"/>
              <a:ea typeface="Canva Sans"/>
              <a:cs typeface="Canva Sans"/>
              <a:sym typeface="Canva Sans"/>
            </a:endParaRPr>
          </a:p>
          <a:p>
            <a:pPr algn="just">
              <a:lnSpc>
                <a:spcPts val="1650"/>
              </a:lnSpc>
            </a:pPr>
            <a:r>
              <a:rPr lang="en-US" sz="1100">
                <a:solidFill>
                  <a:srgbClr val="000000"/>
                </a:solidFill>
                <a:latin typeface="Canva Sans"/>
                <a:ea typeface="Canva Sans"/>
                <a:cs typeface="Canva Sans"/>
                <a:sym typeface="Canva Sans"/>
              </a:rPr>
              <a:t>This document contains a deep dive into the information that was presented at the November 2024 Florida PALM Design Workshops (and more) to help you prepare for UAT and beyond. </a:t>
            </a:r>
          </a:p>
        </p:txBody>
      </p:sp>
      <p:sp>
        <p:nvSpPr>
          <p:cNvPr id="16" name="Freeform 16"/>
          <p:cNvSpPr/>
          <p:nvPr/>
        </p:nvSpPr>
        <p:spPr>
          <a:xfrm>
            <a:off x="5161702" y="634527"/>
            <a:ext cx="2375770" cy="2385710"/>
          </a:xfrm>
          <a:custGeom>
            <a:avLst/>
            <a:gdLst/>
            <a:ahLst/>
            <a:cxnLst/>
            <a:rect l="l" t="t" r="r" b="b"/>
            <a:pathLst>
              <a:path w="2375770" h="2385710">
                <a:moveTo>
                  <a:pt x="0" y="0"/>
                </a:moveTo>
                <a:lnTo>
                  <a:pt x="2375770" y="0"/>
                </a:lnTo>
                <a:lnTo>
                  <a:pt x="2375770" y="2385711"/>
                </a:lnTo>
                <a:lnTo>
                  <a:pt x="0" y="2385711"/>
                </a:lnTo>
                <a:lnTo>
                  <a:pt x="0" y="0"/>
                </a:lnTo>
                <a:close/>
              </a:path>
            </a:pathLst>
          </a:custGeom>
          <a:blipFill>
            <a:blip r:embed="rId3"/>
            <a:stretch>
              <a:fillRect/>
            </a:stretch>
          </a:blipFill>
        </p:spPr>
        <p:txBody>
          <a:bodyPr/>
          <a:lstStyle/>
          <a:p>
            <a:endParaRPr lang="en-US"/>
          </a:p>
        </p:txBody>
      </p:sp>
      <p:sp>
        <p:nvSpPr>
          <p:cNvPr id="17" name="TextBox 17"/>
          <p:cNvSpPr txBox="1"/>
          <p:nvPr/>
        </p:nvSpPr>
        <p:spPr>
          <a:xfrm>
            <a:off x="450211" y="1985823"/>
            <a:ext cx="4614234" cy="1034415"/>
          </a:xfrm>
          <a:prstGeom prst="rect">
            <a:avLst/>
          </a:prstGeom>
        </p:spPr>
        <p:txBody>
          <a:bodyPr lIns="0" tIns="0" rIns="0" bIns="0" rtlCol="0" anchor="t">
            <a:spAutoFit/>
          </a:bodyPr>
          <a:lstStyle/>
          <a:p>
            <a:pPr algn="just">
              <a:lnSpc>
                <a:spcPts val="1650"/>
              </a:lnSpc>
            </a:pPr>
            <a:r>
              <a:rPr lang="en-US" sz="1100" spc="-33">
                <a:solidFill>
                  <a:srgbClr val="000000"/>
                </a:solidFill>
                <a:latin typeface="Canva Sans"/>
                <a:ea typeface="Canva Sans"/>
                <a:cs typeface="Canva Sans"/>
                <a:sym typeface="Canva Sans"/>
              </a:rPr>
              <a:t>Every division/office relies on timely data, and after Florida PALM Go-Live, it will be critical for end users to know how to access that data.  Today, end users can utilize a variety of tools to access reports and data, including FLAIR interfaces, Information Warehouse, FLAIR RDS, and FLAIR@DFS.  As we transition to Florida PALM, these tools will be retired.  </a:t>
            </a:r>
          </a:p>
        </p:txBody>
      </p:sp>
      <p:sp>
        <p:nvSpPr>
          <p:cNvPr id="18" name="TextBox 18"/>
          <p:cNvSpPr txBox="1"/>
          <p:nvPr/>
        </p:nvSpPr>
        <p:spPr>
          <a:xfrm>
            <a:off x="3093990" y="6285394"/>
            <a:ext cx="4135424" cy="2710815"/>
          </a:xfrm>
          <a:prstGeom prst="rect">
            <a:avLst/>
          </a:prstGeom>
        </p:spPr>
        <p:txBody>
          <a:bodyPr lIns="0" tIns="0" rIns="0" bIns="0" rtlCol="0" anchor="t">
            <a:spAutoFit/>
          </a:bodyPr>
          <a:lstStyle/>
          <a:p>
            <a:pPr algn="just">
              <a:lnSpc>
                <a:spcPts val="1650"/>
              </a:lnSpc>
            </a:pPr>
            <a:r>
              <a:rPr lang="en-US" sz="1100" b="1" spc="-55">
                <a:solidFill>
                  <a:srgbClr val="000000"/>
                </a:solidFill>
                <a:latin typeface="Canva Sans Bold"/>
                <a:ea typeface="Canva Sans Bold"/>
                <a:cs typeface="Canva Sans Bold"/>
                <a:sym typeface="Canva Sans Bold"/>
              </a:rPr>
              <a:t>Florida PALM </a:t>
            </a:r>
            <a:r>
              <a:rPr lang="en-US" sz="1100" spc="-55">
                <a:solidFill>
                  <a:srgbClr val="000000"/>
                </a:solidFill>
                <a:latin typeface="Canva Sans"/>
                <a:ea typeface="Canva Sans"/>
                <a:cs typeface="Canva Sans"/>
                <a:sym typeface="Canva Sans"/>
              </a:rPr>
              <a:t>is an integrated, enterprise resource planning solution that includes Financials (FIN) and Human Capital Management (HCM) which will replace all components of FLAIR (Central, Departmental, and Payroll (PYRL) and has already replaced Treasury’s Cash Management System. </a:t>
            </a:r>
          </a:p>
          <a:p>
            <a:pPr algn="just">
              <a:lnSpc>
                <a:spcPts val="1650"/>
              </a:lnSpc>
            </a:pPr>
            <a:endParaRPr lang="en-US" sz="1100" spc="-55">
              <a:solidFill>
                <a:srgbClr val="000000"/>
              </a:solidFill>
              <a:latin typeface="Canva Sans"/>
              <a:ea typeface="Canva Sans"/>
              <a:cs typeface="Canva Sans"/>
              <a:sym typeface="Canva Sans"/>
            </a:endParaRPr>
          </a:p>
          <a:p>
            <a:pPr algn="just">
              <a:lnSpc>
                <a:spcPts val="1650"/>
              </a:lnSpc>
            </a:pPr>
            <a:r>
              <a:rPr lang="en-US" sz="1100" b="1" spc="-55">
                <a:solidFill>
                  <a:srgbClr val="000000"/>
                </a:solidFill>
                <a:latin typeface="Canva Sans Bold"/>
                <a:ea typeface="Canva Sans Bold"/>
                <a:cs typeface="Canva Sans Bold"/>
                <a:sym typeface="Canva Sans Bold"/>
              </a:rPr>
              <a:t>The Data Warehouse/Business Intelligence </a:t>
            </a:r>
            <a:r>
              <a:rPr lang="en-US" sz="1100" spc="-55">
                <a:solidFill>
                  <a:srgbClr val="000000"/>
                </a:solidFill>
                <a:latin typeface="Canva Sans"/>
                <a:ea typeface="Canva Sans"/>
                <a:cs typeface="Canva Sans"/>
                <a:sym typeface="Canva Sans"/>
              </a:rPr>
              <a:t>(DW/BI)</a:t>
            </a:r>
            <a:r>
              <a:rPr lang="en-US" sz="1100" b="1" spc="-55">
                <a:solidFill>
                  <a:srgbClr val="000000"/>
                </a:solidFill>
                <a:latin typeface="Canva Sans Bold"/>
                <a:ea typeface="Canva Sans Bold"/>
                <a:cs typeface="Canva Sans Bold"/>
                <a:sym typeface="Canva Sans Bold"/>
              </a:rPr>
              <a:t> </a:t>
            </a:r>
            <a:r>
              <a:rPr lang="en-US" sz="1100" spc="-55">
                <a:solidFill>
                  <a:srgbClr val="000000"/>
                </a:solidFill>
                <a:latin typeface="Canva Sans"/>
                <a:ea typeface="Canva Sans"/>
                <a:cs typeface="Canva Sans"/>
                <a:sym typeface="Canva Sans"/>
              </a:rPr>
              <a:t>will replace Information Warehouse.  The DW/BI is a central repository of data, reports and reporting tools and will contain a subset of Florida PALM data and FLAIR historical data.  It is used for reporting and analysis, helping users make informed decisions. The DW/BI is designed to support user analysis for completed transactions, historical reporting and self-service reporting.</a:t>
            </a:r>
          </a:p>
        </p:txBody>
      </p:sp>
      <p:sp>
        <p:nvSpPr>
          <p:cNvPr id="19" name="TextBox 19"/>
          <p:cNvSpPr txBox="1"/>
          <p:nvPr/>
        </p:nvSpPr>
        <p:spPr>
          <a:xfrm>
            <a:off x="6474590" y="9378190"/>
            <a:ext cx="670537" cy="165735"/>
          </a:xfrm>
          <a:prstGeom prst="rect">
            <a:avLst/>
          </a:prstGeom>
        </p:spPr>
        <p:txBody>
          <a:bodyPr lIns="0" tIns="0" rIns="0" bIns="0" rtlCol="0" anchor="t">
            <a:spAutoFit/>
          </a:bodyPr>
          <a:lstStyle/>
          <a:p>
            <a:pPr algn="ctr">
              <a:lnSpc>
                <a:spcPts val="1350"/>
              </a:lnSpc>
            </a:pPr>
            <a:r>
              <a:rPr lang="en-US" sz="900">
                <a:solidFill>
                  <a:srgbClr val="000000"/>
                </a:solidFill>
                <a:latin typeface="Canva Sans"/>
                <a:ea typeface="Canva Sans"/>
                <a:cs typeface="Canva Sans"/>
                <a:sym typeface="Canva Sans"/>
              </a:rPr>
              <a:t>(May 2025)</a:t>
            </a:r>
          </a:p>
        </p:txBody>
      </p:sp>
      <p:sp>
        <p:nvSpPr>
          <p:cNvPr id="20" name="TextBox 20"/>
          <p:cNvSpPr txBox="1"/>
          <p:nvPr/>
        </p:nvSpPr>
        <p:spPr>
          <a:xfrm>
            <a:off x="1138065" y="1235364"/>
            <a:ext cx="4195428" cy="235331"/>
          </a:xfrm>
          <a:prstGeom prst="rect">
            <a:avLst/>
          </a:prstGeom>
        </p:spPr>
        <p:txBody>
          <a:bodyPr lIns="0" tIns="0" rIns="0" bIns="0" rtlCol="0" anchor="t">
            <a:spAutoFit/>
          </a:bodyPr>
          <a:lstStyle/>
          <a:p>
            <a:pPr algn="l">
              <a:lnSpc>
                <a:spcPts val="1792"/>
              </a:lnSpc>
            </a:pPr>
            <a:r>
              <a:rPr lang="en-US" sz="1600">
                <a:solidFill>
                  <a:srgbClr val="FFFFFF"/>
                </a:solidFill>
                <a:latin typeface="Poppins"/>
                <a:ea typeface="Poppins"/>
                <a:cs typeface="Poppins"/>
                <a:sym typeface="Poppins"/>
              </a:rPr>
              <a:t>in Florida PALM and the Data Warehouse</a:t>
            </a:r>
          </a:p>
        </p:txBody>
      </p:sp>
      <p:sp>
        <p:nvSpPr>
          <p:cNvPr id="21" name="TextBox 21"/>
          <p:cNvSpPr txBox="1"/>
          <p:nvPr/>
        </p:nvSpPr>
        <p:spPr>
          <a:xfrm>
            <a:off x="885994" y="729777"/>
            <a:ext cx="4447499" cy="505587"/>
          </a:xfrm>
          <a:prstGeom prst="rect">
            <a:avLst/>
          </a:prstGeom>
        </p:spPr>
        <p:txBody>
          <a:bodyPr lIns="0" tIns="0" rIns="0" bIns="0" rtlCol="0" anchor="t">
            <a:spAutoFit/>
          </a:bodyPr>
          <a:lstStyle/>
          <a:p>
            <a:pPr algn="l">
              <a:lnSpc>
                <a:spcPts val="3564"/>
              </a:lnSpc>
            </a:pPr>
            <a:r>
              <a:rPr lang="en-US" sz="3600" b="1">
                <a:solidFill>
                  <a:srgbClr val="FFFFFF"/>
                </a:solidFill>
                <a:latin typeface="Poppins Bold"/>
                <a:ea typeface="Poppins Bold"/>
                <a:cs typeface="Poppins Bold"/>
                <a:sym typeface="Poppins Bold"/>
              </a:rPr>
              <a:t>DATA &amp; REPORTS</a:t>
            </a:r>
          </a:p>
        </p:txBody>
      </p:sp>
      <p:sp>
        <p:nvSpPr>
          <p:cNvPr id="22" name="TextBox 22"/>
          <p:cNvSpPr txBox="1"/>
          <p:nvPr/>
        </p:nvSpPr>
        <p:spPr>
          <a:xfrm>
            <a:off x="607354" y="6285394"/>
            <a:ext cx="2141735" cy="2710815"/>
          </a:xfrm>
          <a:prstGeom prst="rect">
            <a:avLst/>
          </a:prstGeom>
        </p:spPr>
        <p:txBody>
          <a:bodyPr lIns="0" tIns="0" rIns="0" bIns="0" rtlCol="0" anchor="t">
            <a:spAutoFit/>
          </a:bodyPr>
          <a:lstStyle/>
          <a:p>
            <a:pPr algn="just">
              <a:lnSpc>
                <a:spcPts val="1650"/>
              </a:lnSpc>
            </a:pPr>
            <a:r>
              <a:rPr lang="en-US" sz="1100" b="1" spc="-44">
                <a:solidFill>
                  <a:srgbClr val="000000"/>
                </a:solidFill>
                <a:latin typeface="Canva Sans Bold"/>
                <a:ea typeface="Canva Sans Bold"/>
                <a:cs typeface="Canva Sans Bold"/>
                <a:sym typeface="Canva Sans Bold"/>
              </a:rPr>
              <a:t>FLAIR</a:t>
            </a:r>
            <a:r>
              <a:rPr lang="en-US" sz="1100" spc="-44">
                <a:solidFill>
                  <a:srgbClr val="000000"/>
                </a:solidFill>
                <a:latin typeface="Canva Sans"/>
                <a:ea typeface="Canva Sans"/>
                <a:cs typeface="Canva Sans"/>
                <a:sym typeface="Canva Sans"/>
              </a:rPr>
              <a:t> is composed of four components: Central Accounting, Departmental Accounting, PYRL, and Information Warehouse. </a:t>
            </a:r>
          </a:p>
          <a:p>
            <a:pPr algn="just">
              <a:lnSpc>
                <a:spcPts val="1650"/>
              </a:lnSpc>
            </a:pPr>
            <a:endParaRPr lang="en-US" sz="1100" spc="-44">
              <a:solidFill>
                <a:srgbClr val="000000"/>
              </a:solidFill>
              <a:latin typeface="Canva Sans"/>
              <a:ea typeface="Canva Sans"/>
              <a:cs typeface="Canva Sans"/>
              <a:sym typeface="Canva Sans"/>
            </a:endParaRPr>
          </a:p>
          <a:p>
            <a:pPr algn="just">
              <a:lnSpc>
                <a:spcPts val="1650"/>
              </a:lnSpc>
            </a:pPr>
            <a:r>
              <a:rPr lang="en-US" sz="1100" b="1" spc="-44">
                <a:solidFill>
                  <a:srgbClr val="000000"/>
                </a:solidFill>
                <a:latin typeface="Canva Sans Bold"/>
                <a:ea typeface="Canva Sans Bold"/>
                <a:cs typeface="Canva Sans Bold"/>
                <a:sym typeface="Canva Sans Bold"/>
              </a:rPr>
              <a:t>Information Warehouse</a:t>
            </a:r>
            <a:r>
              <a:rPr lang="en-US" sz="1100" spc="-44">
                <a:solidFill>
                  <a:srgbClr val="000000"/>
                </a:solidFill>
                <a:latin typeface="Canva Sans"/>
                <a:ea typeface="Canva Sans"/>
                <a:cs typeface="Canva Sans"/>
                <a:sym typeface="Canva Sans"/>
              </a:rPr>
              <a:t> (IW) is a reporting subsystem within FLAIR that allows users to access information extracted from Central and Departmental Accounting, PYRL, and in limited instances, information from certain systems external to FLAIR.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4740" y="2438596"/>
            <a:ext cx="2702768" cy="2587384"/>
            <a:chOff x="0" y="0"/>
            <a:chExt cx="942541" cy="902303"/>
          </a:xfrm>
        </p:grpSpPr>
        <p:sp>
          <p:nvSpPr>
            <p:cNvPr id="3" name="Freeform 3"/>
            <p:cNvSpPr/>
            <p:nvPr/>
          </p:nvSpPr>
          <p:spPr>
            <a:xfrm>
              <a:off x="0" y="0"/>
              <a:ext cx="942541" cy="902303"/>
            </a:xfrm>
            <a:custGeom>
              <a:avLst/>
              <a:gdLst/>
              <a:ahLst/>
              <a:cxnLst/>
              <a:rect l="l" t="t" r="r" b="b"/>
              <a:pathLst>
                <a:path w="942541" h="902303">
                  <a:moveTo>
                    <a:pt x="0" y="0"/>
                  </a:moveTo>
                  <a:lnTo>
                    <a:pt x="942541" y="0"/>
                  </a:lnTo>
                  <a:lnTo>
                    <a:pt x="942541" y="902303"/>
                  </a:lnTo>
                  <a:lnTo>
                    <a:pt x="0" y="902303"/>
                  </a:lnTo>
                  <a:close/>
                </a:path>
              </a:pathLst>
            </a:custGeom>
            <a:solidFill>
              <a:srgbClr val="FFFFFF"/>
            </a:solidFill>
            <a:ln w="19050" cap="sq">
              <a:solidFill>
                <a:srgbClr val="7386C6"/>
              </a:solidFill>
              <a:prstDash val="solid"/>
              <a:miter/>
            </a:ln>
          </p:spPr>
          <p:txBody>
            <a:bodyPr/>
            <a:lstStyle/>
            <a:p>
              <a:endParaRPr lang="en-US"/>
            </a:p>
          </p:txBody>
        </p:sp>
        <p:sp>
          <p:nvSpPr>
            <p:cNvPr id="4" name="TextBox 4"/>
            <p:cNvSpPr txBox="1"/>
            <p:nvPr/>
          </p:nvSpPr>
          <p:spPr>
            <a:xfrm>
              <a:off x="0" y="-28575"/>
              <a:ext cx="942541" cy="930878"/>
            </a:xfrm>
            <a:prstGeom prst="rect">
              <a:avLst/>
            </a:prstGeom>
          </p:spPr>
          <p:txBody>
            <a:bodyPr lIns="50800" tIns="50800" rIns="50800" bIns="50800" rtlCol="0" anchor="ctr"/>
            <a:lstStyle/>
            <a:p>
              <a:pPr algn="ctr">
                <a:lnSpc>
                  <a:spcPts val="1650"/>
                </a:lnSpc>
              </a:pPr>
              <a:endParaRPr/>
            </a:p>
          </p:txBody>
        </p:sp>
      </p:grpSp>
      <p:grpSp>
        <p:nvGrpSpPr>
          <p:cNvPr id="5" name="Group 5"/>
          <p:cNvGrpSpPr/>
          <p:nvPr/>
        </p:nvGrpSpPr>
        <p:grpSpPr>
          <a:xfrm>
            <a:off x="4234246" y="8366537"/>
            <a:ext cx="2906426" cy="932666"/>
            <a:chOff x="0" y="0"/>
            <a:chExt cx="1013563" cy="325250"/>
          </a:xfrm>
        </p:grpSpPr>
        <p:sp>
          <p:nvSpPr>
            <p:cNvPr id="6" name="Freeform 6"/>
            <p:cNvSpPr/>
            <p:nvPr/>
          </p:nvSpPr>
          <p:spPr>
            <a:xfrm>
              <a:off x="0" y="0"/>
              <a:ext cx="1013563" cy="325250"/>
            </a:xfrm>
            <a:custGeom>
              <a:avLst/>
              <a:gdLst/>
              <a:ahLst/>
              <a:cxnLst/>
              <a:rect l="l" t="t" r="r" b="b"/>
              <a:pathLst>
                <a:path w="1013563" h="325250">
                  <a:moveTo>
                    <a:pt x="0" y="0"/>
                  </a:moveTo>
                  <a:lnTo>
                    <a:pt x="1013563" y="0"/>
                  </a:lnTo>
                  <a:lnTo>
                    <a:pt x="1013563" y="325250"/>
                  </a:lnTo>
                  <a:lnTo>
                    <a:pt x="0" y="325250"/>
                  </a:lnTo>
                  <a:close/>
                </a:path>
              </a:pathLst>
            </a:custGeom>
            <a:solidFill>
              <a:srgbClr val="FFFFFF"/>
            </a:solidFill>
            <a:ln w="19050" cap="sq">
              <a:solidFill>
                <a:srgbClr val="7386C6"/>
              </a:solidFill>
              <a:prstDash val="solid"/>
              <a:miter/>
            </a:ln>
          </p:spPr>
          <p:txBody>
            <a:bodyPr/>
            <a:lstStyle/>
            <a:p>
              <a:endParaRPr lang="en-US"/>
            </a:p>
          </p:txBody>
        </p:sp>
        <p:sp>
          <p:nvSpPr>
            <p:cNvPr id="7" name="TextBox 7"/>
            <p:cNvSpPr txBox="1"/>
            <p:nvPr/>
          </p:nvSpPr>
          <p:spPr>
            <a:xfrm>
              <a:off x="0" y="-28575"/>
              <a:ext cx="1013563" cy="353825"/>
            </a:xfrm>
            <a:prstGeom prst="rect">
              <a:avLst/>
            </a:prstGeom>
          </p:spPr>
          <p:txBody>
            <a:bodyPr lIns="50800" tIns="50800" rIns="50800" bIns="50800" rtlCol="0" anchor="ctr"/>
            <a:lstStyle/>
            <a:p>
              <a:pPr algn="ctr">
                <a:lnSpc>
                  <a:spcPts val="1650"/>
                </a:lnSpc>
              </a:pPr>
              <a:endParaRPr/>
            </a:p>
          </p:txBody>
        </p:sp>
      </p:grpSp>
      <p:sp>
        <p:nvSpPr>
          <p:cNvPr id="8" name="Freeform 8"/>
          <p:cNvSpPr/>
          <p:nvPr/>
        </p:nvSpPr>
        <p:spPr>
          <a:xfrm>
            <a:off x="816436" y="3075891"/>
            <a:ext cx="2519376" cy="1863446"/>
          </a:xfrm>
          <a:custGeom>
            <a:avLst/>
            <a:gdLst/>
            <a:ahLst/>
            <a:cxnLst/>
            <a:rect l="l" t="t" r="r" b="b"/>
            <a:pathLst>
              <a:path w="2519376" h="1863446">
                <a:moveTo>
                  <a:pt x="0" y="0"/>
                </a:moveTo>
                <a:lnTo>
                  <a:pt x="2519376" y="0"/>
                </a:lnTo>
                <a:lnTo>
                  <a:pt x="2519376" y="1863445"/>
                </a:lnTo>
                <a:lnTo>
                  <a:pt x="0" y="1863445"/>
                </a:lnTo>
                <a:lnTo>
                  <a:pt x="0" y="0"/>
                </a:lnTo>
                <a:close/>
              </a:path>
            </a:pathLst>
          </a:custGeom>
          <a:blipFill>
            <a:blip r:embed="rId2"/>
            <a:stretch>
              <a:fillRect l="-39031" t="-20448" r="-23317"/>
            </a:stretch>
          </a:blipFill>
        </p:spPr>
        <p:txBody>
          <a:bodyPr/>
          <a:lstStyle/>
          <a:p>
            <a:endParaRPr lang="en-US"/>
          </a:p>
        </p:txBody>
      </p:sp>
      <p:sp>
        <p:nvSpPr>
          <p:cNvPr id="9" name="Freeform 9"/>
          <p:cNvSpPr/>
          <p:nvPr/>
        </p:nvSpPr>
        <p:spPr>
          <a:xfrm>
            <a:off x="720391" y="5853548"/>
            <a:ext cx="6420282" cy="1983291"/>
          </a:xfrm>
          <a:custGeom>
            <a:avLst/>
            <a:gdLst/>
            <a:ahLst/>
            <a:cxnLst/>
            <a:rect l="l" t="t" r="r" b="b"/>
            <a:pathLst>
              <a:path w="6420282" h="1983291">
                <a:moveTo>
                  <a:pt x="0" y="0"/>
                </a:moveTo>
                <a:lnTo>
                  <a:pt x="6420282" y="0"/>
                </a:lnTo>
                <a:lnTo>
                  <a:pt x="6420282" y="1983292"/>
                </a:lnTo>
                <a:lnTo>
                  <a:pt x="0" y="1983292"/>
                </a:lnTo>
                <a:lnTo>
                  <a:pt x="0" y="0"/>
                </a:lnTo>
                <a:close/>
              </a:path>
            </a:pathLst>
          </a:custGeom>
          <a:blipFill>
            <a:blip r:embed="rId3">
              <a:extLst>
                <a:ext uri="{96DAC541-7B7A-43D3-8B79-37D633B846F1}">
                  <asvg:svgBlip xmlns:asvg="http://schemas.microsoft.com/office/drawing/2016/SVG/main" r:embed="rId4"/>
                </a:ext>
              </a:extLst>
            </a:blip>
            <a:stretch>
              <a:fillRect b="-112477"/>
            </a:stretch>
          </a:blipFill>
        </p:spPr>
        <p:txBody>
          <a:bodyPr/>
          <a:lstStyle/>
          <a:p>
            <a:endParaRPr lang="en-US"/>
          </a:p>
        </p:txBody>
      </p:sp>
      <p:grpSp>
        <p:nvGrpSpPr>
          <p:cNvPr id="10" name="Group 10"/>
          <p:cNvGrpSpPr/>
          <p:nvPr/>
        </p:nvGrpSpPr>
        <p:grpSpPr>
          <a:xfrm>
            <a:off x="720391" y="6427413"/>
            <a:ext cx="6420282" cy="1533155"/>
            <a:chOff x="0" y="0"/>
            <a:chExt cx="2362250" cy="564102"/>
          </a:xfrm>
        </p:grpSpPr>
        <p:sp>
          <p:nvSpPr>
            <p:cNvPr id="11" name="Freeform 11"/>
            <p:cNvSpPr/>
            <p:nvPr/>
          </p:nvSpPr>
          <p:spPr>
            <a:xfrm>
              <a:off x="0" y="0"/>
              <a:ext cx="2362250" cy="564102"/>
            </a:xfrm>
            <a:custGeom>
              <a:avLst/>
              <a:gdLst/>
              <a:ahLst/>
              <a:cxnLst/>
              <a:rect l="l" t="t" r="r" b="b"/>
              <a:pathLst>
                <a:path w="2362250" h="564102">
                  <a:moveTo>
                    <a:pt x="0" y="0"/>
                  </a:moveTo>
                  <a:lnTo>
                    <a:pt x="2362250" y="0"/>
                  </a:lnTo>
                  <a:lnTo>
                    <a:pt x="2362250" y="564102"/>
                  </a:lnTo>
                  <a:lnTo>
                    <a:pt x="0" y="564102"/>
                  </a:lnTo>
                  <a:close/>
                </a:path>
              </a:pathLst>
            </a:custGeom>
            <a:solidFill>
              <a:srgbClr val="FFFFFF"/>
            </a:solidFill>
            <a:ln w="19050" cap="sq">
              <a:solidFill>
                <a:srgbClr val="7386C6"/>
              </a:solidFill>
              <a:prstDash val="solid"/>
              <a:miter/>
            </a:ln>
          </p:spPr>
          <p:txBody>
            <a:bodyPr/>
            <a:lstStyle/>
            <a:p>
              <a:endParaRPr lang="en-US"/>
            </a:p>
          </p:txBody>
        </p:sp>
        <p:sp>
          <p:nvSpPr>
            <p:cNvPr id="12" name="TextBox 12"/>
            <p:cNvSpPr txBox="1"/>
            <p:nvPr/>
          </p:nvSpPr>
          <p:spPr>
            <a:xfrm>
              <a:off x="0" y="-28575"/>
              <a:ext cx="2362250" cy="592677"/>
            </a:xfrm>
            <a:prstGeom prst="rect">
              <a:avLst/>
            </a:prstGeom>
          </p:spPr>
          <p:txBody>
            <a:bodyPr lIns="50800" tIns="50800" rIns="50800" bIns="50800" rtlCol="0" anchor="ctr"/>
            <a:lstStyle/>
            <a:p>
              <a:pPr algn="ctr">
                <a:lnSpc>
                  <a:spcPts val="1650"/>
                </a:lnSpc>
              </a:pPr>
              <a:endParaRPr/>
            </a:p>
          </p:txBody>
        </p:sp>
      </p:grpSp>
      <p:sp>
        <p:nvSpPr>
          <p:cNvPr id="13" name="Freeform 13"/>
          <p:cNvSpPr/>
          <p:nvPr/>
        </p:nvSpPr>
        <p:spPr>
          <a:xfrm>
            <a:off x="3513553" y="2256567"/>
            <a:ext cx="3627120" cy="625104"/>
          </a:xfrm>
          <a:custGeom>
            <a:avLst/>
            <a:gdLst/>
            <a:ahLst/>
            <a:cxnLst/>
            <a:rect l="l" t="t" r="r" b="b"/>
            <a:pathLst>
              <a:path w="3627120" h="625104">
                <a:moveTo>
                  <a:pt x="0" y="0"/>
                </a:moveTo>
                <a:lnTo>
                  <a:pt x="3627120" y="0"/>
                </a:lnTo>
                <a:lnTo>
                  <a:pt x="3627120" y="625104"/>
                </a:lnTo>
                <a:lnTo>
                  <a:pt x="0" y="625104"/>
                </a:lnTo>
                <a:lnTo>
                  <a:pt x="0" y="0"/>
                </a:lnTo>
                <a:close/>
              </a:path>
            </a:pathLst>
          </a:custGeom>
          <a:blipFill>
            <a:blip r:embed="rId3">
              <a:extLst>
                <a:ext uri="{96DAC541-7B7A-43D3-8B79-37D633B846F1}">
                  <asvg:svgBlip xmlns:asvg="http://schemas.microsoft.com/office/drawing/2016/SVG/main" r:embed="rId4"/>
                </a:ext>
              </a:extLst>
            </a:blip>
            <a:stretch>
              <a:fillRect b="-280850"/>
            </a:stretch>
          </a:blipFill>
        </p:spPr>
        <p:txBody>
          <a:bodyPr/>
          <a:lstStyle/>
          <a:p>
            <a:endParaRPr lang="en-US"/>
          </a:p>
        </p:txBody>
      </p:sp>
      <p:grpSp>
        <p:nvGrpSpPr>
          <p:cNvPr id="14" name="Group 14"/>
          <p:cNvGrpSpPr/>
          <p:nvPr/>
        </p:nvGrpSpPr>
        <p:grpSpPr>
          <a:xfrm>
            <a:off x="3513553" y="2569119"/>
            <a:ext cx="3627120" cy="2456861"/>
            <a:chOff x="0" y="0"/>
            <a:chExt cx="1025140" cy="694387"/>
          </a:xfrm>
        </p:grpSpPr>
        <p:sp>
          <p:nvSpPr>
            <p:cNvPr id="15" name="Freeform 15"/>
            <p:cNvSpPr/>
            <p:nvPr/>
          </p:nvSpPr>
          <p:spPr>
            <a:xfrm>
              <a:off x="0" y="0"/>
              <a:ext cx="1025140" cy="694387"/>
            </a:xfrm>
            <a:custGeom>
              <a:avLst/>
              <a:gdLst/>
              <a:ahLst/>
              <a:cxnLst/>
              <a:rect l="l" t="t" r="r" b="b"/>
              <a:pathLst>
                <a:path w="1025140" h="694387">
                  <a:moveTo>
                    <a:pt x="0" y="0"/>
                  </a:moveTo>
                  <a:lnTo>
                    <a:pt x="1025140" y="0"/>
                  </a:lnTo>
                  <a:lnTo>
                    <a:pt x="1025140" y="694387"/>
                  </a:lnTo>
                  <a:lnTo>
                    <a:pt x="0" y="694387"/>
                  </a:lnTo>
                  <a:close/>
                </a:path>
              </a:pathLst>
            </a:custGeom>
            <a:solidFill>
              <a:srgbClr val="FFFFFF"/>
            </a:solidFill>
            <a:ln w="19050" cap="sq">
              <a:solidFill>
                <a:srgbClr val="7386C6"/>
              </a:solidFill>
              <a:prstDash val="solid"/>
              <a:miter/>
            </a:ln>
          </p:spPr>
          <p:txBody>
            <a:bodyPr/>
            <a:lstStyle/>
            <a:p>
              <a:endParaRPr lang="en-US"/>
            </a:p>
          </p:txBody>
        </p:sp>
        <p:sp>
          <p:nvSpPr>
            <p:cNvPr id="16" name="TextBox 16"/>
            <p:cNvSpPr txBox="1"/>
            <p:nvPr/>
          </p:nvSpPr>
          <p:spPr>
            <a:xfrm>
              <a:off x="0" y="-28575"/>
              <a:ext cx="1025140" cy="722962"/>
            </a:xfrm>
            <a:prstGeom prst="rect">
              <a:avLst/>
            </a:prstGeom>
          </p:spPr>
          <p:txBody>
            <a:bodyPr lIns="50800" tIns="50800" rIns="50800" bIns="50800" rtlCol="0" anchor="ctr"/>
            <a:lstStyle/>
            <a:p>
              <a:pPr algn="ctr">
                <a:lnSpc>
                  <a:spcPts val="1650"/>
                </a:lnSpc>
              </a:pPr>
              <a:endParaRPr/>
            </a:p>
          </p:txBody>
        </p:sp>
      </p:grpSp>
      <p:sp>
        <p:nvSpPr>
          <p:cNvPr id="17" name="Freeform 17"/>
          <p:cNvSpPr/>
          <p:nvPr/>
        </p:nvSpPr>
        <p:spPr>
          <a:xfrm>
            <a:off x="3594739" y="2682919"/>
            <a:ext cx="3464748" cy="2256417"/>
          </a:xfrm>
          <a:custGeom>
            <a:avLst/>
            <a:gdLst/>
            <a:ahLst/>
            <a:cxnLst/>
            <a:rect l="l" t="t" r="r" b="b"/>
            <a:pathLst>
              <a:path w="3464748" h="2256417">
                <a:moveTo>
                  <a:pt x="0" y="0"/>
                </a:moveTo>
                <a:lnTo>
                  <a:pt x="3464748" y="0"/>
                </a:lnTo>
                <a:lnTo>
                  <a:pt x="3464748" y="2256417"/>
                </a:lnTo>
                <a:lnTo>
                  <a:pt x="0" y="2256417"/>
                </a:lnTo>
                <a:lnTo>
                  <a:pt x="0" y="0"/>
                </a:lnTo>
                <a:close/>
              </a:path>
            </a:pathLst>
          </a:custGeom>
          <a:blipFill>
            <a:blip r:embed="rId5"/>
            <a:stretch>
              <a:fillRect/>
            </a:stretch>
          </a:blipFill>
        </p:spPr>
        <p:txBody>
          <a:bodyPr/>
          <a:lstStyle/>
          <a:p>
            <a:endParaRPr lang="en-US"/>
          </a:p>
        </p:txBody>
      </p:sp>
      <p:sp>
        <p:nvSpPr>
          <p:cNvPr id="18" name="Freeform 18"/>
          <p:cNvSpPr/>
          <p:nvPr/>
        </p:nvSpPr>
        <p:spPr>
          <a:xfrm>
            <a:off x="5225932" y="2752715"/>
            <a:ext cx="1656223" cy="323176"/>
          </a:xfrm>
          <a:custGeom>
            <a:avLst/>
            <a:gdLst/>
            <a:ahLst/>
            <a:cxnLst/>
            <a:rect l="l" t="t" r="r" b="b"/>
            <a:pathLst>
              <a:path w="1656223" h="323176">
                <a:moveTo>
                  <a:pt x="0" y="0"/>
                </a:moveTo>
                <a:lnTo>
                  <a:pt x="1656223" y="0"/>
                </a:lnTo>
                <a:lnTo>
                  <a:pt x="1656223" y="323176"/>
                </a:lnTo>
                <a:lnTo>
                  <a:pt x="0" y="323176"/>
                </a:lnTo>
                <a:lnTo>
                  <a:pt x="0" y="0"/>
                </a:lnTo>
                <a:close/>
              </a:path>
            </a:pathLst>
          </a:custGeom>
          <a:blipFill>
            <a:blip r:embed="rId6"/>
            <a:stretch>
              <a:fillRect l="-10302" t="-151942" r="-27919" b="-28745"/>
            </a:stretch>
          </a:blipFill>
        </p:spPr>
        <p:txBody>
          <a:bodyPr/>
          <a:lstStyle/>
          <a:p>
            <a:endParaRPr lang="en-US"/>
          </a:p>
        </p:txBody>
      </p:sp>
      <p:sp>
        <p:nvSpPr>
          <p:cNvPr id="19" name="Freeform 19"/>
          <p:cNvSpPr/>
          <p:nvPr/>
        </p:nvSpPr>
        <p:spPr>
          <a:xfrm>
            <a:off x="821572" y="6583292"/>
            <a:ext cx="2806610" cy="1275623"/>
          </a:xfrm>
          <a:custGeom>
            <a:avLst/>
            <a:gdLst/>
            <a:ahLst/>
            <a:cxnLst/>
            <a:rect l="l" t="t" r="r" b="b"/>
            <a:pathLst>
              <a:path w="2806610" h="1275623">
                <a:moveTo>
                  <a:pt x="0" y="0"/>
                </a:moveTo>
                <a:lnTo>
                  <a:pt x="2806609" y="0"/>
                </a:lnTo>
                <a:lnTo>
                  <a:pt x="2806609" y="1275622"/>
                </a:lnTo>
                <a:lnTo>
                  <a:pt x="0" y="1275622"/>
                </a:lnTo>
                <a:lnTo>
                  <a:pt x="0" y="0"/>
                </a:lnTo>
                <a:close/>
              </a:path>
            </a:pathLst>
          </a:custGeom>
          <a:blipFill>
            <a:blip r:embed="rId7"/>
            <a:stretch>
              <a:fillRect r="-31493" b="-126386"/>
            </a:stretch>
          </a:blipFill>
        </p:spPr>
        <p:txBody>
          <a:bodyPr/>
          <a:lstStyle/>
          <a:p>
            <a:endParaRPr lang="en-US"/>
          </a:p>
        </p:txBody>
      </p:sp>
      <p:sp>
        <p:nvSpPr>
          <p:cNvPr id="20" name="Freeform 20"/>
          <p:cNvSpPr/>
          <p:nvPr/>
        </p:nvSpPr>
        <p:spPr>
          <a:xfrm>
            <a:off x="4184159" y="6583292"/>
            <a:ext cx="2820510" cy="1323187"/>
          </a:xfrm>
          <a:custGeom>
            <a:avLst/>
            <a:gdLst/>
            <a:ahLst/>
            <a:cxnLst/>
            <a:rect l="l" t="t" r="r" b="b"/>
            <a:pathLst>
              <a:path w="2820510" h="1323187">
                <a:moveTo>
                  <a:pt x="0" y="0"/>
                </a:moveTo>
                <a:lnTo>
                  <a:pt x="2820510" y="0"/>
                </a:lnTo>
                <a:lnTo>
                  <a:pt x="2820510" y="1323186"/>
                </a:lnTo>
                <a:lnTo>
                  <a:pt x="0" y="1323186"/>
                </a:lnTo>
                <a:lnTo>
                  <a:pt x="0" y="0"/>
                </a:lnTo>
                <a:close/>
              </a:path>
            </a:pathLst>
          </a:custGeom>
          <a:blipFill>
            <a:blip r:embed="rId8"/>
            <a:stretch>
              <a:fillRect t="-70972" b="-118059"/>
            </a:stretch>
          </a:blipFill>
        </p:spPr>
        <p:txBody>
          <a:bodyPr/>
          <a:lstStyle/>
          <a:p>
            <a:endParaRPr lang="en-US"/>
          </a:p>
        </p:txBody>
      </p:sp>
      <p:sp>
        <p:nvSpPr>
          <p:cNvPr id="21" name="Freeform 21"/>
          <p:cNvSpPr/>
          <p:nvPr/>
        </p:nvSpPr>
        <p:spPr>
          <a:xfrm>
            <a:off x="724740" y="2256567"/>
            <a:ext cx="2704613" cy="276355"/>
          </a:xfrm>
          <a:custGeom>
            <a:avLst/>
            <a:gdLst/>
            <a:ahLst/>
            <a:cxnLst/>
            <a:rect l="l" t="t" r="r" b="b"/>
            <a:pathLst>
              <a:path w="2704613" h="276355">
                <a:moveTo>
                  <a:pt x="0" y="0"/>
                </a:moveTo>
                <a:lnTo>
                  <a:pt x="2704613" y="0"/>
                </a:lnTo>
                <a:lnTo>
                  <a:pt x="2704613" y="276355"/>
                </a:lnTo>
                <a:lnTo>
                  <a:pt x="0" y="276355"/>
                </a:lnTo>
                <a:lnTo>
                  <a:pt x="0" y="0"/>
                </a:lnTo>
                <a:close/>
              </a:path>
            </a:pathLst>
          </a:custGeom>
          <a:blipFill>
            <a:blip r:embed="rId3">
              <a:extLst>
                <a:ext uri="{96DAC541-7B7A-43D3-8B79-37D633B846F1}">
                  <asvg:svgBlip xmlns:asvg="http://schemas.microsoft.com/office/drawing/2016/SVG/main" r:embed="rId4"/>
                </a:ext>
              </a:extLst>
            </a:blip>
            <a:stretch>
              <a:fillRect b="-542365"/>
            </a:stretch>
          </a:blipFill>
        </p:spPr>
        <p:txBody>
          <a:bodyPr/>
          <a:lstStyle/>
          <a:p>
            <a:endParaRPr lang="en-US"/>
          </a:p>
        </p:txBody>
      </p:sp>
      <p:sp>
        <p:nvSpPr>
          <p:cNvPr id="22" name="Freeform 22"/>
          <p:cNvSpPr/>
          <p:nvPr/>
        </p:nvSpPr>
        <p:spPr>
          <a:xfrm>
            <a:off x="4234246" y="8093918"/>
            <a:ext cx="2906426" cy="296976"/>
          </a:xfrm>
          <a:custGeom>
            <a:avLst/>
            <a:gdLst/>
            <a:ahLst/>
            <a:cxnLst/>
            <a:rect l="l" t="t" r="r" b="b"/>
            <a:pathLst>
              <a:path w="2906426" h="296976">
                <a:moveTo>
                  <a:pt x="0" y="0"/>
                </a:moveTo>
                <a:lnTo>
                  <a:pt x="2906427" y="0"/>
                </a:lnTo>
                <a:lnTo>
                  <a:pt x="2906427" y="296976"/>
                </a:lnTo>
                <a:lnTo>
                  <a:pt x="0" y="296976"/>
                </a:lnTo>
                <a:lnTo>
                  <a:pt x="0" y="0"/>
                </a:lnTo>
                <a:close/>
              </a:path>
            </a:pathLst>
          </a:custGeom>
          <a:blipFill>
            <a:blip r:embed="rId3">
              <a:extLst>
                <a:ext uri="{96DAC541-7B7A-43D3-8B79-37D633B846F1}">
                  <asvg:svgBlip xmlns:asvg="http://schemas.microsoft.com/office/drawing/2016/SVG/main" r:embed="rId4"/>
                </a:ext>
              </a:extLst>
            </a:blip>
            <a:stretch>
              <a:fillRect b="-542365"/>
            </a:stretch>
          </a:blipFill>
        </p:spPr>
        <p:txBody>
          <a:bodyPr/>
          <a:lstStyle/>
          <a:p>
            <a:endParaRPr lang="en-US"/>
          </a:p>
        </p:txBody>
      </p:sp>
      <p:sp>
        <p:nvSpPr>
          <p:cNvPr id="23" name="Freeform 23"/>
          <p:cNvSpPr/>
          <p:nvPr/>
        </p:nvSpPr>
        <p:spPr>
          <a:xfrm>
            <a:off x="4266914" y="8495669"/>
            <a:ext cx="2785488" cy="739567"/>
          </a:xfrm>
          <a:custGeom>
            <a:avLst/>
            <a:gdLst/>
            <a:ahLst/>
            <a:cxnLst/>
            <a:rect l="l" t="t" r="r" b="b"/>
            <a:pathLst>
              <a:path w="2785488" h="739567">
                <a:moveTo>
                  <a:pt x="0" y="0"/>
                </a:moveTo>
                <a:lnTo>
                  <a:pt x="2785488" y="0"/>
                </a:lnTo>
                <a:lnTo>
                  <a:pt x="2785488" y="739567"/>
                </a:lnTo>
                <a:lnTo>
                  <a:pt x="0" y="739567"/>
                </a:lnTo>
                <a:lnTo>
                  <a:pt x="0" y="0"/>
                </a:lnTo>
                <a:close/>
              </a:path>
            </a:pathLst>
          </a:custGeom>
          <a:blipFill>
            <a:blip r:embed="rId9"/>
            <a:stretch>
              <a:fillRect t="-14167" r="-6770" b="-19543"/>
            </a:stretch>
          </a:blipFill>
        </p:spPr>
        <p:txBody>
          <a:bodyPr/>
          <a:lstStyle/>
          <a:p>
            <a:endParaRPr lang="en-US"/>
          </a:p>
        </p:txBody>
      </p:sp>
      <p:sp>
        <p:nvSpPr>
          <p:cNvPr id="24" name="AutoShape 24"/>
          <p:cNvSpPr/>
          <p:nvPr/>
        </p:nvSpPr>
        <p:spPr>
          <a:xfrm flipH="1">
            <a:off x="3895725" y="6665162"/>
            <a:ext cx="0" cy="1159446"/>
          </a:xfrm>
          <a:prstGeom prst="line">
            <a:avLst/>
          </a:prstGeom>
          <a:ln w="19050" cap="flat">
            <a:solidFill>
              <a:srgbClr val="7386C6"/>
            </a:solidFill>
            <a:prstDash val="solid"/>
            <a:headEnd type="none" w="sm" len="sm"/>
            <a:tailEnd type="none" w="sm" len="sm"/>
          </a:ln>
        </p:spPr>
        <p:txBody>
          <a:bodyPr/>
          <a:lstStyle/>
          <a:p>
            <a:endParaRPr lang="en-US"/>
          </a:p>
        </p:txBody>
      </p:sp>
      <p:sp>
        <p:nvSpPr>
          <p:cNvPr id="25" name="Freeform 25"/>
          <p:cNvSpPr/>
          <p:nvPr/>
        </p:nvSpPr>
        <p:spPr>
          <a:xfrm>
            <a:off x="821572" y="2580607"/>
            <a:ext cx="2514240" cy="602128"/>
          </a:xfrm>
          <a:custGeom>
            <a:avLst/>
            <a:gdLst/>
            <a:ahLst/>
            <a:cxnLst/>
            <a:rect l="l" t="t" r="r" b="b"/>
            <a:pathLst>
              <a:path w="2514240" h="602128">
                <a:moveTo>
                  <a:pt x="0" y="0"/>
                </a:moveTo>
                <a:lnTo>
                  <a:pt x="2514240" y="0"/>
                </a:lnTo>
                <a:lnTo>
                  <a:pt x="2514240" y="602128"/>
                </a:lnTo>
                <a:lnTo>
                  <a:pt x="0" y="602128"/>
                </a:lnTo>
                <a:lnTo>
                  <a:pt x="0" y="0"/>
                </a:lnTo>
                <a:close/>
              </a:path>
            </a:pathLst>
          </a:custGeom>
          <a:blipFill>
            <a:blip r:embed="rId10"/>
            <a:stretch>
              <a:fillRect r="-33741"/>
            </a:stretch>
          </a:blipFill>
        </p:spPr>
        <p:txBody>
          <a:bodyPr/>
          <a:lstStyle/>
          <a:p>
            <a:endParaRPr lang="en-US"/>
          </a:p>
        </p:txBody>
      </p:sp>
      <p:sp>
        <p:nvSpPr>
          <p:cNvPr id="26" name="TextBox 26"/>
          <p:cNvSpPr txBox="1"/>
          <p:nvPr/>
        </p:nvSpPr>
        <p:spPr>
          <a:xfrm>
            <a:off x="763517" y="5130603"/>
            <a:ext cx="6332824" cy="615315"/>
          </a:xfrm>
          <a:prstGeom prst="rect">
            <a:avLst/>
          </a:prstGeom>
        </p:spPr>
        <p:txBody>
          <a:bodyPr lIns="0" tIns="0" rIns="0" bIns="0" rtlCol="0" anchor="t">
            <a:spAutoFit/>
          </a:bodyPr>
          <a:lstStyle/>
          <a:p>
            <a:pPr algn="just">
              <a:lnSpc>
                <a:spcPts val="1650"/>
              </a:lnSpc>
            </a:pPr>
            <a:r>
              <a:rPr lang="en-US" sz="1100">
                <a:solidFill>
                  <a:srgbClr val="000000"/>
                </a:solidFill>
                <a:latin typeface="Canva Sans"/>
                <a:ea typeface="Canva Sans"/>
                <a:cs typeface="Canva Sans"/>
                <a:sym typeface="Canva Sans"/>
              </a:rPr>
              <a:t>Each report has a table with the column names (DW/BI) or data fields (Florida PALM).  In some cases, the report from the DW/BI may use column descriptions other than the underlying field name, when there are calculations, or it is formatted according to a law or rule. </a:t>
            </a:r>
          </a:p>
        </p:txBody>
      </p:sp>
      <p:sp>
        <p:nvSpPr>
          <p:cNvPr id="27" name="TextBox 27"/>
          <p:cNvSpPr txBox="1"/>
          <p:nvPr/>
        </p:nvSpPr>
        <p:spPr>
          <a:xfrm>
            <a:off x="2330407" y="6535667"/>
            <a:ext cx="734652" cy="236220"/>
          </a:xfrm>
          <a:prstGeom prst="rect">
            <a:avLst/>
          </a:prstGeom>
        </p:spPr>
        <p:txBody>
          <a:bodyPr lIns="0" tIns="0" rIns="0" bIns="0" rtlCol="0" anchor="t">
            <a:spAutoFit/>
          </a:bodyPr>
          <a:lstStyle/>
          <a:p>
            <a:pPr algn="ctr">
              <a:lnSpc>
                <a:spcPts val="1949"/>
              </a:lnSpc>
            </a:pPr>
            <a:r>
              <a:rPr lang="en-US" sz="1299" b="1">
                <a:solidFill>
                  <a:srgbClr val="000000"/>
                </a:solidFill>
                <a:latin typeface="Canva Sans Bold"/>
                <a:ea typeface="Canva Sans Bold"/>
                <a:cs typeface="Canva Sans Bold"/>
                <a:sym typeface="Canva Sans Bold"/>
              </a:rPr>
              <a:t>(DW/BI)</a:t>
            </a:r>
          </a:p>
        </p:txBody>
      </p:sp>
      <p:sp>
        <p:nvSpPr>
          <p:cNvPr id="28" name="TextBox 28"/>
          <p:cNvSpPr txBox="1"/>
          <p:nvPr/>
        </p:nvSpPr>
        <p:spPr>
          <a:xfrm>
            <a:off x="5383268" y="6535667"/>
            <a:ext cx="1322304" cy="236220"/>
          </a:xfrm>
          <a:prstGeom prst="rect">
            <a:avLst/>
          </a:prstGeom>
        </p:spPr>
        <p:txBody>
          <a:bodyPr lIns="0" tIns="0" rIns="0" bIns="0" rtlCol="0" anchor="t">
            <a:spAutoFit/>
          </a:bodyPr>
          <a:lstStyle/>
          <a:p>
            <a:pPr algn="ctr">
              <a:lnSpc>
                <a:spcPts val="1949"/>
              </a:lnSpc>
            </a:pPr>
            <a:r>
              <a:rPr lang="en-US" sz="1299" b="1">
                <a:solidFill>
                  <a:srgbClr val="000000"/>
                </a:solidFill>
                <a:latin typeface="Canva Sans Bold"/>
                <a:ea typeface="Canva Sans Bold"/>
                <a:cs typeface="Canva Sans Bold"/>
                <a:sym typeface="Canva Sans Bold"/>
              </a:rPr>
              <a:t>(Florida PALM)</a:t>
            </a:r>
          </a:p>
        </p:txBody>
      </p:sp>
      <p:sp>
        <p:nvSpPr>
          <p:cNvPr id="29" name="TextBox 29"/>
          <p:cNvSpPr txBox="1"/>
          <p:nvPr/>
        </p:nvSpPr>
        <p:spPr>
          <a:xfrm>
            <a:off x="729916" y="1060227"/>
            <a:ext cx="6410757" cy="1034415"/>
          </a:xfrm>
          <a:prstGeom prst="rect">
            <a:avLst/>
          </a:prstGeom>
        </p:spPr>
        <p:txBody>
          <a:bodyPr lIns="0" tIns="0" rIns="0" bIns="0" rtlCol="0" anchor="t">
            <a:spAutoFit/>
          </a:bodyPr>
          <a:lstStyle/>
          <a:p>
            <a:pPr algn="just">
              <a:lnSpc>
                <a:spcPts val="1650"/>
              </a:lnSpc>
            </a:pPr>
            <a:r>
              <a:rPr lang="en-US" sz="1100" spc="-16">
                <a:solidFill>
                  <a:srgbClr val="000000"/>
                </a:solidFill>
                <a:latin typeface="Canva Sans"/>
                <a:ea typeface="Canva Sans"/>
                <a:cs typeface="Canva Sans"/>
                <a:sym typeface="Canva Sans"/>
              </a:rPr>
              <a:t>Each report in the catalog has a page with varying levels of detail.  These pages are being updated on a regular basis so check back frequently on the reports that you are interested in using.   </a:t>
            </a:r>
          </a:p>
          <a:p>
            <a:pPr algn="just">
              <a:lnSpc>
                <a:spcPts val="1650"/>
              </a:lnSpc>
            </a:pPr>
            <a:endParaRPr lang="en-US" sz="1100" spc="-16">
              <a:solidFill>
                <a:srgbClr val="000000"/>
              </a:solidFill>
              <a:latin typeface="Canva Sans"/>
              <a:ea typeface="Canva Sans"/>
              <a:cs typeface="Canva Sans"/>
              <a:sym typeface="Canva Sans"/>
            </a:endParaRPr>
          </a:p>
          <a:p>
            <a:pPr algn="just">
              <a:lnSpc>
                <a:spcPts val="1650"/>
              </a:lnSpc>
            </a:pPr>
            <a:r>
              <a:rPr lang="en-US" sz="1100" spc="-16">
                <a:solidFill>
                  <a:srgbClr val="000000"/>
                </a:solidFill>
                <a:latin typeface="Canva Sans"/>
                <a:ea typeface="Canva Sans"/>
                <a:cs typeface="Canva Sans"/>
                <a:sym typeface="Canva Sans"/>
              </a:rPr>
              <a:t>The report title, number, a brief description, and the report location (DW) or report navigation (Florida PALM) are at the top of the page. Many reports have a sample layout available. </a:t>
            </a:r>
          </a:p>
        </p:txBody>
      </p:sp>
      <p:sp>
        <p:nvSpPr>
          <p:cNvPr id="30" name="TextBox 30"/>
          <p:cNvSpPr txBox="1"/>
          <p:nvPr/>
        </p:nvSpPr>
        <p:spPr>
          <a:xfrm>
            <a:off x="729916" y="697007"/>
            <a:ext cx="6331618" cy="274447"/>
          </a:xfrm>
          <a:prstGeom prst="rect">
            <a:avLst/>
          </a:prstGeom>
        </p:spPr>
        <p:txBody>
          <a:bodyPr lIns="0" tIns="0" rIns="0" bIns="0" rtlCol="0" anchor="t">
            <a:spAutoFit/>
          </a:bodyPr>
          <a:lstStyle/>
          <a:p>
            <a:pPr algn="ctr">
              <a:lnSpc>
                <a:spcPts val="1904"/>
              </a:lnSpc>
            </a:pPr>
            <a:r>
              <a:rPr lang="en-US" sz="1700" b="1">
                <a:solidFill>
                  <a:srgbClr val="1E1E1E"/>
                </a:solidFill>
                <a:latin typeface="Poppins Bold"/>
                <a:ea typeface="Poppins Bold"/>
                <a:cs typeface="Poppins Bold"/>
                <a:sym typeface="Poppins Bold"/>
              </a:rPr>
              <a:t>Knowledge Center:  Report Detail</a:t>
            </a:r>
          </a:p>
        </p:txBody>
      </p:sp>
      <p:sp>
        <p:nvSpPr>
          <p:cNvPr id="31" name="TextBox 31"/>
          <p:cNvSpPr txBox="1"/>
          <p:nvPr/>
        </p:nvSpPr>
        <p:spPr>
          <a:xfrm>
            <a:off x="1126776" y="8274893"/>
            <a:ext cx="2654926" cy="82486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Suggested</a:t>
            </a:r>
            <a:r>
              <a:rPr lang="en-US" sz="1100" b="1" u="none">
                <a:solidFill>
                  <a:srgbClr val="000000"/>
                </a:solidFill>
                <a:latin typeface="Canva Sans Bold"/>
                <a:ea typeface="Canva Sans Bold"/>
                <a:cs typeface="Canva Sans Bold"/>
                <a:sym typeface="Canva Sans Bold"/>
              </a:rPr>
              <a:t> Report</a:t>
            </a:r>
            <a:r>
              <a:rPr lang="en-US" sz="1100" b="1">
                <a:solidFill>
                  <a:srgbClr val="000000"/>
                </a:solidFill>
                <a:latin typeface="Canva Sans Bold"/>
                <a:ea typeface="Canva Sans Bold"/>
                <a:cs typeface="Canva Sans Bold"/>
                <a:sym typeface="Canva Sans Bold"/>
              </a:rPr>
              <a:t> Frequency</a:t>
            </a:r>
          </a:p>
          <a:p>
            <a:pPr algn="just">
              <a:lnSpc>
                <a:spcPts val="1650"/>
              </a:lnSpc>
            </a:pPr>
            <a:r>
              <a:rPr lang="en-US" sz="1100">
                <a:solidFill>
                  <a:srgbClr val="000000"/>
                </a:solidFill>
                <a:latin typeface="Canva Sans"/>
                <a:ea typeface="Canva Sans"/>
                <a:cs typeface="Canva Sans"/>
                <a:sym typeface="Canva Sans"/>
              </a:rPr>
              <a:t>Sug</a:t>
            </a:r>
            <a:r>
              <a:rPr lang="en-US" sz="1100" u="none">
                <a:solidFill>
                  <a:srgbClr val="000000"/>
                </a:solidFill>
                <a:latin typeface="Canva Sans"/>
                <a:ea typeface="Canva Sans"/>
                <a:cs typeface="Canva Sans"/>
                <a:sym typeface="Canva Sans"/>
              </a:rPr>
              <a:t>ges</a:t>
            </a:r>
            <a:r>
              <a:rPr lang="en-US" sz="1100">
                <a:solidFill>
                  <a:srgbClr val="000000"/>
                </a:solidFill>
                <a:latin typeface="Canva Sans"/>
                <a:ea typeface="Canva Sans"/>
                <a:cs typeface="Canva Sans"/>
                <a:sym typeface="Canva Sans"/>
              </a:rPr>
              <a:t>ted Report Frequency is list on some pages and suggests how often you may wish to run the report. </a:t>
            </a:r>
          </a:p>
        </p:txBody>
      </p:sp>
      <p:sp>
        <p:nvSpPr>
          <p:cNvPr id="32" name="TextBox 32"/>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a:solidFill>
                  <a:srgbClr val="000000"/>
                </a:solidFill>
                <a:latin typeface="Canva Sans"/>
                <a:ea typeface="Canva Sans"/>
                <a:cs typeface="Canva Sans"/>
                <a:sym typeface="Canva Sans"/>
              </a:rP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0943" y="2719549"/>
            <a:ext cx="3716946" cy="379794"/>
          </a:xfrm>
          <a:custGeom>
            <a:avLst/>
            <a:gdLst/>
            <a:ahLst/>
            <a:cxnLst/>
            <a:rect l="l" t="t" r="r" b="b"/>
            <a:pathLst>
              <a:path w="3716946" h="379794">
                <a:moveTo>
                  <a:pt x="0" y="0"/>
                </a:moveTo>
                <a:lnTo>
                  <a:pt x="3716945" y="0"/>
                </a:lnTo>
                <a:lnTo>
                  <a:pt x="3716945" y="379795"/>
                </a:lnTo>
                <a:lnTo>
                  <a:pt x="0" y="379795"/>
                </a:lnTo>
                <a:lnTo>
                  <a:pt x="0" y="0"/>
                </a:lnTo>
                <a:close/>
              </a:path>
            </a:pathLst>
          </a:custGeom>
          <a:blipFill>
            <a:blip r:embed="rId2">
              <a:extLst>
                <a:ext uri="{96DAC541-7B7A-43D3-8B79-37D633B846F1}">
                  <asvg:svgBlip xmlns:asvg="http://schemas.microsoft.com/office/drawing/2016/SVG/main" r:embed="rId3"/>
                </a:ext>
              </a:extLst>
            </a:blip>
            <a:stretch>
              <a:fillRect b="-542365"/>
            </a:stretch>
          </a:blipFill>
        </p:spPr>
        <p:txBody>
          <a:bodyPr/>
          <a:lstStyle/>
          <a:p>
            <a:endParaRPr lang="en-US"/>
          </a:p>
        </p:txBody>
      </p:sp>
      <p:grpSp>
        <p:nvGrpSpPr>
          <p:cNvPr id="3" name="Group 3"/>
          <p:cNvGrpSpPr/>
          <p:nvPr/>
        </p:nvGrpSpPr>
        <p:grpSpPr>
          <a:xfrm>
            <a:off x="670943" y="3034527"/>
            <a:ext cx="3716946" cy="826422"/>
            <a:chOff x="0" y="0"/>
            <a:chExt cx="1462857" cy="325250"/>
          </a:xfrm>
        </p:grpSpPr>
        <p:sp>
          <p:nvSpPr>
            <p:cNvPr id="4" name="Freeform 4"/>
            <p:cNvSpPr/>
            <p:nvPr/>
          </p:nvSpPr>
          <p:spPr>
            <a:xfrm>
              <a:off x="0" y="0"/>
              <a:ext cx="1462857" cy="325250"/>
            </a:xfrm>
            <a:custGeom>
              <a:avLst/>
              <a:gdLst/>
              <a:ahLst/>
              <a:cxnLst/>
              <a:rect l="l" t="t" r="r" b="b"/>
              <a:pathLst>
                <a:path w="1462857" h="325250">
                  <a:moveTo>
                    <a:pt x="0" y="0"/>
                  </a:moveTo>
                  <a:lnTo>
                    <a:pt x="1462857" y="0"/>
                  </a:lnTo>
                  <a:lnTo>
                    <a:pt x="1462857" y="325250"/>
                  </a:lnTo>
                  <a:lnTo>
                    <a:pt x="0" y="325250"/>
                  </a:lnTo>
                  <a:close/>
                </a:path>
              </a:pathLst>
            </a:custGeom>
            <a:solidFill>
              <a:srgbClr val="FFFFFF"/>
            </a:solidFill>
            <a:ln w="19050" cap="sq">
              <a:solidFill>
                <a:srgbClr val="7386C6"/>
              </a:solidFill>
              <a:prstDash val="solid"/>
              <a:miter/>
            </a:ln>
          </p:spPr>
          <p:txBody>
            <a:bodyPr/>
            <a:lstStyle/>
            <a:p>
              <a:endParaRPr lang="en-US"/>
            </a:p>
          </p:txBody>
        </p:sp>
        <p:sp>
          <p:nvSpPr>
            <p:cNvPr id="5" name="TextBox 5"/>
            <p:cNvSpPr txBox="1"/>
            <p:nvPr/>
          </p:nvSpPr>
          <p:spPr>
            <a:xfrm>
              <a:off x="0" y="-28575"/>
              <a:ext cx="1462857" cy="353825"/>
            </a:xfrm>
            <a:prstGeom prst="rect">
              <a:avLst/>
            </a:prstGeom>
          </p:spPr>
          <p:txBody>
            <a:bodyPr lIns="50800" tIns="50800" rIns="50800" bIns="50800" rtlCol="0" anchor="ctr"/>
            <a:lstStyle/>
            <a:p>
              <a:pPr algn="ctr">
                <a:lnSpc>
                  <a:spcPts val="1650"/>
                </a:lnSpc>
              </a:pPr>
              <a:endParaRPr/>
            </a:p>
          </p:txBody>
        </p:sp>
      </p:grpSp>
      <p:sp>
        <p:nvSpPr>
          <p:cNvPr id="6" name="Freeform 6"/>
          <p:cNvSpPr/>
          <p:nvPr/>
        </p:nvSpPr>
        <p:spPr>
          <a:xfrm>
            <a:off x="2982832" y="3109004"/>
            <a:ext cx="1246629" cy="616705"/>
          </a:xfrm>
          <a:custGeom>
            <a:avLst/>
            <a:gdLst/>
            <a:ahLst/>
            <a:cxnLst/>
            <a:rect l="l" t="t" r="r" b="b"/>
            <a:pathLst>
              <a:path w="1246629" h="616705">
                <a:moveTo>
                  <a:pt x="0" y="0"/>
                </a:moveTo>
                <a:lnTo>
                  <a:pt x="1246629" y="0"/>
                </a:lnTo>
                <a:lnTo>
                  <a:pt x="1246629" y="616705"/>
                </a:lnTo>
                <a:lnTo>
                  <a:pt x="0" y="616705"/>
                </a:lnTo>
                <a:lnTo>
                  <a:pt x="0" y="0"/>
                </a:lnTo>
                <a:close/>
              </a:path>
            </a:pathLst>
          </a:custGeom>
          <a:blipFill>
            <a:blip r:embed="rId4"/>
            <a:stretch>
              <a:fillRect r="-27664"/>
            </a:stretch>
          </a:blipFill>
        </p:spPr>
        <p:txBody>
          <a:bodyPr/>
          <a:lstStyle/>
          <a:p>
            <a:endParaRPr lang="en-US"/>
          </a:p>
        </p:txBody>
      </p:sp>
      <p:sp>
        <p:nvSpPr>
          <p:cNvPr id="7" name="Freeform 7"/>
          <p:cNvSpPr/>
          <p:nvPr/>
        </p:nvSpPr>
        <p:spPr>
          <a:xfrm>
            <a:off x="741084" y="3109004"/>
            <a:ext cx="2050568" cy="704445"/>
          </a:xfrm>
          <a:custGeom>
            <a:avLst/>
            <a:gdLst/>
            <a:ahLst/>
            <a:cxnLst/>
            <a:rect l="l" t="t" r="r" b="b"/>
            <a:pathLst>
              <a:path w="2050568" h="704445">
                <a:moveTo>
                  <a:pt x="0" y="0"/>
                </a:moveTo>
                <a:lnTo>
                  <a:pt x="2050568" y="0"/>
                </a:lnTo>
                <a:lnTo>
                  <a:pt x="2050568" y="704445"/>
                </a:lnTo>
                <a:lnTo>
                  <a:pt x="0" y="704445"/>
                </a:lnTo>
                <a:lnTo>
                  <a:pt x="0" y="0"/>
                </a:lnTo>
                <a:close/>
              </a:path>
            </a:pathLst>
          </a:custGeom>
          <a:blipFill>
            <a:blip r:embed="rId5"/>
            <a:stretch>
              <a:fillRect r="-4332" b="-51471"/>
            </a:stretch>
          </a:blipFill>
        </p:spPr>
        <p:txBody>
          <a:bodyPr/>
          <a:lstStyle/>
          <a:p>
            <a:endParaRPr lang="en-US"/>
          </a:p>
        </p:txBody>
      </p:sp>
      <p:sp>
        <p:nvSpPr>
          <p:cNvPr id="8" name="TextBox 8"/>
          <p:cNvSpPr txBox="1"/>
          <p:nvPr/>
        </p:nvSpPr>
        <p:spPr>
          <a:xfrm>
            <a:off x="4503618" y="2515115"/>
            <a:ext cx="2597840" cy="1453515"/>
          </a:xfrm>
          <a:prstGeom prst="rect">
            <a:avLst/>
          </a:prstGeom>
        </p:spPr>
        <p:txBody>
          <a:bodyPr lIns="0" tIns="0" rIns="0" bIns="0" rtlCol="0" anchor="t">
            <a:spAutoFit/>
          </a:bodyPr>
          <a:lstStyle/>
          <a:p>
            <a:pPr algn="just">
              <a:lnSpc>
                <a:spcPts val="1650"/>
              </a:lnSpc>
            </a:pPr>
            <a:r>
              <a:rPr lang="en-US" sz="1100" b="1" u="none">
                <a:solidFill>
                  <a:srgbClr val="000000"/>
                </a:solidFill>
                <a:latin typeface="Canva Sans Bold"/>
                <a:ea typeface="Canva Sans Bold"/>
                <a:cs typeface="Canva Sans Bold"/>
                <a:sym typeface="Canva Sans Bold"/>
              </a:rPr>
              <a:t>Report</a:t>
            </a:r>
            <a:r>
              <a:rPr lang="en-US" sz="1100" b="1">
                <a:solidFill>
                  <a:srgbClr val="000000"/>
                </a:solidFill>
                <a:latin typeface="Canva Sans Bold"/>
                <a:ea typeface="Canva Sans Bold"/>
                <a:cs typeface="Canva Sans Bold"/>
                <a:sym typeface="Canva Sans Bold"/>
              </a:rPr>
              <a:t> Audience / Business Roles</a:t>
            </a:r>
          </a:p>
          <a:p>
            <a:pPr algn="just">
              <a:lnSpc>
                <a:spcPts val="1650"/>
              </a:lnSpc>
            </a:pPr>
            <a:r>
              <a:rPr lang="en-US" sz="1100">
                <a:solidFill>
                  <a:srgbClr val="000000"/>
                </a:solidFill>
                <a:latin typeface="Canva Sans"/>
                <a:ea typeface="Canva Sans"/>
                <a:cs typeface="Canva Sans"/>
                <a:sym typeface="Canva Sans"/>
              </a:rPr>
              <a:t>If availabl</a:t>
            </a:r>
            <a:r>
              <a:rPr lang="en-US" sz="1100" u="none">
                <a:solidFill>
                  <a:srgbClr val="000000"/>
                </a:solidFill>
                <a:latin typeface="Canva Sans"/>
                <a:ea typeface="Canva Sans"/>
                <a:cs typeface="Canva Sans"/>
                <a:sym typeface="Canva Sans"/>
              </a:rPr>
              <a:t>e, </a:t>
            </a:r>
            <a:r>
              <a:rPr lang="en-US" sz="1100">
                <a:solidFill>
                  <a:srgbClr val="000000"/>
                </a:solidFill>
                <a:latin typeface="Canva Sans"/>
                <a:ea typeface="Canva Sans"/>
                <a:cs typeface="Canva Sans"/>
                <a:sym typeface="Canva Sans"/>
              </a:rPr>
              <a:t>the user role associated with that will also be listed.  In some cases, you’ll see a hyperlink to more information about the role. During UAT, ensure you have the correct role to access the reports you need. </a:t>
            </a:r>
          </a:p>
        </p:txBody>
      </p:sp>
      <p:sp>
        <p:nvSpPr>
          <p:cNvPr id="9" name="TextBox 9"/>
          <p:cNvSpPr txBox="1"/>
          <p:nvPr/>
        </p:nvSpPr>
        <p:spPr>
          <a:xfrm>
            <a:off x="670943" y="880625"/>
            <a:ext cx="2748109" cy="166306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Business Process Models</a:t>
            </a:r>
          </a:p>
          <a:p>
            <a:pPr algn="just">
              <a:lnSpc>
                <a:spcPts val="1650"/>
              </a:lnSpc>
            </a:pPr>
            <a:r>
              <a:rPr lang="en-US" sz="1100">
                <a:solidFill>
                  <a:srgbClr val="000000"/>
                </a:solidFill>
                <a:latin typeface="Canva Sans"/>
                <a:ea typeface="Canva Sans"/>
                <a:cs typeface="Canva Sans"/>
                <a:sym typeface="Canva Sans"/>
              </a:rPr>
              <a:t>Under each</a:t>
            </a:r>
            <a:r>
              <a:rPr lang="en-US" sz="1100" u="none">
                <a:solidFill>
                  <a:srgbClr val="000000"/>
                </a:solidFill>
                <a:latin typeface="Canva Sans"/>
                <a:ea typeface="Canva Sans"/>
                <a:cs typeface="Canva Sans"/>
                <a:sym typeface="Canva Sans"/>
              </a:rPr>
              <a:t> report</a:t>
            </a:r>
            <a:r>
              <a:rPr lang="en-US" sz="1100">
                <a:solidFill>
                  <a:srgbClr val="000000"/>
                </a:solidFill>
                <a:latin typeface="Canva Sans"/>
                <a:ea typeface="Canva Sans"/>
                <a:cs typeface="Canva Sans"/>
                <a:sym typeface="Canva Sans"/>
              </a:rPr>
              <a:t> is a link to the Business Process Model associated with that report. Reviewing with associated Business Processes will give you more information on the data included in that report, including Business Process flow details, and other related reports. </a:t>
            </a:r>
          </a:p>
        </p:txBody>
      </p:sp>
      <p:sp>
        <p:nvSpPr>
          <p:cNvPr id="10" name="Freeform 10"/>
          <p:cNvSpPr/>
          <p:nvPr/>
        </p:nvSpPr>
        <p:spPr>
          <a:xfrm>
            <a:off x="3774061" y="854123"/>
            <a:ext cx="3327396" cy="339990"/>
          </a:xfrm>
          <a:custGeom>
            <a:avLst/>
            <a:gdLst/>
            <a:ahLst/>
            <a:cxnLst/>
            <a:rect l="l" t="t" r="r" b="b"/>
            <a:pathLst>
              <a:path w="3327396" h="339990">
                <a:moveTo>
                  <a:pt x="0" y="0"/>
                </a:moveTo>
                <a:lnTo>
                  <a:pt x="3327396" y="0"/>
                </a:lnTo>
                <a:lnTo>
                  <a:pt x="3327396" y="339990"/>
                </a:lnTo>
                <a:lnTo>
                  <a:pt x="0" y="339990"/>
                </a:lnTo>
                <a:lnTo>
                  <a:pt x="0" y="0"/>
                </a:lnTo>
                <a:close/>
              </a:path>
            </a:pathLst>
          </a:custGeom>
          <a:blipFill>
            <a:blip r:embed="rId2">
              <a:extLst>
                <a:ext uri="{96DAC541-7B7A-43D3-8B79-37D633B846F1}">
                  <asvg:svgBlip xmlns:asvg="http://schemas.microsoft.com/office/drawing/2016/SVG/main" r:embed="rId3"/>
                </a:ext>
              </a:extLst>
            </a:blip>
            <a:stretch>
              <a:fillRect b="-542365"/>
            </a:stretch>
          </a:blipFill>
        </p:spPr>
        <p:txBody>
          <a:bodyPr/>
          <a:lstStyle/>
          <a:p>
            <a:endParaRPr lang="en-US"/>
          </a:p>
        </p:txBody>
      </p:sp>
      <p:grpSp>
        <p:nvGrpSpPr>
          <p:cNvPr id="11" name="Group 11"/>
          <p:cNvGrpSpPr/>
          <p:nvPr/>
        </p:nvGrpSpPr>
        <p:grpSpPr>
          <a:xfrm>
            <a:off x="3774061" y="1149962"/>
            <a:ext cx="3327396" cy="1273142"/>
            <a:chOff x="0" y="0"/>
            <a:chExt cx="1013563" cy="387814"/>
          </a:xfrm>
        </p:grpSpPr>
        <p:sp>
          <p:nvSpPr>
            <p:cNvPr id="12" name="Freeform 12"/>
            <p:cNvSpPr/>
            <p:nvPr/>
          </p:nvSpPr>
          <p:spPr>
            <a:xfrm>
              <a:off x="0" y="0"/>
              <a:ext cx="1013563" cy="387814"/>
            </a:xfrm>
            <a:custGeom>
              <a:avLst/>
              <a:gdLst/>
              <a:ahLst/>
              <a:cxnLst/>
              <a:rect l="l" t="t" r="r" b="b"/>
              <a:pathLst>
                <a:path w="1013563" h="387814">
                  <a:moveTo>
                    <a:pt x="0" y="0"/>
                  </a:moveTo>
                  <a:lnTo>
                    <a:pt x="1013563" y="0"/>
                  </a:lnTo>
                  <a:lnTo>
                    <a:pt x="1013563" y="387814"/>
                  </a:lnTo>
                  <a:lnTo>
                    <a:pt x="0" y="387814"/>
                  </a:lnTo>
                  <a:close/>
                </a:path>
              </a:pathLst>
            </a:custGeom>
            <a:solidFill>
              <a:srgbClr val="FFFFFF"/>
            </a:solidFill>
            <a:ln w="19050" cap="sq">
              <a:solidFill>
                <a:srgbClr val="7386C6"/>
              </a:solidFill>
              <a:prstDash val="solid"/>
              <a:miter/>
            </a:ln>
          </p:spPr>
          <p:txBody>
            <a:bodyPr/>
            <a:lstStyle/>
            <a:p>
              <a:endParaRPr lang="en-US"/>
            </a:p>
          </p:txBody>
        </p:sp>
        <p:sp>
          <p:nvSpPr>
            <p:cNvPr id="13" name="TextBox 13"/>
            <p:cNvSpPr txBox="1"/>
            <p:nvPr/>
          </p:nvSpPr>
          <p:spPr>
            <a:xfrm>
              <a:off x="0" y="-28575"/>
              <a:ext cx="1013563" cy="416389"/>
            </a:xfrm>
            <a:prstGeom prst="rect">
              <a:avLst/>
            </a:prstGeom>
          </p:spPr>
          <p:txBody>
            <a:bodyPr lIns="50800" tIns="50800" rIns="50800" bIns="50800" rtlCol="0" anchor="ctr"/>
            <a:lstStyle/>
            <a:p>
              <a:pPr algn="ctr">
                <a:lnSpc>
                  <a:spcPts val="1650"/>
                </a:lnSpc>
              </a:pPr>
              <a:endParaRPr/>
            </a:p>
          </p:txBody>
        </p:sp>
      </p:grpSp>
      <p:sp>
        <p:nvSpPr>
          <p:cNvPr id="14" name="Freeform 14"/>
          <p:cNvSpPr/>
          <p:nvPr/>
        </p:nvSpPr>
        <p:spPr>
          <a:xfrm>
            <a:off x="3865975" y="1279669"/>
            <a:ext cx="3121121" cy="982199"/>
          </a:xfrm>
          <a:custGeom>
            <a:avLst/>
            <a:gdLst/>
            <a:ahLst/>
            <a:cxnLst/>
            <a:rect l="l" t="t" r="r" b="b"/>
            <a:pathLst>
              <a:path w="3121121" h="982199">
                <a:moveTo>
                  <a:pt x="0" y="0"/>
                </a:moveTo>
                <a:lnTo>
                  <a:pt x="3121121" y="0"/>
                </a:lnTo>
                <a:lnTo>
                  <a:pt x="3121121" y="982199"/>
                </a:lnTo>
                <a:lnTo>
                  <a:pt x="0" y="982199"/>
                </a:lnTo>
                <a:lnTo>
                  <a:pt x="0" y="0"/>
                </a:lnTo>
                <a:close/>
              </a:path>
            </a:pathLst>
          </a:custGeom>
          <a:blipFill>
            <a:blip r:embed="rId6"/>
            <a:stretch>
              <a:fillRect t="-5274" r="-24611" b="-10548"/>
            </a:stretch>
          </a:blipFill>
        </p:spPr>
        <p:txBody>
          <a:bodyPr/>
          <a:lstStyle/>
          <a:p>
            <a:endParaRPr lang="en-US"/>
          </a:p>
        </p:txBody>
      </p:sp>
      <p:sp>
        <p:nvSpPr>
          <p:cNvPr id="15" name="Freeform 15"/>
          <p:cNvSpPr/>
          <p:nvPr/>
        </p:nvSpPr>
        <p:spPr>
          <a:xfrm>
            <a:off x="670943" y="6711441"/>
            <a:ext cx="6430515" cy="657064"/>
          </a:xfrm>
          <a:custGeom>
            <a:avLst/>
            <a:gdLst/>
            <a:ahLst/>
            <a:cxnLst/>
            <a:rect l="l" t="t" r="r" b="b"/>
            <a:pathLst>
              <a:path w="6430515" h="657064">
                <a:moveTo>
                  <a:pt x="0" y="0"/>
                </a:moveTo>
                <a:lnTo>
                  <a:pt x="6430514" y="0"/>
                </a:lnTo>
                <a:lnTo>
                  <a:pt x="6430514" y="657065"/>
                </a:lnTo>
                <a:lnTo>
                  <a:pt x="0" y="657065"/>
                </a:lnTo>
                <a:lnTo>
                  <a:pt x="0" y="0"/>
                </a:lnTo>
                <a:close/>
              </a:path>
            </a:pathLst>
          </a:custGeom>
          <a:blipFill>
            <a:blip r:embed="rId2">
              <a:extLst>
                <a:ext uri="{96DAC541-7B7A-43D3-8B79-37D633B846F1}">
                  <asvg:svgBlip xmlns:asvg="http://schemas.microsoft.com/office/drawing/2016/SVG/main" r:embed="rId3"/>
                </a:ext>
              </a:extLst>
            </a:blip>
            <a:stretch>
              <a:fillRect b="-542365"/>
            </a:stretch>
          </a:blipFill>
        </p:spPr>
        <p:txBody>
          <a:bodyPr/>
          <a:lstStyle/>
          <a:p>
            <a:endParaRPr lang="en-US"/>
          </a:p>
        </p:txBody>
      </p:sp>
      <p:grpSp>
        <p:nvGrpSpPr>
          <p:cNvPr id="16" name="Group 16"/>
          <p:cNvGrpSpPr/>
          <p:nvPr/>
        </p:nvGrpSpPr>
        <p:grpSpPr>
          <a:xfrm>
            <a:off x="670943" y="7322388"/>
            <a:ext cx="6430515" cy="1881889"/>
            <a:chOff x="0" y="0"/>
            <a:chExt cx="2168385" cy="634578"/>
          </a:xfrm>
        </p:grpSpPr>
        <p:sp>
          <p:nvSpPr>
            <p:cNvPr id="17" name="Freeform 17"/>
            <p:cNvSpPr/>
            <p:nvPr/>
          </p:nvSpPr>
          <p:spPr>
            <a:xfrm>
              <a:off x="0" y="0"/>
              <a:ext cx="2168385" cy="634578"/>
            </a:xfrm>
            <a:custGeom>
              <a:avLst/>
              <a:gdLst/>
              <a:ahLst/>
              <a:cxnLst/>
              <a:rect l="l" t="t" r="r" b="b"/>
              <a:pathLst>
                <a:path w="2168385" h="634578">
                  <a:moveTo>
                    <a:pt x="0" y="0"/>
                  </a:moveTo>
                  <a:lnTo>
                    <a:pt x="2168385" y="0"/>
                  </a:lnTo>
                  <a:lnTo>
                    <a:pt x="2168385" y="634578"/>
                  </a:lnTo>
                  <a:lnTo>
                    <a:pt x="0" y="634578"/>
                  </a:lnTo>
                  <a:close/>
                </a:path>
              </a:pathLst>
            </a:custGeom>
            <a:solidFill>
              <a:srgbClr val="FFFFFF"/>
            </a:solidFill>
            <a:ln w="19050" cap="sq">
              <a:solidFill>
                <a:srgbClr val="7386C6"/>
              </a:solidFill>
              <a:prstDash val="solid"/>
              <a:miter/>
            </a:ln>
          </p:spPr>
          <p:txBody>
            <a:bodyPr/>
            <a:lstStyle/>
            <a:p>
              <a:endParaRPr lang="en-US"/>
            </a:p>
          </p:txBody>
        </p:sp>
        <p:sp>
          <p:nvSpPr>
            <p:cNvPr id="18" name="TextBox 18"/>
            <p:cNvSpPr txBox="1"/>
            <p:nvPr/>
          </p:nvSpPr>
          <p:spPr>
            <a:xfrm>
              <a:off x="0" y="-28575"/>
              <a:ext cx="2168385" cy="663153"/>
            </a:xfrm>
            <a:prstGeom prst="rect">
              <a:avLst/>
            </a:prstGeom>
          </p:spPr>
          <p:txBody>
            <a:bodyPr lIns="50800" tIns="50800" rIns="50800" bIns="50800" rtlCol="0" anchor="ctr"/>
            <a:lstStyle/>
            <a:p>
              <a:pPr algn="ctr">
                <a:lnSpc>
                  <a:spcPts val="1650"/>
                </a:lnSpc>
              </a:pPr>
              <a:endParaRPr/>
            </a:p>
          </p:txBody>
        </p:sp>
      </p:grpSp>
      <p:sp>
        <p:nvSpPr>
          <p:cNvPr id="19" name="AutoShape 19"/>
          <p:cNvSpPr/>
          <p:nvPr/>
        </p:nvSpPr>
        <p:spPr>
          <a:xfrm flipH="1">
            <a:off x="2887405" y="3109004"/>
            <a:ext cx="0" cy="616705"/>
          </a:xfrm>
          <a:prstGeom prst="line">
            <a:avLst/>
          </a:prstGeom>
          <a:ln w="19050" cap="flat">
            <a:solidFill>
              <a:srgbClr val="7386C6"/>
            </a:solidFill>
            <a:prstDash val="solid"/>
            <a:headEnd type="none" w="sm" len="sm"/>
            <a:tailEnd type="none" w="sm" len="sm"/>
          </a:ln>
        </p:spPr>
        <p:txBody>
          <a:bodyPr/>
          <a:lstStyle/>
          <a:p>
            <a:endParaRPr lang="en-US"/>
          </a:p>
        </p:txBody>
      </p:sp>
      <p:sp>
        <p:nvSpPr>
          <p:cNvPr id="20" name="AutoShape 20"/>
          <p:cNvSpPr/>
          <p:nvPr/>
        </p:nvSpPr>
        <p:spPr>
          <a:xfrm flipH="1">
            <a:off x="3781094" y="7595071"/>
            <a:ext cx="9851" cy="1482884"/>
          </a:xfrm>
          <a:prstGeom prst="line">
            <a:avLst/>
          </a:prstGeom>
          <a:ln w="19050" cap="flat">
            <a:solidFill>
              <a:srgbClr val="7386C6"/>
            </a:solidFill>
            <a:prstDash val="solid"/>
            <a:headEnd type="none" w="sm" len="sm"/>
            <a:tailEnd type="none" w="sm" len="sm"/>
          </a:ln>
        </p:spPr>
        <p:txBody>
          <a:bodyPr/>
          <a:lstStyle/>
          <a:p>
            <a:endParaRPr lang="en-US"/>
          </a:p>
        </p:txBody>
      </p:sp>
      <p:sp>
        <p:nvSpPr>
          <p:cNvPr id="21" name="TextBox 21"/>
          <p:cNvSpPr txBox="1"/>
          <p:nvPr/>
        </p:nvSpPr>
        <p:spPr>
          <a:xfrm>
            <a:off x="670943" y="4018396"/>
            <a:ext cx="6430515" cy="2501265"/>
          </a:xfrm>
          <a:prstGeom prst="rect">
            <a:avLst/>
          </a:prstGeom>
        </p:spPr>
        <p:txBody>
          <a:bodyPr lIns="0" tIns="0" rIns="0" bIns="0" rtlCol="0" anchor="t">
            <a:spAutoFit/>
          </a:bodyPr>
          <a:lstStyle/>
          <a:p>
            <a:pPr algn="just">
              <a:lnSpc>
                <a:spcPts val="1650"/>
              </a:lnSpc>
            </a:pPr>
            <a:r>
              <a:rPr lang="en-US" sz="1100" b="1" u="none">
                <a:solidFill>
                  <a:srgbClr val="000000"/>
                </a:solidFill>
                <a:latin typeface="Canva Sans Bold"/>
                <a:ea typeface="Canva Sans Bold"/>
                <a:cs typeface="Canva Sans Bold"/>
                <a:sym typeface="Canva Sans Bold"/>
              </a:rPr>
              <a:t>Report</a:t>
            </a:r>
            <a:r>
              <a:rPr lang="en-US" sz="1100" b="1">
                <a:solidFill>
                  <a:srgbClr val="000000"/>
                </a:solidFill>
                <a:latin typeface="Canva Sans Bold"/>
                <a:ea typeface="Canva Sans Bold"/>
                <a:cs typeface="Canva Sans Bold"/>
                <a:sym typeface="Canva Sans Bold"/>
              </a:rPr>
              <a:t> Prompts / Selection Criteria: </a:t>
            </a:r>
          </a:p>
          <a:p>
            <a:pPr algn="just">
              <a:lnSpc>
                <a:spcPts val="1650"/>
              </a:lnSpc>
            </a:pPr>
            <a:r>
              <a:rPr lang="en-US" sz="1100">
                <a:solidFill>
                  <a:srgbClr val="000000"/>
                </a:solidFill>
                <a:latin typeface="Canva Sans"/>
                <a:ea typeface="Canva Sans"/>
                <a:cs typeface="Canva Sans"/>
                <a:sym typeface="Canva Sans"/>
              </a:rPr>
              <a:t>Report Prompts for DW/BI Reports will give you a chart of parameters that can be used to filter the report.  Selection criteria is used for Florida PALM Reports</a:t>
            </a:r>
          </a:p>
          <a:p>
            <a:pPr marL="237491" lvl="1" indent="-118745" algn="just">
              <a:lnSpc>
                <a:spcPts val="1650"/>
              </a:lnSpc>
              <a:buFont typeface="Arial"/>
              <a:buChar char="•"/>
            </a:pPr>
            <a:r>
              <a:rPr lang="en-US" sz="1100" b="1">
                <a:solidFill>
                  <a:srgbClr val="000000"/>
                </a:solidFill>
                <a:latin typeface="Canva Sans Bold"/>
                <a:ea typeface="Canva Sans Bold"/>
                <a:cs typeface="Canva Sans Bold"/>
                <a:sym typeface="Canva Sans Bold"/>
              </a:rPr>
              <a:t>Parameter Name </a:t>
            </a:r>
            <a:r>
              <a:rPr lang="en-US" sz="1100">
                <a:solidFill>
                  <a:srgbClr val="000000"/>
                </a:solidFill>
                <a:latin typeface="Canva Sans"/>
                <a:ea typeface="Canva Sans"/>
                <a:cs typeface="Canva Sans"/>
                <a:sym typeface="Canva Sans"/>
              </a:rPr>
              <a:t>– Filter option availabl</a:t>
            </a:r>
            <a:r>
              <a:rPr lang="en-US" sz="1100" u="none">
                <a:solidFill>
                  <a:srgbClr val="000000"/>
                </a:solidFill>
                <a:latin typeface="Canva Sans"/>
                <a:ea typeface="Canva Sans"/>
                <a:cs typeface="Canva Sans"/>
                <a:sym typeface="Canva Sans"/>
              </a:rPr>
              <a:t>e for narrowing repor</a:t>
            </a:r>
            <a:r>
              <a:rPr lang="en-US" sz="1100">
                <a:solidFill>
                  <a:srgbClr val="000000"/>
                </a:solidFill>
                <a:latin typeface="Canva Sans"/>
                <a:ea typeface="Canva Sans"/>
                <a:cs typeface="Canva Sans"/>
                <a:sym typeface="Canva Sans"/>
              </a:rPr>
              <a:t>t results (e.g., Accounting Date, Business Unit).</a:t>
            </a:r>
          </a:p>
          <a:p>
            <a:pPr marL="237491" lvl="1" indent="-118745" algn="just">
              <a:lnSpc>
                <a:spcPts val="1650"/>
              </a:lnSpc>
              <a:buFont typeface="Arial"/>
              <a:buChar char="•"/>
            </a:pPr>
            <a:r>
              <a:rPr lang="en-US" sz="1100" b="1">
                <a:solidFill>
                  <a:srgbClr val="000000"/>
                </a:solidFill>
                <a:latin typeface="Canva Sans Bold"/>
                <a:ea typeface="Canva Sans Bold"/>
                <a:cs typeface="Canva Sans Bold"/>
                <a:sym typeface="Canva Sans Bold"/>
              </a:rPr>
              <a:t>Default Value </a:t>
            </a:r>
            <a:r>
              <a:rPr lang="en-US" sz="1100">
                <a:solidFill>
                  <a:srgbClr val="000000"/>
                </a:solidFill>
                <a:latin typeface="Canva Sans"/>
                <a:ea typeface="Canva Sans"/>
                <a:cs typeface="Canva Sans"/>
                <a:sym typeface="Canva Sans"/>
              </a:rPr>
              <a:t>– Pre-filled value(s) in the report that default to a set range or value (if applicable).</a:t>
            </a:r>
          </a:p>
          <a:p>
            <a:pPr marL="237491" lvl="1" indent="-118745" algn="just">
              <a:lnSpc>
                <a:spcPts val="1650"/>
              </a:lnSpc>
              <a:buFont typeface="Arial"/>
              <a:buChar char="•"/>
            </a:pPr>
            <a:r>
              <a:rPr lang="en-US" sz="1100" b="1">
                <a:solidFill>
                  <a:srgbClr val="000000"/>
                </a:solidFill>
                <a:latin typeface="Canva Sans Bold"/>
                <a:ea typeface="Canva Sans Bold"/>
                <a:cs typeface="Canva Sans Bold"/>
                <a:sym typeface="Canva Sans Bold"/>
              </a:rPr>
              <a:t>Column Subject Area </a:t>
            </a:r>
            <a:r>
              <a:rPr lang="en-US" sz="1100">
                <a:solidFill>
                  <a:srgbClr val="000000"/>
                </a:solidFill>
                <a:latin typeface="Canva Sans"/>
                <a:ea typeface="Canva Sans"/>
                <a:cs typeface="Canva Sans"/>
                <a:sym typeface="Canva Sans"/>
              </a:rPr>
              <a:t>– the subject area where the parameter is found. </a:t>
            </a:r>
          </a:p>
          <a:p>
            <a:pPr marL="474981" lvl="2" indent="-158327" algn="just">
              <a:lnSpc>
                <a:spcPts val="1650"/>
              </a:lnSpc>
              <a:buFont typeface="Arial"/>
              <a:buChar char="⚬"/>
            </a:pPr>
            <a:r>
              <a:rPr lang="en-US" sz="1100">
                <a:solidFill>
                  <a:srgbClr val="000000"/>
                </a:solidFill>
                <a:latin typeface="Canva Sans"/>
                <a:ea typeface="Canva Sans"/>
                <a:cs typeface="Canva Sans"/>
                <a:sym typeface="Canva Sans"/>
              </a:rPr>
              <a:t>Note: Unlike today, in the DW/BI data is organized by subject area which supports a user-friendly way to create or modify queries. </a:t>
            </a:r>
          </a:p>
          <a:p>
            <a:pPr marL="237491" lvl="1" indent="-118745" algn="just">
              <a:lnSpc>
                <a:spcPts val="1650"/>
              </a:lnSpc>
              <a:buFont typeface="Arial"/>
              <a:buChar char="•"/>
            </a:pPr>
            <a:r>
              <a:rPr lang="en-US" sz="1100" b="1">
                <a:solidFill>
                  <a:srgbClr val="000000"/>
                </a:solidFill>
                <a:latin typeface="Canva Sans Bold"/>
                <a:ea typeface="Canva Sans Bold"/>
                <a:cs typeface="Canva Sans Bold"/>
                <a:sym typeface="Canva Sans Bold"/>
              </a:rPr>
              <a:t>Required</a:t>
            </a:r>
            <a:r>
              <a:rPr lang="en-US" sz="1100">
                <a:solidFill>
                  <a:srgbClr val="000000"/>
                </a:solidFill>
                <a:latin typeface="Canva Sans"/>
                <a:ea typeface="Canva Sans"/>
                <a:cs typeface="Canva Sans"/>
                <a:sym typeface="Canva Sans"/>
              </a:rPr>
              <a:t> – Indicates if this parameter must be entered to run the report.</a:t>
            </a:r>
          </a:p>
          <a:p>
            <a:pPr marL="237491" lvl="1" indent="-118745" algn="just">
              <a:lnSpc>
                <a:spcPts val="1650"/>
              </a:lnSpc>
              <a:buFont typeface="Arial"/>
              <a:buChar char="•"/>
            </a:pPr>
            <a:r>
              <a:rPr lang="en-US" sz="1100" b="1">
                <a:solidFill>
                  <a:srgbClr val="000000"/>
                </a:solidFill>
                <a:latin typeface="Canva Sans Bold"/>
                <a:ea typeface="Canva Sans Bold"/>
                <a:cs typeface="Canva Sans Bold"/>
                <a:sym typeface="Canva Sans Bold"/>
              </a:rPr>
              <a:t>User Input </a:t>
            </a:r>
            <a:r>
              <a:rPr lang="en-US" sz="1100">
                <a:solidFill>
                  <a:srgbClr val="000000"/>
                </a:solidFill>
                <a:latin typeface="Canva Sans"/>
                <a:ea typeface="Canva Sans"/>
                <a:cs typeface="Canva Sans"/>
                <a:sym typeface="Canva Sans"/>
              </a:rPr>
              <a:t>– Indicates whether the end user must actively enter or select this value.</a:t>
            </a:r>
          </a:p>
        </p:txBody>
      </p:sp>
      <p:sp>
        <p:nvSpPr>
          <p:cNvPr id="22" name="Freeform 22"/>
          <p:cNvSpPr/>
          <p:nvPr/>
        </p:nvSpPr>
        <p:spPr>
          <a:xfrm>
            <a:off x="774727" y="7443517"/>
            <a:ext cx="2842288" cy="1692610"/>
          </a:xfrm>
          <a:custGeom>
            <a:avLst/>
            <a:gdLst/>
            <a:ahLst/>
            <a:cxnLst/>
            <a:rect l="l" t="t" r="r" b="b"/>
            <a:pathLst>
              <a:path w="2842288" h="1692610">
                <a:moveTo>
                  <a:pt x="0" y="0"/>
                </a:moveTo>
                <a:lnTo>
                  <a:pt x="2842287" y="0"/>
                </a:lnTo>
                <a:lnTo>
                  <a:pt x="2842287" y="1692609"/>
                </a:lnTo>
                <a:lnTo>
                  <a:pt x="0" y="1692609"/>
                </a:lnTo>
                <a:lnTo>
                  <a:pt x="0" y="0"/>
                </a:lnTo>
                <a:close/>
              </a:path>
            </a:pathLst>
          </a:custGeom>
          <a:blipFill>
            <a:blip r:embed="rId7"/>
            <a:stretch>
              <a:fillRect l="-3929" r="-112058" b="-86333"/>
            </a:stretch>
          </a:blipFill>
        </p:spPr>
        <p:txBody>
          <a:bodyPr/>
          <a:lstStyle/>
          <a:p>
            <a:endParaRPr lang="en-US"/>
          </a:p>
        </p:txBody>
      </p:sp>
      <p:sp>
        <p:nvSpPr>
          <p:cNvPr id="23" name="TextBox 23"/>
          <p:cNvSpPr txBox="1"/>
          <p:nvPr/>
        </p:nvSpPr>
        <p:spPr>
          <a:xfrm>
            <a:off x="2591719" y="7547446"/>
            <a:ext cx="782225" cy="242668"/>
          </a:xfrm>
          <a:prstGeom prst="rect">
            <a:avLst/>
          </a:prstGeom>
        </p:spPr>
        <p:txBody>
          <a:bodyPr lIns="0" tIns="0" rIns="0" bIns="0" rtlCol="0" anchor="t">
            <a:spAutoFit/>
          </a:bodyPr>
          <a:lstStyle/>
          <a:p>
            <a:pPr algn="ctr">
              <a:lnSpc>
                <a:spcPts val="2016"/>
              </a:lnSpc>
            </a:pPr>
            <a:r>
              <a:rPr lang="en-US" sz="1344" b="1">
                <a:solidFill>
                  <a:srgbClr val="000000"/>
                </a:solidFill>
                <a:latin typeface="Canva Sans Bold"/>
                <a:ea typeface="Canva Sans Bold"/>
                <a:cs typeface="Canva Sans Bold"/>
                <a:sym typeface="Canva Sans Bold"/>
              </a:rPr>
              <a:t>(DW/BI)</a:t>
            </a:r>
          </a:p>
        </p:txBody>
      </p:sp>
      <p:sp>
        <p:nvSpPr>
          <p:cNvPr id="24" name="Freeform 24"/>
          <p:cNvSpPr/>
          <p:nvPr/>
        </p:nvSpPr>
        <p:spPr>
          <a:xfrm>
            <a:off x="3872814" y="7545818"/>
            <a:ext cx="2834560" cy="1532137"/>
          </a:xfrm>
          <a:custGeom>
            <a:avLst/>
            <a:gdLst/>
            <a:ahLst/>
            <a:cxnLst/>
            <a:rect l="l" t="t" r="r" b="b"/>
            <a:pathLst>
              <a:path w="2834560" h="1532137">
                <a:moveTo>
                  <a:pt x="0" y="0"/>
                </a:moveTo>
                <a:lnTo>
                  <a:pt x="2834559" y="0"/>
                </a:lnTo>
                <a:lnTo>
                  <a:pt x="2834559" y="1532137"/>
                </a:lnTo>
                <a:lnTo>
                  <a:pt x="0" y="1532137"/>
                </a:lnTo>
                <a:lnTo>
                  <a:pt x="0" y="0"/>
                </a:lnTo>
                <a:close/>
              </a:path>
            </a:pathLst>
          </a:custGeom>
          <a:blipFill>
            <a:blip r:embed="rId8"/>
            <a:stretch>
              <a:fillRect r="-27268" b="-114853"/>
            </a:stretch>
          </a:blipFill>
        </p:spPr>
        <p:txBody>
          <a:bodyPr/>
          <a:lstStyle/>
          <a:p>
            <a:endParaRPr lang="en-US"/>
          </a:p>
        </p:txBody>
      </p:sp>
      <p:sp>
        <p:nvSpPr>
          <p:cNvPr id="25" name="TextBox 25"/>
          <p:cNvSpPr txBox="1"/>
          <p:nvPr/>
        </p:nvSpPr>
        <p:spPr>
          <a:xfrm>
            <a:off x="5733942" y="7547446"/>
            <a:ext cx="1253395" cy="242668"/>
          </a:xfrm>
          <a:prstGeom prst="rect">
            <a:avLst/>
          </a:prstGeom>
        </p:spPr>
        <p:txBody>
          <a:bodyPr lIns="0" tIns="0" rIns="0" bIns="0" rtlCol="0" anchor="t">
            <a:spAutoFit/>
          </a:bodyPr>
          <a:lstStyle/>
          <a:p>
            <a:pPr algn="ctr">
              <a:lnSpc>
                <a:spcPts val="2016"/>
              </a:lnSpc>
            </a:pPr>
            <a:r>
              <a:rPr lang="en-US" sz="1344" b="1">
                <a:solidFill>
                  <a:srgbClr val="000000"/>
                </a:solidFill>
                <a:latin typeface="Canva Sans Bold"/>
                <a:ea typeface="Canva Sans Bold"/>
                <a:cs typeface="Canva Sans Bold"/>
                <a:sym typeface="Canva Sans Bold"/>
              </a:rPr>
              <a:t>(Florida PALM)</a:t>
            </a:r>
          </a:p>
        </p:txBody>
      </p:sp>
      <p:sp>
        <p:nvSpPr>
          <p:cNvPr id="26" name="TextBox 26"/>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dirty="0">
                <a:solidFill>
                  <a:srgbClr val="000000"/>
                </a:solidFill>
                <a:latin typeface="Canva Sans"/>
                <a:ea typeface="Canva Sans"/>
                <a:cs typeface="Canva Sans"/>
                <a:sym typeface="Canva Sans"/>
              </a:rP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6290" y="1745601"/>
            <a:ext cx="6217920" cy="635342"/>
          </a:xfrm>
          <a:custGeom>
            <a:avLst/>
            <a:gdLst/>
            <a:ahLst/>
            <a:cxnLst/>
            <a:rect l="l" t="t" r="r" b="b"/>
            <a:pathLst>
              <a:path w="6217920" h="635342">
                <a:moveTo>
                  <a:pt x="0" y="0"/>
                </a:moveTo>
                <a:lnTo>
                  <a:pt x="6217920" y="0"/>
                </a:lnTo>
                <a:lnTo>
                  <a:pt x="6217920" y="635342"/>
                </a:lnTo>
                <a:lnTo>
                  <a:pt x="0" y="635342"/>
                </a:lnTo>
                <a:lnTo>
                  <a:pt x="0" y="0"/>
                </a:lnTo>
                <a:close/>
              </a:path>
            </a:pathLst>
          </a:custGeom>
          <a:blipFill>
            <a:blip r:embed="rId2">
              <a:extLst>
                <a:ext uri="{96DAC541-7B7A-43D3-8B79-37D633B846F1}">
                  <asvg:svgBlip xmlns:asvg="http://schemas.microsoft.com/office/drawing/2016/SVG/main" r:embed="rId3"/>
                </a:ext>
              </a:extLst>
            </a:blip>
            <a:stretch>
              <a:fillRect b="-542365"/>
            </a:stretch>
          </a:blipFill>
        </p:spPr>
        <p:txBody>
          <a:bodyPr/>
          <a:lstStyle/>
          <a:p>
            <a:endParaRPr lang="en-US"/>
          </a:p>
        </p:txBody>
      </p:sp>
      <p:grpSp>
        <p:nvGrpSpPr>
          <p:cNvPr id="3" name="Group 3"/>
          <p:cNvGrpSpPr/>
          <p:nvPr/>
        </p:nvGrpSpPr>
        <p:grpSpPr>
          <a:xfrm>
            <a:off x="796290" y="2279200"/>
            <a:ext cx="6217920" cy="1819674"/>
            <a:chOff x="0" y="0"/>
            <a:chExt cx="2168385" cy="634578"/>
          </a:xfrm>
        </p:grpSpPr>
        <p:sp>
          <p:nvSpPr>
            <p:cNvPr id="4" name="Freeform 4"/>
            <p:cNvSpPr/>
            <p:nvPr/>
          </p:nvSpPr>
          <p:spPr>
            <a:xfrm>
              <a:off x="0" y="0"/>
              <a:ext cx="2168385" cy="634578"/>
            </a:xfrm>
            <a:custGeom>
              <a:avLst/>
              <a:gdLst/>
              <a:ahLst/>
              <a:cxnLst/>
              <a:rect l="l" t="t" r="r" b="b"/>
              <a:pathLst>
                <a:path w="2168385" h="634578">
                  <a:moveTo>
                    <a:pt x="0" y="0"/>
                  </a:moveTo>
                  <a:lnTo>
                    <a:pt x="2168385" y="0"/>
                  </a:lnTo>
                  <a:lnTo>
                    <a:pt x="2168385" y="634578"/>
                  </a:lnTo>
                  <a:lnTo>
                    <a:pt x="0" y="634578"/>
                  </a:lnTo>
                  <a:close/>
                </a:path>
              </a:pathLst>
            </a:custGeom>
            <a:solidFill>
              <a:srgbClr val="FFFFFF"/>
            </a:solidFill>
            <a:ln w="19050" cap="sq">
              <a:solidFill>
                <a:srgbClr val="7386C6"/>
              </a:solidFill>
              <a:prstDash val="solid"/>
              <a:miter/>
            </a:ln>
          </p:spPr>
          <p:txBody>
            <a:bodyPr/>
            <a:lstStyle/>
            <a:p>
              <a:endParaRPr lang="en-US"/>
            </a:p>
          </p:txBody>
        </p:sp>
        <p:sp>
          <p:nvSpPr>
            <p:cNvPr id="5" name="TextBox 5"/>
            <p:cNvSpPr txBox="1"/>
            <p:nvPr/>
          </p:nvSpPr>
          <p:spPr>
            <a:xfrm>
              <a:off x="0" y="-28575"/>
              <a:ext cx="2168385" cy="663153"/>
            </a:xfrm>
            <a:prstGeom prst="rect">
              <a:avLst/>
            </a:prstGeom>
          </p:spPr>
          <p:txBody>
            <a:bodyPr lIns="50800" tIns="50800" rIns="50800" bIns="50800" rtlCol="0" anchor="ctr"/>
            <a:lstStyle/>
            <a:p>
              <a:pPr algn="ctr">
                <a:lnSpc>
                  <a:spcPts val="1650"/>
                </a:lnSpc>
              </a:pPr>
              <a:endParaRPr/>
            </a:p>
          </p:txBody>
        </p:sp>
      </p:grpSp>
      <p:sp>
        <p:nvSpPr>
          <p:cNvPr id="6" name="Freeform 6"/>
          <p:cNvSpPr/>
          <p:nvPr/>
        </p:nvSpPr>
        <p:spPr>
          <a:xfrm>
            <a:off x="4262227" y="2551151"/>
            <a:ext cx="2508130" cy="1433894"/>
          </a:xfrm>
          <a:custGeom>
            <a:avLst/>
            <a:gdLst/>
            <a:ahLst/>
            <a:cxnLst/>
            <a:rect l="l" t="t" r="r" b="b"/>
            <a:pathLst>
              <a:path w="2508130" h="1433894">
                <a:moveTo>
                  <a:pt x="0" y="0"/>
                </a:moveTo>
                <a:lnTo>
                  <a:pt x="2508131" y="0"/>
                </a:lnTo>
                <a:lnTo>
                  <a:pt x="2508131" y="1433894"/>
                </a:lnTo>
                <a:lnTo>
                  <a:pt x="0" y="1433894"/>
                </a:lnTo>
                <a:lnTo>
                  <a:pt x="0" y="0"/>
                </a:lnTo>
                <a:close/>
              </a:path>
            </a:pathLst>
          </a:custGeom>
          <a:blipFill>
            <a:blip r:embed="rId4"/>
            <a:stretch>
              <a:fillRect t="-3677" b="-3677"/>
            </a:stretch>
          </a:blipFill>
        </p:spPr>
        <p:txBody>
          <a:bodyPr/>
          <a:lstStyle/>
          <a:p>
            <a:endParaRPr lang="en-US"/>
          </a:p>
        </p:txBody>
      </p:sp>
      <p:sp>
        <p:nvSpPr>
          <p:cNvPr id="7" name="AutoShape 7"/>
          <p:cNvSpPr/>
          <p:nvPr/>
        </p:nvSpPr>
        <p:spPr>
          <a:xfrm flipH="1">
            <a:off x="3886200" y="2472107"/>
            <a:ext cx="9525" cy="1433859"/>
          </a:xfrm>
          <a:prstGeom prst="line">
            <a:avLst/>
          </a:prstGeom>
          <a:ln w="19050" cap="flat">
            <a:solidFill>
              <a:srgbClr val="7386C6"/>
            </a:solidFill>
            <a:prstDash val="solid"/>
            <a:headEnd type="none" w="sm" len="sm"/>
            <a:tailEnd type="none" w="sm" len="sm"/>
          </a:ln>
        </p:spPr>
        <p:txBody>
          <a:bodyPr/>
          <a:lstStyle/>
          <a:p>
            <a:endParaRPr lang="en-US"/>
          </a:p>
        </p:txBody>
      </p:sp>
      <p:grpSp>
        <p:nvGrpSpPr>
          <p:cNvPr id="8" name="Group 8"/>
          <p:cNvGrpSpPr/>
          <p:nvPr/>
        </p:nvGrpSpPr>
        <p:grpSpPr>
          <a:xfrm>
            <a:off x="777240" y="5504763"/>
            <a:ext cx="4327416" cy="3587468"/>
            <a:chOff x="0" y="0"/>
            <a:chExt cx="1509107" cy="1251064"/>
          </a:xfrm>
        </p:grpSpPr>
        <p:sp>
          <p:nvSpPr>
            <p:cNvPr id="9" name="Freeform 9"/>
            <p:cNvSpPr/>
            <p:nvPr/>
          </p:nvSpPr>
          <p:spPr>
            <a:xfrm>
              <a:off x="0" y="0"/>
              <a:ext cx="1509107" cy="1251064"/>
            </a:xfrm>
            <a:custGeom>
              <a:avLst/>
              <a:gdLst/>
              <a:ahLst/>
              <a:cxnLst/>
              <a:rect l="l" t="t" r="r" b="b"/>
              <a:pathLst>
                <a:path w="1509107" h="1251064">
                  <a:moveTo>
                    <a:pt x="0" y="0"/>
                  </a:moveTo>
                  <a:lnTo>
                    <a:pt x="1509107" y="0"/>
                  </a:lnTo>
                  <a:lnTo>
                    <a:pt x="1509107" y="1251064"/>
                  </a:lnTo>
                  <a:lnTo>
                    <a:pt x="0" y="1251064"/>
                  </a:lnTo>
                  <a:close/>
                </a:path>
              </a:pathLst>
            </a:custGeom>
            <a:solidFill>
              <a:srgbClr val="FFFFFF"/>
            </a:solidFill>
            <a:ln w="19050" cap="sq">
              <a:solidFill>
                <a:srgbClr val="7386C6"/>
              </a:solidFill>
              <a:prstDash val="solid"/>
              <a:miter/>
            </a:ln>
          </p:spPr>
          <p:txBody>
            <a:bodyPr/>
            <a:lstStyle/>
            <a:p>
              <a:endParaRPr lang="en-US"/>
            </a:p>
          </p:txBody>
        </p:sp>
        <p:sp>
          <p:nvSpPr>
            <p:cNvPr id="10" name="TextBox 10"/>
            <p:cNvSpPr txBox="1"/>
            <p:nvPr/>
          </p:nvSpPr>
          <p:spPr>
            <a:xfrm>
              <a:off x="0" y="-28575"/>
              <a:ext cx="1509107" cy="1279639"/>
            </a:xfrm>
            <a:prstGeom prst="rect">
              <a:avLst/>
            </a:prstGeom>
          </p:spPr>
          <p:txBody>
            <a:bodyPr lIns="50800" tIns="50800" rIns="50800" bIns="50800" rtlCol="0" anchor="ctr"/>
            <a:lstStyle/>
            <a:p>
              <a:pPr algn="ctr">
                <a:lnSpc>
                  <a:spcPts val="1650"/>
                </a:lnSpc>
              </a:pPr>
              <a:endParaRPr/>
            </a:p>
          </p:txBody>
        </p:sp>
      </p:grpSp>
      <p:grpSp>
        <p:nvGrpSpPr>
          <p:cNvPr id="11" name="Group 11"/>
          <p:cNvGrpSpPr/>
          <p:nvPr/>
        </p:nvGrpSpPr>
        <p:grpSpPr>
          <a:xfrm>
            <a:off x="5216963" y="5504763"/>
            <a:ext cx="1668877" cy="3587468"/>
            <a:chOff x="0" y="0"/>
            <a:chExt cx="581990" cy="1251064"/>
          </a:xfrm>
        </p:grpSpPr>
        <p:sp>
          <p:nvSpPr>
            <p:cNvPr id="12" name="Freeform 12"/>
            <p:cNvSpPr/>
            <p:nvPr/>
          </p:nvSpPr>
          <p:spPr>
            <a:xfrm>
              <a:off x="0" y="0"/>
              <a:ext cx="581990" cy="1251064"/>
            </a:xfrm>
            <a:custGeom>
              <a:avLst/>
              <a:gdLst/>
              <a:ahLst/>
              <a:cxnLst/>
              <a:rect l="l" t="t" r="r" b="b"/>
              <a:pathLst>
                <a:path w="581990" h="1251064">
                  <a:moveTo>
                    <a:pt x="0" y="0"/>
                  </a:moveTo>
                  <a:lnTo>
                    <a:pt x="581990" y="0"/>
                  </a:lnTo>
                  <a:lnTo>
                    <a:pt x="581990" y="1251064"/>
                  </a:lnTo>
                  <a:lnTo>
                    <a:pt x="0" y="1251064"/>
                  </a:lnTo>
                  <a:close/>
                </a:path>
              </a:pathLst>
            </a:custGeom>
            <a:solidFill>
              <a:srgbClr val="FFFFFF"/>
            </a:solidFill>
            <a:ln w="19050" cap="sq">
              <a:solidFill>
                <a:srgbClr val="7386C6"/>
              </a:solidFill>
              <a:prstDash val="solid"/>
              <a:miter/>
            </a:ln>
          </p:spPr>
          <p:txBody>
            <a:bodyPr/>
            <a:lstStyle/>
            <a:p>
              <a:endParaRPr lang="en-US"/>
            </a:p>
          </p:txBody>
        </p:sp>
        <p:sp>
          <p:nvSpPr>
            <p:cNvPr id="13" name="TextBox 13"/>
            <p:cNvSpPr txBox="1"/>
            <p:nvPr/>
          </p:nvSpPr>
          <p:spPr>
            <a:xfrm>
              <a:off x="0" y="-28575"/>
              <a:ext cx="581990" cy="1279639"/>
            </a:xfrm>
            <a:prstGeom prst="rect">
              <a:avLst/>
            </a:prstGeom>
          </p:spPr>
          <p:txBody>
            <a:bodyPr lIns="50800" tIns="50800" rIns="50800" bIns="50800" rtlCol="0" anchor="ctr"/>
            <a:lstStyle/>
            <a:p>
              <a:pPr algn="ctr">
                <a:lnSpc>
                  <a:spcPts val="1650"/>
                </a:lnSpc>
              </a:pPr>
              <a:endParaRPr/>
            </a:p>
          </p:txBody>
        </p:sp>
      </p:grpSp>
      <p:sp>
        <p:nvSpPr>
          <p:cNvPr id="14" name="Freeform 14"/>
          <p:cNvSpPr/>
          <p:nvPr/>
        </p:nvSpPr>
        <p:spPr>
          <a:xfrm>
            <a:off x="1066559" y="2862827"/>
            <a:ext cx="2588354" cy="1122218"/>
          </a:xfrm>
          <a:custGeom>
            <a:avLst/>
            <a:gdLst/>
            <a:ahLst/>
            <a:cxnLst/>
            <a:rect l="l" t="t" r="r" b="b"/>
            <a:pathLst>
              <a:path w="2588354" h="1122218">
                <a:moveTo>
                  <a:pt x="0" y="0"/>
                </a:moveTo>
                <a:lnTo>
                  <a:pt x="2588354" y="0"/>
                </a:lnTo>
                <a:lnTo>
                  <a:pt x="2588354" y="1122218"/>
                </a:lnTo>
                <a:lnTo>
                  <a:pt x="0" y="1122218"/>
                </a:lnTo>
                <a:lnTo>
                  <a:pt x="0" y="0"/>
                </a:lnTo>
                <a:close/>
              </a:path>
            </a:pathLst>
          </a:custGeom>
          <a:blipFill>
            <a:blip r:embed="rId5"/>
            <a:stretch>
              <a:fillRect t="-82659"/>
            </a:stretch>
          </a:blipFill>
        </p:spPr>
        <p:txBody>
          <a:bodyPr/>
          <a:lstStyle/>
          <a:p>
            <a:endParaRPr lang="en-US"/>
          </a:p>
        </p:txBody>
      </p:sp>
      <p:sp>
        <p:nvSpPr>
          <p:cNvPr id="15" name="Freeform 15"/>
          <p:cNvSpPr/>
          <p:nvPr/>
        </p:nvSpPr>
        <p:spPr>
          <a:xfrm>
            <a:off x="1066559" y="2380943"/>
            <a:ext cx="2588354" cy="774658"/>
          </a:xfrm>
          <a:custGeom>
            <a:avLst/>
            <a:gdLst/>
            <a:ahLst/>
            <a:cxnLst/>
            <a:rect l="l" t="t" r="r" b="b"/>
            <a:pathLst>
              <a:path w="2588354" h="774658">
                <a:moveTo>
                  <a:pt x="0" y="0"/>
                </a:moveTo>
                <a:lnTo>
                  <a:pt x="2588354" y="0"/>
                </a:lnTo>
                <a:lnTo>
                  <a:pt x="2588354" y="774658"/>
                </a:lnTo>
                <a:lnTo>
                  <a:pt x="0" y="774658"/>
                </a:lnTo>
                <a:lnTo>
                  <a:pt x="0" y="0"/>
                </a:lnTo>
                <a:close/>
              </a:path>
            </a:pathLst>
          </a:custGeom>
          <a:blipFill>
            <a:blip r:embed="rId5"/>
            <a:stretch>
              <a:fillRect b="-164611"/>
            </a:stretch>
          </a:blipFill>
        </p:spPr>
        <p:txBody>
          <a:bodyPr/>
          <a:lstStyle/>
          <a:p>
            <a:endParaRPr lang="en-US"/>
          </a:p>
        </p:txBody>
      </p:sp>
      <p:sp>
        <p:nvSpPr>
          <p:cNvPr id="16" name="Freeform 16"/>
          <p:cNvSpPr/>
          <p:nvPr/>
        </p:nvSpPr>
        <p:spPr>
          <a:xfrm>
            <a:off x="853901" y="5609538"/>
            <a:ext cx="4174095" cy="3396670"/>
          </a:xfrm>
          <a:custGeom>
            <a:avLst/>
            <a:gdLst/>
            <a:ahLst/>
            <a:cxnLst/>
            <a:rect l="l" t="t" r="r" b="b"/>
            <a:pathLst>
              <a:path w="4174095" h="3396670">
                <a:moveTo>
                  <a:pt x="0" y="0"/>
                </a:moveTo>
                <a:lnTo>
                  <a:pt x="4174094" y="0"/>
                </a:lnTo>
                <a:lnTo>
                  <a:pt x="4174094" y="3396670"/>
                </a:lnTo>
                <a:lnTo>
                  <a:pt x="0" y="3396670"/>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a:solidFill>
                  <a:srgbClr val="000000"/>
                </a:solidFill>
                <a:latin typeface="Canva Sans"/>
                <a:ea typeface="Canva Sans"/>
                <a:cs typeface="Canva Sans"/>
                <a:sym typeface="Canva Sans"/>
              </a:rPr>
              <a:t>12</a:t>
            </a:r>
          </a:p>
        </p:txBody>
      </p:sp>
      <p:sp>
        <p:nvSpPr>
          <p:cNvPr id="18" name="Freeform 18"/>
          <p:cNvSpPr/>
          <p:nvPr/>
        </p:nvSpPr>
        <p:spPr>
          <a:xfrm>
            <a:off x="5300167" y="5580963"/>
            <a:ext cx="1470191" cy="3430832"/>
          </a:xfrm>
          <a:custGeom>
            <a:avLst/>
            <a:gdLst/>
            <a:ahLst/>
            <a:cxnLst/>
            <a:rect l="l" t="t" r="r" b="b"/>
            <a:pathLst>
              <a:path w="1470191" h="3430832">
                <a:moveTo>
                  <a:pt x="0" y="0"/>
                </a:moveTo>
                <a:lnTo>
                  <a:pt x="1470191" y="0"/>
                </a:lnTo>
                <a:lnTo>
                  <a:pt x="1470191" y="3430832"/>
                </a:lnTo>
                <a:lnTo>
                  <a:pt x="0" y="3430832"/>
                </a:lnTo>
                <a:lnTo>
                  <a:pt x="0" y="0"/>
                </a:lnTo>
                <a:close/>
              </a:path>
            </a:pathLst>
          </a:custGeom>
          <a:blipFill>
            <a:blip r:embed="rId7"/>
            <a:stretch>
              <a:fillRect r="-68623"/>
            </a:stretch>
          </a:blipFill>
        </p:spPr>
        <p:txBody>
          <a:bodyPr/>
          <a:lstStyle/>
          <a:p>
            <a:endParaRPr lang="en-US"/>
          </a:p>
        </p:txBody>
      </p:sp>
      <p:sp>
        <p:nvSpPr>
          <p:cNvPr id="19" name="Freeform 19"/>
          <p:cNvSpPr/>
          <p:nvPr/>
        </p:nvSpPr>
        <p:spPr>
          <a:xfrm>
            <a:off x="5516292" y="6390588"/>
            <a:ext cx="422543" cy="432823"/>
          </a:xfrm>
          <a:custGeom>
            <a:avLst/>
            <a:gdLst/>
            <a:ahLst/>
            <a:cxnLst/>
            <a:rect l="l" t="t" r="r" b="b"/>
            <a:pathLst>
              <a:path w="422543" h="432823">
                <a:moveTo>
                  <a:pt x="0" y="0"/>
                </a:moveTo>
                <a:lnTo>
                  <a:pt x="422544" y="0"/>
                </a:lnTo>
                <a:lnTo>
                  <a:pt x="422544" y="432823"/>
                </a:lnTo>
                <a:lnTo>
                  <a:pt x="0" y="4328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0" name="Freeform 20"/>
          <p:cNvSpPr/>
          <p:nvPr/>
        </p:nvSpPr>
        <p:spPr>
          <a:xfrm>
            <a:off x="4501023" y="8857230"/>
            <a:ext cx="422543" cy="432823"/>
          </a:xfrm>
          <a:custGeom>
            <a:avLst/>
            <a:gdLst/>
            <a:ahLst/>
            <a:cxnLst/>
            <a:rect l="l" t="t" r="r" b="b"/>
            <a:pathLst>
              <a:path w="422543" h="432823">
                <a:moveTo>
                  <a:pt x="0" y="0"/>
                </a:moveTo>
                <a:lnTo>
                  <a:pt x="422544" y="0"/>
                </a:lnTo>
                <a:lnTo>
                  <a:pt x="422544" y="432823"/>
                </a:lnTo>
                <a:lnTo>
                  <a:pt x="0" y="4328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1" name="TextBox 21"/>
          <p:cNvSpPr txBox="1"/>
          <p:nvPr/>
        </p:nvSpPr>
        <p:spPr>
          <a:xfrm>
            <a:off x="796290" y="749286"/>
            <a:ext cx="6217920" cy="82486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V</a:t>
            </a:r>
            <a:r>
              <a:rPr lang="en-US" sz="1100" b="1" u="none">
                <a:solidFill>
                  <a:srgbClr val="000000"/>
                </a:solidFill>
                <a:latin typeface="Canva Sans Bold"/>
                <a:ea typeface="Canva Sans Bold"/>
                <a:cs typeface="Canva Sans Bold"/>
                <a:sym typeface="Canva Sans Bold"/>
              </a:rPr>
              <a:t>er</a:t>
            </a:r>
            <a:r>
              <a:rPr lang="en-US" sz="1100" b="1">
                <a:solidFill>
                  <a:srgbClr val="000000"/>
                </a:solidFill>
                <a:latin typeface="Canva Sans Bold"/>
                <a:ea typeface="Canva Sans Bold"/>
                <a:cs typeface="Canva Sans Bold"/>
                <a:sym typeface="Canva Sans Bold"/>
              </a:rPr>
              <a:t>sion History / Change Catalog</a:t>
            </a:r>
          </a:p>
          <a:p>
            <a:pPr algn="just">
              <a:lnSpc>
                <a:spcPts val="1650"/>
              </a:lnSpc>
            </a:pPr>
            <a:r>
              <a:rPr lang="en-US" sz="1100">
                <a:solidFill>
                  <a:srgbClr val="000000"/>
                </a:solidFill>
                <a:latin typeface="Canva Sans"/>
                <a:ea typeface="Canva Sans"/>
                <a:cs typeface="Canva Sans"/>
                <a:sym typeface="Canva Sans"/>
              </a:rPr>
              <a:t>At the bottom o</a:t>
            </a:r>
            <a:r>
              <a:rPr lang="en-US" sz="1100" u="none">
                <a:solidFill>
                  <a:srgbClr val="000000"/>
                </a:solidFill>
                <a:latin typeface="Canva Sans"/>
                <a:ea typeface="Canva Sans"/>
                <a:cs typeface="Canva Sans"/>
                <a:sym typeface="Canva Sans"/>
              </a:rPr>
              <a:t>f each repor</a:t>
            </a:r>
            <a:r>
              <a:rPr lang="en-US" sz="1100">
                <a:solidFill>
                  <a:srgbClr val="000000"/>
                </a:solidFill>
                <a:latin typeface="Canva Sans"/>
                <a:ea typeface="Canva Sans"/>
                <a:cs typeface="Canva Sans"/>
                <a:sym typeface="Canva Sans"/>
              </a:rPr>
              <a:t>t, you’ll see revision dates and descriptions for any changes or updates to the Reports.  You can also find a list of changes in the Florida PALM Knowledge Center Change Catalog under ‘Getting Started.’ </a:t>
            </a:r>
          </a:p>
        </p:txBody>
      </p:sp>
      <p:sp>
        <p:nvSpPr>
          <p:cNvPr id="22" name="TextBox 22"/>
          <p:cNvSpPr txBox="1"/>
          <p:nvPr/>
        </p:nvSpPr>
        <p:spPr>
          <a:xfrm>
            <a:off x="777240" y="4165548"/>
            <a:ext cx="6217920" cy="124396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S</a:t>
            </a:r>
            <a:r>
              <a:rPr lang="en-US" sz="1100" b="1" u="none">
                <a:solidFill>
                  <a:srgbClr val="000000"/>
                </a:solidFill>
                <a:latin typeface="Canva Sans Bold"/>
                <a:ea typeface="Canva Sans Bold"/>
                <a:cs typeface="Canva Sans Bold"/>
                <a:sym typeface="Canva Sans Bold"/>
              </a:rPr>
              <a:t>earch</a:t>
            </a:r>
            <a:r>
              <a:rPr lang="en-US" sz="1100" b="1">
                <a:solidFill>
                  <a:srgbClr val="000000"/>
                </a:solidFill>
                <a:latin typeface="Canva Sans Bold"/>
                <a:ea typeface="Canva Sans Bold"/>
                <a:cs typeface="Canva Sans Bold"/>
                <a:sym typeface="Canva Sans Bold"/>
              </a:rPr>
              <a:t>ing the Knowledge Center</a:t>
            </a:r>
          </a:p>
          <a:p>
            <a:pPr algn="just">
              <a:lnSpc>
                <a:spcPts val="1650"/>
              </a:lnSpc>
            </a:pPr>
            <a:r>
              <a:rPr lang="en-US" sz="1100">
                <a:solidFill>
                  <a:srgbClr val="000000"/>
                </a:solidFill>
                <a:latin typeface="Canva Sans"/>
                <a:ea typeface="Canva Sans"/>
                <a:cs typeface="Canva Sans"/>
                <a:sym typeface="Canva Sans"/>
              </a:rPr>
              <a:t>The Knowledge Center has</a:t>
            </a:r>
            <a:r>
              <a:rPr lang="en-US" sz="1100" u="none">
                <a:solidFill>
                  <a:srgbClr val="000000"/>
                </a:solidFill>
                <a:latin typeface="Canva Sans"/>
                <a:ea typeface="Canva Sans"/>
                <a:cs typeface="Canva Sans"/>
                <a:sym typeface="Canva Sans"/>
              </a:rPr>
              <a:t> search capabili</a:t>
            </a:r>
            <a:r>
              <a:rPr lang="en-US" sz="1100">
                <a:solidFill>
                  <a:srgbClr val="000000"/>
                </a:solidFill>
                <a:latin typeface="Canva Sans"/>
                <a:ea typeface="Canva Sans"/>
                <a:cs typeface="Canva Sans"/>
                <a:sym typeface="Canva Sans"/>
              </a:rPr>
              <a:t>ty, including an Advanced Search feature.  Type your search into the box at the top, left corner of the Knowledge Center or type CTRL + K.   A list of options will dropdown and you can choose one or click on ‘More article filters’ at the bottom, right of the list.  Narrow your returns to a specific subject by using the filters on the left-hand side of the page.  Scroll down for more filters.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7240" y="1215863"/>
            <a:ext cx="6217920" cy="8484246"/>
          </a:xfrm>
          <a:prstGeom prst="rect">
            <a:avLst/>
          </a:prstGeom>
        </p:spPr>
        <p:txBody>
          <a:bodyPr lIns="0" tIns="0" rIns="0" bIns="0" rtlCol="0" anchor="t">
            <a:spAutoFit/>
          </a:bodyPr>
          <a:lstStyle/>
          <a:p>
            <a:pPr algn="just">
              <a:lnSpc>
                <a:spcPts val="1650"/>
              </a:lnSpc>
            </a:pPr>
            <a:r>
              <a:rPr lang="en-US" sz="1100" dirty="0">
                <a:solidFill>
                  <a:srgbClr val="000000"/>
                </a:solidFill>
                <a:latin typeface="Canva Sans"/>
                <a:ea typeface="Canva Sans"/>
                <a:cs typeface="Canva Sans"/>
                <a:sym typeface="Canva Sans"/>
              </a:rPr>
              <a:t>The data in the following catalogs will help you bridge the gap between the data that you access now and where that data will be located after transitioning to Florida PALM, both within Florida PALM, the DW/BI, and Enterprise and Agency Business Systems.  Once you learn how to navigate each catalog, you will more easily be able to find or create reports that give you the information you need to conduct your required tasks.   </a:t>
            </a:r>
          </a:p>
          <a:p>
            <a:pPr algn="just">
              <a:lnSpc>
                <a:spcPts val="1650"/>
              </a:lnSpc>
            </a:pPr>
            <a:endParaRPr lang="en-US" sz="1100" dirty="0">
              <a:solidFill>
                <a:srgbClr val="000000"/>
              </a:solidFill>
              <a:latin typeface="Canva Sans"/>
              <a:ea typeface="Canva Sans"/>
              <a:cs typeface="Canva Sans"/>
              <a:sym typeface="Canva Sans"/>
            </a:endParaRPr>
          </a:p>
          <a:p>
            <a:pPr algn="just">
              <a:lnSpc>
                <a:spcPts val="1650"/>
              </a:lnSpc>
            </a:pPr>
            <a:r>
              <a:rPr lang="en-US" sz="1100" b="1" dirty="0">
                <a:solidFill>
                  <a:srgbClr val="000000"/>
                </a:solidFill>
                <a:latin typeface="Canva Sans Bold"/>
                <a:ea typeface="Canva Sans Bold"/>
                <a:cs typeface="Canva Sans Bold"/>
                <a:sym typeface="Canva Sans Bold"/>
              </a:rPr>
              <a:t>Interface Catalog</a:t>
            </a:r>
          </a:p>
          <a:p>
            <a:pPr algn="just">
              <a:lnSpc>
                <a:spcPts val="1650"/>
              </a:lnSpc>
            </a:pPr>
            <a:r>
              <a:rPr lang="en-US" sz="1100" dirty="0">
                <a:solidFill>
                  <a:srgbClr val="000000"/>
                </a:solidFill>
                <a:latin typeface="Canva Sans"/>
                <a:ea typeface="Canva Sans"/>
                <a:cs typeface="Canva Sans"/>
                <a:sym typeface="Canva Sans"/>
              </a:rPr>
              <a:t>The </a:t>
            </a:r>
            <a:r>
              <a:rPr lang="en-US" sz="1100" u="sng" dirty="0">
                <a:solidFill>
                  <a:srgbClr val="000000"/>
                </a:solidFill>
                <a:latin typeface="Canva Sans"/>
                <a:ea typeface="Canva Sans"/>
                <a:cs typeface="Canva Sans"/>
                <a:sym typeface="Canva Sans"/>
                <a:hlinkClick r:id="rId2" tooltip="https://myfloridacfofloridapalm.us.document360.io/docs/interfaces"/>
              </a:rPr>
              <a:t>Knowledge Center: Interface Catalog</a:t>
            </a:r>
            <a:r>
              <a:rPr lang="en-US" sz="1100" dirty="0">
                <a:solidFill>
                  <a:srgbClr val="000000"/>
                </a:solidFill>
                <a:latin typeface="Canva Sans"/>
                <a:ea typeface="Canva Sans"/>
                <a:cs typeface="Canva Sans"/>
                <a:sym typeface="Canva Sans"/>
              </a:rPr>
              <a:t> contains the related interfaces for each Module.    The file layouts in this catalog include the </a:t>
            </a:r>
            <a:r>
              <a:rPr lang="en-US" sz="1100" b="1" dirty="0">
                <a:solidFill>
                  <a:srgbClr val="000000"/>
                </a:solidFill>
                <a:latin typeface="Canva Sans Bold"/>
                <a:ea typeface="Canva Sans Bold"/>
                <a:cs typeface="Canva Sans Bold"/>
                <a:sym typeface="Canva Sans Bold"/>
              </a:rPr>
              <a:t>business definitions for each data field</a:t>
            </a:r>
            <a:r>
              <a:rPr lang="en-US" sz="1100" dirty="0">
                <a:solidFill>
                  <a:srgbClr val="000000"/>
                </a:solidFill>
                <a:latin typeface="Canva Sans"/>
                <a:ea typeface="Canva Sans"/>
                <a:cs typeface="Canva Sans"/>
                <a:sym typeface="Canva Sans"/>
              </a:rPr>
              <a:t> and the data values configured in the system for that field (if applicable). Interfaces refer to data exchanges between Florida PALM and external business systems. Florida PALM will interface with Enterprise and ABS.  The interfaces provide field definition and processing rules. Knowing how and where the data is coming/going will ultimately help end users understand the relationships with the data. To gain more insight on how to read a common Florida PALM Interface Layout and its components, please click to view the </a:t>
            </a:r>
            <a:r>
              <a:rPr lang="en-US" sz="1100" u="sng" dirty="0">
                <a:solidFill>
                  <a:srgbClr val="000000"/>
                </a:solidFill>
                <a:latin typeface="Canva Sans"/>
                <a:ea typeface="Canva Sans"/>
                <a:cs typeface="Canva Sans"/>
                <a:sym typeface="Canva Sans"/>
                <a:hlinkClick r:id="rId3" tooltip="https://players.brightcove.net/913730540001/default_default/index.html?videoId=6337161945112"/>
              </a:rPr>
              <a:t>How to Read a Flat File Interface Layout Video</a:t>
            </a:r>
            <a:r>
              <a:rPr lang="en-US" sz="1100" dirty="0">
                <a:solidFill>
                  <a:srgbClr val="000000"/>
                </a:solidFill>
                <a:latin typeface="Canva Sans"/>
                <a:ea typeface="Canva Sans"/>
                <a:cs typeface="Canva Sans"/>
                <a:sym typeface="Canva Sans"/>
              </a:rPr>
              <a:t>. </a:t>
            </a:r>
          </a:p>
          <a:p>
            <a:pPr algn="just">
              <a:lnSpc>
                <a:spcPts val="1650"/>
              </a:lnSpc>
            </a:pPr>
            <a:endParaRPr lang="en-US" sz="1100" dirty="0">
              <a:solidFill>
                <a:srgbClr val="000000"/>
              </a:solidFill>
              <a:latin typeface="Canva Sans"/>
              <a:ea typeface="Canva Sans"/>
              <a:cs typeface="Canva Sans"/>
              <a:sym typeface="Canva Sans"/>
            </a:endParaRPr>
          </a:p>
          <a:p>
            <a:pPr algn="just">
              <a:lnSpc>
                <a:spcPts val="1650"/>
              </a:lnSpc>
            </a:pPr>
            <a:r>
              <a:rPr lang="en-US" sz="1100" b="1" dirty="0">
                <a:solidFill>
                  <a:srgbClr val="000000"/>
                </a:solidFill>
                <a:latin typeface="Canva Sans Bold"/>
                <a:ea typeface="Canva Sans Bold"/>
                <a:cs typeface="Canva Sans Bold"/>
                <a:sym typeface="Canva Sans Bold"/>
              </a:rPr>
              <a:t>Conversion Catalog</a:t>
            </a:r>
          </a:p>
          <a:p>
            <a:pPr algn="just">
              <a:lnSpc>
                <a:spcPts val="1650"/>
              </a:lnSpc>
            </a:pPr>
            <a:r>
              <a:rPr lang="en-US" sz="1100" dirty="0">
                <a:solidFill>
                  <a:srgbClr val="000000"/>
                </a:solidFill>
                <a:latin typeface="Canva Sans"/>
                <a:ea typeface="Canva Sans"/>
                <a:cs typeface="Canva Sans"/>
                <a:sym typeface="Canva Sans"/>
              </a:rPr>
              <a:t>The </a:t>
            </a:r>
            <a:r>
              <a:rPr lang="en-US" sz="1100" u="sng" dirty="0">
                <a:solidFill>
                  <a:srgbClr val="000000"/>
                </a:solidFill>
                <a:latin typeface="Canva Sans"/>
                <a:ea typeface="Canva Sans"/>
                <a:cs typeface="Canva Sans"/>
                <a:sym typeface="Canva Sans"/>
                <a:hlinkClick r:id="rId4" tooltip="https://myfloridacfofloridapalm.us.document360.io/docs/conversions-1"/>
              </a:rPr>
              <a:t>Knowledge Center: Conversion Catalog</a:t>
            </a:r>
            <a:r>
              <a:rPr lang="en-US" sz="1100" dirty="0">
                <a:solidFill>
                  <a:srgbClr val="000000"/>
                </a:solidFill>
                <a:latin typeface="Canva Sans"/>
                <a:ea typeface="Canva Sans"/>
                <a:cs typeface="Canva Sans"/>
                <a:sym typeface="Canva Sans"/>
              </a:rPr>
              <a:t> contains details related to </a:t>
            </a:r>
            <a:r>
              <a:rPr lang="en-US" sz="1100" b="1" dirty="0">
                <a:solidFill>
                  <a:srgbClr val="000000"/>
                </a:solidFill>
                <a:latin typeface="Canva Sans Bold"/>
                <a:ea typeface="Canva Sans Bold"/>
                <a:cs typeface="Canva Sans Bold"/>
                <a:sym typeface="Canva Sans Bold"/>
              </a:rPr>
              <a:t>transforming legacy data</a:t>
            </a:r>
            <a:r>
              <a:rPr lang="en-US" sz="1100" dirty="0">
                <a:solidFill>
                  <a:srgbClr val="000000"/>
                </a:solidFill>
                <a:latin typeface="Canva Sans"/>
                <a:ea typeface="Canva Sans"/>
                <a:cs typeface="Canva Sans"/>
                <a:sym typeface="Canva Sans"/>
              </a:rPr>
              <a:t> and loading it to Florida PALM. Florida PALM will use legacy data from FLAIR and Agency Business Systems to populate opening balances in the General Ledger and the data needed to support operations. As the conversion designs are completed, the Project will provide a list of new or updated conversions. The conversion identify what FLAIR components are being mapped to Florida PALM and provide and processing rules and the source destination of the data. Knowing how and where the data is coming/going will ultimately help end users understand the relationships with the data.  More guidance and a </a:t>
            </a:r>
            <a:r>
              <a:rPr lang="en-US" sz="1100" u="sng" dirty="0">
                <a:solidFill>
                  <a:srgbClr val="000000"/>
                </a:solidFill>
                <a:latin typeface="Canva Sans"/>
                <a:ea typeface="Canva Sans"/>
                <a:cs typeface="Canva Sans"/>
                <a:sym typeface="Canva Sans"/>
                <a:hlinkClick r:id="rId5" tooltip="https://bcove.video/4ddaaqP"/>
              </a:rPr>
              <a:t>video demonstration</a:t>
            </a:r>
            <a:r>
              <a:rPr lang="en-US" sz="1100" dirty="0">
                <a:solidFill>
                  <a:srgbClr val="000000"/>
                </a:solidFill>
                <a:latin typeface="Canva Sans"/>
                <a:ea typeface="Canva Sans"/>
                <a:cs typeface="Canva Sans"/>
                <a:sym typeface="Canva Sans"/>
              </a:rPr>
              <a:t> on how to use the advanced search feature and filter content is available on the Conversion Catalog main page.</a:t>
            </a:r>
          </a:p>
          <a:p>
            <a:pPr algn="just">
              <a:lnSpc>
                <a:spcPts val="1650"/>
              </a:lnSpc>
            </a:pPr>
            <a:endParaRPr lang="en-US" sz="1100" dirty="0">
              <a:solidFill>
                <a:srgbClr val="000000"/>
              </a:solidFill>
              <a:latin typeface="Canva Sans"/>
              <a:ea typeface="Canva Sans"/>
              <a:cs typeface="Canva Sans"/>
              <a:sym typeface="Canva Sans"/>
            </a:endParaRPr>
          </a:p>
          <a:p>
            <a:pPr algn="just">
              <a:lnSpc>
                <a:spcPts val="1650"/>
              </a:lnSpc>
            </a:pPr>
            <a:r>
              <a:rPr lang="en-US" sz="1100" b="1" dirty="0">
                <a:solidFill>
                  <a:srgbClr val="000000"/>
                </a:solidFill>
                <a:latin typeface="Canva Sans Bold"/>
                <a:ea typeface="Canva Sans Bold"/>
                <a:cs typeface="Canva Sans Bold"/>
                <a:sym typeface="Canva Sans Bold"/>
              </a:rPr>
              <a:t>Configuration Data Values</a:t>
            </a:r>
          </a:p>
          <a:p>
            <a:pPr algn="just">
              <a:lnSpc>
                <a:spcPts val="1650"/>
              </a:lnSpc>
            </a:pPr>
            <a:r>
              <a:rPr lang="en-US" sz="1100" dirty="0">
                <a:solidFill>
                  <a:srgbClr val="000000"/>
                </a:solidFill>
                <a:latin typeface="Canva Sans"/>
                <a:ea typeface="Canva Sans"/>
                <a:cs typeface="Canva Sans"/>
                <a:sym typeface="Canva Sans"/>
              </a:rPr>
              <a:t>The </a:t>
            </a:r>
            <a:r>
              <a:rPr lang="en-US" sz="1100" u="sng" dirty="0">
                <a:solidFill>
                  <a:srgbClr val="000000"/>
                </a:solidFill>
                <a:latin typeface="Canva Sans"/>
                <a:ea typeface="Canva Sans"/>
                <a:cs typeface="Canva Sans"/>
                <a:sym typeface="Canva Sans"/>
                <a:hlinkClick r:id="rId6" tooltip="https://myfloridacfofloridapalm.us.document360.io/docs/configuration-data-values"/>
              </a:rPr>
              <a:t>Knowledge Center: Configuration Data Values</a:t>
            </a:r>
            <a:r>
              <a:rPr lang="en-US" sz="1100" dirty="0">
                <a:solidFill>
                  <a:srgbClr val="000000"/>
                </a:solidFill>
                <a:latin typeface="Canva Sans"/>
                <a:ea typeface="Canva Sans"/>
                <a:cs typeface="Canva Sans"/>
                <a:sym typeface="Canva Sans"/>
              </a:rPr>
              <a:t> page contains information related to the settings or parameters that determine the behavior or functionality of the Florida PALM system. Configuration values can control various aspects of the system's operation. These values vary depending on the specific Modules and components being used. The state-wide configured values are documented in Excel files by Module. As the Project moves through the design phase, additional state-wide configuration values will be added for each Module.</a:t>
            </a:r>
          </a:p>
          <a:p>
            <a:pPr algn="just">
              <a:lnSpc>
                <a:spcPts val="1650"/>
              </a:lnSpc>
            </a:pPr>
            <a:r>
              <a:rPr lang="en-US" sz="1100" dirty="0">
                <a:solidFill>
                  <a:srgbClr val="000000"/>
                </a:solidFill>
                <a:latin typeface="Canva Sans"/>
                <a:ea typeface="Canva Sans"/>
                <a:cs typeface="Canva Sans"/>
                <a:sym typeface="Canva Sans"/>
              </a:rPr>
              <a:t>Each agency has agency specific configuration values that are not on the Knowledge Center. OFB is creating a mapping tool to assist DFS divisions/offices with their configuration values.</a:t>
            </a:r>
          </a:p>
        </p:txBody>
      </p:sp>
      <p:grpSp>
        <p:nvGrpSpPr>
          <p:cNvPr id="3" name="Group 3"/>
          <p:cNvGrpSpPr/>
          <p:nvPr/>
        </p:nvGrpSpPr>
        <p:grpSpPr>
          <a:xfrm>
            <a:off x="777240" y="600361"/>
            <a:ext cx="6217920" cy="513835"/>
            <a:chOff x="0" y="0"/>
            <a:chExt cx="2167467" cy="179115"/>
          </a:xfrm>
        </p:grpSpPr>
        <p:sp>
          <p:nvSpPr>
            <p:cNvPr id="4" name="Freeform 4"/>
            <p:cNvSpPr/>
            <p:nvPr/>
          </p:nvSpPr>
          <p:spPr>
            <a:xfrm>
              <a:off x="0" y="0"/>
              <a:ext cx="2167467" cy="179115"/>
            </a:xfrm>
            <a:custGeom>
              <a:avLst/>
              <a:gdLst/>
              <a:ahLst/>
              <a:cxnLst/>
              <a:rect l="l" t="t" r="r" b="b"/>
              <a:pathLst>
                <a:path w="2167467" h="179115">
                  <a:moveTo>
                    <a:pt x="0" y="0"/>
                  </a:moveTo>
                  <a:lnTo>
                    <a:pt x="2167467" y="0"/>
                  </a:lnTo>
                  <a:lnTo>
                    <a:pt x="2167467" y="179115"/>
                  </a:lnTo>
                  <a:lnTo>
                    <a:pt x="0" y="179115"/>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5" name="TextBox 5"/>
            <p:cNvSpPr txBox="1"/>
            <p:nvPr/>
          </p:nvSpPr>
          <p:spPr>
            <a:xfrm>
              <a:off x="0" y="-28575"/>
              <a:ext cx="2167467" cy="207690"/>
            </a:xfrm>
            <a:prstGeom prst="rect">
              <a:avLst/>
            </a:prstGeom>
          </p:spPr>
          <p:txBody>
            <a:bodyPr lIns="50800" tIns="50800" rIns="50800" bIns="50800" rtlCol="0" anchor="ctr"/>
            <a:lstStyle/>
            <a:p>
              <a:pPr algn="ctr">
                <a:lnSpc>
                  <a:spcPts val="1650"/>
                </a:lnSpc>
              </a:pPr>
              <a:endParaRPr/>
            </a:p>
          </p:txBody>
        </p:sp>
      </p:grpSp>
      <p:sp>
        <p:nvSpPr>
          <p:cNvPr id="6" name="TextBox 6"/>
          <p:cNvSpPr txBox="1"/>
          <p:nvPr/>
        </p:nvSpPr>
        <p:spPr>
          <a:xfrm>
            <a:off x="777240" y="699481"/>
            <a:ext cx="6217920" cy="306070"/>
          </a:xfrm>
          <a:prstGeom prst="rect">
            <a:avLst/>
          </a:prstGeom>
        </p:spPr>
        <p:txBody>
          <a:bodyPr lIns="0" tIns="0" rIns="0" bIns="0" rtlCol="0" anchor="t">
            <a:spAutoFit/>
          </a:bodyPr>
          <a:lstStyle/>
          <a:p>
            <a:pPr algn="ctr">
              <a:lnSpc>
                <a:spcPts val="2240"/>
              </a:lnSpc>
            </a:pPr>
            <a:r>
              <a:rPr lang="en-US" sz="2000" b="1">
                <a:solidFill>
                  <a:srgbClr val="1E1E1E"/>
                </a:solidFill>
                <a:latin typeface="Poppins Bold"/>
                <a:ea typeface="Poppins Bold"/>
                <a:cs typeface="Poppins Bold"/>
                <a:sym typeface="Poppins Bold"/>
              </a:rPr>
              <a:t>Knowledge Center:  Helpful Catalogs</a:t>
            </a:r>
          </a:p>
        </p:txBody>
      </p:sp>
      <p:sp>
        <p:nvSpPr>
          <p:cNvPr id="7" name="TextBox 7"/>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dirty="0">
                <a:solidFill>
                  <a:srgbClr val="000000"/>
                </a:solidFill>
                <a:latin typeface="Canva Sans"/>
                <a:ea typeface="Canva Sans"/>
                <a:cs typeface="Canva Sans"/>
                <a:sym typeface="Canva Sans"/>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7240" y="7095744"/>
            <a:ext cx="6370604" cy="1872615"/>
          </a:xfrm>
          <a:prstGeom prst="rect">
            <a:avLst/>
          </a:prstGeom>
        </p:spPr>
        <p:txBody>
          <a:bodyPr lIns="0" tIns="0" rIns="0" bIns="0" rtlCol="0" anchor="t">
            <a:spAutoFit/>
          </a:bodyPr>
          <a:lstStyle/>
          <a:p>
            <a:pPr marL="0" lvl="1" indent="0" algn="just">
              <a:lnSpc>
                <a:spcPts val="1650"/>
              </a:lnSpc>
              <a:spcBef>
                <a:spcPct val="0"/>
              </a:spcBef>
            </a:pPr>
            <a:r>
              <a:rPr lang="en-US" sz="1100" b="1" u="none" strike="noStrike">
                <a:solidFill>
                  <a:srgbClr val="000000"/>
                </a:solidFill>
                <a:latin typeface="Canva Sans Bold"/>
                <a:ea typeface="Canva Sans Bold"/>
                <a:cs typeface="Canva Sans Bold"/>
                <a:sym typeface="Canva Sans Bold"/>
              </a:rPr>
              <a:t>Step 2: Document Key Report Details</a:t>
            </a:r>
          </a:p>
          <a:p>
            <a:pPr marL="0" lvl="1" indent="0" algn="just">
              <a:lnSpc>
                <a:spcPts val="1650"/>
              </a:lnSpc>
              <a:spcBef>
                <a:spcPct val="0"/>
              </a:spcBef>
            </a:pPr>
            <a:r>
              <a:rPr lang="en-US" sz="1100" u="none" strike="noStrike">
                <a:solidFill>
                  <a:srgbClr val="000000"/>
                </a:solidFill>
                <a:latin typeface="Canva Sans"/>
                <a:ea typeface="Canva Sans"/>
                <a:cs typeface="Canva Sans"/>
                <a:sym typeface="Canva Sans"/>
              </a:rPr>
              <a:t>For each report you use, document the following information:</a:t>
            </a:r>
          </a:p>
          <a:p>
            <a:pPr marL="237491" lvl="1" indent="-118745" algn="just">
              <a:lnSpc>
                <a:spcPts val="1650"/>
              </a:lnSpc>
              <a:buFont typeface="Arial"/>
              <a:buChar char="•"/>
            </a:pPr>
            <a:r>
              <a:rPr lang="en-US" sz="1100" u="none" strike="noStrike">
                <a:solidFill>
                  <a:srgbClr val="000000"/>
                </a:solidFill>
                <a:latin typeface="Canva Sans"/>
                <a:ea typeface="Canva Sans"/>
                <a:cs typeface="Canva Sans"/>
                <a:sym typeface="Canva Sans"/>
              </a:rPr>
              <a:t>Purpose: Why do you run this report?</a:t>
            </a:r>
          </a:p>
          <a:p>
            <a:pPr marL="237491" lvl="1" indent="-118745" algn="just">
              <a:lnSpc>
                <a:spcPts val="1650"/>
              </a:lnSpc>
              <a:buFont typeface="Arial"/>
              <a:buChar char="•"/>
            </a:pPr>
            <a:r>
              <a:rPr lang="en-US" sz="1100" u="none" strike="noStrike">
                <a:solidFill>
                  <a:srgbClr val="000000"/>
                </a:solidFill>
                <a:latin typeface="Canva Sans"/>
                <a:ea typeface="Canva Sans"/>
                <a:cs typeface="Canva Sans"/>
                <a:sym typeface="Canva Sans"/>
              </a:rPr>
              <a:t>Usage: How is the data used?</a:t>
            </a:r>
          </a:p>
          <a:p>
            <a:pPr marL="237491" lvl="1" indent="-118745" algn="just">
              <a:lnSpc>
                <a:spcPts val="1650"/>
              </a:lnSpc>
              <a:buFont typeface="Arial"/>
              <a:buChar char="•"/>
            </a:pPr>
            <a:r>
              <a:rPr lang="en-US" sz="1100" u="none" strike="noStrike">
                <a:solidFill>
                  <a:srgbClr val="000000"/>
                </a:solidFill>
                <a:latin typeface="Canva Sans"/>
                <a:ea typeface="Canva Sans"/>
                <a:cs typeface="Canva Sans"/>
                <a:sym typeface="Canva Sans"/>
              </a:rPr>
              <a:t>Important Elements: What specific data elements are most important?</a:t>
            </a:r>
          </a:p>
          <a:p>
            <a:pPr algn="just">
              <a:lnSpc>
                <a:spcPts val="1650"/>
              </a:lnSpc>
            </a:pPr>
            <a:endParaRPr lang="en-US" sz="1100" u="none" strike="noStrike">
              <a:solidFill>
                <a:srgbClr val="000000"/>
              </a:solidFill>
              <a:latin typeface="Canva Sans"/>
              <a:ea typeface="Canva Sans"/>
              <a:cs typeface="Canva Sans"/>
              <a:sym typeface="Canva Sans"/>
            </a:endParaRPr>
          </a:p>
          <a:p>
            <a:pPr algn="just">
              <a:lnSpc>
                <a:spcPts val="1650"/>
              </a:lnSpc>
              <a:spcBef>
                <a:spcPct val="0"/>
              </a:spcBef>
            </a:pPr>
            <a:r>
              <a:rPr lang="en-US" sz="1100" u="none" strike="noStrike">
                <a:solidFill>
                  <a:srgbClr val="000000"/>
                </a:solidFill>
                <a:latin typeface="Canva Sans"/>
                <a:ea typeface="Canva Sans"/>
                <a:cs typeface="Canva Sans"/>
                <a:sym typeface="Canva Sans"/>
              </a:rPr>
              <a:t>Locate comparable reports in Florida PALM or the DW/BI.  If you cannot find a replacement report, notify your CCN. Together, you’ll work on identifying solutions to ensure business continuity. </a:t>
            </a:r>
          </a:p>
        </p:txBody>
      </p:sp>
      <p:grpSp>
        <p:nvGrpSpPr>
          <p:cNvPr id="3" name="Group 3"/>
          <p:cNvGrpSpPr/>
          <p:nvPr/>
        </p:nvGrpSpPr>
        <p:grpSpPr>
          <a:xfrm>
            <a:off x="777240" y="4140002"/>
            <a:ext cx="6370604" cy="2621122"/>
            <a:chOff x="0" y="-28575"/>
            <a:chExt cx="8494138" cy="3494830"/>
          </a:xfrm>
        </p:grpSpPr>
        <p:sp>
          <p:nvSpPr>
            <p:cNvPr id="4" name="TextBox 4"/>
            <p:cNvSpPr txBox="1"/>
            <p:nvPr/>
          </p:nvSpPr>
          <p:spPr>
            <a:xfrm>
              <a:off x="0" y="-28575"/>
              <a:ext cx="8494138" cy="3494830"/>
            </a:xfrm>
            <a:prstGeom prst="rect">
              <a:avLst/>
            </a:prstGeom>
          </p:spPr>
          <p:txBody>
            <a:bodyPr lIns="0" tIns="0" rIns="0" bIns="0" rtlCol="0" anchor="t">
              <a:spAutoFit/>
            </a:bodyPr>
            <a:lstStyle/>
            <a:p>
              <a:pPr marL="0" lvl="1" indent="0" algn="just">
                <a:lnSpc>
                  <a:spcPts val="1650"/>
                </a:lnSpc>
                <a:spcBef>
                  <a:spcPct val="0"/>
                </a:spcBef>
              </a:pPr>
              <a:r>
                <a:rPr lang="en-US" sz="1100" b="1" u="none" strike="noStrike" dirty="0">
                  <a:solidFill>
                    <a:srgbClr val="000000"/>
                  </a:solidFill>
                  <a:latin typeface="Canva Sans Bold"/>
                  <a:ea typeface="Canva Sans Bold"/>
                  <a:cs typeface="Canva Sans Bold"/>
                  <a:sym typeface="Canva Sans Bold"/>
                </a:rPr>
                <a:t>Step 1: Understand the Data You Use</a:t>
              </a:r>
            </a:p>
            <a:p>
              <a:pPr marL="0" lvl="1" indent="0" algn="just">
                <a:lnSpc>
                  <a:spcPts val="1650"/>
                </a:lnSpc>
                <a:spcBef>
                  <a:spcPct val="0"/>
                </a:spcBef>
              </a:pPr>
              <a:r>
                <a:rPr lang="en-US" sz="1100" u="none" strike="noStrike" dirty="0">
                  <a:solidFill>
                    <a:srgbClr val="000000"/>
                  </a:solidFill>
                  <a:latin typeface="Canva Sans"/>
                  <a:ea typeface="Canva Sans"/>
                  <a:cs typeface="Canva Sans"/>
                  <a:sym typeface="Canva Sans"/>
                </a:rPr>
                <a:t>Take time to review how you access the data you need to perform your job tasks. Focus especially on reports tied to processes and subprocesses relevant to your role.</a:t>
              </a:r>
            </a:p>
            <a:p>
              <a:pPr marL="237490" lvl="1" indent="-118745" algn="just">
                <a:lnSpc>
                  <a:spcPts val="1650"/>
                </a:lnSpc>
                <a:spcBef>
                  <a:spcPct val="0"/>
                </a:spcBef>
                <a:buFont typeface="Arial"/>
                <a:buChar char="•"/>
              </a:pPr>
              <a:r>
                <a:rPr lang="en-US" sz="1100" u="none" strike="noStrike" dirty="0">
                  <a:solidFill>
                    <a:srgbClr val="000000"/>
                  </a:solidFill>
                  <a:latin typeface="Canva Sans"/>
                  <a:ea typeface="Canva Sans"/>
                  <a:cs typeface="Canva Sans"/>
                  <a:sym typeface="Canva Sans"/>
                </a:rPr>
                <a:t>Identify the reports you currently run using RDS, FLAIR@DFS, or directly from IW.  In 2024, each division/office identified all current reports as part of an RW Task. Reach out to the CCN to request a copy of your reports, if needed. </a:t>
              </a:r>
            </a:p>
            <a:p>
              <a:pPr algn="just">
                <a:lnSpc>
                  <a:spcPts val="600"/>
                </a:lnSpc>
                <a:spcBef>
                  <a:spcPct val="0"/>
                </a:spcBef>
              </a:pPr>
              <a:endParaRPr lang="en-US" sz="1100" u="none" strike="noStrike" dirty="0">
                <a:solidFill>
                  <a:srgbClr val="000000"/>
                </a:solidFill>
                <a:latin typeface="Canva Sans"/>
                <a:ea typeface="Canva Sans"/>
                <a:cs typeface="Canva Sans"/>
                <a:sym typeface="Canva Sans"/>
              </a:endParaRPr>
            </a:p>
            <a:p>
              <a:pPr marL="237490" lvl="1" indent="-118745" algn="just">
                <a:lnSpc>
                  <a:spcPts val="1650"/>
                </a:lnSpc>
                <a:spcBef>
                  <a:spcPct val="0"/>
                </a:spcBef>
                <a:buFont typeface="Arial"/>
                <a:buChar char="•"/>
              </a:pPr>
              <a:r>
                <a:rPr lang="en-US" sz="1100" u="none" strike="noStrike" dirty="0">
                  <a:solidFill>
                    <a:srgbClr val="000000"/>
                  </a:solidFill>
                  <a:latin typeface="Canva Sans"/>
                  <a:ea typeface="Canva Sans"/>
                  <a:cs typeface="Canva Sans"/>
                  <a:sym typeface="Canva Sans"/>
                </a:rPr>
                <a:t>Think through the calendar year and capture recurring reports used for:</a:t>
              </a:r>
            </a:p>
            <a:p>
              <a:pPr marL="474980" lvl="2" indent="-158327" algn="just">
                <a:lnSpc>
                  <a:spcPts val="1650"/>
                </a:lnSpc>
                <a:buFont typeface="Arial"/>
                <a:buChar char="⚬"/>
              </a:pPr>
              <a:r>
                <a:rPr lang="en-US" sz="1100" u="none" strike="noStrike" dirty="0">
                  <a:solidFill>
                    <a:srgbClr val="000000"/>
                  </a:solidFill>
                  <a:latin typeface="Canva Sans"/>
                  <a:ea typeface="Canva Sans"/>
                  <a:cs typeface="Canva Sans"/>
                  <a:sym typeface="Canva Sans"/>
                </a:rPr>
                <a:t>Legislative reporting,</a:t>
              </a:r>
            </a:p>
            <a:p>
              <a:pPr marL="474980" lvl="2" indent="-158327" algn="just">
                <a:lnSpc>
                  <a:spcPts val="1650"/>
                </a:lnSpc>
                <a:buFont typeface="Arial"/>
                <a:buChar char="⚬"/>
              </a:pPr>
              <a:r>
                <a:rPr lang="en-US" sz="1100" u="none" strike="noStrike" dirty="0">
                  <a:solidFill>
                    <a:srgbClr val="000000"/>
                  </a:solidFill>
                  <a:latin typeface="Canva Sans"/>
                  <a:ea typeface="Canva Sans"/>
                  <a:cs typeface="Canva Sans"/>
                  <a:sym typeface="Canva Sans"/>
                </a:rPr>
                <a:t>Asset tracking,</a:t>
              </a:r>
            </a:p>
            <a:p>
              <a:pPr algn="just">
                <a:lnSpc>
                  <a:spcPts val="600"/>
                </a:lnSpc>
              </a:pPr>
              <a:endParaRPr lang="en-US" sz="1100" u="none" strike="noStrike" dirty="0">
                <a:solidFill>
                  <a:srgbClr val="000000"/>
                </a:solidFill>
                <a:latin typeface="Canva Sans"/>
                <a:ea typeface="Canva Sans"/>
                <a:cs typeface="Canva Sans"/>
                <a:sym typeface="Canva Sans"/>
              </a:endParaRPr>
            </a:p>
            <a:p>
              <a:pPr marL="237490" lvl="1" indent="-118745" algn="just">
                <a:lnSpc>
                  <a:spcPts val="1650"/>
                </a:lnSpc>
                <a:spcBef>
                  <a:spcPct val="0"/>
                </a:spcBef>
                <a:buFont typeface="Arial"/>
                <a:buChar char="•"/>
              </a:pPr>
              <a:r>
                <a:rPr lang="en-US" sz="1100" u="none" strike="noStrike" dirty="0">
                  <a:solidFill>
                    <a:srgbClr val="000000"/>
                  </a:solidFill>
                  <a:latin typeface="Canva Sans"/>
                  <a:ea typeface="Canva Sans"/>
                  <a:cs typeface="Canva Sans"/>
                  <a:sym typeface="Canva Sans"/>
                </a:rPr>
                <a:t>Think beyond reports run in FLAIR, as systems that interact with FLAIR will be remediated to interact with Florida PALM (or retired), and you will want to ensure you can still capture the data you need. </a:t>
              </a:r>
            </a:p>
          </p:txBody>
        </p:sp>
        <p:sp>
          <p:nvSpPr>
            <p:cNvPr id="5" name="TextBox 5"/>
            <p:cNvSpPr txBox="1"/>
            <p:nvPr/>
          </p:nvSpPr>
          <p:spPr>
            <a:xfrm>
              <a:off x="2413846" y="2084619"/>
              <a:ext cx="4210726" cy="531495"/>
            </a:xfrm>
            <a:prstGeom prst="rect">
              <a:avLst/>
            </a:prstGeom>
          </p:spPr>
          <p:txBody>
            <a:bodyPr lIns="0" tIns="0" rIns="0" bIns="0" rtlCol="0" anchor="t">
              <a:spAutoFit/>
            </a:bodyPr>
            <a:lstStyle/>
            <a:p>
              <a:pPr marL="474981" lvl="2" indent="-158327" algn="just">
                <a:lnSpc>
                  <a:spcPts val="1650"/>
                </a:lnSpc>
                <a:buFont typeface="Arial"/>
                <a:buChar char="⚬"/>
              </a:pPr>
              <a:r>
                <a:rPr lang="en-US" sz="1100" u="none" strike="noStrike" dirty="0">
                  <a:solidFill>
                    <a:srgbClr val="000000"/>
                  </a:solidFill>
                  <a:latin typeface="Canva Sans"/>
                  <a:ea typeface="Canva Sans"/>
                  <a:cs typeface="Canva Sans"/>
                  <a:sym typeface="Canva Sans"/>
                </a:rPr>
                <a:t>Budget management, and </a:t>
              </a:r>
            </a:p>
            <a:p>
              <a:pPr marL="474981" lvl="2" indent="-158327" algn="just">
                <a:lnSpc>
                  <a:spcPts val="1650"/>
                </a:lnSpc>
                <a:spcBef>
                  <a:spcPct val="0"/>
                </a:spcBef>
                <a:buFont typeface="Arial"/>
                <a:buChar char="⚬"/>
              </a:pPr>
              <a:r>
                <a:rPr lang="en-US" sz="1100" u="none" strike="noStrike" dirty="0">
                  <a:solidFill>
                    <a:srgbClr val="000000"/>
                  </a:solidFill>
                  <a:latin typeface="Canva Sans"/>
                  <a:ea typeface="Canva Sans"/>
                  <a:cs typeface="Canva Sans"/>
                  <a:sym typeface="Canva Sans"/>
                </a:rPr>
                <a:t>Any other essential business functions</a:t>
              </a:r>
            </a:p>
          </p:txBody>
        </p:sp>
      </p:grpSp>
      <p:sp>
        <p:nvSpPr>
          <p:cNvPr id="6" name="TextBox 6"/>
          <p:cNvSpPr txBox="1"/>
          <p:nvPr/>
        </p:nvSpPr>
        <p:spPr>
          <a:xfrm>
            <a:off x="777240" y="1394951"/>
            <a:ext cx="6217920" cy="615315"/>
          </a:xfrm>
          <a:prstGeom prst="rect">
            <a:avLst/>
          </a:prstGeom>
        </p:spPr>
        <p:txBody>
          <a:bodyPr lIns="0" tIns="0" rIns="0" bIns="0" rtlCol="0" anchor="t">
            <a:spAutoFit/>
          </a:bodyPr>
          <a:lstStyle/>
          <a:p>
            <a:pPr algn="just">
              <a:lnSpc>
                <a:spcPts val="1650"/>
              </a:lnSpc>
            </a:pPr>
            <a:r>
              <a:rPr lang="en-US" sz="1100">
                <a:solidFill>
                  <a:srgbClr val="000000"/>
                </a:solidFill>
                <a:latin typeface="Canva Sans"/>
                <a:ea typeface="Canva Sans"/>
                <a:cs typeface="Canva Sans"/>
                <a:sym typeface="Canva Sans"/>
              </a:rPr>
              <a:t>Transitioning to Florida PALM is a marathon, not a sprint. Proper preparation now will ensure you feel confident and capable during UAT and at Go-Live. This handout outlines key steps to help you get ready by focusing on the reports and data you use every day.</a:t>
            </a:r>
          </a:p>
        </p:txBody>
      </p:sp>
      <p:grpSp>
        <p:nvGrpSpPr>
          <p:cNvPr id="7" name="Group 7"/>
          <p:cNvGrpSpPr/>
          <p:nvPr/>
        </p:nvGrpSpPr>
        <p:grpSpPr>
          <a:xfrm>
            <a:off x="777240" y="777240"/>
            <a:ext cx="6217920" cy="513835"/>
            <a:chOff x="0" y="0"/>
            <a:chExt cx="2167467" cy="179115"/>
          </a:xfrm>
        </p:grpSpPr>
        <p:sp>
          <p:nvSpPr>
            <p:cNvPr id="8" name="Freeform 8"/>
            <p:cNvSpPr/>
            <p:nvPr/>
          </p:nvSpPr>
          <p:spPr>
            <a:xfrm>
              <a:off x="0" y="0"/>
              <a:ext cx="2167467" cy="179115"/>
            </a:xfrm>
            <a:custGeom>
              <a:avLst/>
              <a:gdLst/>
              <a:ahLst/>
              <a:cxnLst/>
              <a:rect l="l" t="t" r="r" b="b"/>
              <a:pathLst>
                <a:path w="2167467" h="179115">
                  <a:moveTo>
                    <a:pt x="0" y="0"/>
                  </a:moveTo>
                  <a:lnTo>
                    <a:pt x="2167467" y="0"/>
                  </a:lnTo>
                  <a:lnTo>
                    <a:pt x="2167467" y="179115"/>
                  </a:lnTo>
                  <a:lnTo>
                    <a:pt x="0" y="179115"/>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9" name="TextBox 9"/>
            <p:cNvSpPr txBox="1"/>
            <p:nvPr/>
          </p:nvSpPr>
          <p:spPr>
            <a:xfrm>
              <a:off x="0" y="-28575"/>
              <a:ext cx="2167467" cy="207690"/>
            </a:xfrm>
            <a:prstGeom prst="rect">
              <a:avLst/>
            </a:prstGeom>
          </p:spPr>
          <p:txBody>
            <a:bodyPr lIns="50800" tIns="50800" rIns="50800" bIns="50800" rtlCol="0" anchor="ctr"/>
            <a:lstStyle/>
            <a:p>
              <a:pPr algn="ctr">
                <a:lnSpc>
                  <a:spcPts val="1650"/>
                </a:lnSpc>
              </a:pPr>
              <a:endParaRPr/>
            </a:p>
          </p:txBody>
        </p:sp>
      </p:grpSp>
      <p:sp>
        <p:nvSpPr>
          <p:cNvPr id="10" name="TextBox 10"/>
          <p:cNvSpPr txBox="1"/>
          <p:nvPr/>
        </p:nvSpPr>
        <p:spPr>
          <a:xfrm>
            <a:off x="1223915" y="835720"/>
            <a:ext cx="5324570" cy="387350"/>
          </a:xfrm>
          <a:prstGeom prst="rect">
            <a:avLst/>
          </a:prstGeom>
        </p:spPr>
        <p:txBody>
          <a:bodyPr lIns="0" tIns="0" rIns="0" bIns="0" rtlCol="0" anchor="t">
            <a:spAutoFit/>
          </a:bodyPr>
          <a:lstStyle/>
          <a:p>
            <a:pPr algn="l">
              <a:lnSpc>
                <a:spcPts val="2800"/>
              </a:lnSpc>
            </a:pPr>
            <a:r>
              <a:rPr lang="en-US" sz="2500" b="1">
                <a:solidFill>
                  <a:srgbClr val="1E1E1E"/>
                </a:solidFill>
                <a:latin typeface="Poppins Bold"/>
                <a:ea typeface="Poppins Bold"/>
                <a:cs typeface="Poppins Bold"/>
                <a:sym typeface="Poppins Bold"/>
              </a:rPr>
              <a:t>Preparing for UAT and Go-Live</a:t>
            </a:r>
          </a:p>
        </p:txBody>
      </p:sp>
      <p:grpSp>
        <p:nvGrpSpPr>
          <p:cNvPr id="11" name="Group 11"/>
          <p:cNvGrpSpPr/>
          <p:nvPr/>
        </p:nvGrpSpPr>
        <p:grpSpPr>
          <a:xfrm>
            <a:off x="777240" y="2142717"/>
            <a:ext cx="6217920" cy="1655521"/>
            <a:chOff x="0" y="0"/>
            <a:chExt cx="8290560" cy="2207362"/>
          </a:xfrm>
        </p:grpSpPr>
        <p:sp>
          <p:nvSpPr>
            <p:cNvPr id="12" name="Freeform 12"/>
            <p:cNvSpPr/>
            <p:nvPr/>
          </p:nvSpPr>
          <p:spPr>
            <a:xfrm>
              <a:off x="0" y="0"/>
              <a:ext cx="8290560" cy="2207362"/>
            </a:xfrm>
            <a:custGeom>
              <a:avLst/>
              <a:gdLst/>
              <a:ahLst/>
              <a:cxnLst/>
              <a:rect l="l" t="t" r="r" b="b"/>
              <a:pathLst>
                <a:path w="8290560" h="2207362">
                  <a:moveTo>
                    <a:pt x="0" y="0"/>
                  </a:moveTo>
                  <a:lnTo>
                    <a:pt x="8290560" y="0"/>
                  </a:lnTo>
                  <a:lnTo>
                    <a:pt x="8290560" y="2207362"/>
                  </a:lnTo>
                  <a:lnTo>
                    <a:pt x="0" y="22073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362070" y="948744"/>
              <a:ext cx="1444808" cy="1020525"/>
            </a:xfrm>
            <a:prstGeom prst="rect">
              <a:avLst/>
            </a:prstGeom>
          </p:spPr>
          <p:txBody>
            <a:bodyPr lIns="0" tIns="0" rIns="0" bIns="0" rtlCol="0" anchor="t">
              <a:spAutoFit/>
            </a:bodyPr>
            <a:lstStyle/>
            <a:p>
              <a:pPr algn="l">
                <a:lnSpc>
                  <a:spcPts val="2089"/>
                </a:lnSpc>
              </a:pPr>
              <a:r>
                <a:rPr lang="en-US" sz="1392" b="1">
                  <a:solidFill>
                    <a:srgbClr val="FFFFFF"/>
                  </a:solidFill>
                  <a:latin typeface="Canva Sans Bold"/>
                  <a:ea typeface="Canva Sans Bold"/>
                  <a:cs typeface="Canva Sans Bold"/>
                  <a:sym typeface="Canva Sans Bold"/>
                </a:rPr>
                <a:t>Understand the Data You Use</a:t>
              </a:r>
            </a:p>
          </p:txBody>
        </p:sp>
        <p:sp>
          <p:nvSpPr>
            <p:cNvPr id="14" name="TextBox 14"/>
            <p:cNvSpPr txBox="1"/>
            <p:nvPr/>
          </p:nvSpPr>
          <p:spPr>
            <a:xfrm>
              <a:off x="2477948" y="948744"/>
              <a:ext cx="1407701" cy="1020525"/>
            </a:xfrm>
            <a:prstGeom prst="rect">
              <a:avLst/>
            </a:prstGeom>
          </p:spPr>
          <p:txBody>
            <a:bodyPr lIns="0" tIns="0" rIns="0" bIns="0" rtlCol="0" anchor="t">
              <a:spAutoFit/>
            </a:bodyPr>
            <a:lstStyle/>
            <a:p>
              <a:pPr algn="l">
                <a:lnSpc>
                  <a:spcPts val="2089"/>
                </a:lnSpc>
              </a:pPr>
              <a:r>
                <a:rPr lang="en-US" sz="1392" b="1">
                  <a:solidFill>
                    <a:srgbClr val="041840"/>
                  </a:solidFill>
                  <a:latin typeface="Canva Sans Bold"/>
                  <a:ea typeface="Canva Sans Bold"/>
                  <a:cs typeface="Canva Sans Bold"/>
                  <a:sym typeface="Canva Sans Bold"/>
                </a:rPr>
                <a:t>Document Key Report Details</a:t>
              </a:r>
            </a:p>
          </p:txBody>
        </p:sp>
        <p:sp>
          <p:nvSpPr>
            <p:cNvPr id="15" name="TextBox 15"/>
            <p:cNvSpPr txBox="1"/>
            <p:nvPr/>
          </p:nvSpPr>
          <p:spPr>
            <a:xfrm>
              <a:off x="4454607" y="948744"/>
              <a:ext cx="1444808" cy="1020525"/>
            </a:xfrm>
            <a:prstGeom prst="rect">
              <a:avLst/>
            </a:prstGeom>
          </p:spPr>
          <p:txBody>
            <a:bodyPr lIns="0" tIns="0" rIns="0" bIns="0" rtlCol="0" anchor="t">
              <a:spAutoFit/>
            </a:bodyPr>
            <a:lstStyle/>
            <a:p>
              <a:pPr algn="l">
                <a:lnSpc>
                  <a:spcPts val="2089"/>
                </a:lnSpc>
              </a:pPr>
              <a:r>
                <a:rPr lang="en-US" sz="1392" b="1">
                  <a:solidFill>
                    <a:srgbClr val="FFFFFF"/>
                  </a:solidFill>
                  <a:latin typeface="Canva Sans Bold"/>
                  <a:ea typeface="Canva Sans Bold"/>
                  <a:cs typeface="Canva Sans Bold"/>
                  <a:sym typeface="Canva Sans Bold"/>
                </a:rPr>
                <a:t>Learn the New Terms &amp; Data Flow</a:t>
              </a:r>
            </a:p>
          </p:txBody>
        </p:sp>
        <p:sp>
          <p:nvSpPr>
            <p:cNvPr id="16" name="TextBox 16"/>
            <p:cNvSpPr txBox="1"/>
            <p:nvPr/>
          </p:nvSpPr>
          <p:spPr>
            <a:xfrm>
              <a:off x="6463159" y="948744"/>
              <a:ext cx="1463362" cy="1020525"/>
            </a:xfrm>
            <a:prstGeom prst="rect">
              <a:avLst/>
            </a:prstGeom>
          </p:spPr>
          <p:txBody>
            <a:bodyPr lIns="0" tIns="0" rIns="0" bIns="0" rtlCol="0" anchor="t">
              <a:spAutoFit/>
            </a:bodyPr>
            <a:lstStyle/>
            <a:p>
              <a:pPr algn="l">
                <a:lnSpc>
                  <a:spcPts val="2089"/>
                </a:lnSpc>
              </a:pPr>
              <a:r>
                <a:rPr lang="en-US" sz="1392" b="1">
                  <a:solidFill>
                    <a:srgbClr val="041840"/>
                  </a:solidFill>
                  <a:latin typeface="Canva Sans Bold"/>
                  <a:ea typeface="Canva Sans Bold"/>
                  <a:cs typeface="Canva Sans Bold"/>
                  <a:sym typeface="Canva Sans Bold"/>
                </a:rPr>
                <a:t>Prepare to Test Reports During UAT</a:t>
              </a:r>
            </a:p>
          </p:txBody>
        </p:sp>
        <p:sp>
          <p:nvSpPr>
            <p:cNvPr id="17" name="TextBox 17"/>
            <p:cNvSpPr txBox="1"/>
            <p:nvPr/>
          </p:nvSpPr>
          <p:spPr>
            <a:xfrm>
              <a:off x="484060" y="200369"/>
              <a:ext cx="507028" cy="429653"/>
            </a:xfrm>
            <a:prstGeom prst="rect">
              <a:avLst/>
            </a:prstGeom>
          </p:spPr>
          <p:txBody>
            <a:bodyPr lIns="0" tIns="0" rIns="0" bIns="0" rtlCol="0" anchor="t">
              <a:spAutoFit/>
            </a:bodyPr>
            <a:lstStyle/>
            <a:p>
              <a:pPr algn="l">
                <a:lnSpc>
                  <a:spcPts val="2775"/>
                </a:lnSpc>
              </a:pPr>
              <a:r>
                <a:rPr lang="en-US" sz="1850" b="1">
                  <a:solidFill>
                    <a:srgbClr val="FFFFFF"/>
                  </a:solidFill>
                  <a:latin typeface="Poppins Bold"/>
                  <a:ea typeface="Poppins Bold"/>
                  <a:cs typeface="Poppins Bold"/>
                  <a:sym typeface="Poppins Bold"/>
                </a:rPr>
                <a:t>01.</a:t>
              </a:r>
            </a:p>
          </p:txBody>
        </p:sp>
        <p:sp>
          <p:nvSpPr>
            <p:cNvPr id="18" name="TextBox 18"/>
            <p:cNvSpPr txBox="1"/>
            <p:nvPr/>
          </p:nvSpPr>
          <p:spPr>
            <a:xfrm>
              <a:off x="2443693" y="200369"/>
              <a:ext cx="507028" cy="429653"/>
            </a:xfrm>
            <a:prstGeom prst="rect">
              <a:avLst/>
            </a:prstGeom>
          </p:spPr>
          <p:txBody>
            <a:bodyPr lIns="0" tIns="0" rIns="0" bIns="0" rtlCol="0" anchor="t">
              <a:spAutoFit/>
            </a:bodyPr>
            <a:lstStyle/>
            <a:p>
              <a:pPr algn="l">
                <a:lnSpc>
                  <a:spcPts val="2775"/>
                </a:lnSpc>
              </a:pPr>
              <a:r>
                <a:rPr lang="en-US" sz="1850" b="1">
                  <a:solidFill>
                    <a:srgbClr val="041840"/>
                  </a:solidFill>
                  <a:latin typeface="Poppins Bold"/>
                  <a:ea typeface="Poppins Bold"/>
                  <a:cs typeface="Poppins Bold"/>
                  <a:sym typeface="Poppins Bold"/>
                </a:rPr>
                <a:t>02.</a:t>
              </a:r>
            </a:p>
          </p:txBody>
        </p:sp>
        <p:sp>
          <p:nvSpPr>
            <p:cNvPr id="19" name="TextBox 19"/>
            <p:cNvSpPr txBox="1"/>
            <p:nvPr/>
          </p:nvSpPr>
          <p:spPr>
            <a:xfrm>
              <a:off x="4454607" y="200369"/>
              <a:ext cx="507028" cy="429653"/>
            </a:xfrm>
            <a:prstGeom prst="rect">
              <a:avLst/>
            </a:prstGeom>
          </p:spPr>
          <p:txBody>
            <a:bodyPr lIns="0" tIns="0" rIns="0" bIns="0" rtlCol="0" anchor="t">
              <a:spAutoFit/>
            </a:bodyPr>
            <a:lstStyle/>
            <a:p>
              <a:pPr algn="l">
                <a:lnSpc>
                  <a:spcPts val="2775"/>
                </a:lnSpc>
              </a:pPr>
              <a:r>
                <a:rPr lang="en-US" sz="1850" b="1">
                  <a:solidFill>
                    <a:srgbClr val="FFFFFF"/>
                  </a:solidFill>
                  <a:latin typeface="Poppins Bold"/>
                  <a:ea typeface="Poppins Bold"/>
                  <a:cs typeface="Poppins Bold"/>
                  <a:sym typeface="Poppins Bold"/>
                </a:rPr>
                <a:t>03.</a:t>
              </a:r>
            </a:p>
          </p:txBody>
        </p:sp>
        <p:sp>
          <p:nvSpPr>
            <p:cNvPr id="20" name="TextBox 20"/>
            <p:cNvSpPr txBox="1"/>
            <p:nvPr/>
          </p:nvSpPr>
          <p:spPr>
            <a:xfrm>
              <a:off x="6463159" y="200369"/>
              <a:ext cx="507028" cy="429653"/>
            </a:xfrm>
            <a:prstGeom prst="rect">
              <a:avLst/>
            </a:prstGeom>
          </p:spPr>
          <p:txBody>
            <a:bodyPr lIns="0" tIns="0" rIns="0" bIns="0" rtlCol="0" anchor="t">
              <a:spAutoFit/>
            </a:bodyPr>
            <a:lstStyle/>
            <a:p>
              <a:pPr algn="l">
                <a:lnSpc>
                  <a:spcPts val="2775"/>
                </a:lnSpc>
              </a:pPr>
              <a:r>
                <a:rPr lang="en-US" sz="1850" b="1">
                  <a:solidFill>
                    <a:srgbClr val="041840"/>
                  </a:solidFill>
                  <a:latin typeface="Poppins Bold"/>
                  <a:ea typeface="Poppins Bold"/>
                  <a:cs typeface="Poppins Bold"/>
                  <a:sym typeface="Poppins Bold"/>
                </a:rPr>
                <a:t>04.</a:t>
              </a:r>
            </a:p>
          </p:txBody>
        </p:sp>
      </p:grpSp>
      <p:sp>
        <p:nvSpPr>
          <p:cNvPr id="21" name="TextBox 21"/>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dirty="0">
                <a:solidFill>
                  <a:srgbClr val="000000"/>
                </a:solidFill>
                <a:latin typeface="Canva Sans"/>
                <a:ea typeface="Canva Sans"/>
                <a:cs typeface="Canva Sans"/>
                <a:sym typeface="Canva Sans"/>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7240" y="5657072"/>
            <a:ext cx="1047734" cy="1146476"/>
            <a:chOff x="0" y="0"/>
            <a:chExt cx="812800" cy="889400"/>
          </a:xfrm>
        </p:grpSpPr>
        <p:sp>
          <p:nvSpPr>
            <p:cNvPr id="3" name="Freeform 3"/>
            <p:cNvSpPr/>
            <p:nvPr/>
          </p:nvSpPr>
          <p:spPr>
            <a:xfrm>
              <a:off x="0" y="0"/>
              <a:ext cx="812800" cy="889400"/>
            </a:xfrm>
            <a:custGeom>
              <a:avLst/>
              <a:gdLst/>
              <a:ahLst/>
              <a:cxnLst/>
              <a:rect l="l" t="t" r="r" b="b"/>
              <a:pathLst>
                <a:path w="812800" h="889400">
                  <a:moveTo>
                    <a:pt x="127000" y="0"/>
                  </a:moveTo>
                  <a:lnTo>
                    <a:pt x="685800" y="0"/>
                  </a:lnTo>
                  <a:cubicBezTo>
                    <a:pt x="755940" y="0"/>
                    <a:pt x="812800" y="56860"/>
                    <a:pt x="812800" y="127000"/>
                  </a:cubicBezTo>
                  <a:lnTo>
                    <a:pt x="812800" y="762400"/>
                  </a:lnTo>
                  <a:cubicBezTo>
                    <a:pt x="812800" y="796083"/>
                    <a:pt x="799420" y="828386"/>
                    <a:pt x="775603" y="852203"/>
                  </a:cubicBezTo>
                  <a:cubicBezTo>
                    <a:pt x="751785" y="876020"/>
                    <a:pt x="719482" y="889400"/>
                    <a:pt x="685800" y="889400"/>
                  </a:cubicBezTo>
                  <a:lnTo>
                    <a:pt x="127000" y="889400"/>
                  </a:lnTo>
                  <a:cubicBezTo>
                    <a:pt x="56860" y="889400"/>
                    <a:pt x="0" y="832541"/>
                    <a:pt x="0" y="762400"/>
                  </a:cubicBezTo>
                  <a:lnTo>
                    <a:pt x="0" y="127000"/>
                  </a:lnTo>
                  <a:cubicBezTo>
                    <a:pt x="0" y="56860"/>
                    <a:pt x="56860" y="0"/>
                    <a:pt x="127000" y="0"/>
                  </a:cubicBezTo>
                  <a:close/>
                </a:path>
              </a:pathLst>
            </a:custGeom>
            <a:solidFill>
              <a:srgbClr val="3C6789"/>
            </a:solidFill>
          </p:spPr>
          <p:txBody>
            <a:bodyPr/>
            <a:lstStyle/>
            <a:p>
              <a:endParaRPr lang="en-US"/>
            </a:p>
          </p:txBody>
        </p:sp>
        <p:sp>
          <p:nvSpPr>
            <p:cNvPr id="4" name="TextBox 4"/>
            <p:cNvSpPr txBox="1"/>
            <p:nvPr/>
          </p:nvSpPr>
          <p:spPr>
            <a:xfrm>
              <a:off x="0" y="-28575"/>
              <a:ext cx="812800" cy="917975"/>
            </a:xfrm>
            <a:prstGeom prst="rect">
              <a:avLst/>
            </a:prstGeom>
          </p:spPr>
          <p:txBody>
            <a:bodyPr lIns="47790" tIns="47790" rIns="47790" bIns="47790" rtlCol="0" anchor="ctr"/>
            <a:lstStyle/>
            <a:p>
              <a:pPr algn="ctr">
                <a:lnSpc>
                  <a:spcPts val="1843"/>
                </a:lnSpc>
              </a:pPr>
              <a:endParaRPr/>
            </a:p>
          </p:txBody>
        </p:sp>
      </p:grpSp>
      <p:grpSp>
        <p:nvGrpSpPr>
          <p:cNvPr id="5" name="Group 5"/>
          <p:cNvGrpSpPr/>
          <p:nvPr/>
        </p:nvGrpSpPr>
        <p:grpSpPr>
          <a:xfrm>
            <a:off x="5459518" y="6660962"/>
            <a:ext cx="1468298" cy="781488"/>
            <a:chOff x="0" y="0"/>
            <a:chExt cx="1139061" cy="606254"/>
          </a:xfrm>
        </p:grpSpPr>
        <p:sp>
          <p:nvSpPr>
            <p:cNvPr id="6" name="Freeform 6"/>
            <p:cNvSpPr/>
            <p:nvPr/>
          </p:nvSpPr>
          <p:spPr>
            <a:xfrm>
              <a:off x="0" y="0"/>
              <a:ext cx="1139061" cy="606254"/>
            </a:xfrm>
            <a:custGeom>
              <a:avLst/>
              <a:gdLst/>
              <a:ahLst/>
              <a:cxnLst/>
              <a:rect l="l" t="t" r="r" b="b"/>
              <a:pathLst>
                <a:path w="1139061" h="606254">
                  <a:moveTo>
                    <a:pt x="90623" y="0"/>
                  </a:moveTo>
                  <a:lnTo>
                    <a:pt x="1048437" y="0"/>
                  </a:lnTo>
                  <a:cubicBezTo>
                    <a:pt x="1098487" y="0"/>
                    <a:pt x="1139061" y="40574"/>
                    <a:pt x="1139061" y="90623"/>
                  </a:cubicBezTo>
                  <a:lnTo>
                    <a:pt x="1139061" y="515631"/>
                  </a:lnTo>
                  <a:cubicBezTo>
                    <a:pt x="1139061" y="565681"/>
                    <a:pt x="1098487" y="606254"/>
                    <a:pt x="1048437" y="606254"/>
                  </a:cubicBezTo>
                  <a:lnTo>
                    <a:pt x="90623" y="606254"/>
                  </a:lnTo>
                  <a:cubicBezTo>
                    <a:pt x="40574" y="606254"/>
                    <a:pt x="0" y="565681"/>
                    <a:pt x="0" y="515631"/>
                  </a:cubicBezTo>
                  <a:lnTo>
                    <a:pt x="0" y="90623"/>
                  </a:lnTo>
                  <a:cubicBezTo>
                    <a:pt x="0" y="40574"/>
                    <a:pt x="40574" y="0"/>
                    <a:pt x="90623" y="0"/>
                  </a:cubicBezTo>
                  <a:close/>
                </a:path>
              </a:pathLst>
            </a:custGeom>
            <a:solidFill>
              <a:srgbClr val="3C6789"/>
            </a:solidFill>
          </p:spPr>
          <p:txBody>
            <a:bodyPr/>
            <a:lstStyle/>
            <a:p>
              <a:endParaRPr lang="en-US"/>
            </a:p>
          </p:txBody>
        </p:sp>
        <p:sp>
          <p:nvSpPr>
            <p:cNvPr id="7" name="TextBox 7"/>
            <p:cNvSpPr txBox="1"/>
            <p:nvPr/>
          </p:nvSpPr>
          <p:spPr>
            <a:xfrm>
              <a:off x="0" y="-28575"/>
              <a:ext cx="1139061" cy="634829"/>
            </a:xfrm>
            <a:prstGeom prst="rect">
              <a:avLst/>
            </a:prstGeom>
          </p:spPr>
          <p:txBody>
            <a:bodyPr lIns="47790" tIns="47790" rIns="47790" bIns="47790" rtlCol="0" anchor="ctr"/>
            <a:lstStyle/>
            <a:p>
              <a:pPr algn="ctr">
                <a:lnSpc>
                  <a:spcPts val="1843"/>
                </a:lnSpc>
              </a:pPr>
              <a:endParaRPr/>
            </a:p>
          </p:txBody>
        </p:sp>
      </p:grpSp>
      <p:sp>
        <p:nvSpPr>
          <p:cNvPr id="8" name="Freeform 8"/>
          <p:cNvSpPr/>
          <p:nvPr/>
        </p:nvSpPr>
        <p:spPr>
          <a:xfrm>
            <a:off x="944830" y="5883448"/>
            <a:ext cx="712554" cy="594983"/>
          </a:xfrm>
          <a:custGeom>
            <a:avLst/>
            <a:gdLst/>
            <a:ahLst/>
            <a:cxnLst/>
            <a:rect l="l" t="t" r="r" b="b"/>
            <a:pathLst>
              <a:path w="712554" h="594983">
                <a:moveTo>
                  <a:pt x="0" y="0"/>
                </a:moveTo>
                <a:lnTo>
                  <a:pt x="712554" y="0"/>
                </a:lnTo>
                <a:lnTo>
                  <a:pt x="712554" y="594983"/>
                </a:lnTo>
                <a:lnTo>
                  <a:pt x="0" y="5949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5884001" y="6732149"/>
            <a:ext cx="619331" cy="610041"/>
          </a:xfrm>
          <a:custGeom>
            <a:avLst/>
            <a:gdLst/>
            <a:ahLst/>
            <a:cxnLst/>
            <a:rect l="l" t="t" r="r" b="b"/>
            <a:pathLst>
              <a:path w="619331" h="610041">
                <a:moveTo>
                  <a:pt x="0" y="0"/>
                </a:moveTo>
                <a:lnTo>
                  <a:pt x="619331" y="0"/>
                </a:lnTo>
                <a:lnTo>
                  <a:pt x="619331" y="610040"/>
                </a:lnTo>
                <a:lnTo>
                  <a:pt x="0" y="6100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1875113" y="6188233"/>
            <a:ext cx="5120047" cy="615315"/>
          </a:xfrm>
          <a:prstGeom prst="rect">
            <a:avLst/>
          </a:prstGeom>
        </p:spPr>
        <p:txBody>
          <a:bodyPr lIns="0" tIns="0" rIns="0" bIns="0" rtlCol="0" anchor="t">
            <a:spAutoFit/>
          </a:bodyPr>
          <a:lstStyle/>
          <a:p>
            <a:pPr marL="237491" lvl="1" indent="-118745" algn="just">
              <a:lnSpc>
                <a:spcPts val="1650"/>
              </a:lnSpc>
              <a:buFont typeface="Arial"/>
              <a:buChar char="•"/>
            </a:pPr>
            <a:r>
              <a:rPr lang="en-US" sz="1100" b="1">
                <a:solidFill>
                  <a:srgbClr val="000000"/>
                </a:solidFill>
                <a:latin typeface="Canva Sans Bold"/>
                <a:ea typeface="Canva Sans Bold"/>
                <a:cs typeface="Canva Sans Bold"/>
                <a:sym typeface="Canva Sans Bold"/>
              </a:rPr>
              <a:t>Testing</a:t>
            </a:r>
            <a:r>
              <a:rPr lang="en-US" sz="1100">
                <a:solidFill>
                  <a:srgbClr val="000000"/>
                </a:solidFill>
                <a:latin typeface="Canva Sans"/>
                <a:ea typeface="Canva Sans"/>
                <a:cs typeface="Canva Sans"/>
                <a:sym typeface="Canva Sans"/>
              </a:rPr>
              <a:t>: DW/BI system testing will begin in August during UAT.  </a:t>
            </a:r>
            <a:r>
              <a:rPr lang="en-US" sz="1100" b="1">
                <a:solidFill>
                  <a:srgbClr val="000000"/>
                </a:solidFill>
                <a:latin typeface="Canva Sans Bold"/>
                <a:ea typeface="Canva Sans Bold"/>
                <a:cs typeface="Canva Sans Bold"/>
                <a:sym typeface="Canva Sans Bold"/>
              </a:rPr>
              <a:t> </a:t>
            </a:r>
          </a:p>
          <a:p>
            <a:pPr marL="237491" lvl="1" indent="-118745" algn="just">
              <a:lnSpc>
                <a:spcPts val="1650"/>
              </a:lnSpc>
              <a:buFont typeface="Arial"/>
              <a:buChar char="•"/>
            </a:pPr>
            <a:r>
              <a:rPr lang="en-US" sz="1100" b="1">
                <a:solidFill>
                  <a:srgbClr val="000000"/>
                </a:solidFill>
                <a:latin typeface="Canva Sans Bold"/>
                <a:ea typeface="Canva Sans Bold"/>
                <a:cs typeface="Canva Sans Bold"/>
                <a:sym typeface="Canva Sans Bold"/>
              </a:rPr>
              <a:t>Data Dictionary</a:t>
            </a:r>
            <a:r>
              <a:rPr lang="en-US" sz="1100">
                <a:solidFill>
                  <a:srgbClr val="000000"/>
                </a:solidFill>
                <a:latin typeface="Canva Sans"/>
                <a:ea typeface="Canva Sans"/>
                <a:cs typeface="Canva Sans"/>
                <a:sym typeface="Canva Sans"/>
              </a:rPr>
              <a:t>: This will be created/finalized after the DW/BI is complete, with expected release during UAT.</a:t>
            </a:r>
          </a:p>
        </p:txBody>
      </p:sp>
      <p:grpSp>
        <p:nvGrpSpPr>
          <p:cNvPr id="11" name="Group 11"/>
          <p:cNvGrpSpPr/>
          <p:nvPr/>
        </p:nvGrpSpPr>
        <p:grpSpPr>
          <a:xfrm>
            <a:off x="2020223" y="5667104"/>
            <a:ext cx="4975531" cy="513835"/>
            <a:chOff x="0" y="0"/>
            <a:chExt cx="1734390" cy="179115"/>
          </a:xfrm>
        </p:grpSpPr>
        <p:sp>
          <p:nvSpPr>
            <p:cNvPr id="12" name="Freeform 12"/>
            <p:cNvSpPr/>
            <p:nvPr/>
          </p:nvSpPr>
          <p:spPr>
            <a:xfrm>
              <a:off x="0" y="0"/>
              <a:ext cx="1734390" cy="179115"/>
            </a:xfrm>
            <a:custGeom>
              <a:avLst/>
              <a:gdLst/>
              <a:ahLst/>
              <a:cxnLst/>
              <a:rect l="l" t="t" r="r" b="b"/>
              <a:pathLst>
                <a:path w="1734390" h="179115">
                  <a:moveTo>
                    <a:pt x="0" y="0"/>
                  </a:moveTo>
                  <a:lnTo>
                    <a:pt x="1734390" y="0"/>
                  </a:lnTo>
                  <a:lnTo>
                    <a:pt x="1734390" y="179115"/>
                  </a:lnTo>
                  <a:lnTo>
                    <a:pt x="0" y="179115"/>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13" name="TextBox 13"/>
            <p:cNvSpPr txBox="1"/>
            <p:nvPr/>
          </p:nvSpPr>
          <p:spPr>
            <a:xfrm>
              <a:off x="0" y="-28575"/>
              <a:ext cx="1734390" cy="207690"/>
            </a:xfrm>
            <a:prstGeom prst="rect">
              <a:avLst/>
            </a:prstGeom>
          </p:spPr>
          <p:txBody>
            <a:bodyPr lIns="50800" tIns="50800" rIns="50800" bIns="50800" rtlCol="0" anchor="ctr"/>
            <a:lstStyle/>
            <a:p>
              <a:pPr algn="ctr">
                <a:lnSpc>
                  <a:spcPts val="1650"/>
                </a:lnSpc>
              </a:pPr>
              <a:endParaRPr/>
            </a:p>
          </p:txBody>
        </p:sp>
      </p:grpSp>
      <p:sp>
        <p:nvSpPr>
          <p:cNvPr id="14" name="TextBox 14"/>
          <p:cNvSpPr txBox="1"/>
          <p:nvPr/>
        </p:nvSpPr>
        <p:spPr>
          <a:xfrm>
            <a:off x="2121027" y="5735109"/>
            <a:ext cx="4628219" cy="377825"/>
          </a:xfrm>
          <a:prstGeom prst="rect">
            <a:avLst/>
          </a:prstGeom>
        </p:spPr>
        <p:txBody>
          <a:bodyPr lIns="0" tIns="0" rIns="0" bIns="0" rtlCol="0" anchor="t">
            <a:spAutoFit/>
          </a:bodyPr>
          <a:lstStyle/>
          <a:p>
            <a:pPr algn="ctr">
              <a:lnSpc>
                <a:spcPts val="2799"/>
              </a:lnSpc>
            </a:pPr>
            <a:r>
              <a:rPr lang="en-US" sz="2499" b="1">
                <a:solidFill>
                  <a:srgbClr val="1E1E1E"/>
                </a:solidFill>
                <a:latin typeface="Poppins Bold"/>
                <a:ea typeface="Poppins Bold"/>
                <a:cs typeface="Poppins Bold"/>
                <a:sym typeface="Poppins Bold"/>
              </a:rPr>
              <a:t>Testing Timeline</a:t>
            </a:r>
          </a:p>
        </p:txBody>
      </p:sp>
      <p:sp>
        <p:nvSpPr>
          <p:cNvPr id="15" name="TextBox 15"/>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dirty="0">
                <a:solidFill>
                  <a:srgbClr val="000000"/>
                </a:solidFill>
                <a:latin typeface="Canva Sans"/>
                <a:ea typeface="Canva Sans"/>
                <a:cs typeface="Canva Sans"/>
                <a:sym typeface="Canva Sans"/>
              </a:rPr>
              <a:t>15</a:t>
            </a:r>
          </a:p>
        </p:txBody>
      </p:sp>
      <p:sp>
        <p:nvSpPr>
          <p:cNvPr id="16" name="TextBox 16"/>
          <p:cNvSpPr txBox="1"/>
          <p:nvPr/>
        </p:nvSpPr>
        <p:spPr>
          <a:xfrm>
            <a:off x="777240" y="3439070"/>
            <a:ext cx="6217920" cy="2110706"/>
          </a:xfrm>
          <a:prstGeom prst="rect">
            <a:avLst/>
          </a:prstGeom>
        </p:spPr>
        <p:txBody>
          <a:bodyPr lIns="0" tIns="0" rIns="0" bIns="0" rtlCol="0" anchor="t">
            <a:spAutoFit/>
          </a:bodyPr>
          <a:lstStyle/>
          <a:p>
            <a:pPr marL="0" lvl="1" indent="0" algn="just">
              <a:lnSpc>
                <a:spcPts val="1650"/>
              </a:lnSpc>
              <a:spcBef>
                <a:spcPct val="0"/>
              </a:spcBef>
            </a:pPr>
            <a:r>
              <a:rPr lang="en-US" sz="1100" b="1" u="none" strike="noStrike" dirty="0">
                <a:solidFill>
                  <a:srgbClr val="000000"/>
                </a:solidFill>
                <a:latin typeface="Canva Sans Bold"/>
                <a:ea typeface="Canva Sans Bold"/>
                <a:cs typeface="Canva Sans Bold"/>
                <a:sym typeface="Canva Sans Bold"/>
              </a:rPr>
              <a:t>Step 4: Prepare to Test Reports During UAT</a:t>
            </a:r>
          </a:p>
          <a:p>
            <a:pPr algn="just">
              <a:lnSpc>
                <a:spcPts val="1600"/>
              </a:lnSpc>
              <a:spcBef>
                <a:spcPct val="0"/>
              </a:spcBef>
            </a:pPr>
            <a:r>
              <a:rPr lang="en-US" sz="1100" u="none" strike="noStrike" dirty="0">
                <a:solidFill>
                  <a:srgbClr val="000000"/>
                </a:solidFill>
                <a:latin typeface="Canva Sans"/>
                <a:ea typeface="Canva Sans"/>
                <a:cs typeface="Canva Sans"/>
                <a:sym typeface="Canva Sans"/>
              </a:rPr>
              <a:t>Compile a list of reports to run during UAT so that you can evaluate the data on those reports to be sure it will meet your needs.  Encourage other end users in your division/office to follow the same steps for each report they rely on.</a:t>
            </a:r>
          </a:p>
          <a:p>
            <a:pPr algn="just">
              <a:lnSpc>
                <a:spcPts val="1400"/>
              </a:lnSpc>
              <a:spcBef>
                <a:spcPct val="0"/>
              </a:spcBef>
            </a:pPr>
            <a:endParaRPr lang="en-US" sz="400" u="none" strike="noStrike" dirty="0">
              <a:solidFill>
                <a:srgbClr val="000000"/>
              </a:solidFill>
              <a:latin typeface="Canva Sans"/>
              <a:ea typeface="Canva Sans"/>
              <a:cs typeface="Canva Sans"/>
              <a:sym typeface="Canva Sans"/>
            </a:endParaRPr>
          </a:p>
          <a:p>
            <a:pPr algn="just">
              <a:lnSpc>
                <a:spcPts val="1650"/>
              </a:lnSpc>
              <a:spcBef>
                <a:spcPct val="0"/>
              </a:spcBef>
            </a:pPr>
            <a:r>
              <a:rPr lang="en-US" sz="1100" u="none" strike="noStrike" dirty="0">
                <a:solidFill>
                  <a:srgbClr val="000000"/>
                </a:solidFill>
                <a:latin typeface="Canva Sans"/>
                <a:ea typeface="Canva Sans"/>
                <a:cs typeface="Canva Sans"/>
                <a:sym typeface="Canva Sans"/>
              </a:rPr>
              <a:t>If you find that you aren’t able to locate a Florida PALM or DW/BI Report that will provide the data you need, document the key details for that report.  Reports are continually being updated in the Knowledge Center so check back frequently.  If necessary, a DW/BI Author may be needed to create the report for you.   During UAT, you will be able to collaborate with SMEs and the CCN to ensure all your reporting needs are met. </a:t>
            </a:r>
          </a:p>
        </p:txBody>
      </p:sp>
      <p:grpSp>
        <p:nvGrpSpPr>
          <p:cNvPr id="17" name="Group 17"/>
          <p:cNvGrpSpPr/>
          <p:nvPr/>
        </p:nvGrpSpPr>
        <p:grpSpPr>
          <a:xfrm>
            <a:off x="777833" y="6969164"/>
            <a:ext cx="4538646" cy="513835"/>
            <a:chOff x="0" y="0"/>
            <a:chExt cx="1582099" cy="179115"/>
          </a:xfrm>
        </p:grpSpPr>
        <p:sp>
          <p:nvSpPr>
            <p:cNvPr id="18" name="Freeform 18"/>
            <p:cNvSpPr/>
            <p:nvPr/>
          </p:nvSpPr>
          <p:spPr>
            <a:xfrm>
              <a:off x="0" y="0"/>
              <a:ext cx="1582099" cy="179115"/>
            </a:xfrm>
            <a:custGeom>
              <a:avLst/>
              <a:gdLst/>
              <a:ahLst/>
              <a:cxnLst/>
              <a:rect l="l" t="t" r="r" b="b"/>
              <a:pathLst>
                <a:path w="1582099" h="179115">
                  <a:moveTo>
                    <a:pt x="0" y="0"/>
                  </a:moveTo>
                  <a:lnTo>
                    <a:pt x="1582099" y="0"/>
                  </a:lnTo>
                  <a:lnTo>
                    <a:pt x="1582099" y="179115"/>
                  </a:lnTo>
                  <a:lnTo>
                    <a:pt x="0" y="179115"/>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19" name="TextBox 19"/>
            <p:cNvSpPr txBox="1"/>
            <p:nvPr/>
          </p:nvSpPr>
          <p:spPr>
            <a:xfrm>
              <a:off x="0" y="-28575"/>
              <a:ext cx="1582099" cy="207690"/>
            </a:xfrm>
            <a:prstGeom prst="rect">
              <a:avLst/>
            </a:prstGeom>
          </p:spPr>
          <p:txBody>
            <a:bodyPr lIns="50800" tIns="50800" rIns="50800" bIns="50800" rtlCol="0" anchor="ctr"/>
            <a:lstStyle/>
            <a:p>
              <a:pPr algn="ctr">
                <a:lnSpc>
                  <a:spcPts val="1650"/>
                </a:lnSpc>
              </a:pPr>
              <a:endParaRPr/>
            </a:p>
          </p:txBody>
        </p:sp>
      </p:grpSp>
      <p:sp>
        <p:nvSpPr>
          <p:cNvPr id="20" name="TextBox 20"/>
          <p:cNvSpPr txBox="1"/>
          <p:nvPr/>
        </p:nvSpPr>
        <p:spPr>
          <a:xfrm>
            <a:off x="1036070" y="7027644"/>
            <a:ext cx="4022174" cy="387350"/>
          </a:xfrm>
          <a:prstGeom prst="rect">
            <a:avLst/>
          </a:prstGeom>
        </p:spPr>
        <p:txBody>
          <a:bodyPr lIns="0" tIns="0" rIns="0" bIns="0" rtlCol="0" anchor="t">
            <a:spAutoFit/>
          </a:bodyPr>
          <a:lstStyle/>
          <a:p>
            <a:pPr algn="ctr">
              <a:lnSpc>
                <a:spcPts val="2800"/>
              </a:lnSpc>
            </a:pPr>
            <a:r>
              <a:rPr lang="en-US" sz="2500" b="1">
                <a:solidFill>
                  <a:srgbClr val="1E1E1E"/>
                </a:solidFill>
                <a:latin typeface="Poppins Bold"/>
                <a:ea typeface="Poppins Bold"/>
                <a:cs typeface="Poppins Bold"/>
                <a:sym typeface="Poppins Bold"/>
              </a:rPr>
              <a:t>Data/Reporting FAQs</a:t>
            </a:r>
          </a:p>
        </p:txBody>
      </p:sp>
      <p:sp>
        <p:nvSpPr>
          <p:cNvPr id="21" name="TextBox 21"/>
          <p:cNvSpPr txBox="1"/>
          <p:nvPr/>
        </p:nvSpPr>
        <p:spPr>
          <a:xfrm>
            <a:off x="777240" y="708623"/>
            <a:ext cx="6217920" cy="2716641"/>
          </a:xfrm>
          <a:prstGeom prst="rect">
            <a:avLst/>
          </a:prstGeom>
        </p:spPr>
        <p:txBody>
          <a:bodyPr wrap="square" lIns="0" tIns="0" rIns="0" bIns="0" rtlCol="0" anchor="t">
            <a:spAutoFit/>
          </a:bodyPr>
          <a:lstStyle/>
          <a:p>
            <a:pPr algn="just">
              <a:lnSpc>
                <a:spcPts val="1650"/>
              </a:lnSpc>
              <a:spcBef>
                <a:spcPct val="0"/>
              </a:spcBef>
            </a:pPr>
            <a:r>
              <a:rPr lang="en-US" sz="1100" b="1" u="none" strike="noStrike" dirty="0">
                <a:solidFill>
                  <a:srgbClr val="000000"/>
                </a:solidFill>
                <a:latin typeface="Canva Sans Bold"/>
                <a:ea typeface="Canva Sans Bold"/>
                <a:cs typeface="Canva Sans Bold"/>
                <a:sym typeface="Canva Sans Bold"/>
              </a:rPr>
              <a:t>Step 3: Learn the New Terminology and Data Flow</a:t>
            </a:r>
          </a:p>
          <a:p>
            <a:pPr algn="just">
              <a:lnSpc>
                <a:spcPts val="1650"/>
              </a:lnSpc>
              <a:spcBef>
                <a:spcPct val="0"/>
              </a:spcBef>
            </a:pPr>
            <a:r>
              <a:rPr lang="en-US" sz="1100" u="none" strike="noStrike" dirty="0">
                <a:solidFill>
                  <a:srgbClr val="000000"/>
                </a:solidFill>
                <a:latin typeface="Canva Sans"/>
                <a:ea typeface="Canva Sans"/>
                <a:cs typeface="Canva Sans"/>
                <a:sym typeface="Canva Sans"/>
              </a:rPr>
              <a:t>Understanding how data is moves through the Florida PALM Modules and to the DW/BI and Enterprise/ABS is essential to ensuring you can locate the reports you need. Also, understanding changing terminology will ensure that reports reflect the data you’re seeking. </a:t>
            </a:r>
          </a:p>
          <a:p>
            <a:pPr marL="237491" lvl="1" indent="-118745" algn="just">
              <a:lnSpc>
                <a:spcPts val="1600"/>
              </a:lnSpc>
              <a:spcBef>
                <a:spcPct val="0"/>
              </a:spcBef>
              <a:buFont typeface="Arial"/>
              <a:buChar char="•"/>
            </a:pPr>
            <a:r>
              <a:rPr lang="en-US" sz="1100" u="none" strike="noStrike" dirty="0">
                <a:solidFill>
                  <a:srgbClr val="000000"/>
                </a:solidFill>
                <a:latin typeface="Canva Sans"/>
                <a:ea typeface="Canva Sans"/>
                <a:cs typeface="Canva Sans"/>
                <a:sym typeface="Canva Sans"/>
              </a:rPr>
              <a:t>Study terminology changes and changes to the Chart of Accounts on the </a:t>
            </a:r>
            <a:r>
              <a:rPr lang="en-US" sz="1100" u="sng" strike="noStrike" dirty="0">
                <a:solidFill>
                  <a:srgbClr val="000000"/>
                </a:solidFill>
                <a:latin typeface="Canva Sans"/>
                <a:ea typeface="Canva Sans"/>
                <a:cs typeface="Canva Sans"/>
                <a:sym typeface="Canva Sans"/>
                <a:hlinkClick r:id="rId6" tooltip="https://myfloridacfo.sharepoint.com/sites/LnD/CCN/SitePages/DFS-Florida-PALM-Stakeholders-Site.aspx"/>
              </a:rPr>
              <a:t>DFS Florida PALM Stakeholder SharePoint</a:t>
            </a:r>
            <a:r>
              <a:rPr lang="en-US" sz="1100" u="none" strike="noStrike" dirty="0">
                <a:solidFill>
                  <a:srgbClr val="000000"/>
                </a:solidFill>
                <a:latin typeface="Canva Sans"/>
                <a:ea typeface="Canva Sans"/>
                <a:cs typeface="Canva Sans"/>
                <a:sym typeface="Canva Sans"/>
              </a:rPr>
              <a:t> and the </a:t>
            </a:r>
            <a:r>
              <a:rPr lang="en-US" sz="1100" u="sng" strike="noStrike" dirty="0">
                <a:solidFill>
                  <a:srgbClr val="000000"/>
                </a:solidFill>
                <a:latin typeface="Canva Sans"/>
                <a:ea typeface="Canva Sans"/>
                <a:cs typeface="Canva Sans"/>
                <a:sym typeface="Canva Sans"/>
                <a:hlinkClick r:id="rId7" tooltip="https://myfloridacfofloridapalm.us.document360.io/docs/knowledge-center-change-catalog"/>
              </a:rPr>
              <a:t>Florida PALM Knowledge Center</a:t>
            </a:r>
            <a:r>
              <a:rPr lang="en-US" sz="1100" u="none" strike="noStrike" dirty="0">
                <a:solidFill>
                  <a:srgbClr val="000000"/>
                </a:solidFill>
                <a:latin typeface="Canva Sans"/>
                <a:ea typeface="Canva Sans"/>
                <a:cs typeface="Canva Sans"/>
                <a:sym typeface="Canva Sans"/>
              </a:rPr>
              <a:t>.  The Business Process Models may be especially helpful to understanding data flow and terminology.  </a:t>
            </a:r>
          </a:p>
          <a:p>
            <a:pPr marL="237491" lvl="1" indent="-118745" algn="just">
              <a:lnSpc>
                <a:spcPts val="1600"/>
              </a:lnSpc>
              <a:spcBef>
                <a:spcPct val="0"/>
              </a:spcBef>
              <a:buFont typeface="Arial"/>
              <a:buChar char="•"/>
            </a:pPr>
            <a:r>
              <a:rPr lang="en-US" sz="1100" u="none" strike="noStrike" dirty="0">
                <a:solidFill>
                  <a:srgbClr val="000000"/>
                </a:solidFill>
                <a:latin typeface="Canva Sans"/>
                <a:ea typeface="Canva Sans"/>
                <a:cs typeface="Canva Sans"/>
                <a:sym typeface="Canva Sans"/>
              </a:rPr>
              <a:t>Review Florida PALM Module Interactions to learn where data is stored. Remember that timing will be critical when accessing specific data. For example, if you are seeking to pull data from the prior month, you will need to use a DW/BI report. On the other hand, if a transaction has a coding or budget issue and the user wants more details, that data will be found on a report directly in Florida PALM. </a:t>
            </a:r>
          </a:p>
        </p:txBody>
      </p:sp>
      <p:sp>
        <p:nvSpPr>
          <p:cNvPr id="22" name="TextBox 22"/>
          <p:cNvSpPr txBox="1"/>
          <p:nvPr/>
        </p:nvSpPr>
        <p:spPr>
          <a:xfrm>
            <a:off x="777240" y="7510244"/>
            <a:ext cx="6217920" cy="1872615"/>
          </a:xfrm>
          <a:prstGeom prst="rect">
            <a:avLst/>
          </a:prstGeom>
        </p:spPr>
        <p:txBody>
          <a:bodyPr lIns="0" tIns="0" rIns="0" bIns="0" rtlCol="0" anchor="t">
            <a:spAutoFit/>
          </a:bodyPr>
          <a:lstStyle/>
          <a:p>
            <a:pPr algn="just">
              <a:lnSpc>
                <a:spcPts val="1650"/>
              </a:lnSpc>
            </a:pPr>
            <a:r>
              <a:rPr lang="en-US" sz="1100" dirty="0">
                <a:solidFill>
                  <a:srgbClr val="000000"/>
                </a:solidFill>
                <a:latin typeface="Canva Sans"/>
                <a:ea typeface="Canva Sans"/>
                <a:cs typeface="Canva Sans"/>
                <a:sym typeface="Canva Sans"/>
              </a:rPr>
              <a:t>The following questions related to data and reporting were asked during the Florida PALM Road Shows. To view the full list of FAQs, visit </a:t>
            </a:r>
            <a:r>
              <a:rPr lang="en-US" sz="1100" u="sng" dirty="0">
                <a:solidFill>
                  <a:srgbClr val="000000"/>
                </a:solidFill>
                <a:latin typeface="Canva Sans"/>
                <a:ea typeface="Canva Sans"/>
                <a:cs typeface="Canva Sans"/>
                <a:sym typeface="Canva Sans"/>
                <a:hlinkClick r:id="rId6" tooltip="https://myfloridacfo.sharepoint.com/sites/LnD/CCN/SitePages/DFS-Florida-PALM-Stakeholders-Site.aspx"/>
              </a:rPr>
              <a:t>DFS Florida PALM Stakeholder Site</a:t>
            </a:r>
            <a:r>
              <a:rPr lang="en-US" sz="1100" dirty="0">
                <a:solidFill>
                  <a:srgbClr val="000000"/>
                </a:solidFill>
                <a:latin typeface="Canva Sans"/>
                <a:ea typeface="Canva Sans"/>
                <a:cs typeface="Canva Sans"/>
                <a:sym typeface="Canva Sans"/>
              </a:rPr>
              <a:t>. </a:t>
            </a:r>
          </a:p>
          <a:p>
            <a:pPr algn="just">
              <a:lnSpc>
                <a:spcPts val="1650"/>
              </a:lnSpc>
            </a:pPr>
            <a:endParaRPr lang="en-US" sz="1100" dirty="0">
              <a:solidFill>
                <a:srgbClr val="000000"/>
              </a:solidFill>
              <a:latin typeface="Canva Sans"/>
              <a:ea typeface="Canva Sans"/>
              <a:cs typeface="Canva Sans"/>
              <a:sym typeface="Canva Sans"/>
            </a:endParaRPr>
          </a:p>
          <a:p>
            <a:pPr algn="just">
              <a:lnSpc>
                <a:spcPts val="1650"/>
              </a:lnSpc>
            </a:pPr>
            <a:r>
              <a:rPr lang="en-US" sz="1100" b="1" dirty="0">
                <a:solidFill>
                  <a:srgbClr val="000000"/>
                </a:solidFill>
                <a:latin typeface="Canva Sans Bold"/>
                <a:ea typeface="Canva Sans Bold"/>
                <a:cs typeface="Canva Sans Bold"/>
                <a:sym typeface="Canva Sans Bold"/>
              </a:rPr>
              <a:t>Q: Is the FLAIR Chart of Accounts changing? </a:t>
            </a:r>
            <a:r>
              <a:rPr lang="en-US" sz="1100" dirty="0">
                <a:solidFill>
                  <a:srgbClr val="000000"/>
                </a:solidFill>
                <a:latin typeface="Canva Sans"/>
                <a:ea typeface="Canva Sans"/>
                <a:cs typeface="Canva Sans"/>
                <a:sym typeface="Canva Sans"/>
              </a:rPr>
              <a:t> </a:t>
            </a:r>
          </a:p>
          <a:p>
            <a:pPr algn="just">
              <a:lnSpc>
                <a:spcPts val="1650"/>
              </a:lnSpc>
            </a:pPr>
            <a:r>
              <a:rPr lang="en-US" sz="1100" b="1" dirty="0">
                <a:solidFill>
                  <a:srgbClr val="000000"/>
                </a:solidFill>
                <a:latin typeface="Canva Sans Bold"/>
                <a:ea typeface="Canva Sans Bold"/>
                <a:cs typeface="Canva Sans Bold"/>
                <a:sym typeface="Canva Sans Bold"/>
              </a:rPr>
              <a:t>A: </a:t>
            </a:r>
            <a:r>
              <a:rPr lang="en-US" sz="1100" dirty="0">
                <a:solidFill>
                  <a:srgbClr val="000000"/>
                </a:solidFill>
                <a:latin typeface="Canva Sans"/>
                <a:ea typeface="Canva Sans"/>
                <a:cs typeface="Canva Sans"/>
                <a:sym typeface="Canva Sans"/>
              </a:rPr>
              <a:t>Yes.  FLAIR data elements will be replaced with Florida PALM ChartFields. There will no longer be the FLAIR 29-digit code. Florida PALM Chart of Accounts establishes a standard structure for tracking and recording financial transactions.  It is comprised of individual ChartFields, like the use of data elements in FLAIR, some of which are established and maintained at a statewide level and others which are agency specific.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7240" y="3315162"/>
            <a:ext cx="6217920" cy="333946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Q: Are the account codes changing? </a:t>
            </a:r>
          </a:p>
          <a:p>
            <a:pPr algn="just">
              <a:lnSpc>
                <a:spcPts val="1650"/>
              </a:lnSpc>
            </a:pPr>
            <a:r>
              <a:rPr lang="en-US" sz="1100">
                <a:solidFill>
                  <a:srgbClr val="000000"/>
                </a:solidFill>
                <a:latin typeface="Canva Sans"/>
                <a:ea typeface="Canva Sans"/>
                <a:cs typeface="Canva Sans"/>
                <a:sym typeface="Canva Sans"/>
              </a:rPr>
              <a:t>A: Yes. The 29-digit FLAIR account code is changing. The expenditure and revenue codes have been standardized. A crosswalk is being created that will map our revenues and expenditures between FLAIR and Florida PALM. Additionally, other FLAIR data elements that make up the 29-digit account code are also being cross-walked or will be an attribute to the ChartField (see the </a:t>
            </a:r>
            <a:r>
              <a:rPr lang="en-US" sz="1100" u="sng">
                <a:solidFill>
                  <a:srgbClr val="000000"/>
                </a:solidFill>
                <a:latin typeface="Canva Sans"/>
                <a:ea typeface="Canva Sans"/>
                <a:cs typeface="Canva Sans"/>
                <a:sym typeface="Canva Sans"/>
                <a:hlinkClick r:id="rId2" tooltip="https://myfloridacfofloridapalm.us.document360.io/docs/statewide-coa-configuration-workbook"/>
              </a:rPr>
              <a:t>Statewide Chart of Accounts Configuration Workbook</a:t>
            </a:r>
            <a:r>
              <a:rPr lang="en-US" sz="1100">
                <a:solidFill>
                  <a:srgbClr val="000000"/>
                </a:solidFill>
                <a:latin typeface="Canva Sans"/>
                <a:ea typeface="Canva Sans"/>
                <a:cs typeface="Canva Sans"/>
                <a:sym typeface="Canva Sans"/>
              </a:rPr>
              <a:t>). </a:t>
            </a:r>
          </a:p>
          <a:p>
            <a:pPr algn="just">
              <a:lnSpc>
                <a:spcPts val="1650"/>
              </a:lnSpc>
            </a:pPr>
            <a:endParaRPr lang="en-US" sz="1100">
              <a:solidFill>
                <a:srgbClr val="000000"/>
              </a:solidFill>
              <a:latin typeface="Canva Sans"/>
              <a:ea typeface="Canva Sans"/>
              <a:cs typeface="Canva Sans"/>
              <a:sym typeface="Canva Sans"/>
            </a:endParaRPr>
          </a:p>
          <a:p>
            <a:pPr algn="just">
              <a:lnSpc>
                <a:spcPts val="1650"/>
              </a:lnSpc>
            </a:pPr>
            <a:r>
              <a:rPr lang="en-US" sz="1100" b="1">
                <a:solidFill>
                  <a:srgbClr val="000000"/>
                </a:solidFill>
                <a:latin typeface="Canva Sans Bold"/>
                <a:ea typeface="Canva Sans Bold"/>
                <a:cs typeface="Canva Sans Bold"/>
                <a:sym typeface="Canva Sans Bold"/>
              </a:rPr>
              <a:t>Q: How are the data elements going to match up between FLAIR and Florida PALM? </a:t>
            </a:r>
          </a:p>
          <a:p>
            <a:pPr algn="just">
              <a:lnSpc>
                <a:spcPts val="1650"/>
              </a:lnSpc>
            </a:pPr>
            <a:r>
              <a:rPr lang="en-US" sz="1100">
                <a:solidFill>
                  <a:srgbClr val="000000"/>
                </a:solidFill>
                <a:latin typeface="Canva Sans"/>
                <a:ea typeface="Canva Sans"/>
                <a:cs typeface="Canva Sans"/>
                <a:sym typeface="Canva Sans"/>
              </a:rPr>
              <a:t>A: Several </a:t>
            </a:r>
            <a:r>
              <a:rPr lang="en-US" sz="1100" u="sng">
                <a:solidFill>
                  <a:srgbClr val="000000"/>
                </a:solidFill>
                <a:latin typeface="Canva Sans"/>
                <a:ea typeface="Canva Sans"/>
                <a:cs typeface="Canva Sans"/>
                <a:sym typeface="Canva Sans"/>
                <a:hlinkClick r:id="rId3" tooltip="https://myfloridacfo.com/HTML5/ChartOfAccounts/story.html"/>
              </a:rPr>
              <a:t>ChartFields</a:t>
            </a:r>
            <a:r>
              <a:rPr lang="en-US" sz="1100">
                <a:solidFill>
                  <a:srgbClr val="000000"/>
                </a:solidFill>
                <a:latin typeface="Canva Sans"/>
                <a:ea typeface="Canva Sans"/>
                <a:cs typeface="Canva Sans"/>
                <a:sym typeface="Canva Sans"/>
              </a:rPr>
              <a:t> from Central and Departmental FLAIR are being mapped one-for-one into Florida PALM, while other fields will be retired and no longer used. Some data elements are entirely new and will be established by enterprise and agency partners through the completion of the readiness tasks. Many data element details will not be mapped, while other elements may involve multiple FLAIR fields to represent a single value in Florida PALM.  The Project Team is working closely with A&amp;A and OFB to ensure the data migrates correctly and completely.  The </a:t>
            </a:r>
            <a:r>
              <a:rPr lang="en-US" sz="1100" u="sng">
                <a:solidFill>
                  <a:srgbClr val="000000"/>
                </a:solidFill>
                <a:latin typeface="Canva Sans"/>
                <a:ea typeface="Canva Sans"/>
                <a:cs typeface="Canva Sans"/>
                <a:sym typeface="Canva Sans"/>
                <a:hlinkClick r:id="rId4" tooltip="https://myfloridacfofloridapalm.us.document360.io/docs/conversions-1"/>
              </a:rPr>
              <a:t>Florida PALM Conversion Catalog</a:t>
            </a:r>
            <a:r>
              <a:rPr lang="en-US" sz="1100">
                <a:solidFill>
                  <a:srgbClr val="000000"/>
                </a:solidFill>
                <a:latin typeface="Canva Sans"/>
                <a:ea typeface="Canva Sans"/>
                <a:cs typeface="Canva Sans"/>
                <a:sym typeface="Canva Sans"/>
              </a:rPr>
              <a:t> can be found in the </a:t>
            </a:r>
            <a:r>
              <a:rPr lang="en-US" sz="1100" u="sng">
                <a:solidFill>
                  <a:srgbClr val="000000"/>
                </a:solidFill>
                <a:latin typeface="Canva Sans"/>
                <a:ea typeface="Canva Sans"/>
                <a:cs typeface="Canva Sans"/>
                <a:sym typeface="Canva Sans"/>
                <a:hlinkClick r:id="rId5" tooltip="https://myfloridacfofloridapalm.us.document360.io/docs/reports"/>
              </a:rPr>
              <a:t>Knowledge Center</a:t>
            </a:r>
            <a:r>
              <a:rPr lang="en-US" sz="1100">
                <a:solidFill>
                  <a:srgbClr val="000000"/>
                </a:solidFill>
                <a:latin typeface="Canva Sans"/>
                <a:ea typeface="Canva Sans"/>
                <a:cs typeface="Canva Sans"/>
                <a:sym typeface="Canva Sans"/>
              </a:rPr>
              <a:t>.</a:t>
            </a:r>
          </a:p>
        </p:txBody>
      </p:sp>
      <p:sp>
        <p:nvSpPr>
          <p:cNvPr id="3" name="Freeform 3"/>
          <p:cNvSpPr/>
          <p:nvPr/>
        </p:nvSpPr>
        <p:spPr>
          <a:xfrm>
            <a:off x="863138" y="8222442"/>
            <a:ext cx="1058718" cy="1058718"/>
          </a:xfrm>
          <a:custGeom>
            <a:avLst/>
            <a:gdLst/>
            <a:ahLst/>
            <a:cxnLst/>
            <a:rect l="l" t="t" r="r" b="b"/>
            <a:pathLst>
              <a:path w="1058718" h="1058718">
                <a:moveTo>
                  <a:pt x="0" y="0"/>
                </a:moveTo>
                <a:lnTo>
                  <a:pt x="1058718" y="0"/>
                </a:lnTo>
                <a:lnTo>
                  <a:pt x="1058718" y="1058718"/>
                </a:lnTo>
                <a:lnTo>
                  <a:pt x="0" y="1058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 name="Freeform 4"/>
          <p:cNvSpPr/>
          <p:nvPr/>
        </p:nvSpPr>
        <p:spPr>
          <a:xfrm>
            <a:off x="6114794" y="880197"/>
            <a:ext cx="1070514" cy="915289"/>
          </a:xfrm>
          <a:custGeom>
            <a:avLst/>
            <a:gdLst/>
            <a:ahLst/>
            <a:cxnLst/>
            <a:rect l="l" t="t" r="r" b="b"/>
            <a:pathLst>
              <a:path w="1070514" h="915289">
                <a:moveTo>
                  <a:pt x="0" y="0"/>
                </a:moveTo>
                <a:lnTo>
                  <a:pt x="1070514" y="0"/>
                </a:lnTo>
                <a:lnTo>
                  <a:pt x="1070514" y="915289"/>
                </a:lnTo>
                <a:lnTo>
                  <a:pt x="0" y="9152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5" name="TextBox 5"/>
          <p:cNvSpPr txBox="1"/>
          <p:nvPr/>
        </p:nvSpPr>
        <p:spPr>
          <a:xfrm>
            <a:off x="777240" y="950185"/>
            <a:ext cx="5216163" cy="824865"/>
          </a:xfrm>
          <a:prstGeom prst="rect">
            <a:avLst/>
          </a:prstGeom>
        </p:spPr>
        <p:txBody>
          <a:bodyPr lIns="0" tIns="0" rIns="0" bIns="0" rtlCol="0" anchor="t">
            <a:spAutoFit/>
          </a:bodyPr>
          <a:lstStyle/>
          <a:p>
            <a:pPr algn="just">
              <a:lnSpc>
                <a:spcPts val="1650"/>
              </a:lnSpc>
            </a:pPr>
            <a:r>
              <a:rPr lang="en-US" sz="1100">
                <a:solidFill>
                  <a:srgbClr val="000000"/>
                </a:solidFill>
                <a:latin typeface="Canva Sans"/>
                <a:ea typeface="Canva Sans"/>
                <a:cs typeface="Canva Sans"/>
                <a:sym typeface="Canva Sans"/>
              </a:rPr>
              <a:t>For instance, in Florida PALM the “Account” ChartField replaces FLAIR’s “General Ledger” Data Element for all Balance Sheet records and replaces the “Object Code” Data Elements for Expense and Revenue (including transfers) and Income Statement records.   The Account Code will tell us why</a:t>
            </a:r>
          </a:p>
        </p:txBody>
      </p:sp>
      <p:sp>
        <p:nvSpPr>
          <p:cNvPr id="6" name="TextBox 6"/>
          <p:cNvSpPr txBox="1"/>
          <p:nvPr/>
        </p:nvSpPr>
        <p:spPr>
          <a:xfrm>
            <a:off x="777240" y="1836088"/>
            <a:ext cx="6217920" cy="1243965"/>
          </a:xfrm>
          <a:prstGeom prst="rect">
            <a:avLst/>
          </a:prstGeom>
        </p:spPr>
        <p:txBody>
          <a:bodyPr lIns="0" tIns="0" rIns="0" bIns="0" rtlCol="0" anchor="t">
            <a:spAutoFit/>
          </a:bodyPr>
          <a:lstStyle/>
          <a:p>
            <a:pPr algn="just">
              <a:lnSpc>
                <a:spcPts val="1650"/>
              </a:lnSpc>
            </a:pPr>
            <a:r>
              <a:rPr lang="en-US" sz="1100">
                <a:solidFill>
                  <a:srgbClr val="000000"/>
                </a:solidFill>
                <a:latin typeface="Canva Sans"/>
                <a:ea typeface="Canva Sans"/>
                <a:cs typeface="Canva Sans"/>
                <a:sym typeface="Canva Sans"/>
              </a:rPr>
              <a:t>we spent or collected funds and will also indicate the General Ledger location where we record that transaction on our financial statements.   </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More information on the Florida PALM to FLAIR Chart of Accounts crosswalk can be found on the </a:t>
            </a:r>
            <a:r>
              <a:rPr lang="en-US" sz="1100" u="sng">
                <a:solidFill>
                  <a:srgbClr val="000000"/>
                </a:solidFill>
                <a:latin typeface="Canva Sans"/>
                <a:ea typeface="Canva Sans"/>
                <a:cs typeface="Canva Sans"/>
                <a:sym typeface="Canva Sans"/>
                <a:hlinkClick r:id="rId10" tooltip="https://myfloridacfo.com/floridapalm/chart-of-accounts"/>
              </a:rPr>
              <a:t>Florida PALM website</a:t>
            </a:r>
            <a:r>
              <a:rPr lang="en-US" sz="1100">
                <a:solidFill>
                  <a:srgbClr val="000000"/>
                </a:solidFill>
                <a:latin typeface="Canva Sans"/>
                <a:ea typeface="Canva Sans"/>
                <a:cs typeface="Canva Sans"/>
                <a:sym typeface="Canva Sans"/>
              </a:rPr>
              <a:t>.  </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You can find engaging, Interactive games to help you learn the Chart of Accounts on our </a:t>
            </a:r>
            <a:r>
              <a:rPr lang="en-US" sz="1100" u="sng">
                <a:solidFill>
                  <a:srgbClr val="000000"/>
                </a:solidFill>
                <a:latin typeface="Canva Sans"/>
                <a:ea typeface="Canva Sans"/>
                <a:cs typeface="Canva Sans"/>
                <a:sym typeface="Canva Sans"/>
                <a:hlinkClick r:id="rId11" tooltip="https://myfloridacfo.sharepoint.com/sites/LnD/CCN/SitePages/DFS-Florida-PALM-Stakeholders-Site.aspx"/>
              </a:rPr>
              <a:t>DFS Florida PALM Stakeholder Site</a:t>
            </a:r>
            <a:r>
              <a:rPr lang="en-US" sz="1100">
                <a:solidFill>
                  <a:srgbClr val="000000"/>
                </a:solidFill>
                <a:latin typeface="Canva Sans"/>
                <a:ea typeface="Canva Sans"/>
                <a:cs typeface="Canva Sans"/>
                <a:sym typeface="Canva Sans"/>
              </a:rPr>
              <a:t>. </a:t>
            </a:r>
          </a:p>
        </p:txBody>
      </p:sp>
      <p:sp>
        <p:nvSpPr>
          <p:cNvPr id="7" name="TextBox 7"/>
          <p:cNvSpPr txBox="1"/>
          <p:nvPr/>
        </p:nvSpPr>
        <p:spPr>
          <a:xfrm>
            <a:off x="777240" y="6892752"/>
            <a:ext cx="6217920" cy="1243965"/>
          </a:xfrm>
          <a:prstGeom prst="rect">
            <a:avLst/>
          </a:prstGeom>
        </p:spPr>
        <p:txBody>
          <a:bodyPr lIns="0" tIns="0" rIns="0" bIns="0" rtlCol="0" anchor="t">
            <a:spAutoFit/>
          </a:bodyPr>
          <a:lstStyle/>
          <a:p>
            <a:pPr algn="just">
              <a:lnSpc>
                <a:spcPts val="1650"/>
              </a:lnSpc>
            </a:pPr>
            <a:r>
              <a:rPr lang="en-US" sz="1100" b="1" spc="-11">
                <a:solidFill>
                  <a:srgbClr val="000000"/>
                </a:solidFill>
                <a:latin typeface="Canva Sans Bold"/>
                <a:ea typeface="Canva Sans Bold"/>
                <a:cs typeface="Canva Sans Bold"/>
                <a:sym typeface="Canva Sans Bold"/>
              </a:rPr>
              <a:t>Q: What other systems will change when Florida PALM goes live? </a:t>
            </a:r>
          </a:p>
          <a:p>
            <a:pPr algn="just">
              <a:lnSpc>
                <a:spcPts val="1650"/>
              </a:lnSpc>
            </a:pPr>
            <a:r>
              <a:rPr lang="en-US" sz="1100" b="1" spc="-11">
                <a:solidFill>
                  <a:srgbClr val="000000"/>
                </a:solidFill>
                <a:latin typeface="Canva Sans Bold"/>
                <a:ea typeface="Canva Sans Bold"/>
                <a:cs typeface="Canva Sans Bold"/>
                <a:sym typeface="Canva Sans Bold"/>
              </a:rPr>
              <a:t>A: </a:t>
            </a:r>
            <a:r>
              <a:rPr lang="en-US" sz="1100" spc="-11">
                <a:solidFill>
                  <a:srgbClr val="000000"/>
                </a:solidFill>
                <a:latin typeface="Canva Sans"/>
                <a:ea typeface="Canva Sans"/>
                <a:cs typeface="Canva Sans"/>
                <a:sym typeface="Canva Sans"/>
              </a:rPr>
              <a:t>Any system, query, and/or database that contains FLAIR data elements will have to be analyzed and remediated because “Account” is a new field in Florida PALM and does not represent how users referenced the “29-digit account code” in FLAIR. All enterprise Florida Financial Management Information Systems (FFMIS) will be remediated to work with Florida PALM,  including  LAS/PBS,  MFMP,  STMS,  PCard  Works,  FACTS,  and  People First.  Tier One </a:t>
            </a:r>
          </a:p>
        </p:txBody>
      </p:sp>
      <p:sp>
        <p:nvSpPr>
          <p:cNvPr id="8" name="TextBox 8"/>
          <p:cNvSpPr txBox="1"/>
          <p:nvPr/>
        </p:nvSpPr>
        <p:spPr>
          <a:xfrm>
            <a:off x="2097543" y="8193867"/>
            <a:ext cx="4897617" cy="1034415"/>
          </a:xfrm>
          <a:prstGeom prst="rect">
            <a:avLst/>
          </a:prstGeom>
        </p:spPr>
        <p:txBody>
          <a:bodyPr lIns="0" tIns="0" rIns="0" bIns="0" rtlCol="0" anchor="t">
            <a:spAutoFit/>
          </a:bodyPr>
          <a:lstStyle/>
          <a:p>
            <a:pPr algn="just">
              <a:lnSpc>
                <a:spcPts val="1650"/>
              </a:lnSpc>
            </a:pPr>
            <a:r>
              <a:rPr lang="en-US" sz="1100">
                <a:solidFill>
                  <a:srgbClr val="000000"/>
                </a:solidFill>
                <a:latin typeface="Canva Sans"/>
                <a:ea typeface="Canva Sans"/>
                <a:cs typeface="Canva Sans"/>
                <a:sym typeface="Canva Sans"/>
              </a:rPr>
              <a:t>systems that current</a:t>
            </a:r>
            <a:r>
              <a:rPr lang="en-US" sz="1100" u="none">
                <a:solidFill>
                  <a:srgbClr val="000000"/>
                </a:solidFill>
                <a:latin typeface="Canva Sans"/>
                <a:ea typeface="Canva Sans"/>
                <a:cs typeface="Canva Sans"/>
                <a:sym typeface="Canva Sans"/>
              </a:rPr>
              <a:t>l</a:t>
            </a:r>
            <a:r>
              <a:rPr lang="en-US" sz="1100">
                <a:solidFill>
                  <a:srgbClr val="000000"/>
                </a:solidFill>
                <a:latin typeface="Canva Sans"/>
                <a:ea typeface="Canva Sans"/>
                <a:cs typeface="Canva Sans"/>
                <a:sym typeface="Canva Sans"/>
              </a:rPr>
              <a:t>y</a:t>
            </a:r>
            <a:r>
              <a:rPr lang="en-US" sz="1100" u="none">
                <a:solidFill>
                  <a:srgbClr val="000000"/>
                </a:solidFill>
                <a:latin typeface="Canva Sans"/>
                <a:ea typeface="Canva Sans"/>
                <a:cs typeface="Canva Sans"/>
                <a:sym typeface="Canva Sans"/>
              </a:rPr>
              <a:t> </a:t>
            </a:r>
            <a:r>
              <a:rPr lang="en-US" sz="1100">
                <a:solidFill>
                  <a:srgbClr val="000000"/>
                </a:solidFill>
                <a:latin typeface="Canva Sans"/>
                <a:ea typeface="Canva Sans"/>
                <a:cs typeface="Canva Sans"/>
                <a:sym typeface="Canva Sans"/>
              </a:rPr>
              <a:t>s</a:t>
            </a:r>
            <a:r>
              <a:rPr lang="en-US" sz="1100" u="none">
                <a:solidFill>
                  <a:srgbClr val="000000"/>
                </a:solidFill>
                <a:latin typeface="Canva Sans"/>
                <a:ea typeface="Canva Sans"/>
                <a:cs typeface="Canva Sans"/>
                <a:sym typeface="Canva Sans"/>
              </a:rPr>
              <a:t>end a</a:t>
            </a:r>
            <a:r>
              <a:rPr lang="en-US" sz="1100">
                <a:solidFill>
                  <a:srgbClr val="000000"/>
                </a:solidFill>
                <a:latin typeface="Canva Sans"/>
                <a:ea typeface="Canva Sans"/>
                <a:cs typeface="Canva Sans"/>
                <a:sym typeface="Canva Sans"/>
              </a:rPr>
              <a:t>n</a:t>
            </a:r>
            <a:r>
              <a:rPr lang="en-US" sz="1100" u="none">
                <a:solidFill>
                  <a:srgbClr val="000000"/>
                </a:solidFill>
                <a:latin typeface="Canva Sans"/>
                <a:ea typeface="Canva Sans"/>
                <a:cs typeface="Canva Sans"/>
                <a:sym typeface="Canva Sans"/>
              </a:rPr>
              <a:t>d re</a:t>
            </a:r>
            <a:r>
              <a:rPr lang="en-US" sz="1100">
                <a:solidFill>
                  <a:srgbClr val="000000"/>
                </a:solidFill>
                <a:latin typeface="Canva Sans"/>
                <a:ea typeface="Canva Sans"/>
                <a:cs typeface="Canva Sans"/>
                <a:sym typeface="Canva Sans"/>
              </a:rPr>
              <a:t>ceive data directly from FLAIR and Tier Two systems send and receive data from Tier One systems. The Tier One systems will be remediated to ensure they properly interface with Florida PALM, while Tier Two systems will be tested to ensure they can send and receive information from Tier One systems. </a:t>
            </a:r>
          </a:p>
        </p:txBody>
      </p:sp>
      <p:sp>
        <p:nvSpPr>
          <p:cNvPr id="9" name="TextBox 9"/>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a:solidFill>
                  <a:srgbClr val="000000"/>
                </a:solidFill>
                <a:latin typeface="Canva Sans"/>
                <a:ea typeface="Canva Sans"/>
                <a:cs typeface="Canva Sans"/>
                <a:sym typeface="Canva Sans"/>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7240" y="4022341"/>
            <a:ext cx="6217920" cy="187261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Data Warehouse Demo</a:t>
            </a:r>
          </a:p>
          <a:p>
            <a:pPr algn="just">
              <a:lnSpc>
                <a:spcPts val="1650"/>
              </a:lnSpc>
            </a:pPr>
            <a:r>
              <a:rPr lang="en-US" sz="1100">
                <a:solidFill>
                  <a:srgbClr val="000000"/>
                </a:solidFill>
                <a:latin typeface="Canva Sans"/>
                <a:ea typeface="Canva Sans"/>
                <a:cs typeface="Canva Sans"/>
                <a:sym typeface="Canva Sans"/>
              </a:rPr>
              <a:t>During the </a:t>
            </a:r>
            <a:r>
              <a:rPr lang="en-US" sz="1100" u="sng">
                <a:solidFill>
                  <a:srgbClr val="000000"/>
                </a:solidFill>
                <a:latin typeface="Canva Sans"/>
                <a:ea typeface="Canva Sans"/>
                <a:cs typeface="Canva Sans"/>
                <a:sym typeface="Canva Sans"/>
                <a:hlinkClick r:id="rId2" tooltip="https://myfloridacfo.com/floridapalm/meetings-workshops/event-details/2024/11/12/meetings-events/design-summary-and-test-preparation-workshop"/>
              </a:rPr>
              <a:t>November Design Summ</a:t>
            </a:r>
            <a:r>
              <a:rPr lang="en-US" sz="1100" u="sng">
                <a:solidFill>
                  <a:srgbClr val="000000"/>
                </a:solidFill>
                <a:latin typeface="Canva Sans"/>
                <a:ea typeface="Canva Sans"/>
                <a:cs typeface="Canva Sans"/>
                <a:sym typeface="Canva Sans"/>
                <a:hlinkClick r:id="rId2" tooltip="https://myfloridacfo.com/floridapalm/meetings-workshops/event-details/2024/11/12/meetings-events/design-summary-and-test-preparation-workshop"/>
              </a:rPr>
              <a:t>ary and Testing Preparation Workshop</a:t>
            </a:r>
            <a:r>
              <a:rPr lang="en-US" sz="1100">
                <a:solidFill>
                  <a:srgbClr val="000000"/>
                </a:solidFill>
                <a:latin typeface="Canva Sans"/>
                <a:ea typeface="Canva Sans"/>
                <a:cs typeface="Canva Sans"/>
                <a:sym typeface="Canva Sans"/>
              </a:rPr>
              <a:t>, the Project shared a </a:t>
            </a:r>
            <a:r>
              <a:rPr lang="en-US" sz="1100" u="sng">
                <a:solidFill>
                  <a:srgbClr val="000000"/>
                </a:solidFill>
                <a:latin typeface="Canva Sans"/>
                <a:ea typeface="Canva Sans"/>
                <a:cs typeface="Canva Sans"/>
                <a:sym typeface="Canva Sans"/>
                <a:hlinkClick r:id="rId3" tooltip="https://players.brightcove.net/913730540001/default_default/index.html?videoId=6365775491112"/>
              </a:rPr>
              <a:t>Data Warehouse/Business Intelligence demo</a:t>
            </a:r>
            <a:r>
              <a:rPr lang="en-US" sz="1100">
                <a:solidFill>
                  <a:srgbClr val="000000"/>
                </a:solidFill>
                <a:latin typeface="Canva Sans"/>
                <a:ea typeface="Canva Sans"/>
                <a:cs typeface="Canva Sans"/>
                <a:sym typeface="Canva Sans"/>
              </a:rPr>
              <a:t>. The demonstration is less than 11 minutes and gives you an overview of the reporting capabilities available in the Data Warehouse. </a:t>
            </a:r>
          </a:p>
          <a:p>
            <a:pPr algn="just">
              <a:lnSpc>
                <a:spcPts val="1650"/>
              </a:lnSpc>
            </a:pPr>
            <a:endParaRPr lang="en-US" sz="1100">
              <a:solidFill>
                <a:srgbClr val="000000"/>
              </a:solidFill>
              <a:latin typeface="Canva Sans"/>
              <a:ea typeface="Canva Sans"/>
              <a:cs typeface="Canva Sans"/>
              <a:sym typeface="Canva Sans"/>
            </a:endParaRPr>
          </a:p>
          <a:p>
            <a:pPr algn="just">
              <a:lnSpc>
                <a:spcPts val="1650"/>
              </a:lnSpc>
            </a:pPr>
            <a:r>
              <a:rPr lang="en-US" sz="1100">
                <a:solidFill>
                  <a:srgbClr val="000000"/>
                </a:solidFill>
                <a:latin typeface="Canva Sans"/>
                <a:ea typeface="Canva Sans"/>
                <a:cs typeface="Canva Sans"/>
                <a:sym typeface="Canva Sans"/>
              </a:rPr>
              <a:t>You can view the full presentation on the Reporting and Data Warehouse Update by clicking on this </a:t>
            </a:r>
            <a:r>
              <a:rPr lang="en-US" sz="1100" u="sng">
                <a:solidFill>
                  <a:srgbClr val="000000"/>
                </a:solidFill>
                <a:latin typeface="Canva Sans"/>
                <a:ea typeface="Canva Sans"/>
                <a:cs typeface="Canva Sans"/>
                <a:sym typeface="Canva Sans"/>
                <a:hlinkClick r:id="rId4" tooltip="https://players.brightcove.net/913730540001/default_default/index.html?videoId=6365756975112"/>
              </a:rPr>
              <a:t>link</a:t>
            </a:r>
            <a:r>
              <a:rPr lang="en-US" sz="1100">
                <a:solidFill>
                  <a:srgbClr val="000000"/>
                </a:solidFill>
                <a:latin typeface="Canva Sans"/>
                <a:ea typeface="Canva Sans"/>
                <a:cs typeface="Canva Sans"/>
                <a:sym typeface="Canva Sans"/>
              </a:rPr>
              <a:t> and advancing to 2:35:30. The presentation lasts about 40 minutes and includes the Data Warehouse overview above. </a:t>
            </a:r>
          </a:p>
        </p:txBody>
      </p:sp>
      <p:grpSp>
        <p:nvGrpSpPr>
          <p:cNvPr id="3" name="Group 3"/>
          <p:cNvGrpSpPr/>
          <p:nvPr/>
        </p:nvGrpSpPr>
        <p:grpSpPr>
          <a:xfrm>
            <a:off x="1722246" y="6110248"/>
            <a:ext cx="4327908" cy="1321518"/>
            <a:chOff x="0" y="0"/>
            <a:chExt cx="1508639" cy="460660"/>
          </a:xfrm>
        </p:grpSpPr>
        <p:sp>
          <p:nvSpPr>
            <p:cNvPr id="4" name="Freeform 4"/>
            <p:cNvSpPr/>
            <p:nvPr/>
          </p:nvSpPr>
          <p:spPr>
            <a:xfrm>
              <a:off x="0" y="0"/>
              <a:ext cx="1508639" cy="460660"/>
            </a:xfrm>
            <a:custGeom>
              <a:avLst/>
              <a:gdLst/>
              <a:ahLst/>
              <a:cxnLst/>
              <a:rect l="l" t="t" r="r" b="b"/>
              <a:pathLst>
                <a:path w="1508639" h="460660">
                  <a:moveTo>
                    <a:pt x="0" y="0"/>
                  </a:moveTo>
                  <a:lnTo>
                    <a:pt x="1508639" y="0"/>
                  </a:lnTo>
                  <a:lnTo>
                    <a:pt x="1508639" y="460660"/>
                  </a:lnTo>
                  <a:lnTo>
                    <a:pt x="0" y="460660"/>
                  </a:lnTo>
                  <a:close/>
                </a:path>
              </a:pathLst>
            </a:custGeom>
            <a:solidFill>
              <a:srgbClr val="F2F2F2"/>
            </a:solidFill>
            <a:ln w="9525" cap="sq">
              <a:solidFill>
                <a:srgbClr val="426483"/>
              </a:solidFill>
              <a:prstDash val="solid"/>
              <a:miter/>
            </a:ln>
          </p:spPr>
          <p:txBody>
            <a:bodyPr/>
            <a:lstStyle/>
            <a:p>
              <a:endParaRPr lang="en-US"/>
            </a:p>
          </p:txBody>
        </p:sp>
        <p:sp>
          <p:nvSpPr>
            <p:cNvPr id="5" name="TextBox 5"/>
            <p:cNvSpPr txBox="1"/>
            <p:nvPr/>
          </p:nvSpPr>
          <p:spPr>
            <a:xfrm>
              <a:off x="0" y="-28575"/>
              <a:ext cx="1508639" cy="489235"/>
            </a:xfrm>
            <a:prstGeom prst="rect">
              <a:avLst/>
            </a:prstGeom>
          </p:spPr>
          <p:txBody>
            <a:bodyPr lIns="50800" tIns="50800" rIns="50800" bIns="50800" rtlCol="0" anchor="ctr"/>
            <a:lstStyle/>
            <a:p>
              <a:pPr algn="ctr">
                <a:lnSpc>
                  <a:spcPts val="1650"/>
                </a:lnSpc>
              </a:pPr>
              <a:endParaRPr/>
            </a:p>
          </p:txBody>
        </p:sp>
      </p:grpSp>
      <p:sp>
        <p:nvSpPr>
          <p:cNvPr id="6" name="TextBox 6"/>
          <p:cNvSpPr txBox="1"/>
          <p:nvPr/>
        </p:nvSpPr>
        <p:spPr>
          <a:xfrm>
            <a:off x="1844937" y="6443748"/>
            <a:ext cx="1936586" cy="824865"/>
          </a:xfrm>
          <a:prstGeom prst="rect">
            <a:avLst/>
          </a:prstGeom>
        </p:spPr>
        <p:txBody>
          <a:bodyPr lIns="0" tIns="0" rIns="0" bIns="0" rtlCol="0" anchor="t">
            <a:spAutoFit/>
          </a:bodyPr>
          <a:lstStyle/>
          <a:p>
            <a:pPr marL="237491" lvl="1" indent="-118745" algn="just">
              <a:lnSpc>
                <a:spcPts val="1650"/>
              </a:lnSpc>
              <a:buFont typeface="Arial"/>
              <a:buChar char="•"/>
            </a:pPr>
            <a:r>
              <a:rPr lang="en-US" sz="1100" u="sng">
                <a:solidFill>
                  <a:srgbClr val="000000"/>
                </a:solidFill>
                <a:latin typeface="Canva Sans"/>
                <a:ea typeface="Canva Sans"/>
                <a:cs typeface="Canva Sans"/>
                <a:sym typeface="Canva Sans"/>
                <a:hlinkClick r:id="rId5" tooltip="https://myfloridacfofloridapalm.us.document360.io/docs/knowledge-center-change-catalog"/>
              </a:rPr>
              <a:t>Change Catalog</a:t>
            </a:r>
          </a:p>
          <a:p>
            <a:pPr marL="237491" lvl="1" indent="-118745" algn="just">
              <a:lnSpc>
                <a:spcPts val="1650"/>
              </a:lnSpc>
              <a:buFont typeface="Arial"/>
              <a:buChar char="•"/>
            </a:pPr>
            <a:r>
              <a:rPr lang="en-US" sz="1100" u="sng">
                <a:solidFill>
                  <a:srgbClr val="000000"/>
                </a:solidFill>
                <a:latin typeface="Canva Sans"/>
                <a:ea typeface="Canva Sans"/>
                <a:cs typeface="Canva Sans"/>
                <a:sym typeface="Canva Sans"/>
                <a:hlinkClick r:id="rId6" tooltip="https://myfloridacfofloridapalm.us.document360.io/docs/report"/>
              </a:rPr>
              <a:t>Reports Catalog</a:t>
            </a:r>
          </a:p>
          <a:p>
            <a:pPr marL="237491" lvl="1" indent="-118745" algn="just">
              <a:lnSpc>
                <a:spcPts val="1650"/>
              </a:lnSpc>
              <a:buFont typeface="Arial"/>
              <a:buChar char="•"/>
            </a:pPr>
            <a:r>
              <a:rPr lang="en-US" sz="1100" u="sng">
                <a:solidFill>
                  <a:srgbClr val="000000"/>
                </a:solidFill>
                <a:latin typeface="Canva Sans"/>
                <a:ea typeface="Canva Sans"/>
                <a:cs typeface="Canva Sans"/>
                <a:sym typeface="Canva Sans"/>
                <a:hlinkClick r:id="rId7" tooltip="https://myfloridacfofloridapalm.us.document360.io/docs/business-process-models-1"/>
              </a:rPr>
              <a:t>Business Processes</a:t>
            </a:r>
          </a:p>
          <a:p>
            <a:pPr marL="237491" lvl="1" indent="-118745" algn="just">
              <a:lnSpc>
                <a:spcPts val="1650"/>
              </a:lnSpc>
              <a:buFont typeface="Arial"/>
              <a:buChar char="•"/>
            </a:pPr>
            <a:r>
              <a:rPr lang="en-US" sz="1100" u="sng">
                <a:solidFill>
                  <a:srgbClr val="000000"/>
                </a:solidFill>
                <a:latin typeface="Canva Sans"/>
                <a:ea typeface="Canva Sans"/>
                <a:cs typeface="Canva Sans"/>
                <a:sym typeface="Canva Sans"/>
                <a:hlinkClick r:id="rId8" tooltip="https://myfloridacfofloridapalm.us.document360.io/docs/module-interactions"/>
              </a:rPr>
              <a:t>Module Interactions</a:t>
            </a:r>
          </a:p>
        </p:txBody>
      </p:sp>
      <p:sp>
        <p:nvSpPr>
          <p:cNvPr id="7" name="TextBox 7"/>
          <p:cNvSpPr txBox="1"/>
          <p:nvPr/>
        </p:nvSpPr>
        <p:spPr>
          <a:xfrm>
            <a:off x="1813896" y="6133038"/>
            <a:ext cx="4144609" cy="241935"/>
          </a:xfrm>
          <a:prstGeom prst="rect">
            <a:avLst/>
          </a:prstGeom>
        </p:spPr>
        <p:txBody>
          <a:bodyPr lIns="0" tIns="0" rIns="0" bIns="0" rtlCol="0" anchor="t">
            <a:spAutoFit/>
          </a:bodyPr>
          <a:lstStyle/>
          <a:p>
            <a:pPr algn="ctr">
              <a:lnSpc>
                <a:spcPts val="2099"/>
              </a:lnSpc>
            </a:pPr>
            <a:r>
              <a:rPr lang="en-US" sz="1399" b="1">
                <a:solidFill>
                  <a:srgbClr val="000000"/>
                </a:solidFill>
                <a:latin typeface="Canva Sans Bold"/>
                <a:ea typeface="Canva Sans Bold"/>
                <a:cs typeface="Canva Sans Bold"/>
                <a:sym typeface="Canva Sans Bold"/>
              </a:rPr>
              <a:t>Knowledge Center: </a:t>
            </a:r>
          </a:p>
        </p:txBody>
      </p:sp>
      <p:sp>
        <p:nvSpPr>
          <p:cNvPr id="8" name="TextBox 8"/>
          <p:cNvSpPr txBox="1"/>
          <p:nvPr/>
        </p:nvSpPr>
        <p:spPr>
          <a:xfrm>
            <a:off x="3781523" y="6443748"/>
            <a:ext cx="2208022" cy="824865"/>
          </a:xfrm>
          <a:prstGeom prst="rect">
            <a:avLst/>
          </a:prstGeom>
        </p:spPr>
        <p:txBody>
          <a:bodyPr lIns="0" tIns="0" rIns="0" bIns="0" rtlCol="0" anchor="t">
            <a:spAutoFit/>
          </a:bodyPr>
          <a:lstStyle/>
          <a:p>
            <a:pPr marL="237491" lvl="1" indent="-118745" algn="just">
              <a:lnSpc>
                <a:spcPts val="1650"/>
              </a:lnSpc>
              <a:buFont typeface="Arial"/>
              <a:buChar char="•"/>
            </a:pPr>
            <a:r>
              <a:rPr lang="en-US" sz="1100" u="sng">
                <a:solidFill>
                  <a:srgbClr val="000000"/>
                </a:solidFill>
                <a:latin typeface="Canva Sans"/>
                <a:ea typeface="Canva Sans"/>
                <a:cs typeface="Canva Sans"/>
                <a:sym typeface="Canva Sans"/>
                <a:hlinkClick r:id="rId9" tooltip="https://myfloridacfofloridapalm.us.document360.io/docs/chart-of-accounts-design"/>
              </a:rPr>
              <a:t>Chart of Accounts Design</a:t>
            </a:r>
          </a:p>
          <a:p>
            <a:pPr marL="237491" lvl="1" indent="-118745" algn="just">
              <a:lnSpc>
                <a:spcPts val="1650"/>
              </a:lnSpc>
              <a:buFont typeface="Arial"/>
              <a:buChar char="•"/>
            </a:pPr>
            <a:r>
              <a:rPr lang="en-US" sz="1100" u="sng">
                <a:solidFill>
                  <a:srgbClr val="000000"/>
                </a:solidFill>
                <a:latin typeface="Canva Sans"/>
                <a:ea typeface="Canva Sans"/>
                <a:cs typeface="Canva Sans"/>
                <a:sym typeface="Canva Sans"/>
                <a:hlinkClick r:id="rId10" tooltip="https://myfloridacfofloridapalm.us.document360.io/docs/reporting-solution"/>
              </a:rPr>
              <a:t>Reporting Solution Overview</a:t>
            </a:r>
          </a:p>
          <a:p>
            <a:pPr marL="237491" lvl="1" indent="-118745" algn="just">
              <a:lnSpc>
                <a:spcPts val="1650"/>
              </a:lnSpc>
              <a:buFont typeface="Arial"/>
              <a:buChar char="•"/>
            </a:pPr>
            <a:r>
              <a:rPr lang="en-US" sz="1100" u="sng">
                <a:solidFill>
                  <a:srgbClr val="000000"/>
                </a:solidFill>
                <a:latin typeface="Canva Sans"/>
                <a:ea typeface="Canva Sans"/>
                <a:cs typeface="Canva Sans"/>
                <a:sym typeface="Canva Sans"/>
                <a:hlinkClick r:id="rId11" tooltip="https://myfloridacfofloridapalm.us.document360.io/docs/role-assignment-overview"/>
              </a:rPr>
              <a:t>Role Assignment Overview</a:t>
            </a:r>
          </a:p>
          <a:p>
            <a:pPr marL="237491" lvl="1" indent="-118745" algn="just">
              <a:lnSpc>
                <a:spcPts val="1650"/>
              </a:lnSpc>
              <a:buFont typeface="Arial"/>
              <a:buChar char="•"/>
            </a:pPr>
            <a:r>
              <a:rPr lang="en-US" sz="1100" u="sng">
                <a:solidFill>
                  <a:srgbClr val="000000"/>
                </a:solidFill>
                <a:latin typeface="Canva Sans"/>
                <a:ea typeface="Canva Sans"/>
                <a:cs typeface="Canva Sans"/>
                <a:sym typeface="Canva Sans"/>
                <a:hlinkClick r:id="rId12" tooltip="https://myfloridacfofloridapalm.us.document360.io/version1/docs/user-roles"/>
              </a:rPr>
              <a:t>User Roles</a:t>
            </a:r>
          </a:p>
        </p:txBody>
      </p:sp>
      <p:grpSp>
        <p:nvGrpSpPr>
          <p:cNvPr id="9" name="Group 9"/>
          <p:cNvGrpSpPr/>
          <p:nvPr/>
        </p:nvGrpSpPr>
        <p:grpSpPr>
          <a:xfrm>
            <a:off x="777240" y="3380290"/>
            <a:ext cx="5373735" cy="513835"/>
            <a:chOff x="0" y="0"/>
            <a:chExt cx="1873197" cy="179115"/>
          </a:xfrm>
        </p:grpSpPr>
        <p:sp>
          <p:nvSpPr>
            <p:cNvPr id="10" name="Freeform 10"/>
            <p:cNvSpPr/>
            <p:nvPr/>
          </p:nvSpPr>
          <p:spPr>
            <a:xfrm>
              <a:off x="0" y="0"/>
              <a:ext cx="1873197" cy="179115"/>
            </a:xfrm>
            <a:custGeom>
              <a:avLst/>
              <a:gdLst/>
              <a:ahLst/>
              <a:cxnLst/>
              <a:rect l="l" t="t" r="r" b="b"/>
              <a:pathLst>
                <a:path w="1873197" h="179115">
                  <a:moveTo>
                    <a:pt x="0" y="0"/>
                  </a:moveTo>
                  <a:lnTo>
                    <a:pt x="1873197" y="0"/>
                  </a:lnTo>
                  <a:lnTo>
                    <a:pt x="1873197" y="179115"/>
                  </a:lnTo>
                  <a:lnTo>
                    <a:pt x="0" y="179115"/>
                  </a:lnTo>
                  <a:close/>
                </a:path>
              </a:pathLst>
            </a:custGeom>
            <a:solidFill>
              <a:srgbClr val="000000">
                <a:alpha val="0"/>
              </a:srgbClr>
            </a:solidFill>
            <a:ln w="19050" cap="sq">
              <a:solidFill>
                <a:srgbClr val="3C6789"/>
              </a:solidFill>
              <a:prstDash val="solid"/>
              <a:miter/>
            </a:ln>
          </p:spPr>
          <p:txBody>
            <a:bodyPr/>
            <a:lstStyle/>
            <a:p>
              <a:endParaRPr lang="en-US"/>
            </a:p>
          </p:txBody>
        </p:sp>
        <p:sp>
          <p:nvSpPr>
            <p:cNvPr id="11" name="TextBox 11"/>
            <p:cNvSpPr txBox="1"/>
            <p:nvPr/>
          </p:nvSpPr>
          <p:spPr>
            <a:xfrm>
              <a:off x="0" y="-28575"/>
              <a:ext cx="1873197" cy="207690"/>
            </a:xfrm>
            <a:prstGeom prst="rect">
              <a:avLst/>
            </a:prstGeom>
          </p:spPr>
          <p:txBody>
            <a:bodyPr lIns="50800" tIns="50800" rIns="50800" bIns="50800" rtlCol="0" anchor="ctr"/>
            <a:lstStyle/>
            <a:p>
              <a:pPr algn="ctr">
                <a:lnSpc>
                  <a:spcPts val="1650"/>
                </a:lnSpc>
              </a:pPr>
              <a:endParaRPr/>
            </a:p>
          </p:txBody>
        </p:sp>
      </p:grpSp>
      <p:sp>
        <p:nvSpPr>
          <p:cNvPr id="12" name="TextBox 12"/>
          <p:cNvSpPr txBox="1"/>
          <p:nvPr/>
        </p:nvSpPr>
        <p:spPr>
          <a:xfrm>
            <a:off x="1453021" y="3441828"/>
            <a:ext cx="4022174" cy="387350"/>
          </a:xfrm>
          <a:prstGeom prst="rect">
            <a:avLst/>
          </a:prstGeom>
        </p:spPr>
        <p:txBody>
          <a:bodyPr lIns="0" tIns="0" rIns="0" bIns="0" rtlCol="0" anchor="t">
            <a:spAutoFit/>
          </a:bodyPr>
          <a:lstStyle/>
          <a:p>
            <a:pPr algn="ctr">
              <a:lnSpc>
                <a:spcPts val="2800"/>
              </a:lnSpc>
            </a:pPr>
            <a:r>
              <a:rPr lang="en-US" sz="2500" b="1">
                <a:solidFill>
                  <a:srgbClr val="1E1E1E"/>
                </a:solidFill>
                <a:latin typeface="Poppins Bold"/>
                <a:ea typeface="Poppins Bold"/>
                <a:cs typeface="Poppins Bold"/>
                <a:sym typeface="Poppins Bold"/>
              </a:rPr>
              <a:t>Additional Resources</a:t>
            </a:r>
          </a:p>
        </p:txBody>
      </p:sp>
      <p:sp>
        <p:nvSpPr>
          <p:cNvPr id="13" name="TextBox 13"/>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dirty="0">
                <a:solidFill>
                  <a:srgbClr val="000000"/>
                </a:solidFill>
                <a:latin typeface="Canva Sans"/>
                <a:ea typeface="Canva Sans"/>
                <a:cs typeface="Canva Sans"/>
                <a:sym typeface="Canva Sans"/>
              </a:rPr>
              <a:t>17</a:t>
            </a:r>
          </a:p>
        </p:txBody>
      </p:sp>
      <p:sp>
        <p:nvSpPr>
          <p:cNvPr id="14" name="TextBox 14"/>
          <p:cNvSpPr txBox="1"/>
          <p:nvPr/>
        </p:nvSpPr>
        <p:spPr>
          <a:xfrm>
            <a:off x="777240" y="737235"/>
            <a:ext cx="6217920" cy="229171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Q: Could you explain attributes? </a:t>
            </a:r>
          </a:p>
          <a:p>
            <a:pPr algn="just">
              <a:lnSpc>
                <a:spcPts val="1650"/>
              </a:lnSpc>
            </a:pPr>
            <a:r>
              <a:rPr lang="en-US" sz="1100" b="1">
                <a:solidFill>
                  <a:srgbClr val="000000"/>
                </a:solidFill>
                <a:latin typeface="Canva Sans Bold"/>
                <a:ea typeface="Canva Sans Bold"/>
                <a:cs typeface="Canva Sans Bold"/>
                <a:sym typeface="Canva Sans Bold"/>
              </a:rPr>
              <a:t>A: </a:t>
            </a:r>
            <a:r>
              <a:rPr lang="en-US" sz="1100">
                <a:solidFill>
                  <a:srgbClr val="000000"/>
                </a:solidFill>
                <a:latin typeface="Canva Sans"/>
                <a:ea typeface="Canva Sans"/>
                <a:cs typeface="Canva Sans"/>
                <a:sym typeface="Canva Sans"/>
              </a:rPr>
              <a:t>Attributes provide the ability to record additional characteristics about individual ChartField values for reference or reporting purposes. While reports can be generated using attributes, it is important to know that attributes will not be visible to users on the Florida PALM screens. Florida PALM has created a list of the latest ChartField attributes in the </a:t>
            </a:r>
            <a:r>
              <a:rPr lang="en-US" sz="1100" u="sng">
                <a:solidFill>
                  <a:srgbClr val="000000"/>
                </a:solidFill>
                <a:latin typeface="Canva Sans"/>
                <a:ea typeface="Canva Sans"/>
                <a:cs typeface="Canva Sans"/>
                <a:sym typeface="Canva Sans"/>
                <a:hlinkClick r:id="rId13" tooltip="https://myfloridacfofloridapalm.us.document360.io/version1/docs/en/appendix-1-chartfield-attributes"/>
              </a:rPr>
              <a:t>Knowledge Center: Appendix 1 - ChartField Attributes</a:t>
            </a:r>
            <a:r>
              <a:rPr lang="en-US" sz="1100">
                <a:solidFill>
                  <a:srgbClr val="000000"/>
                </a:solidFill>
                <a:latin typeface="Canva Sans"/>
                <a:ea typeface="Canva Sans"/>
                <a:cs typeface="Canva Sans"/>
                <a:sym typeface="Canva Sans"/>
              </a:rPr>
              <a:t>. </a:t>
            </a:r>
          </a:p>
          <a:p>
            <a:pPr algn="just">
              <a:lnSpc>
                <a:spcPts val="1650"/>
              </a:lnSpc>
            </a:pPr>
            <a:endParaRPr lang="en-US" sz="1100">
              <a:solidFill>
                <a:srgbClr val="000000"/>
              </a:solidFill>
              <a:latin typeface="Canva Sans"/>
              <a:ea typeface="Canva Sans"/>
              <a:cs typeface="Canva Sans"/>
              <a:sym typeface="Canva Sans"/>
            </a:endParaRPr>
          </a:p>
          <a:p>
            <a:pPr algn="just">
              <a:lnSpc>
                <a:spcPts val="1650"/>
              </a:lnSpc>
            </a:pPr>
            <a:r>
              <a:rPr lang="en-US" sz="1100" b="1">
                <a:solidFill>
                  <a:srgbClr val="000000"/>
                </a:solidFill>
                <a:latin typeface="Canva Sans Bold"/>
                <a:ea typeface="Canva Sans Bold"/>
                <a:cs typeface="Canva Sans Bold"/>
                <a:sym typeface="Canva Sans Bold"/>
              </a:rPr>
              <a:t>Q: Will we use CODA anymore? </a:t>
            </a:r>
          </a:p>
          <a:p>
            <a:pPr algn="just">
              <a:lnSpc>
                <a:spcPts val="1650"/>
              </a:lnSpc>
            </a:pPr>
            <a:r>
              <a:rPr lang="en-US" sz="1100">
                <a:solidFill>
                  <a:srgbClr val="000000"/>
                </a:solidFill>
                <a:latin typeface="Canva Sans"/>
                <a:ea typeface="Canva Sans"/>
                <a:cs typeface="Canva Sans"/>
                <a:sym typeface="Canva Sans"/>
              </a:rPr>
              <a:t>A: Yes, CODA is considered a Tier One ABS. CODA interfaces with FLAIR and receives data from FLAIR. CODA is actively being remediated to ensure it interfaces with Florida PALM, however, CODA RSC codes are not changing. </a:t>
            </a:r>
          </a:p>
        </p:txBody>
      </p:sp>
      <p:grpSp>
        <p:nvGrpSpPr>
          <p:cNvPr id="15" name="Group 15"/>
          <p:cNvGrpSpPr/>
          <p:nvPr/>
        </p:nvGrpSpPr>
        <p:grpSpPr>
          <a:xfrm>
            <a:off x="777240" y="7824195"/>
            <a:ext cx="6217920" cy="1415109"/>
            <a:chOff x="0" y="0"/>
            <a:chExt cx="8290560" cy="1886812"/>
          </a:xfrm>
        </p:grpSpPr>
        <p:sp>
          <p:nvSpPr>
            <p:cNvPr id="16" name="AutoShape 16"/>
            <p:cNvSpPr/>
            <p:nvPr/>
          </p:nvSpPr>
          <p:spPr>
            <a:xfrm>
              <a:off x="0" y="6350"/>
              <a:ext cx="8290560" cy="0"/>
            </a:xfrm>
            <a:prstGeom prst="line">
              <a:avLst/>
            </a:prstGeom>
            <a:ln w="12700" cap="flat">
              <a:solidFill>
                <a:srgbClr val="000000"/>
              </a:solidFill>
              <a:prstDash val="solid"/>
              <a:headEnd type="none" w="sm" len="sm"/>
              <a:tailEnd type="none" w="sm" len="sm"/>
            </a:ln>
          </p:spPr>
          <p:txBody>
            <a:bodyPr/>
            <a:lstStyle/>
            <a:p>
              <a:endParaRPr lang="en-US"/>
            </a:p>
          </p:txBody>
        </p:sp>
        <p:sp>
          <p:nvSpPr>
            <p:cNvPr id="17" name="AutoShape 17"/>
            <p:cNvSpPr/>
            <p:nvPr/>
          </p:nvSpPr>
          <p:spPr>
            <a:xfrm>
              <a:off x="0" y="943406"/>
              <a:ext cx="8290560" cy="0"/>
            </a:xfrm>
            <a:prstGeom prst="line">
              <a:avLst/>
            </a:prstGeom>
            <a:ln w="12700" cap="flat">
              <a:solidFill>
                <a:srgbClr val="000000"/>
              </a:solidFill>
              <a:prstDash val="solid"/>
              <a:headEnd type="none" w="sm" len="sm"/>
              <a:tailEnd type="none" w="sm" len="sm"/>
            </a:ln>
          </p:spPr>
          <p:txBody>
            <a:bodyPr/>
            <a:lstStyle/>
            <a:p>
              <a:endParaRPr lang="en-US"/>
            </a:p>
          </p:txBody>
        </p:sp>
        <p:sp>
          <p:nvSpPr>
            <p:cNvPr id="18" name="AutoShape 18"/>
            <p:cNvSpPr/>
            <p:nvPr/>
          </p:nvSpPr>
          <p:spPr>
            <a:xfrm>
              <a:off x="0" y="473506"/>
              <a:ext cx="8290560" cy="0"/>
            </a:xfrm>
            <a:prstGeom prst="line">
              <a:avLst/>
            </a:prstGeom>
            <a:ln w="12700" cap="flat">
              <a:solidFill>
                <a:srgbClr val="000000"/>
              </a:solidFill>
              <a:prstDash val="solid"/>
              <a:headEnd type="none" w="sm" len="sm"/>
              <a:tailEnd type="none" w="sm" len="sm"/>
            </a:ln>
          </p:spPr>
          <p:txBody>
            <a:bodyPr/>
            <a:lstStyle/>
            <a:p>
              <a:endParaRPr lang="en-US"/>
            </a:p>
          </p:txBody>
        </p:sp>
        <p:sp>
          <p:nvSpPr>
            <p:cNvPr id="19" name="AutoShape 19"/>
            <p:cNvSpPr/>
            <p:nvPr/>
          </p:nvSpPr>
          <p:spPr>
            <a:xfrm>
              <a:off x="0" y="1410562"/>
              <a:ext cx="8290560" cy="0"/>
            </a:xfrm>
            <a:prstGeom prst="line">
              <a:avLst/>
            </a:prstGeom>
            <a:ln w="12700" cap="flat">
              <a:solidFill>
                <a:srgbClr val="000000"/>
              </a:solidFill>
              <a:prstDash val="solid"/>
              <a:headEnd type="none" w="sm" len="sm"/>
              <a:tailEnd type="none" w="sm" len="sm"/>
            </a:ln>
          </p:spPr>
          <p:txBody>
            <a:bodyPr/>
            <a:lstStyle/>
            <a:p>
              <a:endParaRPr lang="en-US"/>
            </a:p>
          </p:txBody>
        </p:sp>
        <p:sp>
          <p:nvSpPr>
            <p:cNvPr id="20" name="AutoShape 20"/>
            <p:cNvSpPr/>
            <p:nvPr/>
          </p:nvSpPr>
          <p:spPr>
            <a:xfrm>
              <a:off x="0" y="1880462"/>
              <a:ext cx="8290560" cy="0"/>
            </a:xfrm>
            <a:prstGeom prst="line">
              <a:avLst/>
            </a:prstGeom>
            <a:ln w="12700" cap="flat">
              <a:solidFill>
                <a:srgbClr val="000000"/>
              </a:solidFill>
              <a:prstDash val="solid"/>
              <a:headEnd type="none" w="sm" len="sm"/>
              <a:tailEnd type="none" w="sm" len="sm"/>
            </a:ln>
          </p:spPr>
          <p:txBody>
            <a:bodyPr/>
            <a:lstStyle/>
            <a:p>
              <a:endParaRPr lang="en-US"/>
            </a:p>
          </p:txBody>
        </p:sp>
      </p:grpSp>
      <p:grpSp>
        <p:nvGrpSpPr>
          <p:cNvPr id="21" name="Group 21"/>
          <p:cNvGrpSpPr/>
          <p:nvPr/>
        </p:nvGrpSpPr>
        <p:grpSpPr>
          <a:xfrm>
            <a:off x="5896307" y="3223499"/>
            <a:ext cx="827417" cy="82741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C6789"/>
            </a:solidFill>
          </p:spPr>
          <p:txBody>
            <a:bodyPr/>
            <a:lstStyle/>
            <a:p>
              <a:endParaRPr lang="en-US"/>
            </a:p>
          </p:txBody>
        </p:sp>
        <p:sp>
          <p:nvSpPr>
            <p:cNvPr id="23" name="TextBox 23"/>
            <p:cNvSpPr txBox="1"/>
            <p:nvPr/>
          </p:nvSpPr>
          <p:spPr>
            <a:xfrm>
              <a:off x="76200" y="47625"/>
              <a:ext cx="660400" cy="688975"/>
            </a:xfrm>
            <a:prstGeom prst="rect">
              <a:avLst/>
            </a:prstGeom>
          </p:spPr>
          <p:txBody>
            <a:bodyPr lIns="47790" tIns="47790" rIns="47790" bIns="47790" rtlCol="0" anchor="ctr"/>
            <a:lstStyle/>
            <a:p>
              <a:pPr algn="ctr">
                <a:lnSpc>
                  <a:spcPts val="1843"/>
                </a:lnSpc>
              </a:pPr>
              <a:endParaRPr/>
            </a:p>
          </p:txBody>
        </p:sp>
      </p:grpSp>
      <p:sp>
        <p:nvSpPr>
          <p:cNvPr id="24" name="Freeform 24"/>
          <p:cNvSpPr/>
          <p:nvPr/>
        </p:nvSpPr>
        <p:spPr>
          <a:xfrm>
            <a:off x="6150975" y="3445237"/>
            <a:ext cx="383941" cy="383941"/>
          </a:xfrm>
          <a:custGeom>
            <a:avLst/>
            <a:gdLst/>
            <a:ahLst/>
            <a:cxnLst/>
            <a:rect l="l" t="t" r="r" b="b"/>
            <a:pathLst>
              <a:path w="383941" h="383941">
                <a:moveTo>
                  <a:pt x="0" y="0"/>
                </a:moveTo>
                <a:lnTo>
                  <a:pt x="383940" y="0"/>
                </a:lnTo>
                <a:lnTo>
                  <a:pt x="383940" y="383941"/>
                </a:lnTo>
                <a:lnTo>
                  <a:pt x="0" y="38394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717516" y="527888"/>
            <a:ext cx="3064089" cy="4013460"/>
          </a:xfrm>
          <a:prstGeom prst="rect">
            <a:avLst/>
          </a:prstGeom>
        </p:spPr>
      </p:pic>
      <p:sp>
        <p:nvSpPr>
          <p:cNvPr id="3" name="Freeform 3"/>
          <p:cNvSpPr/>
          <p:nvPr/>
        </p:nvSpPr>
        <p:spPr>
          <a:xfrm>
            <a:off x="3928648" y="777240"/>
            <a:ext cx="3066512" cy="492234"/>
          </a:xfrm>
          <a:custGeom>
            <a:avLst/>
            <a:gdLst/>
            <a:ahLst/>
            <a:cxnLst/>
            <a:rect l="l" t="t" r="r" b="b"/>
            <a:pathLst>
              <a:path w="3066512" h="492234">
                <a:moveTo>
                  <a:pt x="0" y="0"/>
                </a:moveTo>
                <a:lnTo>
                  <a:pt x="3066512" y="0"/>
                </a:lnTo>
                <a:lnTo>
                  <a:pt x="3066512" y="492234"/>
                </a:lnTo>
                <a:lnTo>
                  <a:pt x="0" y="492234"/>
                </a:lnTo>
                <a:lnTo>
                  <a:pt x="0" y="0"/>
                </a:lnTo>
                <a:close/>
              </a:path>
            </a:pathLst>
          </a:custGeom>
          <a:blipFill>
            <a:blip r:embed="rId3"/>
            <a:stretch>
              <a:fillRect l="-1240" t="-9161" r="-2046" b="-38833"/>
            </a:stretch>
          </a:blipFill>
        </p:spPr>
        <p:txBody>
          <a:bodyPr/>
          <a:lstStyle/>
          <a:p>
            <a:endParaRPr lang="en-US"/>
          </a:p>
        </p:txBody>
      </p:sp>
      <p:sp>
        <p:nvSpPr>
          <p:cNvPr id="4" name="Freeform 4"/>
          <p:cNvSpPr/>
          <p:nvPr/>
        </p:nvSpPr>
        <p:spPr>
          <a:xfrm>
            <a:off x="5386751" y="1412066"/>
            <a:ext cx="1563280" cy="1037450"/>
          </a:xfrm>
          <a:custGeom>
            <a:avLst/>
            <a:gdLst/>
            <a:ahLst/>
            <a:cxnLst/>
            <a:rect l="l" t="t" r="r" b="b"/>
            <a:pathLst>
              <a:path w="1563280" h="1037450">
                <a:moveTo>
                  <a:pt x="0" y="0"/>
                </a:moveTo>
                <a:lnTo>
                  <a:pt x="1563280" y="0"/>
                </a:lnTo>
                <a:lnTo>
                  <a:pt x="1563280" y="1037449"/>
                </a:lnTo>
                <a:lnTo>
                  <a:pt x="0" y="10374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788049" y="6730307"/>
            <a:ext cx="788337" cy="78833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1840"/>
            </a:solidFill>
          </p:spPr>
          <p:txBody>
            <a:bodyPr/>
            <a:lstStyle/>
            <a:p>
              <a:endParaRPr lang="en-US"/>
            </a:p>
          </p:txBody>
        </p:sp>
        <p:sp>
          <p:nvSpPr>
            <p:cNvPr id="7" name="TextBox 7"/>
            <p:cNvSpPr txBox="1"/>
            <p:nvPr/>
          </p:nvSpPr>
          <p:spPr>
            <a:xfrm>
              <a:off x="76200" y="47625"/>
              <a:ext cx="660400" cy="688975"/>
            </a:xfrm>
            <a:prstGeom prst="rect">
              <a:avLst/>
            </a:prstGeom>
          </p:spPr>
          <p:txBody>
            <a:bodyPr lIns="47790" tIns="47790" rIns="47790" bIns="47790" rtlCol="0" anchor="ctr"/>
            <a:lstStyle/>
            <a:p>
              <a:pPr algn="ctr">
                <a:lnSpc>
                  <a:spcPts val="1843"/>
                </a:lnSpc>
              </a:pPr>
              <a:endParaRPr/>
            </a:p>
          </p:txBody>
        </p:sp>
      </p:grpSp>
      <p:grpSp>
        <p:nvGrpSpPr>
          <p:cNvPr id="8" name="Group 8"/>
          <p:cNvGrpSpPr/>
          <p:nvPr/>
        </p:nvGrpSpPr>
        <p:grpSpPr>
          <a:xfrm>
            <a:off x="3855392" y="6730307"/>
            <a:ext cx="788337" cy="78833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1840"/>
            </a:solidFill>
          </p:spPr>
          <p:txBody>
            <a:bodyPr/>
            <a:lstStyle/>
            <a:p>
              <a:endParaRPr lang="en-US"/>
            </a:p>
          </p:txBody>
        </p:sp>
        <p:sp>
          <p:nvSpPr>
            <p:cNvPr id="10" name="TextBox 10"/>
            <p:cNvSpPr txBox="1"/>
            <p:nvPr/>
          </p:nvSpPr>
          <p:spPr>
            <a:xfrm>
              <a:off x="76200" y="57150"/>
              <a:ext cx="660400" cy="679450"/>
            </a:xfrm>
            <a:prstGeom prst="rect">
              <a:avLst/>
            </a:prstGeom>
          </p:spPr>
          <p:txBody>
            <a:bodyPr lIns="47790" tIns="47790" rIns="47790" bIns="47790" rtlCol="0" anchor="ctr"/>
            <a:lstStyle/>
            <a:p>
              <a:pPr algn="ctr">
                <a:lnSpc>
                  <a:spcPts val="1540"/>
                </a:lnSpc>
              </a:pPr>
              <a:endParaRPr/>
            </a:p>
          </p:txBody>
        </p:sp>
      </p:grpSp>
      <p:grpSp>
        <p:nvGrpSpPr>
          <p:cNvPr id="11" name="Group 11"/>
          <p:cNvGrpSpPr/>
          <p:nvPr/>
        </p:nvGrpSpPr>
        <p:grpSpPr>
          <a:xfrm>
            <a:off x="788049" y="5751910"/>
            <a:ext cx="788337" cy="78833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1840"/>
            </a:solidFill>
          </p:spPr>
          <p:txBody>
            <a:bodyPr/>
            <a:lstStyle/>
            <a:p>
              <a:endParaRPr lang="en-US"/>
            </a:p>
          </p:txBody>
        </p:sp>
        <p:sp>
          <p:nvSpPr>
            <p:cNvPr id="13" name="TextBox 13"/>
            <p:cNvSpPr txBox="1"/>
            <p:nvPr/>
          </p:nvSpPr>
          <p:spPr>
            <a:xfrm>
              <a:off x="76200" y="47625"/>
              <a:ext cx="660400" cy="688975"/>
            </a:xfrm>
            <a:prstGeom prst="rect">
              <a:avLst/>
            </a:prstGeom>
          </p:spPr>
          <p:txBody>
            <a:bodyPr lIns="47790" tIns="47790" rIns="47790" bIns="47790" rtlCol="0" anchor="ctr"/>
            <a:lstStyle/>
            <a:p>
              <a:pPr algn="ctr">
                <a:lnSpc>
                  <a:spcPts val="1843"/>
                </a:lnSpc>
              </a:pPr>
              <a:endParaRPr/>
            </a:p>
          </p:txBody>
        </p:sp>
      </p:grpSp>
      <p:grpSp>
        <p:nvGrpSpPr>
          <p:cNvPr id="14" name="Group 14"/>
          <p:cNvGrpSpPr/>
          <p:nvPr/>
        </p:nvGrpSpPr>
        <p:grpSpPr>
          <a:xfrm>
            <a:off x="3855392" y="5751910"/>
            <a:ext cx="788337" cy="78833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1840"/>
            </a:solidFill>
          </p:spPr>
          <p:txBody>
            <a:bodyPr/>
            <a:lstStyle/>
            <a:p>
              <a:endParaRPr lang="en-US"/>
            </a:p>
          </p:txBody>
        </p:sp>
        <p:sp>
          <p:nvSpPr>
            <p:cNvPr id="16" name="TextBox 16"/>
            <p:cNvSpPr txBox="1"/>
            <p:nvPr/>
          </p:nvSpPr>
          <p:spPr>
            <a:xfrm>
              <a:off x="76200" y="57150"/>
              <a:ext cx="660400" cy="679450"/>
            </a:xfrm>
            <a:prstGeom prst="rect">
              <a:avLst/>
            </a:prstGeom>
          </p:spPr>
          <p:txBody>
            <a:bodyPr lIns="47790" tIns="47790" rIns="47790" bIns="47790" rtlCol="0" anchor="ctr"/>
            <a:lstStyle/>
            <a:p>
              <a:pPr algn="ctr">
                <a:lnSpc>
                  <a:spcPts val="1540"/>
                </a:lnSpc>
              </a:pPr>
              <a:endParaRPr/>
            </a:p>
          </p:txBody>
        </p:sp>
      </p:grpSp>
      <p:sp>
        <p:nvSpPr>
          <p:cNvPr id="17" name="Freeform 17"/>
          <p:cNvSpPr/>
          <p:nvPr/>
        </p:nvSpPr>
        <p:spPr>
          <a:xfrm>
            <a:off x="980030" y="5943891"/>
            <a:ext cx="404376" cy="404376"/>
          </a:xfrm>
          <a:custGeom>
            <a:avLst/>
            <a:gdLst/>
            <a:ahLst/>
            <a:cxnLst/>
            <a:rect l="l" t="t" r="r" b="b"/>
            <a:pathLst>
              <a:path w="404376" h="404376">
                <a:moveTo>
                  <a:pt x="0" y="0"/>
                </a:moveTo>
                <a:lnTo>
                  <a:pt x="404375" y="0"/>
                </a:lnTo>
                <a:lnTo>
                  <a:pt x="404375" y="404376"/>
                </a:lnTo>
                <a:lnTo>
                  <a:pt x="0" y="4043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4085293" y="5960092"/>
            <a:ext cx="353815" cy="350599"/>
          </a:xfrm>
          <a:custGeom>
            <a:avLst/>
            <a:gdLst/>
            <a:ahLst/>
            <a:cxnLst/>
            <a:rect l="l" t="t" r="r" b="b"/>
            <a:pathLst>
              <a:path w="353815" h="350599">
                <a:moveTo>
                  <a:pt x="0" y="0"/>
                </a:moveTo>
                <a:lnTo>
                  <a:pt x="353815" y="0"/>
                </a:lnTo>
                <a:lnTo>
                  <a:pt x="353815" y="350599"/>
                </a:lnTo>
                <a:lnTo>
                  <a:pt x="0" y="3505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Freeform 19"/>
          <p:cNvSpPr/>
          <p:nvPr/>
        </p:nvSpPr>
        <p:spPr>
          <a:xfrm>
            <a:off x="991165" y="6933247"/>
            <a:ext cx="382106" cy="393416"/>
          </a:xfrm>
          <a:custGeom>
            <a:avLst/>
            <a:gdLst/>
            <a:ahLst/>
            <a:cxnLst/>
            <a:rect l="l" t="t" r="r" b="b"/>
            <a:pathLst>
              <a:path w="382106" h="393416">
                <a:moveTo>
                  <a:pt x="0" y="0"/>
                </a:moveTo>
                <a:lnTo>
                  <a:pt x="382105" y="0"/>
                </a:lnTo>
                <a:lnTo>
                  <a:pt x="382105" y="393417"/>
                </a:lnTo>
                <a:lnTo>
                  <a:pt x="0" y="3934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0" name="Freeform 20"/>
          <p:cNvSpPr/>
          <p:nvPr/>
        </p:nvSpPr>
        <p:spPr>
          <a:xfrm>
            <a:off x="4060013" y="6916591"/>
            <a:ext cx="379095" cy="379095"/>
          </a:xfrm>
          <a:custGeom>
            <a:avLst/>
            <a:gdLst/>
            <a:ahLst/>
            <a:cxnLst/>
            <a:rect l="l" t="t" r="r" b="b"/>
            <a:pathLst>
              <a:path w="379095" h="379095">
                <a:moveTo>
                  <a:pt x="0" y="0"/>
                </a:moveTo>
                <a:lnTo>
                  <a:pt x="379095" y="0"/>
                </a:lnTo>
                <a:lnTo>
                  <a:pt x="379095" y="379095"/>
                </a:lnTo>
                <a:lnTo>
                  <a:pt x="0" y="37909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21" name="Group 21"/>
          <p:cNvGrpSpPr/>
          <p:nvPr/>
        </p:nvGrpSpPr>
        <p:grpSpPr>
          <a:xfrm>
            <a:off x="3351563" y="4540269"/>
            <a:ext cx="944905" cy="944905"/>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3" name="TextBox 23"/>
            <p:cNvSpPr txBox="1"/>
            <p:nvPr/>
          </p:nvSpPr>
          <p:spPr>
            <a:xfrm>
              <a:off x="76200" y="47625"/>
              <a:ext cx="660400" cy="688975"/>
            </a:xfrm>
            <a:prstGeom prst="rect">
              <a:avLst/>
            </a:prstGeom>
          </p:spPr>
          <p:txBody>
            <a:bodyPr lIns="47790" tIns="47790" rIns="47790" bIns="47790" rtlCol="0" anchor="ctr"/>
            <a:lstStyle/>
            <a:p>
              <a:pPr algn="ctr">
                <a:lnSpc>
                  <a:spcPts val="1843"/>
                </a:lnSpc>
              </a:pPr>
              <a:endParaRPr/>
            </a:p>
          </p:txBody>
        </p:sp>
      </p:grpSp>
      <p:grpSp>
        <p:nvGrpSpPr>
          <p:cNvPr id="24" name="Group 24"/>
          <p:cNvGrpSpPr/>
          <p:nvPr/>
        </p:nvGrpSpPr>
        <p:grpSpPr>
          <a:xfrm>
            <a:off x="1349203" y="4540269"/>
            <a:ext cx="944905" cy="944905"/>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6" name="TextBox 26"/>
            <p:cNvSpPr txBox="1"/>
            <p:nvPr/>
          </p:nvSpPr>
          <p:spPr>
            <a:xfrm>
              <a:off x="76200" y="47625"/>
              <a:ext cx="660400" cy="688975"/>
            </a:xfrm>
            <a:prstGeom prst="rect">
              <a:avLst/>
            </a:prstGeom>
          </p:spPr>
          <p:txBody>
            <a:bodyPr lIns="47790" tIns="47790" rIns="47790" bIns="47790" rtlCol="0" anchor="ctr"/>
            <a:lstStyle/>
            <a:p>
              <a:pPr algn="ctr">
                <a:lnSpc>
                  <a:spcPts val="1843"/>
                </a:lnSpc>
              </a:pPr>
              <a:endParaRPr/>
            </a:p>
          </p:txBody>
        </p:sp>
      </p:grpSp>
      <p:grpSp>
        <p:nvGrpSpPr>
          <p:cNvPr id="27" name="Group 27"/>
          <p:cNvGrpSpPr/>
          <p:nvPr/>
        </p:nvGrpSpPr>
        <p:grpSpPr>
          <a:xfrm>
            <a:off x="5350091" y="4540269"/>
            <a:ext cx="944905" cy="944905"/>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9" name="TextBox 29"/>
            <p:cNvSpPr txBox="1"/>
            <p:nvPr/>
          </p:nvSpPr>
          <p:spPr>
            <a:xfrm>
              <a:off x="76200" y="47625"/>
              <a:ext cx="660400" cy="688975"/>
            </a:xfrm>
            <a:prstGeom prst="rect">
              <a:avLst/>
            </a:prstGeom>
          </p:spPr>
          <p:txBody>
            <a:bodyPr lIns="47790" tIns="47790" rIns="47790" bIns="47790" rtlCol="0" anchor="ctr"/>
            <a:lstStyle/>
            <a:p>
              <a:pPr algn="ctr">
                <a:lnSpc>
                  <a:spcPts val="1843"/>
                </a:lnSpc>
              </a:pPr>
              <a:endParaRPr/>
            </a:p>
          </p:txBody>
        </p:sp>
      </p:grpSp>
      <p:grpSp>
        <p:nvGrpSpPr>
          <p:cNvPr id="30" name="Group 30"/>
          <p:cNvGrpSpPr/>
          <p:nvPr/>
        </p:nvGrpSpPr>
        <p:grpSpPr>
          <a:xfrm>
            <a:off x="3410307" y="4599013"/>
            <a:ext cx="827417" cy="827417"/>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7B2"/>
            </a:solidFill>
          </p:spPr>
          <p:txBody>
            <a:bodyPr/>
            <a:lstStyle/>
            <a:p>
              <a:endParaRPr lang="en-US"/>
            </a:p>
          </p:txBody>
        </p:sp>
        <p:sp>
          <p:nvSpPr>
            <p:cNvPr id="32" name="TextBox 32"/>
            <p:cNvSpPr txBox="1"/>
            <p:nvPr/>
          </p:nvSpPr>
          <p:spPr>
            <a:xfrm>
              <a:off x="76200" y="47625"/>
              <a:ext cx="660400" cy="688975"/>
            </a:xfrm>
            <a:prstGeom prst="rect">
              <a:avLst/>
            </a:prstGeom>
          </p:spPr>
          <p:txBody>
            <a:bodyPr lIns="47790" tIns="47790" rIns="47790" bIns="47790" rtlCol="0" anchor="ctr"/>
            <a:lstStyle/>
            <a:p>
              <a:pPr algn="ctr">
                <a:lnSpc>
                  <a:spcPts val="1843"/>
                </a:lnSpc>
              </a:pPr>
              <a:endParaRPr/>
            </a:p>
          </p:txBody>
        </p:sp>
      </p:grpSp>
      <p:grpSp>
        <p:nvGrpSpPr>
          <p:cNvPr id="33" name="Group 33"/>
          <p:cNvGrpSpPr/>
          <p:nvPr/>
        </p:nvGrpSpPr>
        <p:grpSpPr>
          <a:xfrm>
            <a:off x="1407947" y="4599013"/>
            <a:ext cx="827417" cy="827417"/>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7B2"/>
            </a:solidFill>
          </p:spPr>
          <p:txBody>
            <a:bodyPr/>
            <a:lstStyle/>
            <a:p>
              <a:endParaRPr lang="en-US"/>
            </a:p>
          </p:txBody>
        </p:sp>
        <p:sp>
          <p:nvSpPr>
            <p:cNvPr id="35" name="TextBox 35"/>
            <p:cNvSpPr txBox="1"/>
            <p:nvPr/>
          </p:nvSpPr>
          <p:spPr>
            <a:xfrm>
              <a:off x="76200" y="47625"/>
              <a:ext cx="660400" cy="688975"/>
            </a:xfrm>
            <a:prstGeom prst="rect">
              <a:avLst/>
            </a:prstGeom>
          </p:spPr>
          <p:txBody>
            <a:bodyPr lIns="47790" tIns="47790" rIns="47790" bIns="47790" rtlCol="0" anchor="ctr"/>
            <a:lstStyle/>
            <a:p>
              <a:pPr algn="ctr">
                <a:lnSpc>
                  <a:spcPts val="1843"/>
                </a:lnSpc>
              </a:pPr>
              <a:endParaRPr/>
            </a:p>
          </p:txBody>
        </p:sp>
      </p:grpSp>
      <p:grpSp>
        <p:nvGrpSpPr>
          <p:cNvPr id="36" name="Group 36"/>
          <p:cNvGrpSpPr/>
          <p:nvPr/>
        </p:nvGrpSpPr>
        <p:grpSpPr>
          <a:xfrm>
            <a:off x="5408835" y="4599013"/>
            <a:ext cx="827417" cy="827417"/>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7B2"/>
            </a:solidFill>
          </p:spPr>
          <p:txBody>
            <a:bodyPr/>
            <a:lstStyle/>
            <a:p>
              <a:endParaRPr lang="en-US"/>
            </a:p>
          </p:txBody>
        </p:sp>
        <p:sp>
          <p:nvSpPr>
            <p:cNvPr id="38" name="TextBox 38"/>
            <p:cNvSpPr txBox="1"/>
            <p:nvPr/>
          </p:nvSpPr>
          <p:spPr>
            <a:xfrm>
              <a:off x="76200" y="47625"/>
              <a:ext cx="660400" cy="688975"/>
            </a:xfrm>
            <a:prstGeom prst="rect">
              <a:avLst/>
            </a:prstGeom>
          </p:spPr>
          <p:txBody>
            <a:bodyPr lIns="47790" tIns="47790" rIns="47790" bIns="47790" rtlCol="0" anchor="ctr"/>
            <a:lstStyle/>
            <a:p>
              <a:pPr algn="ctr">
                <a:lnSpc>
                  <a:spcPts val="1843"/>
                </a:lnSpc>
              </a:pPr>
              <a:endParaRPr/>
            </a:p>
          </p:txBody>
        </p:sp>
      </p:grpSp>
      <p:sp>
        <p:nvSpPr>
          <p:cNvPr id="39" name="Freeform 39"/>
          <p:cNvSpPr/>
          <p:nvPr/>
        </p:nvSpPr>
        <p:spPr>
          <a:xfrm>
            <a:off x="1626871" y="4820751"/>
            <a:ext cx="389569" cy="451674"/>
          </a:xfrm>
          <a:custGeom>
            <a:avLst/>
            <a:gdLst/>
            <a:ahLst/>
            <a:cxnLst/>
            <a:rect l="l" t="t" r="r" b="b"/>
            <a:pathLst>
              <a:path w="389569" h="451674">
                <a:moveTo>
                  <a:pt x="0" y="0"/>
                </a:moveTo>
                <a:lnTo>
                  <a:pt x="389569" y="0"/>
                </a:lnTo>
                <a:lnTo>
                  <a:pt x="389569" y="451674"/>
                </a:lnTo>
                <a:lnTo>
                  <a:pt x="0" y="4516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40" name="Freeform 40"/>
          <p:cNvSpPr/>
          <p:nvPr/>
        </p:nvSpPr>
        <p:spPr>
          <a:xfrm>
            <a:off x="3664975" y="4820751"/>
            <a:ext cx="383941" cy="383941"/>
          </a:xfrm>
          <a:custGeom>
            <a:avLst/>
            <a:gdLst/>
            <a:ahLst/>
            <a:cxnLst/>
            <a:rect l="l" t="t" r="r" b="b"/>
            <a:pathLst>
              <a:path w="383941" h="383941">
                <a:moveTo>
                  <a:pt x="0" y="0"/>
                </a:moveTo>
                <a:lnTo>
                  <a:pt x="383941" y="0"/>
                </a:lnTo>
                <a:lnTo>
                  <a:pt x="383941" y="383941"/>
                </a:lnTo>
                <a:lnTo>
                  <a:pt x="0" y="38394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41" name="Freeform 41"/>
          <p:cNvSpPr/>
          <p:nvPr/>
        </p:nvSpPr>
        <p:spPr>
          <a:xfrm>
            <a:off x="5590325" y="4846255"/>
            <a:ext cx="479039" cy="332932"/>
          </a:xfrm>
          <a:custGeom>
            <a:avLst/>
            <a:gdLst/>
            <a:ahLst/>
            <a:cxnLst/>
            <a:rect l="l" t="t" r="r" b="b"/>
            <a:pathLst>
              <a:path w="479039" h="332932">
                <a:moveTo>
                  <a:pt x="0" y="0"/>
                </a:moveTo>
                <a:lnTo>
                  <a:pt x="479038" y="0"/>
                </a:lnTo>
                <a:lnTo>
                  <a:pt x="479038" y="332932"/>
                </a:lnTo>
                <a:lnTo>
                  <a:pt x="0" y="33293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42" name="Freeform 42"/>
          <p:cNvSpPr/>
          <p:nvPr/>
        </p:nvSpPr>
        <p:spPr>
          <a:xfrm>
            <a:off x="910928" y="1424958"/>
            <a:ext cx="1891329" cy="1320456"/>
          </a:xfrm>
          <a:custGeom>
            <a:avLst/>
            <a:gdLst/>
            <a:ahLst/>
            <a:cxnLst/>
            <a:rect l="l" t="t" r="r" b="b"/>
            <a:pathLst>
              <a:path w="1891329" h="1320456">
                <a:moveTo>
                  <a:pt x="0" y="0"/>
                </a:moveTo>
                <a:lnTo>
                  <a:pt x="1891330" y="0"/>
                </a:lnTo>
                <a:lnTo>
                  <a:pt x="1891330" y="1320456"/>
                </a:lnTo>
                <a:lnTo>
                  <a:pt x="0" y="1320456"/>
                </a:lnTo>
                <a:lnTo>
                  <a:pt x="0" y="0"/>
                </a:lnTo>
                <a:close/>
              </a:path>
            </a:pathLst>
          </a:custGeom>
          <a:blipFill>
            <a:blip r:embed="rId20"/>
            <a:stretch>
              <a:fillRect/>
            </a:stretch>
          </a:blipFill>
        </p:spPr>
        <p:txBody>
          <a:bodyPr/>
          <a:lstStyle/>
          <a:p>
            <a:endParaRPr lang="en-US"/>
          </a:p>
        </p:txBody>
      </p:sp>
      <p:sp>
        <p:nvSpPr>
          <p:cNvPr id="43" name="Freeform 43"/>
          <p:cNvSpPr/>
          <p:nvPr/>
        </p:nvSpPr>
        <p:spPr>
          <a:xfrm>
            <a:off x="1034388" y="2829288"/>
            <a:ext cx="1135670" cy="1320456"/>
          </a:xfrm>
          <a:custGeom>
            <a:avLst/>
            <a:gdLst/>
            <a:ahLst/>
            <a:cxnLst/>
            <a:rect l="l" t="t" r="r" b="b"/>
            <a:pathLst>
              <a:path w="1135670" h="1320456">
                <a:moveTo>
                  <a:pt x="0" y="0"/>
                </a:moveTo>
                <a:lnTo>
                  <a:pt x="1135670" y="0"/>
                </a:lnTo>
                <a:lnTo>
                  <a:pt x="1135670" y="1320456"/>
                </a:lnTo>
                <a:lnTo>
                  <a:pt x="0" y="1320456"/>
                </a:lnTo>
                <a:lnTo>
                  <a:pt x="0" y="0"/>
                </a:lnTo>
                <a:close/>
              </a:path>
            </a:pathLst>
          </a:custGeom>
          <a:blipFill>
            <a:blip r:embed="rId21"/>
            <a:stretch>
              <a:fillRect l="-46933" t="-25687" r="-77748" b="-31803"/>
            </a:stretch>
          </a:blipFill>
        </p:spPr>
        <p:txBody>
          <a:bodyPr/>
          <a:lstStyle/>
          <a:p>
            <a:endParaRPr lang="en-US"/>
          </a:p>
        </p:txBody>
      </p:sp>
      <p:sp>
        <p:nvSpPr>
          <p:cNvPr id="44" name="TextBox 44"/>
          <p:cNvSpPr txBox="1"/>
          <p:nvPr/>
        </p:nvSpPr>
        <p:spPr>
          <a:xfrm>
            <a:off x="1788479" y="6819916"/>
            <a:ext cx="1628144" cy="615315"/>
          </a:xfrm>
          <a:prstGeom prst="rect">
            <a:avLst/>
          </a:prstGeom>
        </p:spPr>
        <p:txBody>
          <a:bodyPr lIns="0" tIns="0" rIns="0" bIns="0" rtlCol="0" anchor="t">
            <a:spAutoFit/>
          </a:bodyPr>
          <a:lstStyle/>
          <a:p>
            <a:pPr algn="l">
              <a:lnSpc>
                <a:spcPts val="1650"/>
              </a:lnSpc>
            </a:pPr>
            <a:r>
              <a:rPr lang="en-US" sz="1100">
                <a:solidFill>
                  <a:srgbClr val="000000"/>
                </a:solidFill>
                <a:latin typeface="Canva Sans"/>
                <a:ea typeface="Canva Sans"/>
                <a:cs typeface="Canva Sans"/>
                <a:sym typeface="Canva Sans"/>
              </a:rPr>
              <a:t>Lorem ipsum dolor sit amet, consectetur adipiscing elit. </a:t>
            </a:r>
          </a:p>
        </p:txBody>
      </p:sp>
      <p:sp>
        <p:nvSpPr>
          <p:cNvPr id="45" name="TextBox 45"/>
          <p:cNvSpPr txBox="1"/>
          <p:nvPr/>
        </p:nvSpPr>
        <p:spPr>
          <a:xfrm>
            <a:off x="4855822" y="6819916"/>
            <a:ext cx="1628144" cy="615315"/>
          </a:xfrm>
          <a:prstGeom prst="rect">
            <a:avLst/>
          </a:prstGeom>
        </p:spPr>
        <p:txBody>
          <a:bodyPr lIns="0" tIns="0" rIns="0" bIns="0" rtlCol="0" anchor="t">
            <a:spAutoFit/>
          </a:bodyPr>
          <a:lstStyle/>
          <a:p>
            <a:pPr algn="l">
              <a:lnSpc>
                <a:spcPts val="1650"/>
              </a:lnSpc>
            </a:pPr>
            <a:r>
              <a:rPr lang="en-US" sz="1100">
                <a:solidFill>
                  <a:srgbClr val="000000"/>
                </a:solidFill>
                <a:latin typeface="Canva Sans"/>
                <a:ea typeface="Canva Sans"/>
                <a:cs typeface="Canva Sans"/>
                <a:sym typeface="Canva Sans"/>
              </a:rPr>
              <a:t>Lorem ipsum dolor sit amet, consectetur adipiscing elit. </a:t>
            </a:r>
          </a:p>
        </p:txBody>
      </p:sp>
      <p:sp>
        <p:nvSpPr>
          <p:cNvPr id="46" name="TextBox 46"/>
          <p:cNvSpPr txBox="1"/>
          <p:nvPr/>
        </p:nvSpPr>
        <p:spPr>
          <a:xfrm>
            <a:off x="1788479" y="5841519"/>
            <a:ext cx="1628144" cy="615315"/>
          </a:xfrm>
          <a:prstGeom prst="rect">
            <a:avLst/>
          </a:prstGeom>
        </p:spPr>
        <p:txBody>
          <a:bodyPr lIns="0" tIns="0" rIns="0" bIns="0" rtlCol="0" anchor="t">
            <a:spAutoFit/>
          </a:bodyPr>
          <a:lstStyle/>
          <a:p>
            <a:pPr algn="l">
              <a:lnSpc>
                <a:spcPts val="1650"/>
              </a:lnSpc>
            </a:pPr>
            <a:r>
              <a:rPr lang="en-US" sz="1100">
                <a:solidFill>
                  <a:srgbClr val="000000"/>
                </a:solidFill>
                <a:latin typeface="Canva Sans"/>
                <a:ea typeface="Canva Sans"/>
                <a:cs typeface="Canva Sans"/>
                <a:sym typeface="Canva Sans"/>
              </a:rPr>
              <a:t>Lorem ipsum dolor sit amet, consectetur adipiscing elit. </a:t>
            </a:r>
          </a:p>
        </p:txBody>
      </p:sp>
      <p:sp>
        <p:nvSpPr>
          <p:cNvPr id="47" name="TextBox 47"/>
          <p:cNvSpPr txBox="1"/>
          <p:nvPr/>
        </p:nvSpPr>
        <p:spPr>
          <a:xfrm>
            <a:off x="4855822" y="5841519"/>
            <a:ext cx="1628144" cy="615315"/>
          </a:xfrm>
          <a:prstGeom prst="rect">
            <a:avLst/>
          </a:prstGeom>
        </p:spPr>
        <p:txBody>
          <a:bodyPr lIns="0" tIns="0" rIns="0" bIns="0" rtlCol="0" anchor="t">
            <a:spAutoFit/>
          </a:bodyPr>
          <a:lstStyle/>
          <a:p>
            <a:pPr algn="l">
              <a:lnSpc>
                <a:spcPts val="1650"/>
              </a:lnSpc>
            </a:pPr>
            <a:r>
              <a:rPr lang="en-US" sz="1100">
                <a:solidFill>
                  <a:srgbClr val="000000"/>
                </a:solidFill>
                <a:latin typeface="Canva Sans"/>
                <a:ea typeface="Canva Sans"/>
                <a:cs typeface="Canva Sans"/>
                <a:sym typeface="Canva Sans"/>
              </a:rPr>
              <a:t>Lorem ipsum dolor sit amet, consectetur adipiscing elit. </a:t>
            </a:r>
          </a:p>
        </p:txBody>
      </p:sp>
      <p:sp>
        <p:nvSpPr>
          <p:cNvPr id="48" name="TextBox 48"/>
          <p:cNvSpPr txBox="1"/>
          <p:nvPr/>
        </p:nvSpPr>
        <p:spPr>
          <a:xfrm>
            <a:off x="5147473" y="4065870"/>
            <a:ext cx="1813882" cy="226749"/>
          </a:xfrm>
          <a:prstGeom prst="rect">
            <a:avLst/>
          </a:prstGeom>
        </p:spPr>
        <p:txBody>
          <a:bodyPr lIns="0" tIns="0" rIns="0" bIns="0" rtlCol="0" anchor="t">
            <a:spAutoFit/>
          </a:bodyPr>
          <a:lstStyle/>
          <a:p>
            <a:pPr algn="ctr">
              <a:lnSpc>
                <a:spcPts val="1712"/>
              </a:lnSpc>
            </a:pPr>
            <a:r>
              <a:rPr lang="en-US" sz="1529" b="1">
                <a:solidFill>
                  <a:srgbClr val="1E1E1E"/>
                </a:solidFill>
                <a:latin typeface="Poppins Bold"/>
                <a:ea typeface="Poppins Bold"/>
                <a:cs typeface="Poppins Bold"/>
                <a:sym typeface="Poppins Bold"/>
              </a:rPr>
              <a:t>DW/BI Reports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0187" y="895059"/>
            <a:ext cx="6712025" cy="4994610"/>
            <a:chOff x="0" y="0"/>
            <a:chExt cx="2556962" cy="1902709"/>
          </a:xfrm>
        </p:grpSpPr>
        <p:sp>
          <p:nvSpPr>
            <p:cNvPr id="3" name="Freeform 3"/>
            <p:cNvSpPr/>
            <p:nvPr/>
          </p:nvSpPr>
          <p:spPr>
            <a:xfrm>
              <a:off x="0" y="0"/>
              <a:ext cx="2556962" cy="1902709"/>
            </a:xfrm>
            <a:custGeom>
              <a:avLst/>
              <a:gdLst/>
              <a:ahLst/>
              <a:cxnLst/>
              <a:rect l="l" t="t" r="r" b="b"/>
              <a:pathLst>
                <a:path w="2556962" h="1902709">
                  <a:moveTo>
                    <a:pt x="0" y="0"/>
                  </a:moveTo>
                  <a:lnTo>
                    <a:pt x="2556962" y="0"/>
                  </a:lnTo>
                  <a:lnTo>
                    <a:pt x="2556962" y="1902709"/>
                  </a:lnTo>
                  <a:lnTo>
                    <a:pt x="0" y="1902709"/>
                  </a:lnTo>
                  <a:close/>
                </a:path>
              </a:pathLst>
            </a:custGeom>
            <a:solidFill>
              <a:srgbClr val="CED3DF"/>
            </a:solidFill>
          </p:spPr>
          <p:txBody>
            <a:bodyPr/>
            <a:lstStyle/>
            <a:p>
              <a:endParaRPr lang="en-US"/>
            </a:p>
          </p:txBody>
        </p:sp>
        <p:sp>
          <p:nvSpPr>
            <p:cNvPr id="4" name="TextBox 4"/>
            <p:cNvSpPr txBox="1"/>
            <p:nvPr/>
          </p:nvSpPr>
          <p:spPr>
            <a:xfrm>
              <a:off x="0" y="-28575"/>
              <a:ext cx="2556962" cy="1931284"/>
            </a:xfrm>
            <a:prstGeom prst="rect">
              <a:avLst/>
            </a:prstGeom>
          </p:spPr>
          <p:txBody>
            <a:bodyPr lIns="47790" tIns="47790" rIns="47790" bIns="47790" rtlCol="0" anchor="ctr"/>
            <a:lstStyle/>
            <a:p>
              <a:pPr algn="ctr">
                <a:lnSpc>
                  <a:spcPts val="1843"/>
                </a:lnSpc>
              </a:pPr>
              <a:endParaRPr/>
            </a:p>
          </p:txBody>
        </p:sp>
      </p:grpSp>
      <p:grpSp>
        <p:nvGrpSpPr>
          <p:cNvPr id="5" name="Group 5"/>
          <p:cNvGrpSpPr/>
          <p:nvPr/>
        </p:nvGrpSpPr>
        <p:grpSpPr>
          <a:xfrm>
            <a:off x="770694" y="1113155"/>
            <a:ext cx="6217920" cy="3899980"/>
            <a:chOff x="0" y="0"/>
            <a:chExt cx="1780423" cy="1116710"/>
          </a:xfrm>
        </p:grpSpPr>
        <p:sp>
          <p:nvSpPr>
            <p:cNvPr id="6" name="Freeform 6"/>
            <p:cNvSpPr/>
            <p:nvPr/>
          </p:nvSpPr>
          <p:spPr>
            <a:xfrm>
              <a:off x="0" y="0"/>
              <a:ext cx="1780423" cy="1116710"/>
            </a:xfrm>
            <a:custGeom>
              <a:avLst/>
              <a:gdLst/>
              <a:ahLst/>
              <a:cxnLst/>
              <a:rect l="l" t="t" r="r" b="b"/>
              <a:pathLst>
                <a:path w="1780423" h="1116710">
                  <a:moveTo>
                    <a:pt x="0" y="0"/>
                  </a:moveTo>
                  <a:lnTo>
                    <a:pt x="1780423" y="0"/>
                  </a:lnTo>
                  <a:lnTo>
                    <a:pt x="1780423" y="1116710"/>
                  </a:lnTo>
                  <a:lnTo>
                    <a:pt x="0" y="1116710"/>
                  </a:lnTo>
                  <a:close/>
                </a:path>
              </a:pathLst>
            </a:custGeom>
            <a:solidFill>
              <a:srgbClr val="FFFFFF"/>
            </a:solidFill>
          </p:spPr>
          <p:txBody>
            <a:bodyPr/>
            <a:lstStyle/>
            <a:p>
              <a:endParaRPr lang="en-US"/>
            </a:p>
          </p:txBody>
        </p:sp>
        <p:sp>
          <p:nvSpPr>
            <p:cNvPr id="7" name="TextBox 7"/>
            <p:cNvSpPr txBox="1"/>
            <p:nvPr/>
          </p:nvSpPr>
          <p:spPr>
            <a:xfrm>
              <a:off x="0" y="-28575"/>
              <a:ext cx="1780423" cy="1145285"/>
            </a:xfrm>
            <a:prstGeom prst="rect">
              <a:avLst/>
            </a:prstGeom>
          </p:spPr>
          <p:txBody>
            <a:bodyPr lIns="61843" tIns="61843" rIns="61843" bIns="61843" rtlCol="0" anchor="ctr"/>
            <a:lstStyle/>
            <a:p>
              <a:pPr algn="ctr">
                <a:lnSpc>
                  <a:spcPts val="1843"/>
                </a:lnSpc>
              </a:pPr>
              <a:endParaRPr/>
            </a:p>
          </p:txBody>
        </p:sp>
      </p:grpSp>
      <p:sp>
        <p:nvSpPr>
          <p:cNvPr id="8" name="Freeform 8"/>
          <p:cNvSpPr/>
          <p:nvPr/>
        </p:nvSpPr>
        <p:spPr>
          <a:xfrm>
            <a:off x="956074" y="1257834"/>
            <a:ext cx="5847162" cy="3610622"/>
          </a:xfrm>
          <a:custGeom>
            <a:avLst/>
            <a:gdLst/>
            <a:ahLst/>
            <a:cxnLst/>
            <a:rect l="l" t="t" r="r" b="b"/>
            <a:pathLst>
              <a:path w="5847162" h="3610622">
                <a:moveTo>
                  <a:pt x="0" y="0"/>
                </a:moveTo>
                <a:lnTo>
                  <a:pt x="5847161" y="0"/>
                </a:lnTo>
                <a:lnTo>
                  <a:pt x="5847161" y="3610622"/>
                </a:lnTo>
                <a:lnTo>
                  <a:pt x="0" y="3610622"/>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770694" y="5118444"/>
            <a:ext cx="6217920" cy="615315"/>
          </a:xfrm>
          <a:prstGeom prst="rect">
            <a:avLst/>
          </a:prstGeom>
        </p:spPr>
        <p:txBody>
          <a:bodyPr lIns="0" tIns="0" rIns="0" bIns="0" rtlCol="0" anchor="t">
            <a:spAutoFit/>
          </a:bodyPr>
          <a:lstStyle/>
          <a:p>
            <a:pPr algn="just">
              <a:lnSpc>
                <a:spcPts val="1650"/>
              </a:lnSpc>
            </a:pPr>
            <a:r>
              <a:rPr lang="en-US" sz="1100">
                <a:solidFill>
                  <a:srgbClr val="000000"/>
                </a:solidFill>
                <a:latin typeface="Canva Sans"/>
                <a:ea typeface="Canva Sans"/>
                <a:cs typeface="Canva Sans"/>
                <a:sym typeface="Canva Sans"/>
              </a:rPr>
              <a:t>Unlike FLAIR, Florida PALM will only push information using outbound interfaces.  You will not be able to pull large data extracts directly from Florida PALM or the DW/BI using a direct connection until the system stabilizes.</a:t>
            </a:r>
          </a:p>
        </p:txBody>
      </p:sp>
      <p:sp>
        <p:nvSpPr>
          <p:cNvPr id="10" name="TextBox 10"/>
          <p:cNvSpPr txBox="1"/>
          <p:nvPr/>
        </p:nvSpPr>
        <p:spPr>
          <a:xfrm>
            <a:off x="1686696" y="471170"/>
            <a:ext cx="4399008" cy="306070"/>
          </a:xfrm>
          <a:prstGeom prst="rect">
            <a:avLst/>
          </a:prstGeom>
        </p:spPr>
        <p:txBody>
          <a:bodyPr lIns="0" tIns="0" rIns="0" bIns="0" rtlCol="0" anchor="t">
            <a:spAutoFit/>
          </a:bodyPr>
          <a:lstStyle/>
          <a:p>
            <a:pPr algn="ctr">
              <a:lnSpc>
                <a:spcPts val="2240"/>
              </a:lnSpc>
            </a:pPr>
            <a:r>
              <a:rPr lang="en-US" sz="2000" b="1">
                <a:solidFill>
                  <a:srgbClr val="000000"/>
                </a:solidFill>
                <a:latin typeface="Poppins Bold"/>
                <a:ea typeface="Poppins Bold"/>
                <a:cs typeface="Poppins Bold"/>
                <a:sym typeface="Poppins Bold"/>
              </a:rPr>
              <a:t>Today and Future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7240" y="5164457"/>
            <a:ext cx="6217920" cy="4203118"/>
          </a:xfrm>
          <a:prstGeom prst="rect">
            <a:avLst/>
          </a:prstGeom>
        </p:spPr>
        <p:txBody>
          <a:bodyPr lIns="0" tIns="0" rIns="0" bIns="0" rtlCol="0" anchor="t">
            <a:spAutoFit/>
          </a:bodyPr>
          <a:lstStyle/>
          <a:p>
            <a:pPr algn="l">
              <a:lnSpc>
                <a:spcPts val="1650"/>
              </a:lnSpc>
            </a:pPr>
            <a:r>
              <a:rPr lang="en-US" sz="1100">
                <a:solidFill>
                  <a:srgbClr val="000000"/>
                </a:solidFill>
                <a:latin typeface="Canva Sans"/>
                <a:ea typeface="Canva Sans"/>
                <a:cs typeface="Canva Sans"/>
                <a:sym typeface="Canva Sans"/>
              </a:rPr>
              <a:t>This diagram outlines paths for agencies to get data from Florida PALM or the DW/BI. </a:t>
            </a:r>
          </a:p>
          <a:p>
            <a:pPr marL="237490" lvl="1" indent="-118745" algn="l">
              <a:lnSpc>
                <a:spcPts val="1650"/>
              </a:lnSpc>
              <a:buFont typeface="Arial"/>
              <a:buChar char="•"/>
            </a:pPr>
            <a:r>
              <a:rPr lang="en-US" sz="1100">
                <a:solidFill>
                  <a:srgbClr val="000000"/>
                </a:solidFill>
                <a:latin typeface="Canva Sans"/>
                <a:ea typeface="Canva Sans"/>
                <a:cs typeface="Canva Sans"/>
                <a:sym typeface="Canva Sans"/>
              </a:rPr>
              <a:t>Agency Business Systems (ABS) and users are represented in green.</a:t>
            </a:r>
          </a:p>
          <a:p>
            <a:pPr marL="237490" lvl="1" indent="-118745" algn="l">
              <a:lnSpc>
                <a:spcPts val="1650"/>
              </a:lnSpc>
              <a:buFont typeface="Arial"/>
              <a:buChar char="•"/>
            </a:pPr>
            <a:r>
              <a:rPr lang="en-US" sz="1100">
                <a:solidFill>
                  <a:srgbClr val="000000"/>
                </a:solidFill>
                <a:latin typeface="Canva Sans"/>
                <a:ea typeface="Canva Sans"/>
                <a:cs typeface="Canva Sans"/>
                <a:sym typeface="Canva Sans"/>
              </a:rPr>
              <a:t>Florida PALM is the blue cloud in the middle.</a:t>
            </a:r>
          </a:p>
          <a:p>
            <a:pPr marL="237490" lvl="1" indent="-118745" algn="l">
              <a:lnSpc>
                <a:spcPts val="1650"/>
              </a:lnSpc>
              <a:buFont typeface="Arial"/>
              <a:buChar char="•"/>
            </a:pPr>
            <a:r>
              <a:rPr lang="en-US" sz="1100">
                <a:solidFill>
                  <a:srgbClr val="000000"/>
                </a:solidFill>
                <a:latin typeface="Canva Sans"/>
                <a:ea typeface="Canva Sans"/>
                <a:cs typeface="Canva Sans"/>
                <a:sym typeface="Canva Sans"/>
              </a:rPr>
              <a:t>The gray lines represent future functionality. </a:t>
            </a:r>
          </a:p>
          <a:p>
            <a:pPr algn="l">
              <a:lnSpc>
                <a:spcPts val="1650"/>
              </a:lnSpc>
            </a:pPr>
            <a:endParaRPr lang="en-US" sz="1100">
              <a:solidFill>
                <a:srgbClr val="000000"/>
              </a:solidFill>
              <a:latin typeface="Canva Sans"/>
              <a:ea typeface="Canva Sans"/>
              <a:cs typeface="Canva Sans"/>
              <a:sym typeface="Canva Sans"/>
            </a:endParaRPr>
          </a:p>
          <a:p>
            <a:pPr algn="l">
              <a:lnSpc>
                <a:spcPts val="1650"/>
              </a:lnSpc>
            </a:pPr>
            <a:r>
              <a:rPr lang="en-US" sz="1100">
                <a:solidFill>
                  <a:srgbClr val="000000"/>
                </a:solidFill>
                <a:latin typeface="Canva Sans"/>
                <a:ea typeface="Canva Sans"/>
                <a:cs typeface="Canva Sans"/>
                <a:sym typeface="Canva Sans"/>
              </a:rPr>
              <a:t>Florida PALM and the DW/BI will work in tandem, with the following interactions:</a:t>
            </a:r>
          </a:p>
          <a:p>
            <a:pPr marL="237490" lvl="1" indent="-118745" algn="l">
              <a:lnSpc>
                <a:spcPts val="1650"/>
              </a:lnSpc>
              <a:buFont typeface="Arial"/>
              <a:buChar char="•"/>
            </a:pPr>
            <a:r>
              <a:rPr lang="en-US" sz="1100" b="1">
                <a:solidFill>
                  <a:srgbClr val="000000"/>
                </a:solidFill>
                <a:latin typeface="Canva Sans Bold"/>
                <a:ea typeface="Canva Sans Bold"/>
                <a:cs typeface="Canva Sans Bold"/>
                <a:sym typeface="Canva Sans Bold"/>
              </a:rPr>
              <a:t>Florida PALM &amp; DW/BI</a:t>
            </a:r>
            <a:r>
              <a:rPr lang="en-US" sz="1100">
                <a:solidFill>
                  <a:srgbClr val="000000"/>
                </a:solidFill>
                <a:latin typeface="Canva Sans"/>
                <a:ea typeface="Canva Sans"/>
                <a:cs typeface="Canva Sans"/>
                <a:sym typeface="Canva Sans"/>
              </a:rPr>
              <a:t>: Florida PALM operates separately from the DW/BI but supports single sign-on for seamless user access. Florida PALM will send data to the DW/BI on a nightly basis. Selected users with the DW/BI Author role will be able to create new queries and modify existing queries using the reporting tools in the DW/BI. </a:t>
            </a:r>
          </a:p>
          <a:p>
            <a:pPr marL="237490" lvl="1" indent="-118745" algn="l">
              <a:lnSpc>
                <a:spcPts val="1650"/>
              </a:lnSpc>
              <a:buFont typeface="Arial"/>
              <a:buChar char="•"/>
            </a:pPr>
            <a:r>
              <a:rPr lang="en-US" sz="1100" b="1">
                <a:solidFill>
                  <a:srgbClr val="000000"/>
                </a:solidFill>
                <a:latin typeface="Canva Sans Bold"/>
                <a:ea typeface="Canva Sans Bold"/>
                <a:cs typeface="Canva Sans Bold"/>
                <a:sym typeface="Canva Sans Bold"/>
              </a:rPr>
              <a:t>Florida PALM &amp; Enterprise/ABS</a:t>
            </a:r>
            <a:r>
              <a:rPr lang="en-US" sz="1100">
                <a:solidFill>
                  <a:srgbClr val="000000"/>
                </a:solidFill>
                <a:latin typeface="Canva Sans"/>
                <a:ea typeface="Canva Sans"/>
                <a:cs typeface="Canva Sans"/>
                <a:sym typeface="Canva Sans"/>
              </a:rPr>
              <a:t>: Data is sent to and received from Florida PALM via standard interface files. </a:t>
            </a:r>
            <a:r>
              <a:rPr lang="en-US" sz="1100" u="sng">
                <a:solidFill>
                  <a:srgbClr val="000000"/>
                </a:solidFill>
                <a:latin typeface="Canva Sans"/>
                <a:ea typeface="Canva Sans"/>
                <a:cs typeface="Canva Sans"/>
                <a:sym typeface="Canva Sans"/>
                <a:hlinkClick r:id="rId2" tooltip="https://myfloridacfofloridapalm.us.document360.io/docs/interfaces"/>
              </a:rPr>
              <a:t>The Knowledge Center Interface Catalog</a:t>
            </a:r>
            <a:r>
              <a:rPr lang="en-US" sz="1100">
                <a:solidFill>
                  <a:srgbClr val="000000"/>
                </a:solidFill>
                <a:latin typeface="Canva Sans"/>
                <a:ea typeface="Canva Sans"/>
                <a:cs typeface="Canva Sans"/>
                <a:sym typeface="Canva Sans"/>
              </a:rPr>
              <a:t> provides detailed descriptions of available outbound interfaces for each Business Process Module, including data field specifics. </a:t>
            </a:r>
          </a:p>
          <a:p>
            <a:pPr marL="237490" lvl="1" indent="-118745" algn="l">
              <a:lnSpc>
                <a:spcPts val="1650"/>
              </a:lnSpc>
              <a:buFont typeface="Arial"/>
              <a:buChar char="•"/>
            </a:pPr>
            <a:r>
              <a:rPr lang="en-US" sz="1100" b="1">
                <a:solidFill>
                  <a:srgbClr val="000000"/>
                </a:solidFill>
                <a:latin typeface="Canva Sans Bold"/>
                <a:ea typeface="Canva Sans Bold"/>
                <a:cs typeface="Canva Sans Bold"/>
                <a:sym typeface="Canva Sans Bold"/>
              </a:rPr>
              <a:t>The DW/BI &amp; ABS</a:t>
            </a:r>
            <a:r>
              <a:rPr lang="en-US" sz="1100">
                <a:solidFill>
                  <a:srgbClr val="000000"/>
                </a:solidFill>
                <a:latin typeface="Canva Sans"/>
                <a:ea typeface="Canva Sans"/>
                <a:cs typeface="Canva Sans"/>
                <a:sym typeface="Canva Sans"/>
              </a:rPr>
              <a:t>: The DW/BI will offer reports and queries but will not interface with ABS at Go-Live. After the system stabilizes and the state concludes the hyper care period, the Project will support agency requests for connections to ABS. </a:t>
            </a:r>
          </a:p>
          <a:p>
            <a:pPr algn="l">
              <a:lnSpc>
                <a:spcPts val="1200"/>
              </a:lnSpc>
            </a:pPr>
            <a:endParaRPr lang="en-US" sz="1100">
              <a:solidFill>
                <a:srgbClr val="000000"/>
              </a:solidFill>
              <a:latin typeface="Canva Sans"/>
              <a:ea typeface="Canva Sans"/>
              <a:cs typeface="Canva Sans"/>
              <a:sym typeface="Canva Sans"/>
            </a:endParaRPr>
          </a:p>
          <a:p>
            <a:pPr algn="l">
              <a:lnSpc>
                <a:spcPts val="1650"/>
              </a:lnSpc>
            </a:pPr>
            <a:r>
              <a:rPr lang="en-US" sz="1100">
                <a:solidFill>
                  <a:srgbClr val="000000"/>
                </a:solidFill>
                <a:latin typeface="Canva Sans"/>
                <a:ea typeface="Canva Sans"/>
                <a:cs typeface="Canva Sans"/>
                <a:sym typeface="Canva Sans"/>
              </a:rPr>
              <a:t>At Go-Live, users will be able to use query filters to target specific information in the DW/BI and even schedule queries to run as needed. The Project team will assist in creating or modifying queries for agency-specific needs. </a:t>
            </a:r>
          </a:p>
        </p:txBody>
      </p:sp>
      <p:sp>
        <p:nvSpPr>
          <p:cNvPr id="3" name="TextBox 3"/>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dirty="0">
                <a:solidFill>
                  <a:srgbClr val="000000"/>
                </a:solidFill>
                <a:latin typeface="Canva Sans"/>
                <a:ea typeface="Canva Sans"/>
                <a:cs typeface="Canva Sans"/>
                <a:sym typeface="Canva Sans"/>
              </a:rPr>
              <a:t>2</a:t>
            </a:r>
          </a:p>
        </p:txBody>
      </p:sp>
      <p:grpSp>
        <p:nvGrpSpPr>
          <p:cNvPr id="4" name="Group 4"/>
          <p:cNvGrpSpPr/>
          <p:nvPr/>
        </p:nvGrpSpPr>
        <p:grpSpPr>
          <a:xfrm>
            <a:off x="685800" y="1084806"/>
            <a:ext cx="6541260" cy="3944394"/>
            <a:chOff x="0" y="0"/>
            <a:chExt cx="2491909" cy="1502626"/>
          </a:xfrm>
        </p:grpSpPr>
        <p:sp>
          <p:nvSpPr>
            <p:cNvPr id="5" name="Freeform 5"/>
            <p:cNvSpPr/>
            <p:nvPr/>
          </p:nvSpPr>
          <p:spPr>
            <a:xfrm>
              <a:off x="0" y="0"/>
              <a:ext cx="2491909" cy="1502626"/>
            </a:xfrm>
            <a:custGeom>
              <a:avLst/>
              <a:gdLst/>
              <a:ahLst/>
              <a:cxnLst/>
              <a:rect l="l" t="t" r="r" b="b"/>
              <a:pathLst>
                <a:path w="2491909" h="1502626">
                  <a:moveTo>
                    <a:pt x="0" y="0"/>
                  </a:moveTo>
                  <a:lnTo>
                    <a:pt x="2491909" y="0"/>
                  </a:lnTo>
                  <a:lnTo>
                    <a:pt x="2491909" y="1502626"/>
                  </a:lnTo>
                  <a:lnTo>
                    <a:pt x="0" y="1502626"/>
                  </a:lnTo>
                  <a:close/>
                </a:path>
              </a:pathLst>
            </a:custGeom>
            <a:solidFill>
              <a:srgbClr val="426483"/>
            </a:solidFill>
          </p:spPr>
          <p:txBody>
            <a:bodyPr/>
            <a:lstStyle/>
            <a:p>
              <a:endParaRPr lang="en-US"/>
            </a:p>
          </p:txBody>
        </p:sp>
        <p:sp>
          <p:nvSpPr>
            <p:cNvPr id="6" name="TextBox 6"/>
            <p:cNvSpPr txBox="1"/>
            <p:nvPr/>
          </p:nvSpPr>
          <p:spPr>
            <a:xfrm>
              <a:off x="0" y="-28575"/>
              <a:ext cx="2491909" cy="1531201"/>
            </a:xfrm>
            <a:prstGeom prst="rect">
              <a:avLst/>
            </a:prstGeom>
          </p:spPr>
          <p:txBody>
            <a:bodyPr lIns="47790" tIns="47790" rIns="47790" bIns="47790" rtlCol="0" anchor="ctr"/>
            <a:lstStyle/>
            <a:p>
              <a:pPr algn="ctr">
                <a:lnSpc>
                  <a:spcPts val="1843"/>
                </a:lnSpc>
              </a:pPr>
              <a:endParaRPr/>
            </a:p>
          </p:txBody>
        </p:sp>
      </p:grpSp>
      <p:sp>
        <p:nvSpPr>
          <p:cNvPr id="7" name="Freeform 7"/>
          <p:cNvSpPr/>
          <p:nvPr/>
        </p:nvSpPr>
        <p:spPr>
          <a:xfrm>
            <a:off x="756030" y="1672552"/>
            <a:ext cx="6400800" cy="3271128"/>
          </a:xfrm>
          <a:custGeom>
            <a:avLst/>
            <a:gdLst/>
            <a:ahLst/>
            <a:cxnLst/>
            <a:rect l="l" t="t" r="r" b="b"/>
            <a:pathLst>
              <a:path w="6400800" h="3271128">
                <a:moveTo>
                  <a:pt x="0" y="0"/>
                </a:moveTo>
                <a:lnTo>
                  <a:pt x="6400800" y="0"/>
                </a:lnTo>
                <a:lnTo>
                  <a:pt x="6400800" y="3271128"/>
                </a:lnTo>
                <a:lnTo>
                  <a:pt x="0" y="3271128"/>
                </a:lnTo>
                <a:lnTo>
                  <a:pt x="0" y="0"/>
                </a:lnTo>
                <a:close/>
              </a:path>
            </a:pathLst>
          </a:custGeom>
          <a:blipFill>
            <a:blip r:embed="rId3"/>
            <a:stretch>
              <a:fillRect t="-11712" r="-7465"/>
            </a:stretch>
          </a:blipFill>
        </p:spPr>
        <p:txBody>
          <a:bodyPr/>
          <a:lstStyle/>
          <a:p>
            <a:endParaRPr lang="en-US"/>
          </a:p>
        </p:txBody>
      </p:sp>
      <p:grpSp>
        <p:nvGrpSpPr>
          <p:cNvPr id="8" name="Group 8"/>
          <p:cNvGrpSpPr/>
          <p:nvPr/>
        </p:nvGrpSpPr>
        <p:grpSpPr>
          <a:xfrm>
            <a:off x="756030" y="1151238"/>
            <a:ext cx="6400800" cy="578464"/>
            <a:chOff x="0" y="0"/>
            <a:chExt cx="2438400" cy="220367"/>
          </a:xfrm>
        </p:grpSpPr>
        <p:sp>
          <p:nvSpPr>
            <p:cNvPr id="9" name="Freeform 9"/>
            <p:cNvSpPr/>
            <p:nvPr/>
          </p:nvSpPr>
          <p:spPr>
            <a:xfrm>
              <a:off x="0" y="0"/>
              <a:ext cx="2438400" cy="220367"/>
            </a:xfrm>
            <a:custGeom>
              <a:avLst/>
              <a:gdLst/>
              <a:ahLst/>
              <a:cxnLst/>
              <a:rect l="l" t="t" r="r" b="b"/>
              <a:pathLst>
                <a:path w="2438400" h="220367">
                  <a:moveTo>
                    <a:pt x="0" y="0"/>
                  </a:moveTo>
                  <a:lnTo>
                    <a:pt x="2438400" y="0"/>
                  </a:lnTo>
                  <a:lnTo>
                    <a:pt x="2438400" y="220367"/>
                  </a:lnTo>
                  <a:lnTo>
                    <a:pt x="0" y="220367"/>
                  </a:lnTo>
                  <a:close/>
                </a:path>
              </a:pathLst>
            </a:custGeom>
            <a:solidFill>
              <a:srgbClr val="FFFFFF"/>
            </a:solidFill>
          </p:spPr>
          <p:txBody>
            <a:bodyPr/>
            <a:lstStyle/>
            <a:p>
              <a:endParaRPr lang="en-US"/>
            </a:p>
          </p:txBody>
        </p:sp>
        <p:sp>
          <p:nvSpPr>
            <p:cNvPr id="10" name="TextBox 10"/>
            <p:cNvSpPr txBox="1"/>
            <p:nvPr/>
          </p:nvSpPr>
          <p:spPr>
            <a:xfrm>
              <a:off x="0" y="-28575"/>
              <a:ext cx="2438400" cy="248942"/>
            </a:xfrm>
            <a:prstGeom prst="rect">
              <a:avLst/>
            </a:prstGeom>
          </p:spPr>
          <p:txBody>
            <a:bodyPr lIns="47790" tIns="47790" rIns="47790" bIns="47790" rtlCol="0" anchor="ctr"/>
            <a:lstStyle/>
            <a:p>
              <a:pPr algn="ctr">
                <a:lnSpc>
                  <a:spcPts val="1843"/>
                </a:lnSpc>
              </a:pPr>
              <a:endParaRPr/>
            </a:p>
          </p:txBody>
        </p:sp>
      </p:grpSp>
      <p:grpSp>
        <p:nvGrpSpPr>
          <p:cNvPr id="11" name="Group 11"/>
          <p:cNvGrpSpPr/>
          <p:nvPr/>
        </p:nvGrpSpPr>
        <p:grpSpPr>
          <a:xfrm>
            <a:off x="5902663" y="3054590"/>
            <a:ext cx="1162727" cy="507053"/>
            <a:chOff x="0" y="0"/>
            <a:chExt cx="442944" cy="193163"/>
          </a:xfrm>
        </p:grpSpPr>
        <p:sp>
          <p:nvSpPr>
            <p:cNvPr id="12" name="Freeform 12"/>
            <p:cNvSpPr/>
            <p:nvPr/>
          </p:nvSpPr>
          <p:spPr>
            <a:xfrm>
              <a:off x="0" y="0"/>
              <a:ext cx="442944" cy="193163"/>
            </a:xfrm>
            <a:custGeom>
              <a:avLst/>
              <a:gdLst/>
              <a:ahLst/>
              <a:cxnLst/>
              <a:rect l="l" t="t" r="r" b="b"/>
              <a:pathLst>
                <a:path w="442944" h="193163">
                  <a:moveTo>
                    <a:pt x="0" y="0"/>
                  </a:moveTo>
                  <a:lnTo>
                    <a:pt x="442944" y="0"/>
                  </a:lnTo>
                  <a:lnTo>
                    <a:pt x="442944" y="193163"/>
                  </a:lnTo>
                  <a:lnTo>
                    <a:pt x="0" y="193163"/>
                  </a:lnTo>
                  <a:close/>
                </a:path>
              </a:pathLst>
            </a:custGeom>
            <a:solidFill>
              <a:srgbClr val="FFFFFF"/>
            </a:solidFill>
          </p:spPr>
          <p:txBody>
            <a:bodyPr/>
            <a:lstStyle/>
            <a:p>
              <a:endParaRPr lang="en-US"/>
            </a:p>
          </p:txBody>
        </p:sp>
        <p:sp>
          <p:nvSpPr>
            <p:cNvPr id="13" name="TextBox 13"/>
            <p:cNvSpPr txBox="1"/>
            <p:nvPr/>
          </p:nvSpPr>
          <p:spPr>
            <a:xfrm>
              <a:off x="0" y="9525"/>
              <a:ext cx="442944" cy="183638"/>
            </a:xfrm>
            <a:prstGeom prst="rect">
              <a:avLst/>
            </a:prstGeom>
          </p:spPr>
          <p:txBody>
            <a:bodyPr lIns="0" tIns="0" rIns="0" bIns="0" rtlCol="0" anchor="t"/>
            <a:lstStyle/>
            <a:p>
              <a:pPr algn="l">
                <a:lnSpc>
                  <a:spcPts val="934"/>
                </a:lnSpc>
              </a:pPr>
              <a:r>
                <a:rPr lang="en-US" sz="849" b="1">
                  <a:solidFill>
                    <a:srgbClr val="000000"/>
                  </a:solidFill>
                  <a:latin typeface="Canva Sans Bold"/>
                  <a:ea typeface="Canva Sans Bold"/>
                  <a:cs typeface="Canva Sans Bold"/>
                  <a:sym typeface="Canva Sans Bold"/>
                </a:rPr>
                <a:t>Available data/info</a:t>
              </a:r>
            </a:p>
            <a:p>
              <a:pPr marL="183514" lvl="1" indent="-91757" algn="l">
                <a:lnSpc>
                  <a:spcPts val="934"/>
                </a:lnSpc>
                <a:buFont typeface="Arial"/>
                <a:buChar char="•"/>
              </a:pPr>
              <a:r>
                <a:rPr lang="en-US" sz="849">
                  <a:solidFill>
                    <a:srgbClr val="000000"/>
                  </a:solidFill>
                  <a:latin typeface="Canva Sans"/>
                  <a:ea typeface="Canva Sans"/>
                  <a:cs typeface="Canva Sans"/>
                  <a:sym typeface="Canva Sans"/>
                </a:rPr>
                <a:t>Reports &amp; Queries</a:t>
              </a:r>
            </a:p>
            <a:p>
              <a:pPr marL="183514" lvl="1" indent="-91757" algn="l">
                <a:lnSpc>
                  <a:spcPts val="934"/>
                </a:lnSpc>
                <a:buFont typeface="Arial"/>
                <a:buChar char="•"/>
              </a:pPr>
              <a:r>
                <a:rPr lang="en-US" sz="849" b="1">
                  <a:solidFill>
                    <a:srgbClr val="000000"/>
                  </a:solidFill>
                  <a:latin typeface="Canva Sans Bold"/>
                  <a:ea typeface="Canva Sans Bold"/>
                  <a:cs typeface="Canva Sans Bold"/>
                  <a:sym typeface="Canva Sans Bold"/>
                </a:rPr>
                <a:t>PLUS:</a:t>
              </a:r>
              <a:r>
                <a:rPr lang="en-US" sz="849">
                  <a:solidFill>
                    <a:srgbClr val="000000"/>
                  </a:solidFill>
                  <a:latin typeface="Canva Sans"/>
                  <a:ea typeface="Canva Sans"/>
                  <a:cs typeface="Canva Sans"/>
                  <a:sym typeface="Canva Sans"/>
                </a:rPr>
                <a:t> Self Service Queries &amp; Extracts</a:t>
              </a:r>
            </a:p>
          </p:txBody>
        </p:sp>
      </p:grpSp>
      <p:sp>
        <p:nvSpPr>
          <p:cNvPr id="14" name="TextBox 14"/>
          <p:cNvSpPr txBox="1"/>
          <p:nvPr/>
        </p:nvSpPr>
        <p:spPr>
          <a:xfrm>
            <a:off x="846112" y="1229806"/>
            <a:ext cx="4935206" cy="571500"/>
          </a:xfrm>
          <a:prstGeom prst="rect">
            <a:avLst/>
          </a:prstGeom>
        </p:spPr>
        <p:txBody>
          <a:bodyPr lIns="0" tIns="0" rIns="0" bIns="0" rtlCol="0" anchor="t">
            <a:spAutoFit/>
          </a:bodyPr>
          <a:lstStyle/>
          <a:p>
            <a:pPr algn="l">
              <a:lnSpc>
                <a:spcPts val="1140"/>
              </a:lnSpc>
            </a:pPr>
            <a:r>
              <a:rPr lang="en-US" sz="950">
                <a:solidFill>
                  <a:srgbClr val="000000"/>
                </a:solidFill>
                <a:latin typeface="Canva Sans"/>
                <a:ea typeface="Canva Sans"/>
                <a:cs typeface="Canva Sans"/>
                <a:sym typeface="Canva Sans"/>
              </a:rPr>
              <a:t>This diagram outlines paths for agencies to get data from Florida PALM or the DW/BI. </a:t>
            </a:r>
          </a:p>
          <a:p>
            <a:pPr marL="205106" lvl="1" indent="-102553" algn="l">
              <a:lnSpc>
                <a:spcPts val="1140"/>
              </a:lnSpc>
              <a:buFont typeface="Arial"/>
              <a:buChar char="•"/>
            </a:pPr>
            <a:r>
              <a:rPr lang="en-US" sz="950">
                <a:solidFill>
                  <a:srgbClr val="000000"/>
                </a:solidFill>
                <a:latin typeface="Canva Sans"/>
                <a:ea typeface="Canva Sans"/>
                <a:cs typeface="Canva Sans"/>
                <a:sym typeface="Canva Sans"/>
              </a:rPr>
              <a:t>Agency Business Systems (ABS) and users are represented in green.</a:t>
            </a:r>
          </a:p>
          <a:p>
            <a:pPr marL="205106" lvl="1" indent="-102553" algn="l">
              <a:lnSpc>
                <a:spcPts val="1140"/>
              </a:lnSpc>
              <a:buFont typeface="Arial"/>
              <a:buChar char="•"/>
            </a:pPr>
            <a:r>
              <a:rPr lang="en-US" sz="950">
                <a:solidFill>
                  <a:srgbClr val="000000"/>
                </a:solidFill>
                <a:latin typeface="Canva Sans"/>
                <a:ea typeface="Canva Sans"/>
                <a:cs typeface="Canva Sans"/>
                <a:sym typeface="Canva Sans"/>
              </a:rPr>
              <a:t>Florida PALM is the blue cloud in the middle.</a:t>
            </a:r>
          </a:p>
          <a:p>
            <a:pPr marL="205106" lvl="1" indent="-102553" algn="l">
              <a:lnSpc>
                <a:spcPts val="1140"/>
              </a:lnSpc>
              <a:buFont typeface="Arial"/>
              <a:buChar char="•"/>
            </a:pPr>
            <a:r>
              <a:rPr lang="en-US" sz="950">
                <a:solidFill>
                  <a:srgbClr val="000000"/>
                </a:solidFill>
                <a:latin typeface="Canva Sans"/>
                <a:ea typeface="Canva Sans"/>
                <a:cs typeface="Canva Sans"/>
                <a:sym typeface="Canva Sans"/>
              </a:rPr>
              <a:t>The gray lines represent future functionality. </a:t>
            </a:r>
          </a:p>
        </p:txBody>
      </p:sp>
      <p:grpSp>
        <p:nvGrpSpPr>
          <p:cNvPr id="15" name="Group 15"/>
          <p:cNvGrpSpPr/>
          <p:nvPr/>
        </p:nvGrpSpPr>
        <p:grpSpPr>
          <a:xfrm>
            <a:off x="4471070" y="1868894"/>
            <a:ext cx="1191302" cy="278453"/>
            <a:chOff x="0" y="0"/>
            <a:chExt cx="453829" cy="106077"/>
          </a:xfrm>
        </p:grpSpPr>
        <p:sp>
          <p:nvSpPr>
            <p:cNvPr id="16" name="Freeform 16"/>
            <p:cNvSpPr/>
            <p:nvPr/>
          </p:nvSpPr>
          <p:spPr>
            <a:xfrm>
              <a:off x="0" y="0"/>
              <a:ext cx="453829" cy="106077"/>
            </a:xfrm>
            <a:custGeom>
              <a:avLst/>
              <a:gdLst/>
              <a:ahLst/>
              <a:cxnLst/>
              <a:rect l="l" t="t" r="r" b="b"/>
              <a:pathLst>
                <a:path w="453829" h="106077">
                  <a:moveTo>
                    <a:pt x="0" y="0"/>
                  </a:moveTo>
                  <a:lnTo>
                    <a:pt x="453829" y="0"/>
                  </a:lnTo>
                  <a:lnTo>
                    <a:pt x="453829" y="106077"/>
                  </a:lnTo>
                  <a:lnTo>
                    <a:pt x="0" y="106077"/>
                  </a:lnTo>
                  <a:close/>
                </a:path>
              </a:pathLst>
            </a:custGeom>
            <a:solidFill>
              <a:srgbClr val="FFFFFF"/>
            </a:solidFill>
          </p:spPr>
          <p:txBody>
            <a:bodyPr/>
            <a:lstStyle/>
            <a:p>
              <a:endParaRPr lang="en-US"/>
            </a:p>
          </p:txBody>
        </p:sp>
        <p:sp>
          <p:nvSpPr>
            <p:cNvPr id="17" name="TextBox 17"/>
            <p:cNvSpPr txBox="1"/>
            <p:nvPr/>
          </p:nvSpPr>
          <p:spPr>
            <a:xfrm>
              <a:off x="0" y="9525"/>
              <a:ext cx="453829" cy="96552"/>
            </a:xfrm>
            <a:prstGeom prst="rect">
              <a:avLst/>
            </a:prstGeom>
          </p:spPr>
          <p:txBody>
            <a:bodyPr lIns="0" tIns="0" rIns="0" bIns="0" rtlCol="0" anchor="t"/>
            <a:lstStyle/>
            <a:p>
              <a:pPr algn="l">
                <a:lnSpc>
                  <a:spcPts val="934"/>
                </a:lnSpc>
              </a:pPr>
              <a:r>
                <a:rPr lang="en-US" sz="849" b="1">
                  <a:solidFill>
                    <a:srgbClr val="000000"/>
                  </a:solidFill>
                  <a:latin typeface="Canva Sans Bold"/>
                  <a:ea typeface="Canva Sans Bold"/>
                  <a:cs typeface="Canva Sans Bold"/>
                  <a:sym typeface="Canva Sans Bold"/>
                </a:rPr>
                <a:t>Available data/info</a:t>
              </a:r>
            </a:p>
            <a:p>
              <a:pPr marL="183514" lvl="1" indent="-91757" algn="l">
                <a:lnSpc>
                  <a:spcPts val="934"/>
                </a:lnSpc>
                <a:buFont typeface="Arial"/>
                <a:buChar char="•"/>
              </a:pPr>
              <a:r>
                <a:rPr lang="en-US" sz="849">
                  <a:solidFill>
                    <a:srgbClr val="000000"/>
                  </a:solidFill>
                  <a:latin typeface="Canva Sans"/>
                  <a:ea typeface="Canva Sans"/>
                  <a:cs typeface="Canva Sans"/>
                  <a:sym typeface="Canva Sans"/>
                </a:rPr>
                <a:t>Reports &amp; Queries</a:t>
              </a:r>
            </a:p>
          </p:txBody>
        </p:sp>
      </p:grpSp>
      <p:grpSp>
        <p:nvGrpSpPr>
          <p:cNvPr id="18" name="Group 18"/>
          <p:cNvGrpSpPr/>
          <p:nvPr/>
        </p:nvGrpSpPr>
        <p:grpSpPr>
          <a:xfrm>
            <a:off x="685800" y="578197"/>
            <a:ext cx="6541260" cy="512616"/>
            <a:chOff x="0" y="0"/>
            <a:chExt cx="2280178" cy="178690"/>
          </a:xfrm>
        </p:grpSpPr>
        <p:sp>
          <p:nvSpPr>
            <p:cNvPr id="19" name="Freeform 19"/>
            <p:cNvSpPr/>
            <p:nvPr/>
          </p:nvSpPr>
          <p:spPr>
            <a:xfrm>
              <a:off x="0" y="0"/>
              <a:ext cx="2280178" cy="178690"/>
            </a:xfrm>
            <a:custGeom>
              <a:avLst/>
              <a:gdLst/>
              <a:ahLst/>
              <a:cxnLst/>
              <a:rect l="l" t="t" r="r" b="b"/>
              <a:pathLst>
                <a:path w="2280178" h="178690">
                  <a:moveTo>
                    <a:pt x="0" y="0"/>
                  </a:moveTo>
                  <a:lnTo>
                    <a:pt x="2280178" y="0"/>
                  </a:lnTo>
                  <a:lnTo>
                    <a:pt x="2280178" y="178690"/>
                  </a:lnTo>
                  <a:lnTo>
                    <a:pt x="0" y="178690"/>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20" name="TextBox 20"/>
            <p:cNvSpPr txBox="1"/>
            <p:nvPr/>
          </p:nvSpPr>
          <p:spPr>
            <a:xfrm>
              <a:off x="0" y="-28575"/>
              <a:ext cx="2280178" cy="207265"/>
            </a:xfrm>
            <a:prstGeom prst="rect">
              <a:avLst/>
            </a:prstGeom>
          </p:spPr>
          <p:txBody>
            <a:bodyPr lIns="50800" tIns="50800" rIns="50800" bIns="50800" rtlCol="0" anchor="ctr"/>
            <a:lstStyle/>
            <a:p>
              <a:pPr algn="ctr">
                <a:lnSpc>
                  <a:spcPts val="1650"/>
                </a:lnSpc>
              </a:pPr>
              <a:endParaRPr/>
            </a:p>
          </p:txBody>
        </p:sp>
      </p:grpSp>
      <p:sp>
        <p:nvSpPr>
          <p:cNvPr id="21" name="TextBox 21"/>
          <p:cNvSpPr txBox="1"/>
          <p:nvPr/>
        </p:nvSpPr>
        <p:spPr>
          <a:xfrm>
            <a:off x="1061707" y="676708"/>
            <a:ext cx="5648987" cy="306070"/>
          </a:xfrm>
          <a:prstGeom prst="rect">
            <a:avLst/>
          </a:prstGeom>
        </p:spPr>
        <p:txBody>
          <a:bodyPr lIns="0" tIns="0" rIns="0" bIns="0" rtlCol="0" anchor="t">
            <a:spAutoFit/>
          </a:bodyPr>
          <a:lstStyle/>
          <a:p>
            <a:pPr algn="ctr">
              <a:lnSpc>
                <a:spcPts val="2240"/>
              </a:lnSpc>
            </a:pPr>
            <a:r>
              <a:rPr lang="en-US" sz="2000" b="1">
                <a:solidFill>
                  <a:srgbClr val="1E1E1E"/>
                </a:solidFill>
                <a:latin typeface="Poppins Bold"/>
                <a:ea typeface="Poppins Bold"/>
                <a:cs typeface="Poppins Bold"/>
                <a:sym typeface="Poppins Bold"/>
              </a:rPr>
              <a:t>Data Flow &amp; Interfaces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7240" y="4868323"/>
            <a:ext cx="6217920" cy="4177665"/>
          </a:xfrm>
          <a:prstGeom prst="rect">
            <a:avLst/>
          </a:prstGeom>
        </p:spPr>
        <p:txBody>
          <a:bodyPr lIns="0" tIns="0" rIns="0" bIns="0" rtlCol="0" anchor="t">
            <a:spAutoFit/>
          </a:bodyPr>
          <a:lstStyle/>
          <a:p>
            <a:pPr algn="just">
              <a:lnSpc>
                <a:spcPts val="1650"/>
              </a:lnSpc>
            </a:pPr>
            <a:r>
              <a:rPr lang="en-US" sz="1100" spc="-16">
                <a:solidFill>
                  <a:srgbClr val="000000"/>
                </a:solidFill>
                <a:latin typeface="Canva Sans"/>
                <a:ea typeface="Canva Sans"/>
                <a:cs typeface="Canva Sans"/>
                <a:sym typeface="Canva Sans"/>
              </a:rPr>
              <a:t>This diagram illustrates the organization of data inside Florida PALM and the relationships between the General Ledger (GL) and Commitment Control Ledger (KK) with the Source Modules. Understanding this model will help you know where best to find your data.</a:t>
            </a:r>
          </a:p>
          <a:p>
            <a:pPr algn="just">
              <a:lnSpc>
                <a:spcPts val="1650"/>
              </a:lnSpc>
            </a:pPr>
            <a:endParaRPr lang="en-US" sz="1100" spc="-16">
              <a:solidFill>
                <a:srgbClr val="000000"/>
              </a:solidFill>
              <a:latin typeface="Canva Sans"/>
              <a:ea typeface="Canva Sans"/>
              <a:cs typeface="Canva Sans"/>
              <a:sym typeface="Canva Sans"/>
            </a:endParaRPr>
          </a:p>
          <a:p>
            <a:pPr algn="just">
              <a:lnSpc>
                <a:spcPts val="1650"/>
              </a:lnSpc>
            </a:pPr>
            <a:r>
              <a:rPr lang="en-US" sz="1100" spc="-16">
                <a:solidFill>
                  <a:srgbClr val="000000"/>
                </a:solidFill>
                <a:latin typeface="Canva Sans"/>
                <a:ea typeface="Canva Sans"/>
                <a:cs typeface="Canva Sans"/>
                <a:sym typeface="Canva Sans"/>
              </a:rPr>
              <a:t>Florida PALM is a Hub and Spoke System, an organizational model where a Central Unit (the hub) is connected to smaller, decentralized units (the spokes). In Florida PALM, the GL and KK Modules serve as the hub, while the Accounts Payable, Accounts Receivable, Asset Management, Payroll and Purchasing Modules (among others) function as the spokes. Together the hub and spokes make up the financial management system called Florida PALM. </a:t>
            </a:r>
          </a:p>
          <a:p>
            <a:pPr algn="just">
              <a:lnSpc>
                <a:spcPts val="1650"/>
              </a:lnSpc>
            </a:pPr>
            <a:endParaRPr lang="en-US" sz="1100" spc="-16">
              <a:solidFill>
                <a:srgbClr val="000000"/>
              </a:solidFill>
              <a:latin typeface="Canva Sans"/>
              <a:ea typeface="Canva Sans"/>
              <a:cs typeface="Canva Sans"/>
              <a:sym typeface="Canva Sans"/>
            </a:endParaRPr>
          </a:p>
          <a:p>
            <a:pPr algn="just">
              <a:lnSpc>
                <a:spcPts val="1650"/>
              </a:lnSpc>
            </a:pPr>
            <a:r>
              <a:rPr lang="en-US" sz="1100" spc="-16">
                <a:solidFill>
                  <a:srgbClr val="000000"/>
                </a:solidFill>
                <a:latin typeface="Canva Sans"/>
                <a:ea typeface="Canva Sans"/>
                <a:cs typeface="Canva Sans"/>
                <a:sym typeface="Canva Sans"/>
              </a:rPr>
              <a:t>Each Source Module focuses on certain types of activities and transactions, and this is where the greatest amount of detail is available for those items. For example, Accounts Payable will have the details about voucher/invoice and payment transactions.  The Accounts Receivable Module will have the details for deposits, returns and accounts receivable.  </a:t>
            </a:r>
          </a:p>
          <a:p>
            <a:pPr algn="just">
              <a:lnSpc>
                <a:spcPts val="1650"/>
              </a:lnSpc>
            </a:pPr>
            <a:endParaRPr lang="en-US" sz="1100" spc="-16">
              <a:solidFill>
                <a:srgbClr val="000000"/>
              </a:solidFill>
              <a:latin typeface="Canva Sans"/>
              <a:ea typeface="Canva Sans"/>
              <a:cs typeface="Canva Sans"/>
              <a:sym typeface="Canva Sans"/>
            </a:endParaRPr>
          </a:p>
          <a:p>
            <a:pPr algn="just">
              <a:lnSpc>
                <a:spcPts val="1650"/>
              </a:lnSpc>
            </a:pPr>
            <a:r>
              <a:rPr lang="en-US" sz="1100" spc="-16">
                <a:solidFill>
                  <a:srgbClr val="000000"/>
                </a:solidFill>
                <a:latin typeface="Canva Sans"/>
                <a:ea typeface="Canva Sans"/>
                <a:cs typeface="Canva Sans"/>
                <a:sym typeface="Canva Sans"/>
              </a:rPr>
              <a:t>The Chart of Accounts ChartFields are the common data elements used across all Modules. The Source Module transactions are summarized, and journals are posted to the GL and KK Modules using ChartFields. Transaction details such as payee name, voucher ID, deposit ID, and payment status are held in the Source Modules and are summed up at the ChartField level to create journals which are posted to the GL and KK Modules. </a:t>
            </a:r>
          </a:p>
        </p:txBody>
      </p:sp>
      <p:sp>
        <p:nvSpPr>
          <p:cNvPr id="3" name="Freeform 3"/>
          <p:cNvSpPr/>
          <p:nvPr/>
        </p:nvSpPr>
        <p:spPr>
          <a:xfrm>
            <a:off x="436245" y="1195545"/>
            <a:ext cx="6899910" cy="3484454"/>
          </a:xfrm>
          <a:custGeom>
            <a:avLst/>
            <a:gdLst/>
            <a:ahLst/>
            <a:cxnLst/>
            <a:rect l="l" t="t" r="r" b="b"/>
            <a:pathLst>
              <a:path w="6899910" h="3484454">
                <a:moveTo>
                  <a:pt x="0" y="0"/>
                </a:moveTo>
                <a:lnTo>
                  <a:pt x="6899910" y="0"/>
                </a:lnTo>
                <a:lnTo>
                  <a:pt x="6899910" y="3484454"/>
                </a:lnTo>
                <a:lnTo>
                  <a:pt x="0" y="3484454"/>
                </a:lnTo>
                <a:lnTo>
                  <a:pt x="0" y="0"/>
                </a:lnTo>
                <a:close/>
              </a:path>
            </a:pathLst>
          </a:custGeom>
          <a:blipFill>
            <a:blip r:embed="rId2"/>
            <a:stretch>
              <a:fillRect/>
            </a:stretch>
          </a:blipFill>
        </p:spPr>
        <p:txBody>
          <a:bodyPr/>
          <a:lstStyle/>
          <a:p>
            <a:endParaRPr lang="en-US"/>
          </a:p>
        </p:txBody>
      </p:sp>
      <p:grpSp>
        <p:nvGrpSpPr>
          <p:cNvPr id="4" name="Group 4"/>
          <p:cNvGrpSpPr/>
          <p:nvPr/>
        </p:nvGrpSpPr>
        <p:grpSpPr>
          <a:xfrm>
            <a:off x="777240" y="600361"/>
            <a:ext cx="6217920" cy="513835"/>
            <a:chOff x="0" y="0"/>
            <a:chExt cx="2167467" cy="179115"/>
          </a:xfrm>
        </p:grpSpPr>
        <p:sp>
          <p:nvSpPr>
            <p:cNvPr id="5" name="Freeform 5"/>
            <p:cNvSpPr/>
            <p:nvPr/>
          </p:nvSpPr>
          <p:spPr>
            <a:xfrm>
              <a:off x="0" y="0"/>
              <a:ext cx="2167467" cy="179115"/>
            </a:xfrm>
            <a:custGeom>
              <a:avLst/>
              <a:gdLst/>
              <a:ahLst/>
              <a:cxnLst/>
              <a:rect l="l" t="t" r="r" b="b"/>
              <a:pathLst>
                <a:path w="2167467" h="179115">
                  <a:moveTo>
                    <a:pt x="0" y="0"/>
                  </a:moveTo>
                  <a:lnTo>
                    <a:pt x="2167467" y="0"/>
                  </a:lnTo>
                  <a:lnTo>
                    <a:pt x="2167467" y="179115"/>
                  </a:lnTo>
                  <a:lnTo>
                    <a:pt x="0" y="179115"/>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6" name="TextBox 6"/>
            <p:cNvSpPr txBox="1"/>
            <p:nvPr/>
          </p:nvSpPr>
          <p:spPr>
            <a:xfrm>
              <a:off x="0" y="-28575"/>
              <a:ext cx="2167467" cy="207690"/>
            </a:xfrm>
            <a:prstGeom prst="rect">
              <a:avLst/>
            </a:prstGeom>
          </p:spPr>
          <p:txBody>
            <a:bodyPr lIns="50800" tIns="50800" rIns="50800" bIns="50800" rtlCol="0" anchor="ctr"/>
            <a:lstStyle/>
            <a:p>
              <a:pPr algn="ctr">
                <a:lnSpc>
                  <a:spcPts val="1650"/>
                </a:lnSpc>
              </a:pPr>
              <a:endParaRPr/>
            </a:p>
          </p:txBody>
        </p:sp>
      </p:grpSp>
      <p:sp>
        <p:nvSpPr>
          <p:cNvPr id="7" name="TextBox 7"/>
          <p:cNvSpPr txBox="1"/>
          <p:nvPr/>
        </p:nvSpPr>
        <p:spPr>
          <a:xfrm>
            <a:off x="1102346" y="698973"/>
            <a:ext cx="5567708" cy="316611"/>
          </a:xfrm>
          <a:prstGeom prst="rect">
            <a:avLst/>
          </a:prstGeom>
        </p:spPr>
        <p:txBody>
          <a:bodyPr lIns="0" tIns="0" rIns="0" bIns="0" rtlCol="0" anchor="t">
            <a:spAutoFit/>
          </a:bodyPr>
          <a:lstStyle/>
          <a:p>
            <a:pPr algn="ctr">
              <a:lnSpc>
                <a:spcPts val="2352"/>
              </a:lnSpc>
            </a:pPr>
            <a:r>
              <a:rPr lang="en-US" sz="2100" b="1">
                <a:solidFill>
                  <a:srgbClr val="1E1E1E"/>
                </a:solidFill>
                <a:latin typeface="Poppins Bold"/>
                <a:ea typeface="Poppins Bold"/>
                <a:cs typeface="Poppins Bold"/>
                <a:sym typeface="Poppins Bold"/>
              </a:rPr>
              <a:t>Florida PALM Module Interactions</a:t>
            </a:r>
          </a:p>
        </p:txBody>
      </p:sp>
      <p:sp>
        <p:nvSpPr>
          <p:cNvPr id="8" name="TextBox 8"/>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a:solidFill>
                  <a:srgbClr val="000000"/>
                </a:solidFill>
                <a:latin typeface="Canva Sans"/>
                <a:ea typeface="Canva Sans"/>
                <a:cs typeface="Canva Sans"/>
                <a:sym typeface="Canva Sans"/>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7240" y="5091836"/>
            <a:ext cx="6217920" cy="4189324"/>
          </a:xfrm>
          <a:custGeom>
            <a:avLst/>
            <a:gdLst/>
            <a:ahLst/>
            <a:cxnLst/>
            <a:rect l="l" t="t" r="r" b="b"/>
            <a:pathLst>
              <a:path w="6217920" h="4189324">
                <a:moveTo>
                  <a:pt x="0" y="0"/>
                </a:moveTo>
                <a:lnTo>
                  <a:pt x="6217920" y="0"/>
                </a:lnTo>
                <a:lnTo>
                  <a:pt x="6217920" y="4189324"/>
                </a:lnTo>
                <a:lnTo>
                  <a:pt x="0" y="4189324"/>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777240" y="600361"/>
            <a:ext cx="6217920" cy="513835"/>
            <a:chOff x="0" y="0"/>
            <a:chExt cx="2167467" cy="179115"/>
          </a:xfrm>
        </p:grpSpPr>
        <p:sp>
          <p:nvSpPr>
            <p:cNvPr id="4" name="Freeform 4"/>
            <p:cNvSpPr/>
            <p:nvPr/>
          </p:nvSpPr>
          <p:spPr>
            <a:xfrm>
              <a:off x="0" y="0"/>
              <a:ext cx="2167467" cy="179115"/>
            </a:xfrm>
            <a:custGeom>
              <a:avLst/>
              <a:gdLst/>
              <a:ahLst/>
              <a:cxnLst/>
              <a:rect l="l" t="t" r="r" b="b"/>
              <a:pathLst>
                <a:path w="2167467" h="179115">
                  <a:moveTo>
                    <a:pt x="0" y="0"/>
                  </a:moveTo>
                  <a:lnTo>
                    <a:pt x="2167467" y="0"/>
                  </a:lnTo>
                  <a:lnTo>
                    <a:pt x="2167467" y="179115"/>
                  </a:lnTo>
                  <a:lnTo>
                    <a:pt x="0" y="179115"/>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5" name="TextBox 5"/>
            <p:cNvSpPr txBox="1"/>
            <p:nvPr/>
          </p:nvSpPr>
          <p:spPr>
            <a:xfrm>
              <a:off x="0" y="-28575"/>
              <a:ext cx="2167467" cy="207690"/>
            </a:xfrm>
            <a:prstGeom prst="rect">
              <a:avLst/>
            </a:prstGeom>
          </p:spPr>
          <p:txBody>
            <a:bodyPr lIns="50800" tIns="50800" rIns="50800" bIns="50800" rtlCol="0" anchor="ctr"/>
            <a:lstStyle/>
            <a:p>
              <a:pPr algn="ctr">
                <a:lnSpc>
                  <a:spcPts val="1650"/>
                </a:lnSpc>
              </a:pPr>
              <a:endParaRPr/>
            </a:p>
          </p:txBody>
        </p:sp>
      </p:grpSp>
      <p:sp>
        <p:nvSpPr>
          <p:cNvPr id="6" name="TextBox 6"/>
          <p:cNvSpPr txBox="1"/>
          <p:nvPr/>
        </p:nvSpPr>
        <p:spPr>
          <a:xfrm>
            <a:off x="1102346" y="698973"/>
            <a:ext cx="5567708" cy="316611"/>
          </a:xfrm>
          <a:prstGeom prst="rect">
            <a:avLst/>
          </a:prstGeom>
        </p:spPr>
        <p:txBody>
          <a:bodyPr lIns="0" tIns="0" rIns="0" bIns="0" rtlCol="0" anchor="t">
            <a:spAutoFit/>
          </a:bodyPr>
          <a:lstStyle/>
          <a:p>
            <a:pPr algn="ctr">
              <a:lnSpc>
                <a:spcPts val="2352"/>
              </a:lnSpc>
            </a:pPr>
            <a:r>
              <a:rPr lang="en-US" sz="2100" b="1">
                <a:solidFill>
                  <a:srgbClr val="1E1E1E"/>
                </a:solidFill>
                <a:latin typeface="Poppins Bold"/>
                <a:ea typeface="Poppins Bold"/>
                <a:cs typeface="Poppins Bold"/>
                <a:sym typeface="Poppins Bold"/>
              </a:rPr>
              <a:t>Ledger Structure</a:t>
            </a:r>
          </a:p>
        </p:txBody>
      </p:sp>
      <p:sp>
        <p:nvSpPr>
          <p:cNvPr id="7" name="TextBox 7"/>
          <p:cNvSpPr txBox="1"/>
          <p:nvPr/>
        </p:nvSpPr>
        <p:spPr>
          <a:xfrm>
            <a:off x="777240" y="1314221"/>
            <a:ext cx="6217920" cy="3549015"/>
          </a:xfrm>
          <a:prstGeom prst="rect">
            <a:avLst/>
          </a:prstGeom>
        </p:spPr>
        <p:txBody>
          <a:bodyPr lIns="0" tIns="0" rIns="0" bIns="0" rtlCol="0" anchor="t">
            <a:spAutoFit/>
          </a:bodyPr>
          <a:lstStyle/>
          <a:p>
            <a:pPr algn="just">
              <a:lnSpc>
                <a:spcPts val="1650"/>
              </a:lnSpc>
            </a:pPr>
            <a:r>
              <a:rPr lang="en-US" sz="1100" spc="-16">
                <a:solidFill>
                  <a:srgbClr val="000000"/>
                </a:solidFill>
                <a:latin typeface="Canva Sans"/>
                <a:ea typeface="Canva Sans"/>
                <a:cs typeface="Canva Sans"/>
                <a:sym typeface="Canva Sans"/>
              </a:rPr>
              <a:t>Shared at the April Advisory Council Meeting, this graphic shows the flow of data from Source Modules to the GL Module and table. Within the Florida PALM General Ledger, balance data will be stored in three tables which make up the GL: GL Journal Header table, GL Journal Line table, and the Ledger table. The Actuals Ledger, Cash Basis Ledger, and the Financial Reporting Ledger share these tables. </a:t>
            </a:r>
          </a:p>
          <a:p>
            <a:pPr algn="just">
              <a:lnSpc>
                <a:spcPts val="1650"/>
              </a:lnSpc>
            </a:pPr>
            <a:endParaRPr lang="en-US" sz="1100" spc="-16">
              <a:solidFill>
                <a:srgbClr val="000000"/>
              </a:solidFill>
              <a:latin typeface="Canva Sans"/>
              <a:ea typeface="Canva Sans"/>
              <a:cs typeface="Canva Sans"/>
              <a:sym typeface="Canva Sans"/>
            </a:endParaRPr>
          </a:p>
          <a:p>
            <a:pPr algn="just">
              <a:lnSpc>
                <a:spcPts val="1650"/>
              </a:lnSpc>
            </a:pPr>
            <a:r>
              <a:rPr lang="en-US" sz="1100" spc="-16">
                <a:solidFill>
                  <a:srgbClr val="000000"/>
                </a:solidFill>
                <a:latin typeface="Canva Sans"/>
                <a:ea typeface="Canva Sans"/>
                <a:cs typeface="Canva Sans"/>
                <a:sym typeface="Canva Sans"/>
              </a:rPr>
              <a:t>Transactions are distinguished within the table by the Ledger field. Source Module transactions and GL Journal details will populate the Journal Header and Line tables using all available ChartFields. Balances will also be updated and recorded in the Ledger table at a summarized level, including the Project ChartField.  </a:t>
            </a:r>
          </a:p>
          <a:p>
            <a:pPr algn="just">
              <a:lnSpc>
                <a:spcPts val="1650"/>
              </a:lnSpc>
            </a:pPr>
            <a:endParaRPr lang="en-US" sz="1100" spc="-16">
              <a:solidFill>
                <a:srgbClr val="000000"/>
              </a:solidFill>
              <a:latin typeface="Canva Sans"/>
              <a:ea typeface="Canva Sans"/>
              <a:cs typeface="Canva Sans"/>
              <a:sym typeface="Canva Sans"/>
            </a:endParaRPr>
          </a:p>
          <a:p>
            <a:pPr algn="just">
              <a:lnSpc>
                <a:spcPts val="1650"/>
              </a:lnSpc>
            </a:pPr>
            <a:r>
              <a:rPr lang="en-US" sz="1100" spc="-16">
                <a:solidFill>
                  <a:srgbClr val="000000"/>
                </a:solidFill>
                <a:latin typeface="Canva Sans"/>
                <a:ea typeface="Canva Sans"/>
                <a:cs typeface="Canva Sans"/>
                <a:sym typeface="Canva Sans"/>
              </a:rPr>
              <a:t>The Project Costing (PC) ChartFields include PC Business Unit, Project Activity, PC Source Type, PC Category, and PC Subcategory.  These ChartField values can be used on both Source Module transactions and GL Journals.  When these ChartFields are used on a Source Module transaction, they are summarized and posted to the GL Journal Line table. However, when updating balances within the Ledger table, they are summarized into the Project ChartField value.</a:t>
            </a:r>
          </a:p>
        </p:txBody>
      </p:sp>
      <p:sp>
        <p:nvSpPr>
          <p:cNvPr id="8" name="TextBox 8"/>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dirty="0">
                <a:solidFill>
                  <a:srgbClr val="000000"/>
                </a:solidFill>
                <a:latin typeface="Canva Sans"/>
                <a:ea typeface="Canva Sans"/>
                <a:cs typeface="Canva Sans"/>
                <a:sym typeface="Canva Sans"/>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6107" y="1277778"/>
            <a:ext cx="6600186" cy="6497283"/>
            <a:chOff x="0" y="0"/>
            <a:chExt cx="2514357" cy="2475155"/>
          </a:xfrm>
        </p:grpSpPr>
        <p:sp>
          <p:nvSpPr>
            <p:cNvPr id="3" name="Freeform 3"/>
            <p:cNvSpPr/>
            <p:nvPr/>
          </p:nvSpPr>
          <p:spPr>
            <a:xfrm>
              <a:off x="0" y="0"/>
              <a:ext cx="2514357" cy="2475156"/>
            </a:xfrm>
            <a:custGeom>
              <a:avLst/>
              <a:gdLst/>
              <a:ahLst/>
              <a:cxnLst/>
              <a:rect l="l" t="t" r="r" b="b"/>
              <a:pathLst>
                <a:path w="2514357" h="2475156">
                  <a:moveTo>
                    <a:pt x="0" y="0"/>
                  </a:moveTo>
                  <a:lnTo>
                    <a:pt x="2514357" y="0"/>
                  </a:lnTo>
                  <a:lnTo>
                    <a:pt x="2514357" y="2475156"/>
                  </a:lnTo>
                  <a:lnTo>
                    <a:pt x="0" y="2475156"/>
                  </a:lnTo>
                  <a:close/>
                </a:path>
              </a:pathLst>
            </a:custGeom>
            <a:solidFill>
              <a:srgbClr val="3C6789"/>
            </a:solidFill>
          </p:spPr>
          <p:txBody>
            <a:bodyPr/>
            <a:lstStyle/>
            <a:p>
              <a:endParaRPr lang="en-US"/>
            </a:p>
          </p:txBody>
        </p:sp>
        <p:sp>
          <p:nvSpPr>
            <p:cNvPr id="4" name="TextBox 4"/>
            <p:cNvSpPr txBox="1"/>
            <p:nvPr/>
          </p:nvSpPr>
          <p:spPr>
            <a:xfrm>
              <a:off x="0" y="-28575"/>
              <a:ext cx="2514357" cy="2503730"/>
            </a:xfrm>
            <a:prstGeom prst="rect">
              <a:avLst/>
            </a:prstGeom>
          </p:spPr>
          <p:txBody>
            <a:bodyPr lIns="47790" tIns="47790" rIns="47790" bIns="47790" rtlCol="0" anchor="ctr"/>
            <a:lstStyle/>
            <a:p>
              <a:pPr algn="ctr">
                <a:lnSpc>
                  <a:spcPts val="1843"/>
                </a:lnSpc>
              </a:pPr>
              <a:endParaRPr/>
            </a:p>
          </p:txBody>
        </p:sp>
      </p:grpSp>
      <p:grpSp>
        <p:nvGrpSpPr>
          <p:cNvPr id="5" name="Group 5"/>
          <p:cNvGrpSpPr/>
          <p:nvPr/>
        </p:nvGrpSpPr>
        <p:grpSpPr>
          <a:xfrm>
            <a:off x="723655" y="1383363"/>
            <a:ext cx="6325089" cy="6271185"/>
            <a:chOff x="0" y="0"/>
            <a:chExt cx="2409558" cy="2389023"/>
          </a:xfrm>
        </p:grpSpPr>
        <p:sp>
          <p:nvSpPr>
            <p:cNvPr id="6" name="Freeform 6"/>
            <p:cNvSpPr/>
            <p:nvPr/>
          </p:nvSpPr>
          <p:spPr>
            <a:xfrm>
              <a:off x="0" y="0"/>
              <a:ext cx="2409558" cy="2389023"/>
            </a:xfrm>
            <a:custGeom>
              <a:avLst/>
              <a:gdLst/>
              <a:ahLst/>
              <a:cxnLst/>
              <a:rect l="l" t="t" r="r" b="b"/>
              <a:pathLst>
                <a:path w="2409558" h="2389023">
                  <a:moveTo>
                    <a:pt x="0" y="0"/>
                  </a:moveTo>
                  <a:lnTo>
                    <a:pt x="2409558" y="0"/>
                  </a:lnTo>
                  <a:lnTo>
                    <a:pt x="2409558" y="2389023"/>
                  </a:lnTo>
                  <a:lnTo>
                    <a:pt x="0" y="2389023"/>
                  </a:lnTo>
                  <a:close/>
                </a:path>
              </a:pathLst>
            </a:custGeom>
            <a:solidFill>
              <a:srgbClr val="FFFFFF"/>
            </a:solidFill>
          </p:spPr>
          <p:txBody>
            <a:bodyPr/>
            <a:lstStyle/>
            <a:p>
              <a:endParaRPr lang="en-US"/>
            </a:p>
          </p:txBody>
        </p:sp>
        <p:sp>
          <p:nvSpPr>
            <p:cNvPr id="7" name="TextBox 7"/>
            <p:cNvSpPr txBox="1"/>
            <p:nvPr/>
          </p:nvSpPr>
          <p:spPr>
            <a:xfrm>
              <a:off x="0" y="-28575"/>
              <a:ext cx="2409558" cy="2417598"/>
            </a:xfrm>
            <a:prstGeom prst="rect">
              <a:avLst/>
            </a:prstGeom>
          </p:spPr>
          <p:txBody>
            <a:bodyPr lIns="47790" tIns="47790" rIns="47790" bIns="47790" rtlCol="0" anchor="ctr"/>
            <a:lstStyle/>
            <a:p>
              <a:pPr algn="ctr">
                <a:lnSpc>
                  <a:spcPts val="1843"/>
                </a:lnSpc>
              </a:pPr>
              <a:endParaRPr/>
            </a:p>
          </p:txBody>
        </p:sp>
      </p:grpSp>
      <p:graphicFrame>
        <p:nvGraphicFramePr>
          <p:cNvPr id="8" name="Table 8"/>
          <p:cNvGraphicFramePr>
            <a:graphicFrameLocks noGrp="1"/>
          </p:cNvGraphicFramePr>
          <p:nvPr/>
        </p:nvGraphicFramePr>
        <p:xfrm>
          <a:off x="829110" y="1531201"/>
          <a:ext cx="6114180" cy="5975509"/>
        </p:xfrm>
        <a:graphic>
          <a:graphicData uri="http://schemas.openxmlformats.org/drawingml/2006/table">
            <a:tbl>
              <a:tblPr/>
              <a:tblGrid>
                <a:gridCol w="1194269">
                  <a:extLst>
                    <a:ext uri="{9D8B030D-6E8A-4147-A177-3AD203B41FA5}">
                      <a16:colId xmlns:a16="http://schemas.microsoft.com/office/drawing/2014/main" val="20000"/>
                    </a:ext>
                  </a:extLst>
                </a:gridCol>
                <a:gridCol w="2489666">
                  <a:extLst>
                    <a:ext uri="{9D8B030D-6E8A-4147-A177-3AD203B41FA5}">
                      <a16:colId xmlns:a16="http://schemas.microsoft.com/office/drawing/2014/main" val="20001"/>
                    </a:ext>
                  </a:extLst>
                </a:gridCol>
                <a:gridCol w="2430245">
                  <a:extLst>
                    <a:ext uri="{9D8B030D-6E8A-4147-A177-3AD203B41FA5}">
                      <a16:colId xmlns:a16="http://schemas.microsoft.com/office/drawing/2014/main" val="20002"/>
                    </a:ext>
                  </a:extLst>
                </a:gridCol>
              </a:tblGrid>
              <a:tr h="678438">
                <a:tc>
                  <a:txBody>
                    <a:bodyPr/>
                    <a:lstStyle/>
                    <a:p>
                      <a:pPr algn="ctr">
                        <a:lnSpc>
                          <a:spcPts val="1540"/>
                        </a:lnSpc>
                        <a:defRPr/>
                      </a:pPr>
                      <a:r>
                        <a:rPr lang="en-US" sz="1100" b="1">
                          <a:solidFill>
                            <a:srgbClr val="000000"/>
                          </a:solidFill>
                          <a:latin typeface="Canva Sans Bold"/>
                          <a:ea typeface="Canva Sans Bold"/>
                          <a:cs typeface="Canva Sans Bold"/>
                          <a:sym typeface="Canva Sans Bold"/>
                        </a:rPr>
                        <a:t>Reporting Solution</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40"/>
                        </a:lnSpc>
                        <a:defRPr/>
                      </a:pPr>
                      <a:r>
                        <a:rPr lang="en-US" sz="1100" b="1">
                          <a:solidFill>
                            <a:srgbClr val="000000"/>
                          </a:solidFill>
                          <a:latin typeface="Canva Sans Bold"/>
                          <a:ea typeface="Canva Sans Bold"/>
                          <a:cs typeface="Canva Sans Bold"/>
                          <a:sym typeface="Canva Sans Bold"/>
                        </a:rPr>
                        <a:t>Florida PALM</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40"/>
                        </a:lnSpc>
                        <a:defRPr/>
                      </a:pPr>
                      <a:r>
                        <a:rPr lang="en-US" sz="1100" b="1">
                          <a:solidFill>
                            <a:srgbClr val="000000"/>
                          </a:solidFill>
                          <a:latin typeface="Canva Sans Bold"/>
                          <a:ea typeface="Canva Sans Bold"/>
                          <a:cs typeface="Canva Sans Bold"/>
                          <a:sym typeface="Canva Sans Bold"/>
                        </a:rPr>
                        <a:t>Data Warehouse/</a:t>
                      </a:r>
                      <a:endParaRPr lang="en-US" sz="1100"/>
                    </a:p>
                    <a:p>
                      <a:pPr algn="ctr">
                        <a:lnSpc>
                          <a:spcPts val="1540"/>
                        </a:lnSpc>
                      </a:pPr>
                      <a:r>
                        <a:rPr lang="en-US" sz="1100" b="1">
                          <a:solidFill>
                            <a:srgbClr val="000000"/>
                          </a:solidFill>
                          <a:latin typeface="Canva Sans Bold"/>
                          <a:ea typeface="Canva Sans Bold"/>
                          <a:cs typeface="Canva Sans Bold"/>
                          <a:sym typeface="Canva Sans Bold"/>
                        </a:rPr>
                        <a:t>Business Intelligence</a:t>
                      </a:r>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69547">
                <a:tc>
                  <a:txBody>
                    <a:bodyPr/>
                    <a:lstStyle/>
                    <a:p>
                      <a:pPr algn="ctr">
                        <a:lnSpc>
                          <a:spcPts val="1540"/>
                        </a:lnSpc>
                        <a:defRPr/>
                      </a:pPr>
                      <a:r>
                        <a:rPr lang="en-US" sz="1100" b="1">
                          <a:solidFill>
                            <a:srgbClr val="000000"/>
                          </a:solidFill>
                          <a:latin typeface="Canva Sans Bold"/>
                          <a:ea typeface="Canva Sans Bold"/>
                          <a:cs typeface="Canva Sans Bold"/>
                          <a:sym typeface="Canva Sans Bold"/>
                        </a:rPr>
                        <a:t>Audience</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anva Sans"/>
                          <a:ea typeface="Canva Sans"/>
                          <a:cs typeface="Canva Sans"/>
                          <a:sym typeface="Canva Sans"/>
                        </a:rPr>
                        <a:t>Users reponsible for day-to-day operations</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anva Sans"/>
                          <a:ea typeface="Canva Sans"/>
                          <a:cs typeface="Canva Sans"/>
                          <a:sym typeface="Canva Sans"/>
                        </a:rPr>
                        <a:t>Users responsible for analytical, statutory, historical, and strategic reporting</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69547">
                <a:tc>
                  <a:txBody>
                    <a:bodyPr/>
                    <a:lstStyle/>
                    <a:p>
                      <a:pPr algn="ctr">
                        <a:lnSpc>
                          <a:spcPts val="1540"/>
                        </a:lnSpc>
                        <a:defRPr/>
                      </a:pPr>
                      <a:r>
                        <a:rPr lang="en-US" sz="1100" b="1">
                          <a:solidFill>
                            <a:srgbClr val="000000"/>
                          </a:solidFill>
                          <a:latin typeface="Canva Sans Bold"/>
                          <a:ea typeface="Canva Sans Bold"/>
                          <a:cs typeface="Canva Sans Bold"/>
                          <a:sym typeface="Canva Sans Bold"/>
                        </a:rPr>
                        <a:t>Florida PALM Data</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anva Sans"/>
                          <a:ea typeface="Canva Sans"/>
                          <a:cs typeface="Canva Sans"/>
                          <a:sym typeface="Canva Sans"/>
                        </a:rPr>
                        <a:t>All Florida PALM data</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anva Sans"/>
                          <a:ea typeface="Canva Sans"/>
                          <a:cs typeface="Canva Sans"/>
                          <a:sym typeface="Canva Sans"/>
                        </a:rPr>
                        <a:t>Completed Florida PALM transactions for AP, AR, IU, AM, GL, KK, and Payroll</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8438">
                <a:tc>
                  <a:txBody>
                    <a:bodyPr/>
                    <a:lstStyle/>
                    <a:p>
                      <a:pPr algn="ctr">
                        <a:lnSpc>
                          <a:spcPts val="1540"/>
                        </a:lnSpc>
                        <a:defRPr/>
                      </a:pPr>
                      <a:r>
                        <a:rPr lang="en-US" sz="1100" b="1">
                          <a:solidFill>
                            <a:srgbClr val="000000"/>
                          </a:solidFill>
                          <a:latin typeface="Canva Sans Bold"/>
                          <a:ea typeface="Canva Sans Bold"/>
                          <a:cs typeface="Canva Sans Bold"/>
                          <a:sym typeface="Canva Sans Bold"/>
                        </a:rPr>
                        <a:t>Legacy Information</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anva Sans"/>
                          <a:ea typeface="Canva Sans"/>
                          <a:cs typeface="Canva Sans"/>
                          <a:sym typeface="Canva Sans"/>
                        </a:rPr>
                        <a:t>Limited to information loaded as part of conversions</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anva Sans"/>
                          <a:ea typeface="Canva Sans"/>
                          <a:cs typeface="Canva Sans"/>
                          <a:sym typeface="Canva Sans"/>
                        </a:rPr>
                        <a:t>IW Data</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8438">
                <a:tc>
                  <a:txBody>
                    <a:bodyPr/>
                    <a:lstStyle/>
                    <a:p>
                      <a:pPr algn="ctr">
                        <a:lnSpc>
                          <a:spcPts val="1540"/>
                        </a:lnSpc>
                        <a:defRPr/>
                      </a:pPr>
                      <a:r>
                        <a:rPr lang="en-US" sz="1100" b="1">
                          <a:solidFill>
                            <a:srgbClr val="000000"/>
                          </a:solidFill>
                          <a:latin typeface="Canva Sans Bold"/>
                          <a:ea typeface="Canva Sans Bold"/>
                          <a:cs typeface="Canva Sans Bold"/>
                          <a:sym typeface="Canva Sans Bold"/>
                        </a:rPr>
                        <a:t>Data Refresh Schedule</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anva Sans"/>
                          <a:ea typeface="Canva Sans"/>
                          <a:cs typeface="Canva Sans"/>
                          <a:sym typeface="Canva Sans"/>
                        </a:rPr>
                        <a:t>Real or Near-Real Time</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anva Sans"/>
                          <a:ea typeface="Canva Sans"/>
                          <a:cs typeface="Canva Sans"/>
                          <a:sym typeface="Canva Sans"/>
                        </a:rPr>
                        <a:t>Nightly data refreshes</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78438">
                <a:tc>
                  <a:txBody>
                    <a:bodyPr/>
                    <a:lstStyle/>
                    <a:p>
                      <a:pPr algn="ctr">
                        <a:lnSpc>
                          <a:spcPts val="1540"/>
                        </a:lnSpc>
                        <a:defRPr/>
                      </a:pPr>
                      <a:r>
                        <a:rPr lang="en-US" sz="1100" b="1">
                          <a:solidFill>
                            <a:srgbClr val="000000"/>
                          </a:solidFill>
                          <a:latin typeface="Canva Sans Bold"/>
                          <a:ea typeface="Canva Sans Bold"/>
                          <a:cs typeface="Canva Sans Bold"/>
                          <a:sym typeface="Canva Sans Bold"/>
                        </a:rPr>
                        <a:t>Report Complexity</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anva Sans"/>
                          <a:ea typeface="Canva Sans"/>
                          <a:cs typeface="Canva Sans"/>
                          <a:sym typeface="Canva Sans"/>
                        </a:rPr>
                        <a:t>Mostly simple calculations or logic</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anva Sans"/>
                          <a:ea typeface="Canva Sans"/>
                          <a:cs typeface="Canva Sans"/>
                          <a:sym typeface="Canva Sans"/>
                        </a:rPr>
                        <a:t>Simple to complex calculations or logic</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69547">
                <a:tc>
                  <a:txBody>
                    <a:bodyPr/>
                    <a:lstStyle/>
                    <a:p>
                      <a:pPr algn="ctr">
                        <a:lnSpc>
                          <a:spcPts val="1540"/>
                        </a:lnSpc>
                        <a:defRPr/>
                      </a:pPr>
                      <a:r>
                        <a:rPr lang="en-US" sz="1100" b="1">
                          <a:solidFill>
                            <a:srgbClr val="000000"/>
                          </a:solidFill>
                          <a:latin typeface="Canva Sans Bold"/>
                          <a:ea typeface="Canva Sans Bold"/>
                          <a:cs typeface="Canva Sans Bold"/>
                          <a:sym typeface="Canva Sans Bold"/>
                        </a:rPr>
                        <a:t>Key Reporting Tools</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anva Sans"/>
                          <a:ea typeface="Canva Sans"/>
                          <a:cs typeface="Canva Sans"/>
                          <a:sym typeface="Canva Sans"/>
                        </a:rPr>
                        <a:t>PeopleSoft Query </a:t>
                      </a:r>
                      <a:endParaRPr lang="en-US" sz="1100"/>
                    </a:p>
                    <a:p>
                      <a:pPr algn="ctr">
                        <a:lnSpc>
                          <a:spcPts val="1540"/>
                        </a:lnSpc>
                      </a:pPr>
                      <a:r>
                        <a:rPr lang="en-US" sz="1100">
                          <a:solidFill>
                            <a:srgbClr val="000000"/>
                          </a:solidFill>
                          <a:latin typeface="Canva Sans"/>
                          <a:ea typeface="Canva Sans"/>
                          <a:cs typeface="Canva Sans"/>
                          <a:sym typeface="Canva Sans"/>
                        </a:rPr>
                        <a:t>Business Intelligence Publisher</a:t>
                      </a:r>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40"/>
                        </a:lnSpc>
                        <a:defRPr/>
                      </a:pPr>
                      <a:r>
                        <a:rPr lang="en-US" sz="1100">
                          <a:solidFill>
                            <a:srgbClr val="000000"/>
                          </a:solidFill>
                          <a:latin typeface="Canva Sans"/>
                          <a:ea typeface="Canva Sans"/>
                          <a:cs typeface="Canva Sans"/>
                          <a:sym typeface="Canva Sans"/>
                        </a:rPr>
                        <a:t>Business Intelligence Classic </a:t>
                      </a:r>
                      <a:endParaRPr lang="en-US" sz="1100"/>
                    </a:p>
                    <a:p>
                      <a:pPr algn="ctr">
                        <a:lnSpc>
                          <a:spcPts val="1540"/>
                        </a:lnSpc>
                      </a:pPr>
                      <a:r>
                        <a:rPr lang="en-US" sz="1100">
                          <a:solidFill>
                            <a:srgbClr val="000000"/>
                          </a:solidFill>
                          <a:latin typeface="Canva Sans"/>
                          <a:ea typeface="Canva Sans"/>
                          <a:cs typeface="Canva Sans"/>
                          <a:sym typeface="Canva Sans"/>
                        </a:rPr>
                        <a:t>Business Intelligence Publisher</a:t>
                      </a:r>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53116">
                <a:tc>
                  <a:txBody>
                    <a:bodyPr/>
                    <a:lstStyle/>
                    <a:p>
                      <a:pPr algn="ctr">
                        <a:lnSpc>
                          <a:spcPts val="1540"/>
                        </a:lnSpc>
                        <a:defRPr/>
                      </a:pPr>
                      <a:r>
                        <a:rPr lang="en-US" sz="1100" b="1">
                          <a:solidFill>
                            <a:srgbClr val="000000"/>
                          </a:solidFill>
                          <a:latin typeface="Canva Sans Bold"/>
                          <a:ea typeface="Canva Sans Bold"/>
                          <a:cs typeface="Canva Sans Bold"/>
                          <a:sym typeface="Canva Sans Bold"/>
                        </a:rPr>
                        <a:t>Formats</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lnSpc>
                          <a:spcPts val="1540"/>
                        </a:lnSpc>
                        <a:defRPr/>
                      </a:pPr>
                      <a:r>
                        <a:rPr lang="en-US" sz="1100">
                          <a:solidFill>
                            <a:srgbClr val="000000"/>
                          </a:solidFill>
                          <a:latin typeface="Canva Sans"/>
                          <a:ea typeface="Canva Sans"/>
                          <a:cs typeface="Canva Sans"/>
                          <a:sym typeface="Canva Sans"/>
                        </a:rPr>
                        <a:t>Excel (.xls), .csv, .and .pdf</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ts val="1540"/>
                        </a:lnSpc>
                        <a:defRPr/>
                      </a:pPr>
                      <a:r>
                        <a:rPr lang="en-US" sz="1100">
                          <a:solidFill>
                            <a:srgbClr val="000000"/>
                          </a:solidFill>
                          <a:latin typeface="Canva Sans"/>
                          <a:ea typeface="Canva Sans"/>
                          <a:cs typeface="Canva Sans"/>
                          <a:sym typeface="Canva Sans"/>
                        </a:rPr>
                        <a:t>Excel (.xls), .csv, .and .pdf</a:t>
                      </a:r>
                      <a:endParaRPr lang="en-US" sz="1100"/>
                    </a:p>
                  </a:txBody>
                  <a:tcPr marL="123825" marR="123825" marT="123825" marB="12382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9" name="TextBox 9"/>
          <p:cNvSpPr txBox="1"/>
          <p:nvPr/>
        </p:nvSpPr>
        <p:spPr>
          <a:xfrm>
            <a:off x="777240" y="610394"/>
            <a:ext cx="6217920" cy="638810"/>
          </a:xfrm>
          <a:prstGeom prst="rect">
            <a:avLst/>
          </a:prstGeom>
        </p:spPr>
        <p:txBody>
          <a:bodyPr lIns="0" tIns="0" rIns="0" bIns="0" rtlCol="0" anchor="t">
            <a:spAutoFit/>
          </a:bodyPr>
          <a:lstStyle/>
          <a:p>
            <a:pPr algn="ctr">
              <a:lnSpc>
                <a:spcPts val="2240"/>
              </a:lnSpc>
            </a:pPr>
            <a:r>
              <a:rPr lang="en-US" sz="2000" b="1">
                <a:solidFill>
                  <a:srgbClr val="1E1E1E"/>
                </a:solidFill>
                <a:latin typeface="Poppins Bold"/>
                <a:ea typeface="Poppins Bold"/>
                <a:cs typeface="Poppins Bold"/>
                <a:sym typeface="Poppins Bold"/>
              </a:rPr>
              <a:t>Reporting Solution Comparison</a:t>
            </a:r>
          </a:p>
          <a:p>
            <a:pPr algn="ctr">
              <a:lnSpc>
                <a:spcPts val="3000"/>
              </a:lnSpc>
            </a:pPr>
            <a:r>
              <a:rPr lang="en-US" sz="2000">
                <a:solidFill>
                  <a:srgbClr val="1E1E1E"/>
                </a:solidFill>
                <a:latin typeface="Poppins"/>
                <a:ea typeface="Poppins"/>
                <a:cs typeface="Poppins"/>
                <a:sym typeface="Poppins"/>
              </a:rPr>
              <a:t>Side-by-Side</a:t>
            </a:r>
          </a:p>
        </p:txBody>
      </p:sp>
      <p:sp>
        <p:nvSpPr>
          <p:cNvPr id="10" name="TextBox 10"/>
          <p:cNvSpPr txBox="1"/>
          <p:nvPr/>
        </p:nvSpPr>
        <p:spPr>
          <a:xfrm>
            <a:off x="687013" y="7839250"/>
            <a:ext cx="6398374" cy="1179195"/>
          </a:xfrm>
          <a:prstGeom prst="rect">
            <a:avLst/>
          </a:prstGeom>
        </p:spPr>
        <p:txBody>
          <a:bodyPr lIns="0" tIns="0" rIns="0" bIns="0" rtlCol="0" anchor="t">
            <a:spAutoFit/>
          </a:bodyPr>
          <a:lstStyle/>
          <a:p>
            <a:pPr algn="l">
              <a:lnSpc>
                <a:spcPts val="1575"/>
              </a:lnSpc>
            </a:pPr>
            <a:r>
              <a:rPr lang="en-US" sz="1050" b="1" spc="-26">
                <a:solidFill>
                  <a:srgbClr val="000000"/>
                </a:solidFill>
                <a:latin typeface="Canva Sans Bold"/>
                <a:ea typeface="Canva Sans Bold"/>
                <a:cs typeface="Canva Sans Bold"/>
                <a:sym typeface="Canva Sans Bold"/>
              </a:rPr>
              <a:t>Ke</a:t>
            </a:r>
            <a:r>
              <a:rPr lang="en-US" sz="1050" b="1" u="none" strike="noStrike" spc="-26">
                <a:solidFill>
                  <a:srgbClr val="000000"/>
                </a:solidFill>
                <a:latin typeface="Canva Sans Bold"/>
                <a:ea typeface="Canva Sans Bold"/>
                <a:cs typeface="Canva Sans Bold"/>
                <a:sym typeface="Canva Sans Bold"/>
              </a:rPr>
              <a:t>y Reporting Tools: </a:t>
            </a:r>
          </a:p>
          <a:p>
            <a:pPr marL="226695" lvl="1" indent="-113347" algn="l">
              <a:lnSpc>
                <a:spcPts val="1575"/>
              </a:lnSpc>
              <a:buFont typeface="Arial"/>
              <a:buChar char="•"/>
            </a:pPr>
            <a:r>
              <a:rPr lang="en-US" sz="1050" u="none" strike="noStrike" spc="-26">
                <a:solidFill>
                  <a:srgbClr val="000000"/>
                </a:solidFill>
                <a:latin typeface="Canva Sans"/>
                <a:ea typeface="Canva Sans"/>
                <a:cs typeface="Canva Sans"/>
                <a:sym typeface="Canva Sans"/>
              </a:rPr>
              <a:t>PeopleSoft (PS) Query provides a user-friendly, intuitive way to generate ad-hoc and custom reports. </a:t>
            </a:r>
          </a:p>
          <a:p>
            <a:pPr marL="226695" lvl="1" indent="-113347" algn="l">
              <a:lnSpc>
                <a:spcPts val="1575"/>
              </a:lnSpc>
              <a:buFont typeface="Arial"/>
              <a:buChar char="•"/>
            </a:pPr>
            <a:r>
              <a:rPr lang="en-US" sz="1050" u="none" strike="noStrike" spc="-26">
                <a:solidFill>
                  <a:srgbClr val="000000"/>
                </a:solidFill>
                <a:latin typeface="Canva Sans"/>
                <a:ea typeface="Canva Sans"/>
                <a:cs typeface="Canva Sans"/>
                <a:sym typeface="Canva Sans"/>
              </a:rPr>
              <a:t>Business Intelligence Publisher (BIP) is a SQL-based reporting tool meant for exporting highly formatted, pixel-perfect reports. It is ideal for reports that require specific layouts. </a:t>
            </a:r>
          </a:p>
          <a:p>
            <a:pPr marL="226695" lvl="1" indent="-113347" algn="l">
              <a:lnSpc>
                <a:spcPts val="1575"/>
              </a:lnSpc>
              <a:buFont typeface="Arial"/>
              <a:buChar char="•"/>
            </a:pPr>
            <a:r>
              <a:rPr lang="en-US" sz="1050" u="none" strike="noStrike" spc="-26">
                <a:solidFill>
                  <a:srgbClr val="000000"/>
                </a:solidFill>
                <a:latin typeface="Canva Sans"/>
                <a:ea typeface="Canva Sans"/>
                <a:cs typeface="Canva Sans"/>
                <a:sym typeface="Canva Sans"/>
              </a:rPr>
              <a:t>BI classic is a reporting tool in the DW/BI which includes drag and drop functionality for creating or modifying queries. This tool allows uses dynamic prompts that allow for on-screen analysis.</a:t>
            </a:r>
          </a:p>
        </p:txBody>
      </p:sp>
      <p:sp>
        <p:nvSpPr>
          <p:cNvPr id="11" name="TextBox 11"/>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dirty="0">
                <a:solidFill>
                  <a:srgbClr val="000000"/>
                </a:solidFill>
                <a:latin typeface="Canva Sans"/>
                <a:ea typeface="Canva Sans"/>
                <a:cs typeface="Canva Sans"/>
                <a:sym typeface="Canva Sans"/>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3024" y="2057385"/>
            <a:ext cx="2473773" cy="166306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Asset Management</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Asset Acquisitions</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Asset Balance</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Asset Depreciation</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Asset Lease Payment</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Asset Overview</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Asset Retirement</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Asset Utilization</a:t>
            </a:r>
          </a:p>
        </p:txBody>
      </p:sp>
      <p:sp>
        <p:nvSpPr>
          <p:cNvPr id="3" name="TextBox 3"/>
          <p:cNvSpPr txBox="1"/>
          <p:nvPr/>
        </p:nvSpPr>
        <p:spPr>
          <a:xfrm>
            <a:off x="883024" y="3777600"/>
            <a:ext cx="2344383" cy="82486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Accounts Payable</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AP Balance</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AP Holds</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AP Invoice Aging</a:t>
            </a:r>
          </a:p>
        </p:txBody>
      </p:sp>
      <p:sp>
        <p:nvSpPr>
          <p:cNvPr id="4" name="TextBox 4"/>
          <p:cNvSpPr txBox="1"/>
          <p:nvPr/>
        </p:nvSpPr>
        <p:spPr>
          <a:xfrm>
            <a:off x="883024" y="4705741"/>
            <a:ext cx="2650214" cy="40576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Inter/Intra Unit Transfers</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Custom data with work in progress</a:t>
            </a:r>
          </a:p>
        </p:txBody>
      </p:sp>
      <p:sp>
        <p:nvSpPr>
          <p:cNvPr id="5" name="TextBox 5"/>
          <p:cNvSpPr txBox="1"/>
          <p:nvPr/>
        </p:nvSpPr>
        <p:spPr>
          <a:xfrm>
            <a:off x="3760350" y="4707240"/>
            <a:ext cx="2297332" cy="40576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Payroll</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Human Resources - Payroll</a:t>
            </a:r>
          </a:p>
        </p:txBody>
      </p:sp>
      <p:sp>
        <p:nvSpPr>
          <p:cNvPr id="6" name="TextBox 6"/>
          <p:cNvSpPr txBox="1"/>
          <p:nvPr/>
        </p:nvSpPr>
        <p:spPr>
          <a:xfrm>
            <a:off x="3713299" y="3568050"/>
            <a:ext cx="2344383" cy="103441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Accounts Receivable</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AR Balance</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AR Invoice Aging</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AR Overview</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AR Transactions</a:t>
            </a:r>
          </a:p>
        </p:txBody>
      </p:sp>
      <p:sp>
        <p:nvSpPr>
          <p:cNvPr id="7" name="TextBox 7"/>
          <p:cNvSpPr txBox="1"/>
          <p:nvPr/>
        </p:nvSpPr>
        <p:spPr>
          <a:xfrm>
            <a:off x="3713299" y="2057385"/>
            <a:ext cx="2803129" cy="145351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 General Ledger</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GL Balance Sheet</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GL Budget and Expenses</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GL Cash Flow</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GL Detail Transactions</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AP Overview</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AP Transactions</a:t>
            </a:r>
          </a:p>
        </p:txBody>
      </p:sp>
      <p:sp>
        <p:nvSpPr>
          <p:cNvPr id="8" name="TextBox 8"/>
          <p:cNvSpPr txBox="1"/>
          <p:nvPr/>
        </p:nvSpPr>
        <p:spPr>
          <a:xfrm>
            <a:off x="883024" y="5219658"/>
            <a:ext cx="3748680" cy="103441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Commitment Control </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Budget and Expenses</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Budgetary Control - Expense</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Budgetary Control - Revenue</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Financials - Budgetary Control - Detail Transactions</a:t>
            </a:r>
          </a:p>
        </p:txBody>
      </p:sp>
      <p:sp>
        <p:nvSpPr>
          <p:cNvPr id="9" name="TextBox 9"/>
          <p:cNvSpPr txBox="1"/>
          <p:nvPr/>
        </p:nvSpPr>
        <p:spPr>
          <a:xfrm>
            <a:off x="4631704" y="5219658"/>
            <a:ext cx="1979739" cy="1034415"/>
          </a:xfrm>
          <a:prstGeom prst="rect">
            <a:avLst/>
          </a:prstGeom>
        </p:spPr>
        <p:txBody>
          <a:bodyPr lIns="0" tIns="0" rIns="0" bIns="0" rtlCol="0" anchor="t">
            <a:spAutoFit/>
          </a:bodyPr>
          <a:lstStyle/>
          <a:p>
            <a:pPr algn="just">
              <a:lnSpc>
                <a:spcPts val="1650"/>
              </a:lnSpc>
            </a:pPr>
            <a:r>
              <a:rPr lang="en-US" sz="1100" b="1">
                <a:solidFill>
                  <a:srgbClr val="000000"/>
                </a:solidFill>
                <a:latin typeface="Canva Sans Bold"/>
                <a:ea typeface="Canva Sans Bold"/>
                <a:cs typeface="Canva Sans Bold"/>
                <a:sym typeface="Canva Sans Bold"/>
              </a:rPr>
              <a:t>Project Costing</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Project - Budget</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Project Commitment</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Project - Cost</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Project - Forecast</a:t>
            </a:r>
          </a:p>
        </p:txBody>
      </p:sp>
      <p:grpSp>
        <p:nvGrpSpPr>
          <p:cNvPr id="10" name="Group 10"/>
          <p:cNvGrpSpPr/>
          <p:nvPr/>
        </p:nvGrpSpPr>
        <p:grpSpPr>
          <a:xfrm>
            <a:off x="645119" y="6380249"/>
            <a:ext cx="6482162" cy="3008392"/>
            <a:chOff x="0" y="0"/>
            <a:chExt cx="8642882" cy="4011189"/>
          </a:xfrm>
        </p:grpSpPr>
        <p:grpSp>
          <p:nvGrpSpPr>
            <p:cNvPr id="11" name="Group 11"/>
            <p:cNvGrpSpPr/>
            <p:nvPr/>
          </p:nvGrpSpPr>
          <p:grpSpPr>
            <a:xfrm>
              <a:off x="0" y="0"/>
              <a:ext cx="8642882" cy="4011189"/>
              <a:chOff x="0" y="0"/>
              <a:chExt cx="2259577" cy="1048677"/>
            </a:xfrm>
          </p:grpSpPr>
          <p:sp>
            <p:nvSpPr>
              <p:cNvPr id="12" name="Freeform 12"/>
              <p:cNvSpPr/>
              <p:nvPr/>
            </p:nvSpPr>
            <p:spPr>
              <a:xfrm>
                <a:off x="0" y="0"/>
                <a:ext cx="2259577" cy="1048677"/>
              </a:xfrm>
              <a:custGeom>
                <a:avLst/>
                <a:gdLst/>
                <a:ahLst/>
                <a:cxnLst/>
                <a:rect l="l" t="t" r="r" b="b"/>
                <a:pathLst>
                  <a:path w="2259577" h="1048677">
                    <a:moveTo>
                      <a:pt x="0" y="0"/>
                    </a:moveTo>
                    <a:lnTo>
                      <a:pt x="2259577" y="0"/>
                    </a:lnTo>
                    <a:lnTo>
                      <a:pt x="2259577" y="1048677"/>
                    </a:lnTo>
                    <a:lnTo>
                      <a:pt x="0" y="1048677"/>
                    </a:lnTo>
                    <a:close/>
                  </a:path>
                </a:pathLst>
              </a:custGeom>
              <a:solidFill>
                <a:srgbClr val="F2F2F2"/>
              </a:solidFill>
              <a:ln w="19050" cap="sq">
                <a:solidFill>
                  <a:srgbClr val="7386C6"/>
                </a:solidFill>
                <a:prstDash val="solid"/>
                <a:miter/>
              </a:ln>
            </p:spPr>
            <p:txBody>
              <a:bodyPr/>
              <a:lstStyle/>
              <a:p>
                <a:endParaRPr lang="en-US"/>
              </a:p>
            </p:txBody>
          </p:sp>
          <p:sp>
            <p:nvSpPr>
              <p:cNvPr id="13" name="TextBox 13"/>
              <p:cNvSpPr txBox="1"/>
              <p:nvPr/>
            </p:nvSpPr>
            <p:spPr>
              <a:xfrm>
                <a:off x="0" y="-28575"/>
                <a:ext cx="2259577" cy="1077252"/>
              </a:xfrm>
              <a:prstGeom prst="rect">
                <a:avLst/>
              </a:prstGeom>
            </p:spPr>
            <p:txBody>
              <a:bodyPr lIns="50800" tIns="50800" rIns="50800" bIns="50800" rtlCol="0" anchor="ctr"/>
              <a:lstStyle/>
              <a:p>
                <a:pPr algn="ctr">
                  <a:lnSpc>
                    <a:spcPts val="1650"/>
                  </a:lnSpc>
                </a:pPr>
                <a:endParaRPr/>
              </a:p>
            </p:txBody>
          </p:sp>
        </p:grpSp>
        <p:sp>
          <p:nvSpPr>
            <p:cNvPr id="14" name="TextBox 14"/>
            <p:cNvSpPr txBox="1"/>
            <p:nvPr/>
          </p:nvSpPr>
          <p:spPr>
            <a:xfrm>
              <a:off x="183875" y="139427"/>
              <a:ext cx="8266903" cy="3647182"/>
            </a:xfrm>
            <a:prstGeom prst="rect">
              <a:avLst/>
            </a:prstGeom>
          </p:spPr>
          <p:txBody>
            <a:bodyPr lIns="0" tIns="0" rIns="0" bIns="0" rtlCol="0" anchor="t">
              <a:spAutoFit/>
            </a:bodyPr>
            <a:lstStyle/>
            <a:p>
              <a:pPr algn="just">
                <a:lnSpc>
                  <a:spcPts val="1650"/>
                </a:lnSpc>
              </a:pPr>
              <a:r>
                <a:rPr lang="en-US" sz="1100" dirty="0">
                  <a:solidFill>
                    <a:srgbClr val="000000"/>
                  </a:solidFill>
                  <a:latin typeface="Canva Sans"/>
                  <a:ea typeface="Canva Sans"/>
                  <a:cs typeface="Canva Sans"/>
                  <a:sym typeface="Canva Sans"/>
                </a:rPr>
                <a:t>Reports for the following Modules will come directly from </a:t>
              </a:r>
              <a:r>
                <a:rPr lang="en-US" sz="1100" b="1" dirty="0">
                  <a:solidFill>
                    <a:srgbClr val="000000"/>
                  </a:solidFill>
                  <a:latin typeface="Canva Sans Bold"/>
                  <a:ea typeface="Canva Sans Bold"/>
                  <a:cs typeface="Canva Sans Bold"/>
                  <a:sym typeface="Canva Sans Bold"/>
                </a:rPr>
                <a:t>Florida PALM</a:t>
              </a:r>
              <a:r>
                <a:rPr lang="en-US" sz="1100" dirty="0">
                  <a:solidFill>
                    <a:srgbClr val="000000"/>
                  </a:solidFill>
                  <a:latin typeface="Canva Sans"/>
                  <a:ea typeface="Canva Sans"/>
                  <a:cs typeface="Canva Sans"/>
                  <a:sym typeface="Canva Sans"/>
                </a:rPr>
                <a:t>.  Some were implemented during the CMS wave and others will come directly from Florida PALM due to the need for the most current data. </a:t>
              </a:r>
            </a:p>
            <a:p>
              <a:pPr marL="237490" lvl="1" indent="-118745" algn="just">
                <a:lnSpc>
                  <a:spcPts val="1650"/>
                </a:lnSpc>
                <a:buFont typeface="Arial"/>
                <a:buChar char="•"/>
              </a:pPr>
              <a:r>
                <a:rPr lang="en-US" sz="1100" dirty="0">
                  <a:solidFill>
                    <a:srgbClr val="000000"/>
                  </a:solidFill>
                  <a:latin typeface="Canva Sans"/>
                  <a:ea typeface="Canva Sans"/>
                  <a:cs typeface="Canva Sans"/>
                  <a:sym typeface="Canva Sans"/>
                </a:rPr>
                <a:t>Cash Management, </a:t>
              </a:r>
            </a:p>
            <a:p>
              <a:pPr marL="237490" lvl="1" indent="-118745" algn="just">
                <a:lnSpc>
                  <a:spcPts val="1650"/>
                </a:lnSpc>
                <a:buFont typeface="Arial"/>
                <a:buChar char="•"/>
              </a:pPr>
              <a:r>
                <a:rPr lang="en-US" sz="1100" dirty="0">
                  <a:solidFill>
                    <a:srgbClr val="000000"/>
                  </a:solidFill>
                  <a:latin typeface="Canva Sans"/>
                  <a:ea typeface="Canva Sans"/>
                  <a:cs typeface="Canva Sans"/>
                  <a:sym typeface="Canva Sans"/>
                </a:rPr>
                <a:t>Purchase Order (Encumbrances), and </a:t>
              </a:r>
            </a:p>
            <a:p>
              <a:pPr algn="just">
                <a:lnSpc>
                  <a:spcPts val="1050"/>
                </a:lnSpc>
              </a:pPr>
              <a:endParaRPr lang="en-US" sz="1100" dirty="0">
                <a:solidFill>
                  <a:srgbClr val="000000"/>
                </a:solidFill>
                <a:latin typeface="Canva Sans"/>
                <a:ea typeface="Canva Sans"/>
                <a:cs typeface="Canva Sans"/>
                <a:sym typeface="Canva Sans"/>
              </a:endParaRPr>
            </a:p>
            <a:p>
              <a:pPr algn="just">
                <a:lnSpc>
                  <a:spcPts val="1650"/>
                </a:lnSpc>
              </a:pPr>
              <a:r>
                <a:rPr lang="en-US" sz="1100" dirty="0">
                  <a:solidFill>
                    <a:srgbClr val="000000"/>
                  </a:solidFill>
                  <a:latin typeface="Canva Sans"/>
                  <a:ea typeface="Canva Sans"/>
                  <a:cs typeface="Canva Sans"/>
                  <a:sym typeface="Canva Sans"/>
                </a:rPr>
                <a:t>Project, Grant, and Contract data can be found in many different reports by using the ChartField data related to those Modules.  Reports in other Modules should be used to monitor these activities.  </a:t>
              </a:r>
            </a:p>
            <a:p>
              <a:pPr algn="just">
                <a:lnSpc>
                  <a:spcPts val="1049"/>
                </a:lnSpc>
              </a:pPr>
              <a:endParaRPr lang="en-US" sz="1100" dirty="0">
                <a:solidFill>
                  <a:srgbClr val="000000"/>
                </a:solidFill>
                <a:latin typeface="Canva Sans"/>
                <a:ea typeface="Canva Sans"/>
                <a:cs typeface="Canva Sans"/>
                <a:sym typeface="Canva Sans"/>
              </a:endParaRPr>
            </a:p>
            <a:p>
              <a:pPr algn="just">
                <a:lnSpc>
                  <a:spcPts val="1650"/>
                </a:lnSpc>
              </a:pPr>
              <a:r>
                <a:rPr lang="en-US" sz="1100" dirty="0">
                  <a:solidFill>
                    <a:srgbClr val="000000"/>
                  </a:solidFill>
                  <a:latin typeface="Canva Sans"/>
                  <a:ea typeface="Canva Sans"/>
                  <a:cs typeface="Canva Sans"/>
                  <a:sym typeface="Canva Sans"/>
                </a:rPr>
                <a:t>The prefix for a report will correspond to the Source Module. For example, reports that start with APR will pull data from the Accounts Payable Module while reports that start with ARR will pull data from the Accounts Receivable Module. </a:t>
              </a:r>
            </a:p>
            <a:p>
              <a:pPr marL="237490" lvl="1" indent="-118745" algn="just">
                <a:lnSpc>
                  <a:spcPts val="1650"/>
                </a:lnSpc>
                <a:buFont typeface="Arial"/>
                <a:buChar char="•"/>
              </a:pPr>
              <a:r>
                <a:rPr lang="en-US" sz="1100" dirty="0">
                  <a:solidFill>
                    <a:srgbClr val="000000"/>
                  </a:solidFill>
                  <a:latin typeface="Canva Sans"/>
                  <a:ea typeface="Canva Sans"/>
                  <a:cs typeface="Canva Sans"/>
                  <a:sym typeface="Canva Sans"/>
                </a:rPr>
                <a:t>APR = Accounts Payable Reports</a:t>
              </a:r>
            </a:p>
          </p:txBody>
        </p:sp>
        <p:sp>
          <p:nvSpPr>
            <p:cNvPr id="15" name="TextBox 15"/>
            <p:cNvSpPr txBox="1"/>
            <p:nvPr/>
          </p:nvSpPr>
          <p:spPr>
            <a:xfrm>
              <a:off x="4114578" y="966895"/>
              <a:ext cx="4336200" cy="531495"/>
            </a:xfrm>
            <a:prstGeom prst="rect">
              <a:avLst/>
            </a:prstGeom>
          </p:spPr>
          <p:txBody>
            <a:bodyPr lIns="0" tIns="0" rIns="0" bIns="0" rtlCol="0" anchor="t">
              <a:spAutoFit/>
            </a:bodyPr>
            <a:lstStyle/>
            <a:p>
              <a:pPr marL="237491" lvl="1" indent="-118745" algn="just">
                <a:lnSpc>
                  <a:spcPts val="1650"/>
                </a:lnSpc>
                <a:buFont typeface="Arial"/>
                <a:buChar char="•"/>
              </a:pPr>
              <a:r>
                <a:rPr lang="en-US" sz="1100" spc="-16">
                  <a:solidFill>
                    <a:srgbClr val="000000"/>
                  </a:solidFill>
                  <a:latin typeface="Canva Sans"/>
                  <a:ea typeface="Canva Sans"/>
                  <a:cs typeface="Canva Sans"/>
                  <a:sym typeface="Canva Sans"/>
                </a:rPr>
                <a:t>Accounts Receivable (Self-service reporting for AR is also available in the DW/BI.)</a:t>
              </a:r>
            </a:p>
          </p:txBody>
        </p:sp>
        <p:sp>
          <p:nvSpPr>
            <p:cNvPr id="16" name="TextBox 16"/>
            <p:cNvSpPr txBox="1"/>
            <p:nvPr/>
          </p:nvSpPr>
          <p:spPr>
            <a:xfrm>
              <a:off x="4501445" y="3667850"/>
              <a:ext cx="3650436" cy="252095"/>
            </a:xfrm>
            <a:prstGeom prst="rect">
              <a:avLst/>
            </a:prstGeom>
          </p:spPr>
          <p:txBody>
            <a:bodyPr lIns="0" tIns="0" rIns="0" bIns="0" rtlCol="0" anchor="t">
              <a:spAutoFit/>
            </a:bodyPr>
            <a:lstStyle/>
            <a:p>
              <a:pPr marL="237491" lvl="1" indent="-118745" algn="ctr">
                <a:lnSpc>
                  <a:spcPts val="1650"/>
                </a:lnSpc>
                <a:spcBef>
                  <a:spcPct val="0"/>
                </a:spcBef>
                <a:buFont typeface="Arial"/>
                <a:buChar char="•"/>
              </a:pPr>
              <a:r>
                <a:rPr lang="en-US" sz="1100" dirty="0">
                  <a:solidFill>
                    <a:srgbClr val="000000"/>
                  </a:solidFill>
                  <a:latin typeface="Canva Sans"/>
                  <a:ea typeface="Canva Sans"/>
                  <a:cs typeface="Canva Sans"/>
                  <a:sym typeface="Canva Sans"/>
                </a:rPr>
                <a:t>ARR = Accounts Receivable Reports</a:t>
              </a:r>
            </a:p>
          </p:txBody>
        </p:sp>
      </p:grpSp>
      <p:sp>
        <p:nvSpPr>
          <p:cNvPr id="17" name="Freeform 17"/>
          <p:cNvSpPr/>
          <p:nvPr/>
        </p:nvSpPr>
        <p:spPr>
          <a:xfrm>
            <a:off x="6103757" y="3596625"/>
            <a:ext cx="825343" cy="1137691"/>
          </a:xfrm>
          <a:custGeom>
            <a:avLst/>
            <a:gdLst/>
            <a:ahLst/>
            <a:cxnLst/>
            <a:rect l="l" t="t" r="r" b="b"/>
            <a:pathLst>
              <a:path w="825343" h="1137691">
                <a:moveTo>
                  <a:pt x="0" y="0"/>
                </a:moveTo>
                <a:lnTo>
                  <a:pt x="825343" y="0"/>
                </a:lnTo>
                <a:lnTo>
                  <a:pt x="825343" y="1137691"/>
                </a:lnTo>
                <a:lnTo>
                  <a:pt x="0" y="11376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8" name="Group 18"/>
          <p:cNvGrpSpPr/>
          <p:nvPr/>
        </p:nvGrpSpPr>
        <p:grpSpPr>
          <a:xfrm>
            <a:off x="645119" y="669760"/>
            <a:ext cx="6482162" cy="431919"/>
            <a:chOff x="0" y="0"/>
            <a:chExt cx="2259577" cy="150560"/>
          </a:xfrm>
        </p:grpSpPr>
        <p:sp>
          <p:nvSpPr>
            <p:cNvPr id="19" name="Freeform 19"/>
            <p:cNvSpPr/>
            <p:nvPr/>
          </p:nvSpPr>
          <p:spPr>
            <a:xfrm>
              <a:off x="0" y="0"/>
              <a:ext cx="2259577" cy="150560"/>
            </a:xfrm>
            <a:custGeom>
              <a:avLst/>
              <a:gdLst/>
              <a:ahLst/>
              <a:cxnLst/>
              <a:rect l="l" t="t" r="r" b="b"/>
              <a:pathLst>
                <a:path w="2259577" h="150560">
                  <a:moveTo>
                    <a:pt x="0" y="0"/>
                  </a:moveTo>
                  <a:lnTo>
                    <a:pt x="2259577" y="0"/>
                  </a:lnTo>
                  <a:lnTo>
                    <a:pt x="2259577" y="150560"/>
                  </a:lnTo>
                  <a:lnTo>
                    <a:pt x="0" y="150560"/>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20" name="TextBox 20"/>
            <p:cNvSpPr txBox="1"/>
            <p:nvPr/>
          </p:nvSpPr>
          <p:spPr>
            <a:xfrm>
              <a:off x="0" y="-28575"/>
              <a:ext cx="2259577" cy="179135"/>
            </a:xfrm>
            <a:prstGeom prst="rect">
              <a:avLst/>
            </a:prstGeom>
          </p:spPr>
          <p:txBody>
            <a:bodyPr lIns="50800" tIns="50800" rIns="50800" bIns="50800" rtlCol="0" anchor="ctr"/>
            <a:lstStyle/>
            <a:p>
              <a:pPr algn="ctr">
                <a:lnSpc>
                  <a:spcPts val="1650"/>
                </a:lnSpc>
              </a:pPr>
              <a:endParaRPr/>
            </a:p>
          </p:txBody>
        </p:sp>
      </p:grpSp>
      <p:sp>
        <p:nvSpPr>
          <p:cNvPr id="21" name="TextBox 21"/>
          <p:cNvSpPr txBox="1"/>
          <p:nvPr/>
        </p:nvSpPr>
        <p:spPr>
          <a:xfrm>
            <a:off x="645119" y="1127745"/>
            <a:ext cx="6482162" cy="824865"/>
          </a:xfrm>
          <a:prstGeom prst="rect">
            <a:avLst/>
          </a:prstGeom>
        </p:spPr>
        <p:txBody>
          <a:bodyPr lIns="0" tIns="0" rIns="0" bIns="0" rtlCol="0" anchor="t">
            <a:spAutoFit/>
          </a:bodyPr>
          <a:lstStyle/>
          <a:p>
            <a:pPr algn="just">
              <a:lnSpc>
                <a:spcPts val="1650"/>
              </a:lnSpc>
            </a:pPr>
            <a:r>
              <a:rPr lang="en-US" sz="1100">
                <a:solidFill>
                  <a:srgbClr val="000000"/>
                </a:solidFill>
                <a:latin typeface="Canva Sans"/>
                <a:ea typeface="Canva Sans"/>
                <a:cs typeface="Canva Sans"/>
                <a:sym typeface="Canva Sans"/>
              </a:rPr>
              <a:t>Unlike today, DW/BI reports are organized by subject area with logical groupings to support drag and drop reporting.  DW/BI reports are used to analyze completed transactions, while Florida PALM reports are used to manage transactions in the approval workflow or not yet complete.  DW/BI Reports will be available for the following Modules: </a:t>
            </a:r>
          </a:p>
        </p:txBody>
      </p:sp>
      <p:sp>
        <p:nvSpPr>
          <p:cNvPr id="22" name="TextBox 22"/>
          <p:cNvSpPr txBox="1"/>
          <p:nvPr/>
        </p:nvSpPr>
        <p:spPr>
          <a:xfrm>
            <a:off x="2370668" y="672360"/>
            <a:ext cx="3031064" cy="350520"/>
          </a:xfrm>
          <a:prstGeom prst="rect">
            <a:avLst/>
          </a:prstGeom>
        </p:spPr>
        <p:txBody>
          <a:bodyPr lIns="0" tIns="0" rIns="0" bIns="0" rtlCol="0" anchor="t">
            <a:spAutoFit/>
          </a:bodyPr>
          <a:lstStyle/>
          <a:p>
            <a:pPr algn="ctr">
              <a:lnSpc>
                <a:spcPts val="2700"/>
              </a:lnSpc>
            </a:pPr>
            <a:r>
              <a:rPr lang="en-US" sz="1800" b="1">
                <a:solidFill>
                  <a:srgbClr val="000000"/>
                </a:solidFill>
                <a:latin typeface="Poppins Bold"/>
                <a:ea typeface="Poppins Bold"/>
                <a:cs typeface="Poppins Bold"/>
                <a:sym typeface="Poppins Bold"/>
              </a:rPr>
              <a:t>Report Subject Areas </a:t>
            </a:r>
          </a:p>
        </p:txBody>
      </p:sp>
      <p:sp>
        <p:nvSpPr>
          <p:cNvPr id="23" name="TextBox 23"/>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a:solidFill>
                  <a:srgbClr val="000000"/>
                </a:solidFill>
                <a:latin typeface="Canva Sans"/>
                <a:ea typeface="Canva Sans"/>
                <a:cs typeface="Canva Sans"/>
                <a:sym typeface="Canva Sans"/>
              </a:rPr>
              <a:t>6</a:t>
            </a:r>
          </a:p>
        </p:txBody>
      </p:sp>
      <p:cxnSp>
        <p:nvCxnSpPr>
          <p:cNvPr id="25" name="Straight Connector 24">
            <a:extLst>
              <a:ext uri="{FF2B5EF4-FFF2-40B4-BE49-F238E27FC236}">
                <a16:creationId xmlns:a16="http://schemas.microsoft.com/office/drawing/2014/main" id="{3E317D16-E284-BEAE-E59E-A5E69903F79E}"/>
              </a:ext>
            </a:extLst>
          </p:cNvPr>
          <p:cNvCxnSpPr/>
          <p:nvPr/>
        </p:nvCxnSpPr>
        <p:spPr>
          <a:xfrm>
            <a:off x="990600" y="9296400"/>
            <a:ext cx="5791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60661" y="4515516"/>
            <a:ext cx="2951823" cy="1872615"/>
          </a:xfrm>
          <a:prstGeom prst="rect">
            <a:avLst/>
          </a:prstGeom>
        </p:spPr>
        <p:txBody>
          <a:bodyPr lIns="0" tIns="0" rIns="0" bIns="0" rtlCol="0" anchor="t">
            <a:spAutoFit/>
          </a:bodyPr>
          <a:lstStyle/>
          <a:p>
            <a:pPr algn="l">
              <a:lnSpc>
                <a:spcPts val="1650"/>
              </a:lnSpc>
            </a:pPr>
            <a:r>
              <a:rPr lang="en-US" sz="1100" b="1">
                <a:solidFill>
                  <a:srgbClr val="000000"/>
                </a:solidFill>
                <a:latin typeface="Canva Sans Bold"/>
                <a:ea typeface="Canva Sans Bold"/>
                <a:cs typeface="Canva Sans Bold"/>
                <a:sym typeface="Canva Sans Bold"/>
              </a:rPr>
              <a:t>DW/BI Consumers</a:t>
            </a:r>
            <a:r>
              <a:rPr lang="en-US" sz="1100">
                <a:solidFill>
                  <a:srgbClr val="000000"/>
                </a:solidFill>
                <a:latin typeface="Canva Sans"/>
                <a:ea typeface="Canva Sans"/>
                <a:cs typeface="Canva Sans"/>
                <a:sym typeface="Canva Sans"/>
              </a:rPr>
              <a:t> will be able to: </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Run a report,</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Filter/prompt using parameters,</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Schedule a report,</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Set up email alerts,</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Print or download a report,</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Choose an output type (.xls, .pdf., .csv),</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Distribute/attach reports, and</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Add reports as favorites.</a:t>
            </a:r>
          </a:p>
        </p:txBody>
      </p:sp>
      <p:sp>
        <p:nvSpPr>
          <p:cNvPr id="3" name="TextBox 3"/>
          <p:cNvSpPr txBox="1"/>
          <p:nvPr/>
        </p:nvSpPr>
        <p:spPr>
          <a:xfrm>
            <a:off x="4200970" y="4515516"/>
            <a:ext cx="2490433" cy="1034415"/>
          </a:xfrm>
          <a:prstGeom prst="rect">
            <a:avLst/>
          </a:prstGeom>
        </p:spPr>
        <p:txBody>
          <a:bodyPr lIns="0" tIns="0" rIns="0" bIns="0" rtlCol="0" anchor="t">
            <a:spAutoFit/>
          </a:bodyPr>
          <a:lstStyle/>
          <a:p>
            <a:pPr algn="l">
              <a:lnSpc>
                <a:spcPts val="1650"/>
              </a:lnSpc>
            </a:pPr>
            <a:r>
              <a:rPr lang="en-US" sz="1100" b="1">
                <a:solidFill>
                  <a:srgbClr val="000000"/>
                </a:solidFill>
                <a:latin typeface="Canva Sans Bold"/>
                <a:ea typeface="Canva Sans Bold"/>
                <a:cs typeface="Canva Sans Bold"/>
                <a:sym typeface="Canva Sans Bold"/>
              </a:rPr>
              <a:t>DW/BI Authors</a:t>
            </a:r>
            <a:r>
              <a:rPr lang="en-US" sz="1100">
                <a:solidFill>
                  <a:srgbClr val="000000"/>
                </a:solidFill>
                <a:latin typeface="Canva Sans"/>
                <a:ea typeface="Canva Sans"/>
                <a:cs typeface="Canva Sans"/>
                <a:sym typeface="Canva Sans"/>
              </a:rPr>
              <a:t> will also be able to: </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Create a query, </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Modify a query (drag and drop), </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Share a query (privately), and</a:t>
            </a:r>
          </a:p>
          <a:p>
            <a:pPr marL="237491" lvl="1" indent="-118745" algn="l">
              <a:lnSpc>
                <a:spcPts val="1650"/>
              </a:lnSpc>
              <a:buFont typeface="Arial"/>
              <a:buChar char="•"/>
            </a:pPr>
            <a:r>
              <a:rPr lang="en-US" sz="1100">
                <a:solidFill>
                  <a:srgbClr val="000000"/>
                </a:solidFill>
                <a:latin typeface="Canva Sans"/>
                <a:ea typeface="Canva Sans"/>
                <a:cs typeface="Canva Sans"/>
                <a:sym typeface="Canva Sans"/>
              </a:rPr>
              <a:t>Publish a query (DFS only).</a:t>
            </a:r>
          </a:p>
        </p:txBody>
      </p:sp>
      <p:pic>
        <p:nvPicPr>
          <p:cNvPr id="4" name="Picture 4"/>
          <p:cNvPicPr>
            <a:picLocks noChangeAspect="1"/>
          </p:cNvPicPr>
          <p:nvPr/>
        </p:nvPicPr>
        <p:blipFill>
          <a:blip r:embed="rId2"/>
          <a:stretch>
            <a:fillRect/>
          </a:stretch>
        </p:blipFill>
        <p:spPr>
          <a:xfrm>
            <a:off x="632051" y="8630994"/>
            <a:ext cx="1476588" cy="773215"/>
          </a:xfrm>
          <a:prstGeom prst="rect">
            <a:avLst/>
          </a:prstGeom>
        </p:spPr>
      </p:pic>
      <p:pic>
        <p:nvPicPr>
          <p:cNvPr id="5" name="Picture 5"/>
          <p:cNvPicPr>
            <a:picLocks noChangeAspect="1"/>
          </p:cNvPicPr>
          <p:nvPr/>
        </p:nvPicPr>
        <p:blipFill>
          <a:blip r:embed="rId3"/>
          <a:stretch>
            <a:fillRect/>
          </a:stretch>
        </p:blipFill>
        <p:spPr>
          <a:xfrm>
            <a:off x="1862541" y="8630994"/>
            <a:ext cx="1476588" cy="773215"/>
          </a:xfrm>
          <a:prstGeom prst="rect">
            <a:avLst/>
          </a:prstGeom>
        </p:spPr>
      </p:pic>
      <p:pic>
        <p:nvPicPr>
          <p:cNvPr id="6" name="Picture 6"/>
          <p:cNvPicPr>
            <a:picLocks noChangeAspect="1"/>
          </p:cNvPicPr>
          <p:nvPr/>
        </p:nvPicPr>
        <p:blipFill>
          <a:blip r:embed="rId4"/>
          <a:stretch>
            <a:fillRect/>
          </a:stretch>
        </p:blipFill>
        <p:spPr>
          <a:xfrm>
            <a:off x="3093031" y="8630994"/>
            <a:ext cx="1476588" cy="773215"/>
          </a:xfrm>
          <a:prstGeom prst="rect">
            <a:avLst/>
          </a:prstGeom>
        </p:spPr>
      </p:pic>
      <p:pic>
        <p:nvPicPr>
          <p:cNvPr id="7" name="Picture 7"/>
          <p:cNvPicPr>
            <a:picLocks noChangeAspect="1"/>
          </p:cNvPicPr>
          <p:nvPr/>
        </p:nvPicPr>
        <p:blipFill>
          <a:blip r:embed="rId5"/>
          <a:stretch>
            <a:fillRect/>
          </a:stretch>
        </p:blipFill>
        <p:spPr>
          <a:xfrm>
            <a:off x="4316108" y="8630994"/>
            <a:ext cx="1476588" cy="773215"/>
          </a:xfrm>
          <a:prstGeom prst="rect">
            <a:avLst/>
          </a:prstGeom>
        </p:spPr>
      </p:pic>
      <p:pic>
        <p:nvPicPr>
          <p:cNvPr id="8" name="Picture 8"/>
          <p:cNvPicPr>
            <a:picLocks noChangeAspect="1"/>
          </p:cNvPicPr>
          <p:nvPr/>
        </p:nvPicPr>
        <p:blipFill>
          <a:blip r:embed="rId6"/>
          <a:stretch>
            <a:fillRect/>
          </a:stretch>
        </p:blipFill>
        <p:spPr>
          <a:xfrm>
            <a:off x="5546597" y="8630994"/>
            <a:ext cx="1476588" cy="773215"/>
          </a:xfrm>
          <a:prstGeom prst="rect">
            <a:avLst/>
          </a:prstGeom>
        </p:spPr>
      </p:pic>
      <p:grpSp>
        <p:nvGrpSpPr>
          <p:cNvPr id="9" name="Group 9"/>
          <p:cNvGrpSpPr/>
          <p:nvPr/>
        </p:nvGrpSpPr>
        <p:grpSpPr>
          <a:xfrm>
            <a:off x="4781169" y="5658954"/>
            <a:ext cx="1191905" cy="827417"/>
            <a:chOff x="0" y="0"/>
            <a:chExt cx="1170850" cy="812800"/>
          </a:xfrm>
        </p:grpSpPr>
        <p:sp>
          <p:nvSpPr>
            <p:cNvPr id="10" name="Freeform 10"/>
            <p:cNvSpPr/>
            <p:nvPr/>
          </p:nvSpPr>
          <p:spPr>
            <a:xfrm>
              <a:off x="0" y="0"/>
              <a:ext cx="1170850" cy="812800"/>
            </a:xfrm>
            <a:custGeom>
              <a:avLst/>
              <a:gdLst/>
              <a:ahLst/>
              <a:cxnLst/>
              <a:rect l="l" t="t" r="r" b="b"/>
              <a:pathLst>
                <a:path w="1170850" h="812800">
                  <a:moveTo>
                    <a:pt x="88163" y="0"/>
                  </a:moveTo>
                  <a:lnTo>
                    <a:pt x="1082687" y="0"/>
                  </a:lnTo>
                  <a:cubicBezTo>
                    <a:pt x="1106069" y="0"/>
                    <a:pt x="1128494" y="9289"/>
                    <a:pt x="1145027" y="25822"/>
                  </a:cubicBezTo>
                  <a:cubicBezTo>
                    <a:pt x="1161561" y="42356"/>
                    <a:pt x="1170850" y="64781"/>
                    <a:pt x="1170850" y="88163"/>
                  </a:cubicBezTo>
                  <a:lnTo>
                    <a:pt x="1170850" y="724637"/>
                  </a:lnTo>
                  <a:cubicBezTo>
                    <a:pt x="1170850" y="748019"/>
                    <a:pt x="1161561" y="770444"/>
                    <a:pt x="1145027" y="786978"/>
                  </a:cubicBezTo>
                  <a:cubicBezTo>
                    <a:pt x="1128494" y="803511"/>
                    <a:pt x="1106069" y="812800"/>
                    <a:pt x="1082687" y="812800"/>
                  </a:cubicBezTo>
                  <a:lnTo>
                    <a:pt x="88163" y="812800"/>
                  </a:lnTo>
                  <a:cubicBezTo>
                    <a:pt x="64781" y="812800"/>
                    <a:pt x="42356" y="803511"/>
                    <a:pt x="25822" y="786978"/>
                  </a:cubicBezTo>
                  <a:cubicBezTo>
                    <a:pt x="9289" y="770444"/>
                    <a:pt x="0" y="748019"/>
                    <a:pt x="0" y="724637"/>
                  </a:cubicBezTo>
                  <a:lnTo>
                    <a:pt x="0" y="88163"/>
                  </a:lnTo>
                  <a:cubicBezTo>
                    <a:pt x="0" y="64781"/>
                    <a:pt x="9289" y="42356"/>
                    <a:pt x="25822" y="25822"/>
                  </a:cubicBezTo>
                  <a:cubicBezTo>
                    <a:pt x="42356" y="9289"/>
                    <a:pt x="64781" y="0"/>
                    <a:pt x="88163" y="0"/>
                  </a:cubicBezTo>
                  <a:close/>
                </a:path>
              </a:pathLst>
            </a:custGeom>
            <a:solidFill>
              <a:srgbClr val="3C6789"/>
            </a:solidFill>
          </p:spPr>
          <p:txBody>
            <a:bodyPr/>
            <a:lstStyle/>
            <a:p>
              <a:endParaRPr lang="en-US"/>
            </a:p>
          </p:txBody>
        </p:sp>
        <p:sp>
          <p:nvSpPr>
            <p:cNvPr id="11" name="TextBox 11"/>
            <p:cNvSpPr txBox="1"/>
            <p:nvPr/>
          </p:nvSpPr>
          <p:spPr>
            <a:xfrm>
              <a:off x="0" y="-28575"/>
              <a:ext cx="1170850" cy="841375"/>
            </a:xfrm>
            <a:prstGeom prst="rect">
              <a:avLst/>
            </a:prstGeom>
          </p:spPr>
          <p:txBody>
            <a:bodyPr lIns="47790" tIns="47790" rIns="47790" bIns="47790" rtlCol="0" anchor="ctr"/>
            <a:lstStyle/>
            <a:p>
              <a:pPr algn="ctr">
                <a:lnSpc>
                  <a:spcPts val="1843"/>
                </a:lnSpc>
              </a:pPr>
              <a:endParaRPr/>
            </a:p>
          </p:txBody>
        </p:sp>
      </p:grpSp>
      <p:sp>
        <p:nvSpPr>
          <p:cNvPr id="12" name="Freeform 12"/>
          <p:cNvSpPr/>
          <p:nvPr/>
        </p:nvSpPr>
        <p:spPr>
          <a:xfrm>
            <a:off x="5054401" y="5734655"/>
            <a:ext cx="673479" cy="676014"/>
          </a:xfrm>
          <a:custGeom>
            <a:avLst/>
            <a:gdLst/>
            <a:ahLst/>
            <a:cxnLst/>
            <a:rect l="l" t="t" r="r" b="b"/>
            <a:pathLst>
              <a:path w="673479" h="676014">
                <a:moveTo>
                  <a:pt x="0" y="0"/>
                </a:moveTo>
                <a:lnTo>
                  <a:pt x="673479" y="0"/>
                </a:lnTo>
                <a:lnTo>
                  <a:pt x="673479" y="676014"/>
                </a:lnTo>
                <a:lnTo>
                  <a:pt x="0" y="67601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TextBox 13"/>
          <p:cNvSpPr txBox="1"/>
          <p:nvPr/>
        </p:nvSpPr>
        <p:spPr>
          <a:xfrm>
            <a:off x="777240" y="972108"/>
            <a:ext cx="6217920" cy="3339465"/>
          </a:xfrm>
          <a:prstGeom prst="rect">
            <a:avLst/>
          </a:prstGeom>
        </p:spPr>
        <p:txBody>
          <a:bodyPr lIns="0" tIns="0" rIns="0" bIns="0" rtlCol="0" anchor="t">
            <a:spAutoFit/>
          </a:bodyPr>
          <a:lstStyle/>
          <a:p>
            <a:pPr algn="just">
              <a:lnSpc>
                <a:spcPts val="1650"/>
              </a:lnSpc>
            </a:pPr>
            <a:r>
              <a:rPr lang="en-US" sz="1100">
                <a:solidFill>
                  <a:srgbClr val="000000"/>
                </a:solidFill>
                <a:latin typeface="Canva Sans"/>
                <a:ea typeface="Canva Sans"/>
                <a:cs typeface="Canva Sans"/>
                <a:sym typeface="Canva Sans"/>
              </a:rPr>
              <a:t>Standard reports will be available for general end users, and se</a:t>
            </a:r>
            <a:r>
              <a:rPr lang="en-US" sz="1100" u="none">
                <a:solidFill>
                  <a:srgbClr val="000000"/>
                </a:solidFill>
                <a:latin typeface="Canva Sans"/>
                <a:ea typeface="Canva Sans"/>
                <a:cs typeface="Canva Sans"/>
                <a:sym typeface="Canva Sans"/>
              </a:rPr>
              <a:t>le</a:t>
            </a:r>
            <a:r>
              <a:rPr lang="en-US" sz="1100">
                <a:solidFill>
                  <a:srgbClr val="000000"/>
                </a:solidFill>
                <a:latin typeface="Canva Sans"/>
                <a:ea typeface="Canva Sans"/>
                <a:cs typeface="Canva Sans"/>
                <a:sym typeface="Canva Sans"/>
              </a:rPr>
              <a:t>ct</a:t>
            </a:r>
            <a:r>
              <a:rPr lang="en-US" sz="1100" u="none">
                <a:solidFill>
                  <a:srgbClr val="000000"/>
                </a:solidFill>
                <a:latin typeface="Canva Sans"/>
                <a:ea typeface="Canva Sans"/>
                <a:cs typeface="Canva Sans"/>
                <a:sym typeface="Canva Sans"/>
              </a:rPr>
              <a:t>e</a:t>
            </a:r>
            <a:r>
              <a:rPr lang="en-US" sz="1100">
                <a:solidFill>
                  <a:srgbClr val="000000"/>
                </a:solidFill>
                <a:latin typeface="Canva Sans"/>
                <a:ea typeface="Canva Sans"/>
                <a:cs typeface="Canva Sans"/>
                <a:sym typeface="Canva Sans"/>
              </a:rPr>
              <a:t>d</a:t>
            </a:r>
            <a:r>
              <a:rPr lang="en-US" sz="1100" u="none">
                <a:solidFill>
                  <a:srgbClr val="000000"/>
                </a:solidFill>
                <a:latin typeface="Canva Sans"/>
                <a:ea typeface="Canva Sans"/>
                <a:cs typeface="Canva Sans"/>
                <a:sym typeface="Canva Sans"/>
              </a:rPr>
              <a:t> </a:t>
            </a:r>
            <a:r>
              <a:rPr lang="en-US" sz="1100">
                <a:solidFill>
                  <a:srgbClr val="000000"/>
                </a:solidFill>
                <a:latin typeface="Canva Sans"/>
                <a:ea typeface="Canva Sans"/>
                <a:cs typeface="Canva Sans"/>
                <a:sym typeface="Canva Sans"/>
              </a:rPr>
              <a:t>us</a:t>
            </a:r>
            <a:r>
              <a:rPr lang="en-US" sz="1100" u="none">
                <a:solidFill>
                  <a:srgbClr val="000000"/>
                </a:solidFill>
                <a:latin typeface="Canva Sans"/>
                <a:ea typeface="Canva Sans"/>
                <a:cs typeface="Canva Sans"/>
                <a:sym typeface="Canva Sans"/>
              </a:rPr>
              <a:t>er</a:t>
            </a:r>
            <a:r>
              <a:rPr lang="en-US" sz="1100">
                <a:solidFill>
                  <a:srgbClr val="000000"/>
                </a:solidFill>
                <a:latin typeface="Canva Sans"/>
                <a:ea typeface="Canva Sans"/>
                <a:cs typeface="Canva Sans"/>
                <a:sym typeface="Canva Sans"/>
              </a:rPr>
              <a:t>s will be able to create custom queries. Queries are best used for answering specific questions or targeting specific objectives rather than listing all transaction activities and details.  Note that the term report is used generically to refer to both pre-formatted reports and queries. </a:t>
            </a:r>
          </a:p>
          <a:p>
            <a:pPr algn="just">
              <a:lnSpc>
                <a:spcPts val="1650"/>
              </a:lnSpc>
            </a:pPr>
            <a:endParaRPr lang="en-US" sz="1100">
              <a:solidFill>
                <a:srgbClr val="000000"/>
              </a:solidFill>
              <a:latin typeface="Canva Sans"/>
              <a:ea typeface="Canva Sans"/>
              <a:cs typeface="Canva Sans"/>
              <a:sym typeface="Canva Sans"/>
            </a:endParaRPr>
          </a:p>
          <a:p>
            <a:pPr algn="just">
              <a:lnSpc>
                <a:spcPts val="1650"/>
              </a:lnSpc>
            </a:pPr>
            <a:r>
              <a:rPr lang="en-US" sz="1100">
                <a:solidFill>
                  <a:srgbClr val="000000"/>
                </a:solidFill>
                <a:latin typeface="Canva Sans"/>
                <a:ea typeface="Canva Sans"/>
                <a:cs typeface="Canva Sans"/>
                <a:sym typeface="Canva Sans"/>
              </a:rPr>
              <a:t>In the DW/BI, Consumers are end users that access data or run reports on a recurring basis (daily, weekly, or monthly.) Consumers may have Florida PALM Maintainer or Reconciler roles and may be tasked with reporting or researching data across Modules, Businesses Processes, and fiscal years. These users may be responsible for reporting on programs, projects, grants, or contracts, and distributing reports to others.</a:t>
            </a:r>
          </a:p>
          <a:p>
            <a:pPr algn="just">
              <a:lnSpc>
                <a:spcPts val="1650"/>
              </a:lnSpc>
            </a:pPr>
            <a:endParaRPr lang="en-US" sz="1100">
              <a:solidFill>
                <a:srgbClr val="000000"/>
              </a:solidFill>
              <a:latin typeface="Canva Sans"/>
              <a:ea typeface="Canva Sans"/>
              <a:cs typeface="Canva Sans"/>
              <a:sym typeface="Canva Sans"/>
            </a:endParaRPr>
          </a:p>
          <a:p>
            <a:pPr algn="just">
              <a:lnSpc>
                <a:spcPts val="1650"/>
              </a:lnSpc>
            </a:pPr>
            <a:r>
              <a:rPr lang="en-US" sz="1100">
                <a:solidFill>
                  <a:srgbClr val="000000"/>
                </a:solidFill>
                <a:latin typeface="Canva Sans"/>
                <a:ea typeface="Canva Sans"/>
                <a:cs typeface="Canva Sans"/>
                <a:sym typeface="Canva Sans"/>
              </a:rPr>
              <a:t>Authors are those users responsible for writing queries on a recurring basis (daily, weekly, or monthly.) This role is assigned to experienced users with a functional knowledge of the Business Processes and data. Author access includes the ability to create or modify queries using data within the subject areas and datasets to meet specific, targeted needs. This role replaces the Florida PALM Query Writer role used in the CMS Wave, which will be retired.</a:t>
            </a:r>
          </a:p>
        </p:txBody>
      </p:sp>
      <p:sp>
        <p:nvSpPr>
          <p:cNvPr id="14" name="TextBox 14"/>
          <p:cNvSpPr txBox="1"/>
          <p:nvPr/>
        </p:nvSpPr>
        <p:spPr>
          <a:xfrm>
            <a:off x="777240" y="3111488"/>
            <a:ext cx="6217920" cy="196215"/>
          </a:xfrm>
          <a:prstGeom prst="rect">
            <a:avLst/>
          </a:prstGeom>
        </p:spPr>
        <p:txBody>
          <a:bodyPr lIns="0" tIns="0" rIns="0" bIns="0" rtlCol="0" anchor="t">
            <a:spAutoFit/>
          </a:bodyPr>
          <a:lstStyle/>
          <a:p>
            <a:pPr algn="just">
              <a:lnSpc>
                <a:spcPts val="1650"/>
              </a:lnSpc>
            </a:pPr>
            <a:endParaRPr/>
          </a:p>
        </p:txBody>
      </p:sp>
      <p:sp>
        <p:nvSpPr>
          <p:cNvPr id="15" name="TextBox 15"/>
          <p:cNvSpPr txBox="1"/>
          <p:nvPr/>
        </p:nvSpPr>
        <p:spPr>
          <a:xfrm>
            <a:off x="777240" y="6619720"/>
            <a:ext cx="6217920" cy="1939312"/>
          </a:xfrm>
          <a:prstGeom prst="rect">
            <a:avLst/>
          </a:prstGeom>
        </p:spPr>
        <p:txBody>
          <a:bodyPr lIns="0" tIns="0" rIns="0" bIns="0" rtlCol="0" anchor="t">
            <a:spAutoFit/>
          </a:bodyPr>
          <a:lstStyle/>
          <a:p>
            <a:pPr algn="just">
              <a:lnSpc>
                <a:spcPts val="1649"/>
              </a:lnSpc>
            </a:pPr>
            <a:r>
              <a:rPr lang="en-US" sz="1099" spc="-16">
                <a:solidFill>
                  <a:srgbClr val="000000"/>
                </a:solidFill>
                <a:latin typeface="Canva Sans"/>
                <a:ea typeface="Canva Sans"/>
                <a:cs typeface="Canva Sans"/>
                <a:sym typeface="Canva Sans"/>
              </a:rPr>
              <a:t>Access to reports is based on roles. Your ro</a:t>
            </a:r>
            <a:r>
              <a:rPr lang="en-US" sz="1099" u="none" spc="-16">
                <a:solidFill>
                  <a:srgbClr val="000000"/>
                </a:solidFill>
                <a:latin typeface="Canva Sans"/>
                <a:ea typeface="Canva Sans"/>
                <a:cs typeface="Canva Sans"/>
                <a:sym typeface="Canva Sans"/>
              </a:rPr>
              <a:t>le a</a:t>
            </a:r>
            <a:r>
              <a:rPr lang="en-US" sz="1099" spc="-16">
                <a:solidFill>
                  <a:srgbClr val="000000"/>
                </a:solidFill>
                <a:latin typeface="Canva Sans"/>
                <a:ea typeface="Canva Sans"/>
                <a:cs typeface="Canva Sans"/>
                <a:sym typeface="Canva Sans"/>
              </a:rPr>
              <a:t>ssignment dictates the level of access to specific reports or reporting functionality. The Author and some Consumer roles require that the user be authorized to access protected data.  Each user role has a role article within the Knowledge Center that describes the capabilities of the role, including reporting, and which business processes they support. </a:t>
            </a:r>
          </a:p>
          <a:p>
            <a:pPr algn="just">
              <a:lnSpc>
                <a:spcPts val="750"/>
              </a:lnSpc>
            </a:pPr>
            <a:endParaRPr lang="en-US" sz="1099" spc="-16">
              <a:solidFill>
                <a:srgbClr val="000000"/>
              </a:solidFill>
              <a:latin typeface="Canva Sans"/>
              <a:ea typeface="Canva Sans"/>
              <a:cs typeface="Canva Sans"/>
              <a:sym typeface="Canva Sans"/>
            </a:endParaRPr>
          </a:p>
          <a:p>
            <a:pPr algn="just">
              <a:lnSpc>
                <a:spcPts val="1649"/>
              </a:lnSpc>
            </a:pPr>
            <a:r>
              <a:rPr lang="en-US" sz="1099" spc="-16">
                <a:solidFill>
                  <a:srgbClr val="000000"/>
                </a:solidFill>
                <a:latin typeface="Canva Sans"/>
                <a:ea typeface="Canva Sans"/>
                <a:cs typeface="Canva Sans"/>
                <a:sym typeface="Canva Sans"/>
              </a:rPr>
              <a:t>End users can schedule reports to be delivered automatically via various channels, including via web browser or email. Email alerts can be set by users who can choose to download or print reports and distribute them via email or other methods.  End users can also ‘favorite’ reports for easier access.  Report prompts are available to target information specific to agency needs. </a:t>
            </a:r>
          </a:p>
        </p:txBody>
      </p:sp>
      <p:grpSp>
        <p:nvGrpSpPr>
          <p:cNvPr id="16" name="Group 16"/>
          <p:cNvGrpSpPr/>
          <p:nvPr/>
        </p:nvGrpSpPr>
        <p:grpSpPr>
          <a:xfrm>
            <a:off x="777240" y="429786"/>
            <a:ext cx="6217920" cy="513835"/>
            <a:chOff x="0" y="0"/>
            <a:chExt cx="2167467" cy="179115"/>
          </a:xfrm>
        </p:grpSpPr>
        <p:sp>
          <p:nvSpPr>
            <p:cNvPr id="17" name="Freeform 17"/>
            <p:cNvSpPr/>
            <p:nvPr/>
          </p:nvSpPr>
          <p:spPr>
            <a:xfrm>
              <a:off x="0" y="0"/>
              <a:ext cx="2167467" cy="179115"/>
            </a:xfrm>
            <a:custGeom>
              <a:avLst/>
              <a:gdLst/>
              <a:ahLst/>
              <a:cxnLst/>
              <a:rect l="l" t="t" r="r" b="b"/>
              <a:pathLst>
                <a:path w="2167467" h="179115">
                  <a:moveTo>
                    <a:pt x="0" y="0"/>
                  </a:moveTo>
                  <a:lnTo>
                    <a:pt x="2167467" y="0"/>
                  </a:lnTo>
                  <a:lnTo>
                    <a:pt x="2167467" y="179115"/>
                  </a:lnTo>
                  <a:lnTo>
                    <a:pt x="0" y="179115"/>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18" name="TextBox 18"/>
            <p:cNvSpPr txBox="1"/>
            <p:nvPr/>
          </p:nvSpPr>
          <p:spPr>
            <a:xfrm>
              <a:off x="0" y="-28575"/>
              <a:ext cx="2167467" cy="207690"/>
            </a:xfrm>
            <a:prstGeom prst="rect">
              <a:avLst/>
            </a:prstGeom>
          </p:spPr>
          <p:txBody>
            <a:bodyPr lIns="50800" tIns="50800" rIns="50800" bIns="50800" rtlCol="0" anchor="ctr"/>
            <a:lstStyle/>
            <a:p>
              <a:pPr algn="ctr">
                <a:lnSpc>
                  <a:spcPts val="1650"/>
                </a:lnSpc>
              </a:pPr>
              <a:endParaRPr/>
            </a:p>
          </p:txBody>
        </p:sp>
      </p:grpSp>
      <p:sp>
        <p:nvSpPr>
          <p:cNvPr id="19" name="TextBox 19"/>
          <p:cNvSpPr txBox="1"/>
          <p:nvPr/>
        </p:nvSpPr>
        <p:spPr>
          <a:xfrm>
            <a:off x="1181578" y="528906"/>
            <a:ext cx="5409245" cy="306070"/>
          </a:xfrm>
          <a:prstGeom prst="rect">
            <a:avLst/>
          </a:prstGeom>
        </p:spPr>
        <p:txBody>
          <a:bodyPr lIns="0" tIns="0" rIns="0" bIns="0" rtlCol="0" anchor="t">
            <a:spAutoFit/>
          </a:bodyPr>
          <a:lstStyle/>
          <a:p>
            <a:pPr algn="ctr">
              <a:lnSpc>
                <a:spcPts val="2240"/>
              </a:lnSpc>
            </a:pPr>
            <a:r>
              <a:rPr lang="en-US" sz="2000" b="1">
                <a:solidFill>
                  <a:srgbClr val="1E1E1E"/>
                </a:solidFill>
                <a:latin typeface="Poppins Bold"/>
                <a:ea typeface="Poppins Bold"/>
                <a:cs typeface="Poppins Bold"/>
                <a:sym typeface="Poppins Bold"/>
              </a:rPr>
              <a:t>End User Reporting Capabilities</a:t>
            </a:r>
          </a:p>
        </p:txBody>
      </p:sp>
      <p:sp>
        <p:nvSpPr>
          <p:cNvPr id="20" name="TextBox 20"/>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dirty="0">
                <a:solidFill>
                  <a:srgbClr val="000000"/>
                </a:solidFill>
                <a:latin typeface="Canva Sans"/>
                <a:ea typeface="Canva Sans"/>
                <a:cs typeface="Canva Sans"/>
                <a:sym typeface="Canva Sans"/>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6244" y="5739472"/>
            <a:ext cx="6604543" cy="3549015"/>
          </a:xfrm>
          <a:prstGeom prst="rect">
            <a:avLst/>
          </a:prstGeom>
        </p:spPr>
        <p:txBody>
          <a:bodyPr lIns="0" tIns="0" rIns="0" bIns="0" rtlCol="0" anchor="t">
            <a:spAutoFit/>
          </a:bodyPr>
          <a:lstStyle/>
          <a:p>
            <a:pPr algn="just">
              <a:lnSpc>
                <a:spcPts val="1650"/>
              </a:lnSpc>
            </a:pPr>
            <a:r>
              <a:rPr lang="en-US" sz="1100">
                <a:solidFill>
                  <a:srgbClr val="000000"/>
                </a:solidFill>
                <a:latin typeface="Canva Sans"/>
                <a:ea typeface="Canva Sans"/>
                <a:cs typeface="Canva Sans"/>
                <a:sym typeface="Canva Sans"/>
              </a:rPr>
              <a:t>The DW/BI will house the completed transactions from Florida PALM.  However, like IW, it will not include every field and every transaction status change that is in the accounting system (e.g., transactions pending approval or in error status).  It will have the information needed to report on completed transactions. In the DW/BI, data is organized by subject area to supports a user-friendly view. </a:t>
            </a:r>
          </a:p>
          <a:p>
            <a:pPr algn="just">
              <a:lnSpc>
                <a:spcPts val="1650"/>
              </a:lnSpc>
            </a:pPr>
            <a:endParaRPr lang="en-US" sz="1100">
              <a:solidFill>
                <a:srgbClr val="000000"/>
              </a:solidFill>
              <a:latin typeface="Canva Sans"/>
              <a:ea typeface="Canva Sans"/>
              <a:cs typeface="Canva Sans"/>
              <a:sym typeface="Canva Sans"/>
            </a:endParaRPr>
          </a:p>
          <a:p>
            <a:pPr algn="just">
              <a:lnSpc>
                <a:spcPts val="1650"/>
              </a:lnSpc>
            </a:pPr>
            <a:r>
              <a:rPr lang="en-US" sz="1100">
                <a:solidFill>
                  <a:srgbClr val="000000"/>
                </a:solidFill>
                <a:latin typeface="Canva Sans"/>
                <a:ea typeface="Canva Sans"/>
                <a:cs typeface="Canva Sans"/>
                <a:sym typeface="Canva Sans"/>
              </a:rPr>
              <a:t>The ‘IW Data (flat structure)’ section represents the legacy FLAIR information from IW. All IW data will be carried over. The legacy data will retain the original structure used in IW. General users can access legacy information as it is included as part of specific reports.</a:t>
            </a:r>
          </a:p>
          <a:p>
            <a:pPr algn="just">
              <a:lnSpc>
                <a:spcPts val="1650"/>
              </a:lnSpc>
            </a:pPr>
            <a:endParaRPr lang="en-US" sz="1100">
              <a:solidFill>
                <a:srgbClr val="000000"/>
              </a:solidFill>
              <a:latin typeface="Canva Sans"/>
              <a:ea typeface="Canva Sans"/>
              <a:cs typeface="Canva Sans"/>
              <a:sym typeface="Canva Sans"/>
            </a:endParaRPr>
          </a:p>
          <a:p>
            <a:pPr algn="just">
              <a:lnSpc>
                <a:spcPts val="1650"/>
              </a:lnSpc>
            </a:pPr>
            <a:r>
              <a:rPr lang="en-US" sz="1100">
                <a:solidFill>
                  <a:srgbClr val="000000"/>
                </a:solidFill>
                <a:latin typeface="Canva Sans"/>
                <a:ea typeface="Canva Sans"/>
                <a:cs typeface="Canva Sans"/>
                <a:sym typeface="Canva Sans"/>
              </a:rPr>
              <a:t>Most end users will primarily interact with preconfigured standard reports. DW/BI Authors will use drag and drop functionality to create or modify queries. The data is organized by subject areas to support a user-friendly way to create or modify queries. </a:t>
            </a:r>
          </a:p>
          <a:p>
            <a:pPr algn="just">
              <a:lnSpc>
                <a:spcPts val="1650"/>
              </a:lnSpc>
            </a:pPr>
            <a:endParaRPr lang="en-US" sz="1100">
              <a:solidFill>
                <a:srgbClr val="000000"/>
              </a:solidFill>
              <a:latin typeface="Canva Sans"/>
              <a:ea typeface="Canva Sans"/>
              <a:cs typeface="Canva Sans"/>
              <a:sym typeface="Canva Sans"/>
            </a:endParaRPr>
          </a:p>
          <a:p>
            <a:pPr algn="just">
              <a:lnSpc>
                <a:spcPts val="1650"/>
              </a:lnSpc>
            </a:pPr>
            <a:r>
              <a:rPr lang="en-US" sz="1100">
                <a:solidFill>
                  <a:srgbClr val="000000"/>
                </a:solidFill>
                <a:latin typeface="Canva Sans"/>
                <a:ea typeface="Canva Sans"/>
                <a:cs typeface="Canva Sans"/>
                <a:sym typeface="Canva Sans"/>
              </a:rPr>
              <a:t>The DW/BI will include Legacy FLAIR IW data views to support user research and historical data.  Agency information is segregated by folder.  Authors can use Florida PALM and Legacy FLAIR IW data when pulling reports.  </a:t>
            </a:r>
          </a:p>
        </p:txBody>
      </p:sp>
      <p:sp>
        <p:nvSpPr>
          <p:cNvPr id="3" name="Freeform 3"/>
          <p:cNvSpPr/>
          <p:nvPr/>
        </p:nvSpPr>
        <p:spPr>
          <a:xfrm>
            <a:off x="521612" y="1308075"/>
            <a:ext cx="3625845" cy="4250422"/>
          </a:xfrm>
          <a:custGeom>
            <a:avLst/>
            <a:gdLst/>
            <a:ahLst/>
            <a:cxnLst/>
            <a:rect l="l" t="t" r="r" b="b"/>
            <a:pathLst>
              <a:path w="3625845" h="4250422">
                <a:moveTo>
                  <a:pt x="0" y="0"/>
                </a:moveTo>
                <a:lnTo>
                  <a:pt x="3625846" y="0"/>
                </a:lnTo>
                <a:lnTo>
                  <a:pt x="3625846" y="4250422"/>
                </a:lnTo>
                <a:lnTo>
                  <a:pt x="0" y="4250422"/>
                </a:lnTo>
                <a:lnTo>
                  <a:pt x="0" y="0"/>
                </a:lnTo>
                <a:close/>
              </a:path>
            </a:pathLst>
          </a:custGeom>
          <a:blipFill>
            <a:blip r:embed="rId2"/>
            <a:stretch>
              <a:fillRect l="-3178" t="-16998" r="-3178" b="-3569"/>
            </a:stretch>
          </a:blipFill>
        </p:spPr>
        <p:txBody>
          <a:bodyPr/>
          <a:lstStyle/>
          <a:p>
            <a:endParaRPr lang="en-US"/>
          </a:p>
        </p:txBody>
      </p:sp>
      <p:sp>
        <p:nvSpPr>
          <p:cNvPr id="4" name="TextBox 4"/>
          <p:cNvSpPr txBox="1"/>
          <p:nvPr/>
        </p:nvSpPr>
        <p:spPr>
          <a:xfrm>
            <a:off x="3322012" y="1561000"/>
            <a:ext cx="3928776" cy="1034415"/>
          </a:xfrm>
          <a:prstGeom prst="rect">
            <a:avLst/>
          </a:prstGeom>
        </p:spPr>
        <p:txBody>
          <a:bodyPr lIns="0" tIns="0" rIns="0" bIns="0" rtlCol="0" anchor="t">
            <a:spAutoFit/>
          </a:bodyPr>
          <a:lstStyle/>
          <a:p>
            <a:pPr algn="just">
              <a:lnSpc>
                <a:spcPts val="1650"/>
              </a:lnSpc>
            </a:pPr>
            <a:r>
              <a:rPr lang="en-US" sz="1100">
                <a:solidFill>
                  <a:srgbClr val="000000"/>
                </a:solidFill>
                <a:latin typeface="Canva Sans"/>
                <a:ea typeface="Canva Sans"/>
                <a:cs typeface="Canva Sans"/>
                <a:sym typeface="Canva Sans"/>
              </a:rPr>
              <a:t>This graphic shows the relationship between the data, the DW/BI, the reporting tools, and th</a:t>
            </a:r>
            <a:r>
              <a:rPr lang="en-US" sz="1100" u="none">
                <a:solidFill>
                  <a:srgbClr val="000000"/>
                </a:solidFill>
                <a:latin typeface="Canva Sans"/>
                <a:ea typeface="Canva Sans"/>
                <a:cs typeface="Canva Sans"/>
                <a:sym typeface="Canva Sans"/>
              </a:rPr>
              <a:t>e reports. The top three tiers represent the DW/BI Solution including data, tools and reports.  IW data is added for use with the tools but maintained in its original data structure.</a:t>
            </a:r>
          </a:p>
        </p:txBody>
      </p:sp>
      <p:sp>
        <p:nvSpPr>
          <p:cNvPr id="5" name="TextBox 5"/>
          <p:cNvSpPr txBox="1"/>
          <p:nvPr/>
        </p:nvSpPr>
        <p:spPr>
          <a:xfrm>
            <a:off x="3648739" y="2652564"/>
            <a:ext cx="3602049" cy="405765"/>
          </a:xfrm>
          <a:prstGeom prst="rect">
            <a:avLst/>
          </a:prstGeom>
        </p:spPr>
        <p:txBody>
          <a:bodyPr lIns="0" tIns="0" rIns="0" bIns="0" rtlCol="0" anchor="t">
            <a:spAutoFit/>
          </a:bodyPr>
          <a:lstStyle/>
          <a:p>
            <a:pPr marL="237491" lvl="1" indent="-118745" algn="just">
              <a:lnSpc>
                <a:spcPts val="1650"/>
              </a:lnSpc>
              <a:buFont typeface="Arial"/>
              <a:buChar char="•"/>
            </a:pPr>
            <a:r>
              <a:rPr lang="en-US" sz="1100" u="none">
                <a:solidFill>
                  <a:srgbClr val="000000"/>
                </a:solidFill>
                <a:latin typeface="Canva Sans"/>
                <a:ea typeface="Canva Sans"/>
                <a:cs typeface="Canva Sans"/>
                <a:sym typeface="Canva Sans"/>
              </a:rPr>
              <a:t>OAC in</a:t>
            </a:r>
            <a:r>
              <a:rPr lang="en-US" sz="1100">
                <a:solidFill>
                  <a:srgbClr val="000000"/>
                </a:solidFill>
                <a:latin typeface="Canva Sans"/>
                <a:ea typeface="Canva Sans"/>
                <a:cs typeface="Canva Sans"/>
                <a:sym typeface="Canva Sans"/>
              </a:rPr>
              <a:t>cludes an integration of </a:t>
            </a:r>
            <a:r>
              <a:rPr lang="en-US" sz="1100" u="none">
                <a:solidFill>
                  <a:srgbClr val="000000"/>
                </a:solidFill>
                <a:latin typeface="Canva Sans"/>
                <a:ea typeface="Canva Sans"/>
                <a:cs typeface="Canva Sans"/>
                <a:sym typeface="Canva Sans"/>
              </a:rPr>
              <a:t>PeopleSoft data to an Autonomou</a:t>
            </a:r>
            <a:r>
              <a:rPr lang="en-US" sz="1100">
                <a:solidFill>
                  <a:srgbClr val="000000"/>
                </a:solidFill>
                <a:latin typeface="Canva Sans"/>
                <a:ea typeface="Canva Sans"/>
                <a:cs typeface="Canva Sans"/>
                <a:sym typeface="Canva Sans"/>
              </a:rPr>
              <a:t>s Data Warehouse (ADW).</a:t>
            </a:r>
          </a:p>
        </p:txBody>
      </p:sp>
      <p:sp>
        <p:nvSpPr>
          <p:cNvPr id="6" name="TextBox 6"/>
          <p:cNvSpPr txBox="1"/>
          <p:nvPr/>
        </p:nvSpPr>
        <p:spPr>
          <a:xfrm>
            <a:off x="3938873" y="3115479"/>
            <a:ext cx="3311915" cy="615315"/>
          </a:xfrm>
          <a:prstGeom prst="rect">
            <a:avLst/>
          </a:prstGeom>
        </p:spPr>
        <p:txBody>
          <a:bodyPr lIns="0" tIns="0" rIns="0" bIns="0" rtlCol="0" anchor="t">
            <a:spAutoFit/>
          </a:bodyPr>
          <a:lstStyle/>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ADW is a relational database management system used for storing, organizing, and retrieving data.</a:t>
            </a:r>
          </a:p>
        </p:txBody>
      </p:sp>
      <p:sp>
        <p:nvSpPr>
          <p:cNvPr id="7" name="TextBox 7"/>
          <p:cNvSpPr txBox="1"/>
          <p:nvPr/>
        </p:nvSpPr>
        <p:spPr>
          <a:xfrm>
            <a:off x="4084978" y="3784067"/>
            <a:ext cx="3165809" cy="615315"/>
          </a:xfrm>
          <a:prstGeom prst="rect">
            <a:avLst/>
          </a:prstGeom>
        </p:spPr>
        <p:txBody>
          <a:bodyPr lIns="0" tIns="0" rIns="0" bIns="0" rtlCol="0" anchor="t">
            <a:spAutoFit/>
          </a:bodyPr>
          <a:lstStyle/>
          <a:p>
            <a:pPr marL="237491" lvl="1" indent="-118745" algn="just">
              <a:lnSpc>
                <a:spcPts val="1650"/>
              </a:lnSpc>
              <a:buFont typeface="Arial"/>
              <a:buChar char="•"/>
            </a:pPr>
            <a:r>
              <a:rPr lang="en-US" sz="1100" spc="-11">
                <a:solidFill>
                  <a:srgbClr val="000000"/>
                </a:solidFill>
                <a:latin typeface="Canva Sans"/>
                <a:ea typeface="Canva Sans"/>
                <a:cs typeface="Canva Sans"/>
                <a:sym typeface="Canva Sans"/>
              </a:rPr>
              <a:t>ADW is used to store a subset of PeopleSoft data (for reporting) and can be configured to store other data, such as IW data.</a:t>
            </a:r>
          </a:p>
        </p:txBody>
      </p:sp>
      <p:sp>
        <p:nvSpPr>
          <p:cNvPr id="8" name="TextBox 8"/>
          <p:cNvSpPr txBox="1"/>
          <p:nvPr/>
        </p:nvSpPr>
        <p:spPr>
          <a:xfrm>
            <a:off x="3869803" y="4456532"/>
            <a:ext cx="3380985" cy="615315"/>
          </a:xfrm>
          <a:prstGeom prst="rect">
            <a:avLst/>
          </a:prstGeom>
        </p:spPr>
        <p:txBody>
          <a:bodyPr lIns="0" tIns="0" rIns="0" bIns="0" rtlCol="0" anchor="t">
            <a:spAutoFit/>
          </a:bodyPr>
          <a:lstStyle/>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Oracle Business Intelligence Application (OBIA) is a pre-built BI solution that includes prebuilt reports and reporting tools.</a:t>
            </a:r>
          </a:p>
        </p:txBody>
      </p:sp>
      <p:sp>
        <p:nvSpPr>
          <p:cNvPr id="9" name="TextBox 9"/>
          <p:cNvSpPr txBox="1"/>
          <p:nvPr/>
        </p:nvSpPr>
        <p:spPr>
          <a:xfrm>
            <a:off x="3869803" y="5128997"/>
            <a:ext cx="3380985" cy="405765"/>
          </a:xfrm>
          <a:prstGeom prst="rect">
            <a:avLst/>
          </a:prstGeom>
        </p:spPr>
        <p:txBody>
          <a:bodyPr lIns="0" tIns="0" rIns="0" bIns="0" rtlCol="0" anchor="t">
            <a:spAutoFit/>
          </a:bodyPr>
          <a:lstStyle/>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The bottom layer represents the Florida PALM data, including data from FIN and HCM.</a:t>
            </a:r>
          </a:p>
        </p:txBody>
      </p:sp>
      <p:grpSp>
        <p:nvGrpSpPr>
          <p:cNvPr id="10" name="Group 10"/>
          <p:cNvGrpSpPr/>
          <p:nvPr/>
        </p:nvGrpSpPr>
        <p:grpSpPr>
          <a:xfrm>
            <a:off x="777240" y="609083"/>
            <a:ext cx="6217920" cy="513835"/>
            <a:chOff x="0" y="0"/>
            <a:chExt cx="2167467" cy="179115"/>
          </a:xfrm>
        </p:grpSpPr>
        <p:sp>
          <p:nvSpPr>
            <p:cNvPr id="11" name="Freeform 11"/>
            <p:cNvSpPr/>
            <p:nvPr/>
          </p:nvSpPr>
          <p:spPr>
            <a:xfrm>
              <a:off x="0" y="0"/>
              <a:ext cx="2167467" cy="179115"/>
            </a:xfrm>
            <a:custGeom>
              <a:avLst/>
              <a:gdLst/>
              <a:ahLst/>
              <a:cxnLst/>
              <a:rect l="l" t="t" r="r" b="b"/>
              <a:pathLst>
                <a:path w="2167467" h="179115">
                  <a:moveTo>
                    <a:pt x="0" y="0"/>
                  </a:moveTo>
                  <a:lnTo>
                    <a:pt x="2167467" y="0"/>
                  </a:lnTo>
                  <a:lnTo>
                    <a:pt x="2167467" y="179115"/>
                  </a:lnTo>
                  <a:lnTo>
                    <a:pt x="0" y="179115"/>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12" name="TextBox 12"/>
            <p:cNvSpPr txBox="1"/>
            <p:nvPr/>
          </p:nvSpPr>
          <p:spPr>
            <a:xfrm>
              <a:off x="0" y="-28575"/>
              <a:ext cx="2167467" cy="207690"/>
            </a:xfrm>
            <a:prstGeom prst="rect">
              <a:avLst/>
            </a:prstGeom>
          </p:spPr>
          <p:txBody>
            <a:bodyPr lIns="50800" tIns="50800" rIns="50800" bIns="50800" rtlCol="0" anchor="ctr"/>
            <a:lstStyle/>
            <a:p>
              <a:pPr algn="ctr">
                <a:lnSpc>
                  <a:spcPts val="1650"/>
                </a:lnSpc>
              </a:pPr>
              <a:endParaRPr/>
            </a:p>
          </p:txBody>
        </p:sp>
      </p:grpSp>
      <p:sp>
        <p:nvSpPr>
          <p:cNvPr id="13" name="TextBox 13"/>
          <p:cNvSpPr txBox="1"/>
          <p:nvPr/>
        </p:nvSpPr>
        <p:spPr>
          <a:xfrm>
            <a:off x="843265" y="648514"/>
            <a:ext cx="6085871" cy="368300"/>
          </a:xfrm>
          <a:prstGeom prst="rect">
            <a:avLst/>
          </a:prstGeom>
        </p:spPr>
        <p:txBody>
          <a:bodyPr lIns="0" tIns="0" rIns="0" bIns="0" rtlCol="0" anchor="t">
            <a:spAutoFit/>
          </a:bodyPr>
          <a:lstStyle/>
          <a:p>
            <a:pPr algn="ctr">
              <a:lnSpc>
                <a:spcPts val="2800"/>
              </a:lnSpc>
            </a:pPr>
            <a:r>
              <a:rPr lang="en-US" sz="2000" b="1">
                <a:solidFill>
                  <a:srgbClr val="1E1E1E"/>
                </a:solidFill>
                <a:latin typeface="Poppins Bold"/>
                <a:ea typeface="Poppins Bold"/>
                <a:cs typeface="Poppins Bold"/>
                <a:sym typeface="Poppins Bold"/>
              </a:rPr>
              <a:t>Oracle Analytics Cloud (OAC) Components </a:t>
            </a:r>
          </a:p>
        </p:txBody>
      </p:sp>
      <p:sp>
        <p:nvSpPr>
          <p:cNvPr id="14" name="TextBox 14"/>
          <p:cNvSpPr txBox="1"/>
          <p:nvPr/>
        </p:nvSpPr>
        <p:spPr>
          <a:xfrm>
            <a:off x="2748050" y="1135550"/>
            <a:ext cx="2538350" cy="368300"/>
          </a:xfrm>
          <a:prstGeom prst="rect">
            <a:avLst/>
          </a:prstGeom>
        </p:spPr>
        <p:txBody>
          <a:bodyPr lIns="0" tIns="0" rIns="0" bIns="0" rtlCol="0" anchor="t">
            <a:spAutoFit/>
          </a:bodyPr>
          <a:lstStyle/>
          <a:p>
            <a:pPr algn="ctr">
              <a:lnSpc>
                <a:spcPts val="2800"/>
              </a:lnSpc>
            </a:pPr>
            <a:r>
              <a:rPr lang="en-US" sz="2000" i="1">
                <a:solidFill>
                  <a:srgbClr val="1E1E1E"/>
                </a:solidFill>
                <a:latin typeface="Poppins Italics"/>
                <a:ea typeface="Poppins Italics"/>
                <a:cs typeface="Poppins Italics"/>
                <a:sym typeface="Poppins Italics"/>
              </a:rPr>
              <a:t>for DW/BI Authors</a:t>
            </a:r>
          </a:p>
        </p:txBody>
      </p:sp>
      <p:sp>
        <p:nvSpPr>
          <p:cNvPr id="15" name="TextBox 15"/>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dirty="0">
                <a:solidFill>
                  <a:srgbClr val="000000"/>
                </a:solidFill>
                <a:latin typeface="Canva Sans"/>
                <a:ea typeface="Canva Sans"/>
                <a:cs typeface="Canva Sans"/>
                <a:sym typeface="Canva Sans"/>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7240" y="1306841"/>
            <a:ext cx="2222318" cy="1458649"/>
          </a:xfrm>
          <a:custGeom>
            <a:avLst/>
            <a:gdLst/>
            <a:ahLst/>
            <a:cxnLst/>
            <a:rect l="l" t="t" r="r" b="b"/>
            <a:pathLst>
              <a:path w="2222318" h="1458649">
                <a:moveTo>
                  <a:pt x="0" y="0"/>
                </a:moveTo>
                <a:lnTo>
                  <a:pt x="2222318" y="0"/>
                </a:lnTo>
                <a:lnTo>
                  <a:pt x="2222318" y="1458649"/>
                </a:lnTo>
                <a:lnTo>
                  <a:pt x="0" y="14586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720391" y="5592913"/>
            <a:ext cx="6331618" cy="3524670"/>
          </a:xfrm>
          <a:custGeom>
            <a:avLst/>
            <a:gdLst/>
            <a:ahLst/>
            <a:cxnLst/>
            <a:rect l="l" t="t" r="r" b="b"/>
            <a:pathLst>
              <a:path w="6331618" h="3524670">
                <a:moveTo>
                  <a:pt x="0" y="0"/>
                </a:moveTo>
                <a:lnTo>
                  <a:pt x="6331618" y="0"/>
                </a:lnTo>
                <a:lnTo>
                  <a:pt x="6331618" y="3524670"/>
                </a:lnTo>
                <a:lnTo>
                  <a:pt x="0" y="3524670"/>
                </a:lnTo>
                <a:lnTo>
                  <a:pt x="0" y="0"/>
                </a:lnTo>
                <a:close/>
              </a:path>
            </a:pathLst>
          </a:custGeom>
          <a:blipFill>
            <a:blip r:embed="rId2">
              <a:extLst>
                <a:ext uri="{96DAC541-7B7A-43D3-8B79-37D633B846F1}">
                  <asvg:svgBlip xmlns:asvg="http://schemas.microsoft.com/office/drawing/2016/SVG/main" r:embed="rId3"/>
                </a:ext>
              </a:extLst>
            </a:blip>
            <a:stretch>
              <a:fillRect b="-17907"/>
            </a:stretch>
          </a:blipFill>
        </p:spPr>
        <p:txBody>
          <a:bodyPr/>
          <a:lstStyle/>
          <a:p>
            <a:endParaRPr lang="en-US"/>
          </a:p>
        </p:txBody>
      </p:sp>
      <p:grpSp>
        <p:nvGrpSpPr>
          <p:cNvPr id="4" name="Group 4"/>
          <p:cNvGrpSpPr/>
          <p:nvPr/>
        </p:nvGrpSpPr>
        <p:grpSpPr>
          <a:xfrm>
            <a:off x="777240" y="1521791"/>
            <a:ext cx="2222318" cy="2825074"/>
            <a:chOff x="0" y="0"/>
            <a:chExt cx="817670" cy="1039445"/>
          </a:xfrm>
        </p:grpSpPr>
        <p:sp>
          <p:nvSpPr>
            <p:cNvPr id="5" name="Freeform 5"/>
            <p:cNvSpPr/>
            <p:nvPr/>
          </p:nvSpPr>
          <p:spPr>
            <a:xfrm>
              <a:off x="0" y="0"/>
              <a:ext cx="817670" cy="1039445"/>
            </a:xfrm>
            <a:custGeom>
              <a:avLst/>
              <a:gdLst/>
              <a:ahLst/>
              <a:cxnLst/>
              <a:rect l="l" t="t" r="r" b="b"/>
              <a:pathLst>
                <a:path w="817670" h="1039445">
                  <a:moveTo>
                    <a:pt x="0" y="0"/>
                  </a:moveTo>
                  <a:lnTo>
                    <a:pt x="817670" y="0"/>
                  </a:lnTo>
                  <a:lnTo>
                    <a:pt x="817670" y="1039445"/>
                  </a:lnTo>
                  <a:lnTo>
                    <a:pt x="0" y="1039445"/>
                  </a:lnTo>
                  <a:close/>
                </a:path>
              </a:pathLst>
            </a:custGeom>
            <a:solidFill>
              <a:srgbClr val="FFFFFF"/>
            </a:solidFill>
            <a:ln w="19050" cap="sq">
              <a:solidFill>
                <a:srgbClr val="7386C6"/>
              </a:solidFill>
              <a:prstDash val="solid"/>
              <a:miter/>
            </a:ln>
          </p:spPr>
          <p:txBody>
            <a:bodyPr/>
            <a:lstStyle/>
            <a:p>
              <a:endParaRPr lang="en-US"/>
            </a:p>
          </p:txBody>
        </p:sp>
        <p:sp>
          <p:nvSpPr>
            <p:cNvPr id="6" name="TextBox 6"/>
            <p:cNvSpPr txBox="1"/>
            <p:nvPr/>
          </p:nvSpPr>
          <p:spPr>
            <a:xfrm>
              <a:off x="0" y="-28575"/>
              <a:ext cx="817670" cy="1068020"/>
            </a:xfrm>
            <a:prstGeom prst="rect">
              <a:avLst/>
            </a:prstGeom>
          </p:spPr>
          <p:txBody>
            <a:bodyPr lIns="50800" tIns="50800" rIns="50800" bIns="50800" rtlCol="0" anchor="ctr"/>
            <a:lstStyle/>
            <a:p>
              <a:pPr algn="ctr">
                <a:lnSpc>
                  <a:spcPts val="1650"/>
                </a:lnSpc>
              </a:pPr>
              <a:endParaRPr/>
            </a:p>
          </p:txBody>
        </p:sp>
      </p:grpSp>
      <p:grpSp>
        <p:nvGrpSpPr>
          <p:cNvPr id="7" name="Group 7"/>
          <p:cNvGrpSpPr/>
          <p:nvPr/>
        </p:nvGrpSpPr>
        <p:grpSpPr>
          <a:xfrm>
            <a:off x="720391" y="6176012"/>
            <a:ext cx="6331618" cy="3105148"/>
            <a:chOff x="0" y="0"/>
            <a:chExt cx="2329627" cy="1142494"/>
          </a:xfrm>
        </p:grpSpPr>
        <p:sp>
          <p:nvSpPr>
            <p:cNvPr id="8" name="Freeform 8"/>
            <p:cNvSpPr/>
            <p:nvPr/>
          </p:nvSpPr>
          <p:spPr>
            <a:xfrm>
              <a:off x="0" y="0"/>
              <a:ext cx="2329627" cy="1142494"/>
            </a:xfrm>
            <a:custGeom>
              <a:avLst/>
              <a:gdLst/>
              <a:ahLst/>
              <a:cxnLst/>
              <a:rect l="l" t="t" r="r" b="b"/>
              <a:pathLst>
                <a:path w="2329627" h="1142494">
                  <a:moveTo>
                    <a:pt x="0" y="0"/>
                  </a:moveTo>
                  <a:lnTo>
                    <a:pt x="2329627" y="0"/>
                  </a:lnTo>
                  <a:lnTo>
                    <a:pt x="2329627" y="1142494"/>
                  </a:lnTo>
                  <a:lnTo>
                    <a:pt x="0" y="1142494"/>
                  </a:lnTo>
                  <a:close/>
                </a:path>
              </a:pathLst>
            </a:custGeom>
            <a:solidFill>
              <a:srgbClr val="FFFFFF"/>
            </a:solidFill>
            <a:ln w="19050" cap="sq">
              <a:solidFill>
                <a:srgbClr val="7386C6"/>
              </a:solidFill>
              <a:prstDash val="solid"/>
              <a:miter/>
            </a:ln>
          </p:spPr>
          <p:txBody>
            <a:bodyPr/>
            <a:lstStyle/>
            <a:p>
              <a:endParaRPr lang="en-US"/>
            </a:p>
          </p:txBody>
        </p:sp>
        <p:sp>
          <p:nvSpPr>
            <p:cNvPr id="9" name="TextBox 9"/>
            <p:cNvSpPr txBox="1"/>
            <p:nvPr/>
          </p:nvSpPr>
          <p:spPr>
            <a:xfrm>
              <a:off x="0" y="-28575"/>
              <a:ext cx="2329627" cy="1171069"/>
            </a:xfrm>
            <a:prstGeom prst="rect">
              <a:avLst/>
            </a:prstGeom>
          </p:spPr>
          <p:txBody>
            <a:bodyPr lIns="50800" tIns="50800" rIns="50800" bIns="50800" rtlCol="0" anchor="ctr"/>
            <a:lstStyle/>
            <a:p>
              <a:pPr algn="ctr">
                <a:lnSpc>
                  <a:spcPts val="1650"/>
                </a:lnSpc>
              </a:pPr>
              <a:endParaRPr/>
            </a:p>
          </p:txBody>
        </p:sp>
      </p:grpSp>
      <p:sp>
        <p:nvSpPr>
          <p:cNvPr id="10" name="Freeform 10"/>
          <p:cNvSpPr/>
          <p:nvPr/>
        </p:nvSpPr>
        <p:spPr>
          <a:xfrm>
            <a:off x="777240" y="7151132"/>
            <a:ext cx="6217920" cy="2062152"/>
          </a:xfrm>
          <a:custGeom>
            <a:avLst/>
            <a:gdLst/>
            <a:ahLst/>
            <a:cxnLst/>
            <a:rect l="l" t="t" r="r" b="b"/>
            <a:pathLst>
              <a:path w="6217920" h="2062152">
                <a:moveTo>
                  <a:pt x="0" y="0"/>
                </a:moveTo>
                <a:lnTo>
                  <a:pt x="6217920" y="0"/>
                </a:lnTo>
                <a:lnTo>
                  <a:pt x="6217920" y="2062151"/>
                </a:lnTo>
                <a:lnTo>
                  <a:pt x="0" y="2062151"/>
                </a:lnTo>
                <a:lnTo>
                  <a:pt x="0" y="0"/>
                </a:lnTo>
                <a:close/>
              </a:path>
            </a:pathLst>
          </a:custGeom>
          <a:blipFill>
            <a:blip r:embed="rId4"/>
            <a:stretch>
              <a:fillRect l="-41513" t="-170522" r="-24246"/>
            </a:stretch>
          </a:blipFill>
        </p:spPr>
        <p:txBody>
          <a:bodyPr/>
          <a:lstStyle/>
          <a:p>
            <a:endParaRPr lang="en-US"/>
          </a:p>
        </p:txBody>
      </p:sp>
      <p:sp>
        <p:nvSpPr>
          <p:cNvPr id="11" name="Freeform 11"/>
          <p:cNvSpPr/>
          <p:nvPr/>
        </p:nvSpPr>
        <p:spPr>
          <a:xfrm>
            <a:off x="777240" y="6511401"/>
            <a:ext cx="6217920" cy="713858"/>
          </a:xfrm>
          <a:custGeom>
            <a:avLst/>
            <a:gdLst/>
            <a:ahLst/>
            <a:cxnLst/>
            <a:rect l="l" t="t" r="r" b="b"/>
            <a:pathLst>
              <a:path w="6217920" h="713858">
                <a:moveTo>
                  <a:pt x="0" y="0"/>
                </a:moveTo>
                <a:lnTo>
                  <a:pt x="6217920" y="0"/>
                </a:lnTo>
                <a:lnTo>
                  <a:pt x="6217920" y="713858"/>
                </a:lnTo>
                <a:lnTo>
                  <a:pt x="0" y="713858"/>
                </a:lnTo>
                <a:lnTo>
                  <a:pt x="0" y="0"/>
                </a:lnTo>
                <a:close/>
              </a:path>
            </a:pathLst>
          </a:custGeom>
          <a:blipFill>
            <a:blip r:embed="rId4"/>
            <a:stretch>
              <a:fillRect l="-40752" t="-254016" r="-25007" b="-427452"/>
            </a:stretch>
          </a:blipFill>
        </p:spPr>
        <p:txBody>
          <a:bodyPr/>
          <a:lstStyle/>
          <a:p>
            <a:endParaRPr lang="en-US"/>
          </a:p>
        </p:txBody>
      </p:sp>
      <p:sp>
        <p:nvSpPr>
          <p:cNvPr id="12" name="Freeform 12"/>
          <p:cNvSpPr/>
          <p:nvPr/>
        </p:nvSpPr>
        <p:spPr>
          <a:xfrm>
            <a:off x="786803" y="6223827"/>
            <a:ext cx="5847336" cy="335390"/>
          </a:xfrm>
          <a:custGeom>
            <a:avLst/>
            <a:gdLst/>
            <a:ahLst/>
            <a:cxnLst/>
            <a:rect l="l" t="t" r="r" b="b"/>
            <a:pathLst>
              <a:path w="5847336" h="335390">
                <a:moveTo>
                  <a:pt x="0" y="0"/>
                </a:moveTo>
                <a:lnTo>
                  <a:pt x="5847336" y="0"/>
                </a:lnTo>
                <a:lnTo>
                  <a:pt x="5847336" y="335390"/>
                </a:lnTo>
                <a:lnTo>
                  <a:pt x="0" y="335390"/>
                </a:lnTo>
                <a:lnTo>
                  <a:pt x="0" y="0"/>
                </a:lnTo>
                <a:close/>
              </a:path>
            </a:pathLst>
          </a:custGeom>
          <a:blipFill>
            <a:blip r:embed="rId4"/>
            <a:stretch>
              <a:fillRect l="-43335" t="-369042" r="-32930" b="-1194269"/>
            </a:stretch>
          </a:blipFill>
        </p:spPr>
        <p:txBody>
          <a:bodyPr/>
          <a:lstStyle/>
          <a:p>
            <a:endParaRPr lang="en-US"/>
          </a:p>
        </p:txBody>
      </p:sp>
      <p:grpSp>
        <p:nvGrpSpPr>
          <p:cNvPr id="13" name="Group 13"/>
          <p:cNvGrpSpPr/>
          <p:nvPr/>
        </p:nvGrpSpPr>
        <p:grpSpPr>
          <a:xfrm>
            <a:off x="777240" y="653708"/>
            <a:ext cx="6217920" cy="485260"/>
            <a:chOff x="0" y="0"/>
            <a:chExt cx="2167467" cy="169154"/>
          </a:xfrm>
        </p:grpSpPr>
        <p:sp>
          <p:nvSpPr>
            <p:cNvPr id="14" name="Freeform 14"/>
            <p:cNvSpPr/>
            <p:nvPr/>
          </p:nvSpPr>
          <p:spPr>
            <a:xfrm>
              <a:off x="0" y="0"/>
              <a:ext cx="2167467" cy="169154"/>
            </a:xfrm>
            <a:custGeom>
              <a:avLst/>
              <a:gdLst/>
              <a:ahLst/>
              <a:cxnLst/>
              <a:rect l="l" t="t" r="r" b="b"/>
              <a:pathLst>
                <a:path w="2167467" h="169154">
                  <a:moveTo>
                    <a:pt x="0" y="0"/>
                  </a:moveTo>
                  <a:lnTo>
                    <a:pt x="2167467" y="0"/>
                  </a:lnTo>
                  <a:lnTo>
                    <a:pt x="2167467" y="169154"/>
                  </a:lnTo>
                  <a:lnTo>
                    <a:pt x="0" y="169154"/>
                  </a:lnTo>
                  <a:close/>
                </a:path>
              </a:pathLst>
            </a:custGeom>
            <a:solidFill>
              <a:srgbClr val="000000">
                <a:alpha val="0"/>
              </a:srgbClr>
            </a:solidFill>
            <a:ln w="19050" cap="sq">
              <a:solidFill>
                <a:srgbClr val="426483"/>
              </a:solidFill>
              <a:prstDash val="solid"/>
              <a:miter/>
            </a:ln>
          </p:spPr>
          <p:txBody>
            <a:bodyPr/>
            <a:lstStyle/>
            <a:p>
              <a:endParaRPr lang="en-US"/>
            </a:p>
          </p:txBody>
        </p:sp>
        <p:sp>
          <p:nvSpPr>
            <p:cNvPr id="15" name="TextBox 15"/>
            <p:cNvSpPr txBox="1"/>
            <p:nvPr/>
          </p:nvSpPr>
          <p:spPr>
            <a:xfrm>
              <a:off x="0" y="-28575"/>
              <a:ext cx="2167467" cy="197729"/>
            </a:xfrm>
            <a:prstGeom prst="rect">
              <a:avLst/>
            </a:prstGeom>
          </p:spPr>
          <p:txBody>
            <a:bodyPr lIns="50800" tIns="50800" rIns="50800" bIns="50800" rtlCol="0" anchor="ctr"/>
            <a:lstStyle/>
            <a:p>
              <a:pPr algn="ctr">
                <a:lnSpc>
                  <a:spcPts val="1650"/>
                </a:lnSpc>
              </a:pPr>
              <a:endParaRPr/>
            </a:p>
          </p:txBody>
        </p:sp>
      </p:grpSp>
      <p:sp>
        <p:nvSpPr>
          <p:cNvPr id="16" name="Freeform 16"/>
          <p:cNvSpPr/>
          <p:nvPr/>
        </p:nvSpPr>
        <p:spPr>
          <a:xfrm>
            <a:off x="864565" y="1610154"/>
            <a:ext cx="2047667" cy="2648349"/>
          </a:xfrm>
          <a:custGeom>
            <a:avLst/>
            <a:gdLst/>
            <a:ahLst/>
            <a:cxnLst/>
            <a:rect l="l" t="t" r="r" b="b"/>
            <a:pathLst>
              <a:path w="2047667" h="2648349">
                <a:moveTo>
                  <a:pt x="0" y="0"/>
                </a:moveTo>
                <a:lnTo>
                  <a:pt x="2047667" y="0"/>
                </a:lnTo>
                <a:lnTo>
                  <a:pt x="2047667" y="2648349"/>
                </a:lnTo>
                <a:lnTo>
                  <a:pt x="0" y="2648349"/>
                </a:lnTo>
                <a:lnTo>
                  <a:pt x="0" y="0"/>
                </a:lnTo>
                <a:close/>
              </a:path>
            </a:pathLst>
          </a:custGeom>
          <a:blipFill>
            <a:blip r:embed="rId5"/>
            <a:stretch>
              <a:fillRect b="-11682"/>
            </a:stretch>
          </a:blipFill>
        </p:spPr>
        <p:txBody>
          <a:bodyPr/>
          <a:lstStyle/>
          <a:p>
            <a:endParaRPr lang="en-US"/>
          </a:p>
        </p:txBody>
      </p:sp>
      <p:sp>
        <p:nvSpPr>
          <p:cNvPr id="17" name="TextBox 17"/>
          <p:cNvSpPr txBox="1"/>
          <p:nvPr/>
        </p:nvSpPr>
        <p:spPr>
          <a:xfrm>
            <a:off x="3109502" y="1247608"/>
            <a:ext cx="3942507" cy="3129915"/>
          </a:xfrm>
          <a:prstGeom prst="rect">
            <a:avLst/>
          </a:prstGeom>
        </p:spPr>
        <p:txBody>
          <a:bodyPr lIns="0" tIns="0" rIns="0" bIns="0" rtlCol="0" anchor="t">
            <a:spAutoFit/>
          </a:bodyPr>
          <a:lstStyle/>
          <a:p>
            <a:pPr algn="just">
              <a:lnSpc>
                <a:spcPts val="1650"/>
              </a:lnSpc>
            </a:pPr>
            <a:r>
              <a:rPr lang="en-US" sz="1100" spc="-22">
                <a:solidFill>
                  <a:srgbClr val="000000"/>
                </a:solidFill>
                <a:latin typeface="Canva Sans"/>
                <a:ea typeface="Canva Sans"/>
                <a:cs typeface="Canva Sans"/>
                <a:sym typeface="Canva Sans"/>
              </a:rPr>
              <a:t>In the </a:t>
            </a:r>
            <a:r>
              <a:rPr lang="en-US" sz="1100" u="sng" spc="-22">
                <a:solidFill>
                  <a:srgbClr val="000000"/>
                </a:solidFill>
                <a:latin typeface="Canva Sans"/>
                <a:ea typeface="Canva Sans"/>
                <a:cs typeface="Canva Sans"/>
                <a:sym typeface="Canva Sans"/>
                <a:hlinkClick r:id="rId6" tooltip="https://myfloridacfofloridapalm.us.document360.io/docs/reports"/>
              </a:rPr>
              <a:t>Knowledge</a:t>
            </a:r>
            <a:r>
              <a:rPr lang="en-US" sz="1100" u="none" spc="-22">
                <a:solidFill>
                  <a:srgbClr val="000000"/>
                </a:solidFill>
                <a:latin typeface="Canva Sans"/>
                <a:ea typeface="Canva Sans"/>
                <a:cs typeface="Canva Sans"/>
                <a:sym typeface="Canva Sans"/>
              </a:rPr>
              <a:t> </a:t>
            </a:r>
            <a:r>
              <a:rPr lang="en-US" sz="1100" u="sng" spc="-22">
                <a:solidFill>
                  <a:srgbClr val="000000"/>
                </a:solidFill>
                <a:latin typeface="Canva Sans"/>
                <a:ea typeface="Canva Sans"/>
                <a:cs typeface="Canva Sans"/>
                <a:sym typeface="Canva Sans"/>
                <a:hlinkClick r:id="rId6" tooltip="https://myfloridacfofloridapalm.us.document360.io/docs/reports"/>
              </a:rPr>
              <a:t>Cent</a:t>
            </a:r>
            <a:r>
              <a:rPr lang="en-US" sz="1100" u="sng" spc="-22">
                <a:solidFill>
                  <a:srgbClr val="000000"/>
                </a:solidFill>
                <a:latin typeface="Canva Sans"/>
                <a:ea typeface="Canva Sans"/>
                <a:cs typeface="Canva Sans"/>
                <a:sym typeface="Canva Sans"/>
                <a:hlinkClick r:id="rId6" tooltip="https://myfloridacfofloridapalm.us.document360.io/docs/reports"/>
              </a:rPr>
              <a:t>er: Reports Catalog</a:t>
            </a:r>
            <a:r>
              <a:rPr lang="en-US" sz="1100" spc="-22">
                <a:solidFill>
                  <a:srgbClr val="000000"/>
                </a:solidFill>
                <a:latin typeface="Canva Sans"/>
                <a:ea typeface="Canva Sans"/>
                <a:cs typeface="Canva Sans"/>
                <a:sym typeface="Canva Sans"/>
              </a:rPr>
              <a:t> you will find a list of planned reports by Module. The Knowledge Center is being updated as work is completed, and information becomes available. </a:t>
            </a:r>
          </a:p>
          <a:p>
            <a:pPr marL="237491" lvl="1" indent="-118745" algn="just">
              <a:lnSpc>
                <a:spcPts val="1650"/>
              </a:lnSpc>
              <a:buFont typeface="Arial"/>
              <a:buChar char="•"/>
            </a:pPr>
            <a:r>
              <a:rPr lang="en-US" sz="1100" spc="-22">
                <a:solidFill>
                  <a:srgbClr val="000000"/>
                </a:solidFill>
                <a:latin typeface="Canva Sans"/>
                <a:ea typeface="Canva Sans"/>
                <a:cs typeface="Canva Sans"/>
                <a:sym typeface="Canva Sans"/>
              </a:rPr>
              <a:t>Yellow dots indicate an update, and green dots show additions to the catalog. </a:t>
            </a:r>
          </a:p>
          <a:p>
            <a:pPr marL="237491" lvl="1" indent="-118745" algn="just">
              <a:lnSpc>
                <a:spcPts val="1650"/>
              </a:lnSpc>
              <a:buFont typeface="Arial"/>
              <a:buChar char="•"/>
            </a:pPr>
            <a:r>
              <a:rPr lang="en-US" sz="1100" spc="-22">
                <a:solidFill>
                  <a:srgbClr val="000000"/>
                </a:solidFill>
                <a:latin typeface="Canva Sans"/>
                <a:ea typeface="Canva Sans"/>
                <a:cs typeface="Canva Sans"/>
                <a:sym typeface="Canva Sans"/>
              </a:rPr>
              <a:t>Reports are organized by Business Process Module. The prefix for each report will corresponds to the Module where the data for that report is stored. </a:t>
            </a:r>
          </a:p>
          <a:p>
            <a:pPr marL="237491" lvl="1" indent="-118745" algn="just">
              <a:lnSpc>
                <a:spcPts val="1650"/>
              </a:lnSpc>
              <a:buFont typeface="Arial"/>
              <a:buChar char="•"/>
            </a:pPr>
            <a:r>
              <a:rPr lang="en-US" sz="1100" spc="-22">
                <a:solidFill>
                  <a:srgbClr val="000000"/>
                </a:solidFill>
                <a:latin typeface="Canva Sans"/>
                <a:ea typeface="Canva Sans"/>
                <a:cs typeface="Canva Sans"/>
                <a:sym typeface="Canva Sans"/>
              </a:rPr>
              <a:t>Detailed information and samples are available for most reports, showing the fields included in the report. </a:t>
            </a:r>
          </a:p>
          <a:p>
            <a:pPr marL="237491" lvl="1" indent="-118745" algn="just">
              <a:lnSpc>
                <a:spcPts val="1650"/>
              </a:lnSpc>
              <a:buFont typeface="Arial"/>
              <a:buChar char="•"/>
            </a:pPr>
            <a:r>
              <a:rPr lang="en-US" sz="1100" spc="-22">
                <a:solidFill>
                  <a:srgbClr val="000000"/>
                </a:solidFill>
                <a:latin typeface="Canva Sans"/>
                <a:ea typeface="Canva Sans"/>
                <a:cs typeface="Canva Sans"/>
                <a:sym typeface="Canva Sans"/>
              </a:rPr>
              <a:t>Also included are the associated Business Process Model and the roles expected to use the report. </a:t>
            </a:r>
          </a:p>
          <a:p>
            <a:pPr marL="237491" lvl="1" indent="-118745" algn="just">
              <a:lnSpc>
                <a:spcPts val="1650"/>
              </a:lnSpc>
              <a:buFont typeface="Arial"/>
              <a:buChar char="•"/>
            </a:pPr>
            <a:r>
              <a:rPr lang="en-US" sz="1100" spc="-22">
                <a:solidFill>
                  <a:srgbClr val="000000"/>
                </a:solidFill>
                <a:latin typeface="Canva Sans"/>
                <a:ea typeface="Canva Sans"/>
                <a:cs typeface="Canva Sans"/>
                <a:sym typeface="Canva Sans"/>
              </a:rPr>
              <a:t>The System Design Reports section includes reports that are relevant across Modules, like the SpeedKey Report.</a:t>
            </a:r>
          </a:p>
        </p:txBody>
      </p:sp>
      <p:grpSp>
        <p:nvGrpSpPr>
          <p:cNvPr id="18" name="Group 18"/>
          <p:cNvGrpSpPr/>
          <p:nvPr/>
        </p:nvGrpSpPr>
        <p:grpSpPr>
          <a:xfrm>
            <a:off x="874252" y="4482298"/>
            <a:ext cx="6177758" cy="1005840"/>
            <a:chOff x="0" y="0"/>
            <a:chExt cx="8237010" cy="1341120"/>
          </a:xfrm>
        </p:grpSpPr>
        <p:sp>
          <p:nvSpPr>
            <p:cNvPr id="19" name="TextBox 19"/>
            <p:cNvSpPr txBox="1"/>
            <p:nvPr/>
          </p:nvSpPr>
          <p:spPr>
            <a:xfrm>
              <a:off x="0" y="-28575"/>
              <a:ext cx="8237010" cy="1369695"/>
            </a:xfrm>
            <a:prstGeom prst="rect">
              <a:avLst/>
            </a:prstGeom>
          </p:spPr>
          <p:txBody>
            <a:bodyPr lIns="0" tIns="0" rIns="0" bIns="0" rtlCol="0" anchor="t">
              <a:spAutoFit/>
            </a:bodyPr>
            <a:lstStyle/>
            <a:p>
              <a:pPr algn="just">
                <a:lnSpc>
                  <a:spcPts val="1650"/>
                </a:lnSpc>
              </a:pPr>
              <a:r>
                <a:rPr lang="en-US" sz="1100" dirty="0">
                  <a:solidFill>
                    <a:srgbClr val="000000"/>
                  </a:solidFill>
                  <a:latin typeface="Canva Sans"/>
                  <a:ea typeface="Canva Sans"/>
                  <a:cs typeface="Canva Sans"/>
                  <a:sym typeface="Canva Sans"/>
                </a:rPr>
                <a:t>A directory of reports can be found on the landing page of the Reports Catalog.  The directory includes: </a:t>
              </a:r>
            </a:p>
            <a:p>
              <a:pPr marL="237491" lvl="1" indent="-118745" algn="just">
                <a:lnSpc>
                  <a:spcPts val="1650"/>
                </a:lnSpc>
                <a:buFont typeface="Arial"/>
                <a:buChar char="•"/>
              </a:pPr>
              <a:r>
                <a:rPr lang="en-US" sz="1100" dirty="0">
                  <a:solidFill>
                    <a:srgbClr val="000000"/>
                  </a:solidFill>
                  <a:latin typeface="Canva Sans"/>
                  <a:ea typeface="Canva Sans"/>
                  <a:cs typeface="Canva Sans"/>
                  <a:sym typeface="Canva Sans"/>
                </a:rPr>
                <a:t>The ID Number of the report, </a:t>
              </a:r>
            </a:p>
            <a:p>
              <a:pPr marL="237491" lvl="1" indent="-118745" algn="just">
                <a:lnSpc>
                  <a:spcPts val="1650"/>
                </a:lnSpc>
                <a:buFont typeface="Arial"/>
                <a:buChar char="•"/>
              </a:pPr>
              <a:r>
                <a:rPr lang="en-US" sz="1100" dirty="0">
                  <a:solidFill>
                    <a:srgbClr val="000000"/>
                  </a:solidFill>
                  <a:latin typeface="Canva Sans"/>
                  <a:ea typeface="Canva Sans"/>
                  <a:cs typeface="Canva Sans"/>
                  <a:sym typeface="Canva Sans"/>
                </a:rPr>
                <a:t>The name of the report, </a:t>
              </a:r>
            </a:p>
            <a:p>
              <a:pPr marL="237491" lvl="1" indent="-118745" algn="just">
                <a:lnSpc>
                  <a:spcPts val="1650"/>
                </a:lnSpc>
                <a:buFont typeface="Arial"/>
                <a:buChar char="•"/>
              </a:pPr>
              <a:r>
                <a:rPr lang="en-US" sz="1100" dirty="0">
                  <a:solidFill>
                    <a:srgbClr val="000000"/>
                  </a:solidFill>
                  <a:latin typeface="Canva Sans"/>
                  <a:ea typeface="Canva Sans"/>
                  <a:cs typeface="Canva Sans"/>
                  <a:sym typeface="Canva Sans"/>
                </a:rPr>
                <a:t>A short description, </a:t>
              </a:r>
            </a:p>
          </p:txBody>
        </p:sp>
        <p:sp>
          <p:nvSpPr>
            <p:cNvPr id="20" name="TextBox 20"/>
            <p:cNvSpPr txBox="1"/>
            <p:nvPr/>
          </p:nvSpPr>
          <p:spPr>
            <a:xfrm>
              <a:off x="3167834" y="530225"/>
              <a:ext cx="4005207" cy="810895"/>
            </a:xfrm>
            <a:prstGeom prst="rect">
              <a:avLst/>
            </a:prstGeom>
          </p:spPr>
          <p:txBody>
            <a:bodyPr lIns="0" tIns="0" rIns="0" bIns="0" rtlCol="0" anchor="t">
              <a:spAutoFit/>
            </a:bodyPr>
            <a:lstStyle/>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The associated Business Process Model, </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The report type, and</a:t>
              </a:r>
            </a:p>
            <a:p>
              <a:pPr marL="237491" lvl="1" indent="-118745" algn="just">
                <a:lnSpc>
                  <a:spcPts val="1650"/>
                </a:lnSpc>
                <a:buFont typeface="Arial"/>
                <a:buChar char="•"/>
              </a:pPr>
              <a:r>
                <a:rPr lang="en-US" sz="1100">
                  <a:solidFill>
                    <a:srgbClr val="000000"/>
                  </a:solidFill>
                  <a:latin typeface="Canva Sans"/>
                  <a:ea typeface="Canva Sans"/>
                  <a:cs typeface="Canva Sans"/>
                  <a:sym typeface="Canva Sans"/>
                </a:rPr>
                <a:t>The date of the most recent update. </a:t>
              </a:r>
            </a:p>
          </p:txBody>
        </p:sp>
      </p:grpSp>
      <p:sp>
        <p:nvSpPr>
          <p:cNvPr id="21" name="TextBox 21"/>
          <p:cNvSpPr txBox="1"/>
          <p:nvPr/>
        </p:nvSpPr>
        <p:spPr>
          <a:xfrm>
            <a:off x="993443" y="747173"/>
            <a:ext cx="5785513" cy="306070"/>
          </a:xfrm>
          <a:prstGeom prst="rect">
            <a:avLst/>
          </a:prstGeom>
        </p:spPr>
        <p:txBody>
          <a:bodyPr lIns="0" tIns="0" rIns="0" bIns="0" rtlCol="0" anchor="t">
            <a:spAutoFit/>
          </a:bodyPr>
          <a:lstStyle/>
          <a:p>
            <a:pPr algn="ctr">
              <a:lnSpc>
                <a:spcPts val="2240"/>
              </a:lnSpc>
            </a:pPr>
            <a:r>
              <a:rPr lang="en-US" sz="2000" b="1">
                <a:solidFill>
                  <a:srgbClr val="1E1E1E"/>
                </a:solidFill>
                <a:latin typeface="Poppins Bold"/>
                <a:ea typeface="Poppins Bold"/>
                <a:cs typeface="Poppins Bold"/>
                <a:sym typeface="Poppins Bold"/>
              </a:rPr>
              <a:t>Knowledge Center:  Reports Catalog</a:t>
            </a:r>
          </a:p>
        </p:txBody>
      </p:sp>
      <p:sp>
        <p:nvSpPr>
          <p:cNvPr id="22" name="TextBox 22"/>
          <p:cNvSpPr txBox="1"/>
          <p:nvPr/>
        </p:nvSpPr>
        <p:spPr>
          <a:xfrm>
            <a:off x="3192977" y="9710928"/>
            <a:ext cx="1386445" cy="196215"/>
          </a:xfrm>
          <a:prstGeom prst="rect">
            <a:avLst/>
          </a:prstGeom>
        </p:spPr>
        <p:txBody>
          <a:bodyPr lIns="0" tIns="0" rIns="0" bIns="0" rtlCol="0" anchor="t">
            <a:spAutoFit/>
          </a:bodyPr>
          <a:lstStyle/>
          <a:p>
            <a:pPr algn="ctr">
              <a:lnSpc>
                <a:spcPts val="1650"/>
              </a:lnSpc>
            </a:pPr>
            <a:r>
              <a:rPr lang="en-US" sz="1100" dirty="0">
                <a:solidFill>
                  <a:srgbClr val="000000"/>
                </a:solidFill>
                <a:latin typeface="Canva Sans"/>
                <a:ea typeface="Canva Sans"/>
                <a:cs typeface="Canva Sans"/>
                <a:sym typeface="Canva Sans"/>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5604</Words>
  <Application>Microsoft Office PowerPoint</Application>
  <PresentationFormat>Custom</PresentationFormat>
  <Paragraphs>321</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Poppins</vt:lpstr>
      <vt:lpstr>Arial</vt:lpstr>
      <vt:lpstr>Poppins Italics</vt:lpstr>
      <vt:lpstr>Canva Sans</vt:lpstr>
      <vt:lpstr>Calibri</vt:lpstr>
      <vt:lpstr>Poppins Bold</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&amp; Reports in Florida PALM &amp; DW/BI (Long Version)</dc:title>
  <cp:lastModifiedBy>Knapp, Amanda</cp:lastModifiedBy>
  <cp:revision>3</cp:revision>
  <dcterms:created xsi:type="dcterms:W3CDTF">2006-08-16T00:00:00Z</dcterms:created>
  <dcterms:modified xsi:type="dcterms:W3CDTF">2025-06-05T20:21:33Z</dcterms:modified>
  <dc:identifier>DAGecyRm8UI</dc:identifier>
</cp:coreProperties>
</file>