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7772400" cy="10058400"/>
  <p:notesSz cx="6858000" cy="9144000"/>
  <p:embeddedFontLst>
    <p:embeddedFont>
      <p:font typeface="Canva Sans" panose="020B0604020202020204" charset="0"/>
      <p:regular r:id="rId10"/>
    </p:embeddedFont>
    <p:embeddedFont>
      <p:font typeface="Canva Sans Bold" panose="020B0604020202020204" charset="0"/>
      <p:regular r:id="rId11"/>
    </p:embeddedFont>
    <p:embeddedFont>
      <p:font typeface="Poppins" panose="00000500000000000000" pitchFamily="2" charset="0"/>
      <p:regular r:id="rId12"/>
    </p:embeddedFont>
    <p:embeddedFont>
      <p:font typeface="Poppins Bold" panose="00000800000000000000"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30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myfloridacfofloridapalm.us.document360.io/docs/report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myfloridacfofloridapalm.us.document360.io/docs/knowledge-center-change-catalog" TargetMode="External"/><Relationship Id="rId2" Type="http://schemas.openxmlformats.org/officeDocument/2006/relationships/hyperlink" Target="https://myfloridacfo.sharepoint.com/sites/LnD/CCN/SitePages/DFS-Florida-PALM-Stakeholders-Site.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myfloridacfofloridapalm.us.document360.io/docs/business-process-models-1" TargetMode="External"/><Relationship Id="rId13" Type="http://schemas.openxmlformats.org/officeDocument/2006/relationships/hyperlink" Target="https://myfloridacfofloridapalm.us.document360.io/docs/accounting-and-budget-events-inventory" TargetMode="External"/><Relationship Id="rId18" Type="http://schemas.openxmlformats.org/officeDocument/2006/relationships/hyperlink" Target="https://myfloridacfofloridapalm.us.document360.io/docs/configuration-data-values" TargetMode="External"/><Relationship Id="rId3" Type="http://schemas.openxmlformats.org/officeDocument/2006/relationships/image" Target="../media/image15.svg"/><Relationship Id="rId7" Type="http://schemas.openxmlformats.org/officeDocument/2006/relationships/hyperlink" Target="https://myfloridacfofloridapalm.us.document360.io/docs/report" TargetMode="External"/><Relationship Id="rId12" Type="http://schemas.openxmlformats.org/officeDocument/2006/relationships/hyperlink" Target="https://myfloridacfofloridapalm.us.document360.io/version1/docs/user-roles" TargetMode="External"/><Relationship Id="rId17" Type="http://schemas.openxmlformats.org/officeDocument/2006/relationships/hyperlink" Target="https://myfloridacfofloridapalm.us.document360.io/docs/conversions-1" TargetMode="External"/><Relationship Id="rId2" Type="http://schemas.openxmlformats.org/officeDocument/2006/relationships/image" Target="../media/image14.png"/><Relationship Id="rId16" Type="http://schemas.openxmlformats.org/officeDocument/2006/relationships/hyperlink" Target="https://myfloridacfofloridapalm.us.document360.io/docs/interfaces" TargetMode="External"/><Relationship Id="rId1" Type="http://schemas.openxmlformats.org/officeDocument/2006/relationships/slideLayout" Target="../slideLayouts/slideLayout7.xml"/><Relationship Id="rId6" Type="http://schemas.openxmlformats.org/officeDocument/2006/relationships/hyperlink" Target="https://myfloridacfofloridapalm.us.document360.io/docs/knowledge-center-change-catalog" TargetMode="External"/><Relationship Id="rId11" Type="http://schemas.openxmlformats.org/officeDocument/2006/relationships/hyperlink" Target="https://myfloridacfofloridapalm.us.document360.io/docs/reporting-solution" TargetMode="External"/><Relationship Id="rId5" Type="http://schemas.openxmlformats.org/officeDocument/2006/relationships/image" Target="../media/image17.svg"/><Relationship Id="rId15" Type="http://schemas.openxmlformats.org/officeDocument/2006/relationships/hyperlink" Target="https://players.brightcove.net/913730540001/default_default/index.html?videoId=6365756975112" TargetMode="External"/><Relationship Id="rId10" Type="http://schemas.openxmlformats.org/officeDocument/2006/relationships/hyperlink" Target="https://myfloridacfofloridapalm.us.document360.io/docs/chart-of-accounts-design" TargetMode="External"/><Relationship Id="rId4" Type="http://schemas.openxmlformats.org/officeDocument/2006/relationships/image" Target="../media/image16.png"/><Relationship Id="rId9" Type="http://schemas.openxmlformats.org/officeDocument/2006/relationships/hyperlink" Target="https://myfloridacfofloridapalm.us.document360.io/docs/module-interactions" TargetMode="External"/><Relationship Id="rId14" Type="http://schemas.openxmlformats.org/officeDocument/2006/relationships/hyperlink" Target="https://players.brightcove.net/913730540001/default_default/index.html?videoId=63657754911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3209" y="9281160"/>
            <a:ext cx="3525981" cy="418419"/>
          </a:xfrm>
          <a:custGeom>
            <a:avLst/>
            <a:gdLst/>
            <a:ahLst/>
            <a:cxnLst/>
            <a:rect l="l" t="t" r="r" b="b"/>
            <a:pathLst>
              <a:path w="3525981" h="418419">
                <a:moveTo>
                  <a:pt x="0" y="0"/>
                </a:moveTo>
                <a:lnTo>
                  <a:pt x="3525982" y="0"/>
                </a:lnTo>
                <a:lnTo>
                  <a:pt x="3525982" y="418419"/>
                </a:lnTo>
                <a:lnTo>
                  <a:pt x="0" y="418419"/>
                </a:lnTo>
                <a:lnTo>
                  <a:pt x="0" y="0"/>
                </a:lnTo>
                <a:close/>
              </a:path>
            </a:pathLst>
          </a:custGeom>
          <a:blipFill>
            <a:blip r:embed="rId2"/>
            <a:stretch>
              <a:fillRect b="-1421"/>
            </a:stretch>
          </a:blipFill>
        </p:spPr>
        <p:txBody>
          <a:bodyPr/>
          <a:lstStyle/>
          <a:p>
            <a:endParaRPr lang="en-US"/>
          </a:p>
        </p:txBody>
      </p:sp>
      <p:sp>
        <p:nvSpPr>
          <p:cNvPr id="3" name="TextBox 3"/>
          <p:cNvSpPr txBox="1"/>
          <p:nvPr/>
        </p:nvSpPr>
        <p:spPr>
          <a:xfrm>
            <a:off x="602343" y="3000796"/>
            <a:ext cx="6689313" cy="13582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End users will be able to access the data held in Florida PALM through standard reports and queries, custom queries, and through Agency and Enterprise Business Systems.  The information in the Data Warehouse can also be accessed through standard reports and custom queries. </a:t>
            </a:r>
          </a:p>
          <a:p>
            <a:pPr algn="just">
              <a:lnSpc>
                <a:spcPts val="90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Testing your reporting capabilities during User Acceptance Testing (UAT) will be key to confirming you can access needed data after Go-Live. You will have an opportunity to do this in a dedicated testing environment during UAT.  </a:t>
            </a:r>
          </a:p>
        </p:txBody>
      </p:sp>
      <p:sp>
        <p:nvSpPr>
          <p:cNvPr id="4" name="TextBox 4"/>
          <p:cNvSpPr txBox="1"/>
          <p:nvPr/>
        </p:nvSpPr>
        <p:spPr>
          <a:xfrm>
            <a:off x="602343" y="2043747"/>
            <a:ext cx="4363727" cy="824865"/>
          </a:xfrm>
          <a:prstGeom prst="rect">
            <a:avLst/>
          </a:prstGeom>
        </p:spPr>
        <p:txBody>
          <a:bodyPr lIns="0" tIns="0" rIns="0" bIns="0" rtlCol="0" anchor="t">
            <a:spAutoFit/>
          </a:bodyPr>
          <a:lstStyle/>
          <a:p>
            <a:pPr algn="just">
              <a:lnSpc>
                <a:spcPts val="1650"/>
              </a:lnSpc>
            </a:pPr>
            <a:r>
              <a:rPr lang="en-US" sz="1100" spc="-16">
                <a:solidFill>
                  <a:srgbClr val="000000"/>
                </a:solidFill>
                <a:latin typeface="Canva Sans"/>
                <a:ea typeface="Canva Sans"/>
                <a:cs typeface="Canva Sans"/>
                <a:sym typeface="Canva Sans"/>
              </a:rPr>
              <a:t>Every division/office relies on timely data, and after Florida PALM Go-Live, it will be critical for end users to know how to access that data.  After Florida PALM Go-Live, FLAIR interfaces, Information Warehouse, FLAIR RDS, and FLAIR@DFS will be retired. </a:t>
            </a:r>
          </a:p>
        </p:txBody>
      </p:sp>
      <p:sp>
        <p:nvSpPr>
          <p:cNvPr id="5" name="TextBox 5"/>
          <p:cNvSpPr txBox="1"/>
          <p:nvPr/>
        </p:nvSpPr>
        <p:spPr>
          <a:xfrm>
            <a:off x="6474590" y="9378190"/>
            <a:ext cx="670537" cy="165735"/>
          </a:xfrm>
          <a:prstGeom prst="rect">
            <a:avLst/>
          </a:prstGeom>
        </p:spPr>
        <p:txBody>
          <a:bodyPr lIns="0" tIns="0" rIns="0" bIns="0" rtlCol="0" anchor="t">
            <a:spAutoFit/>
          </a:bodyPr>
          <a:lstStyle/>
          <a:p>
            <a:pPr algn="ctr">
              <a:lnSpc>
                <a:spcPts val="1350"/>
              </a:lnSpc>
            </a:pPr>
            <a:r>
              <a:rPr lang="en-US" sz="900">
                <a:solidFill>
                  <a:srgbClr val="000000"/>
                </a:solidFill>
                <a:latin typeface="Canva Sans"/>
                <a:ea typeface="Canva Sans"/>
                <a:cs typeface="Canva Sans"/>
                <a:sym typeface="Canva Sans"/>
              </a:rPr>
              <a:t>(May 2025)</a:t>
            </a:r>
          </a:p>
        </p:txBody>
      </p:sp>
      <p:sp>
        <p:nvSpPr>
          <p:cNvPr id="6" name="TextBox 6"/>
          <p:cNvSpPr txBox="1"/>
          <p:nvPr/>
        </p:nvSpPr>
        <p:spPr>
          <a:xfrm>
            <a:off x="1321009" y="1204191"/>
            <a:ext cx="4514470" cy="274447"/>
          </a:xfrm>
          <a:prstGeom prst="rect">
            <a:avLst/>
          </a:prstGeom>
        </p:spPr>
        <p:txBody>
          <a:bodyPr lIns="0" tIns="0" rIns="0" bIns="0" rtlCol="0" anchor="t">
            <a:spAutoFit/>
          </a:bodyPr>
          <a:lstStyle/>
          <a:p>
            <a:pPr algn="l">
              <a:lnSpc>
                <a:spcPts val="1904"/>
              </a:lnSpc>
            </a:pPr>
            <a:r>
              <a:rPr lang="en-US" sz="1700">
                <a:solidFill>
                  <a:srgbClr val="FFFFFF"/>
                </a:solidFill>
                <a:latin typeface="Poppins"/>
                <a:ea typeface="Poppins"/>
                <a:cs typeface="Poppins"/>
                <a:sym typeface="Poppins"/>
              </a:rPr>
              <a:t>in Florida PALM and the Data Warehouse</a:t>
            </a:r>
          </a:p>
        </p:txBody>
      </p:sp>
      <p:sp>
        <p:nvSpPr>
          <p:cNvPr id="7" name="TextBox 7"/>
          <p:cNvSpPr txBox="1"/>
          <p:nvPr/>
        </p:nvSpPr>
        <p:spPr>
          <a:xfrm>
            <a:off x="1007404" y="729777"/>
            <a:ext cx="4447499" cy="505587"/>
          </a:xfrm>
          <a:prstGeom prst="rect">
            <a:avLst/>
          </a:prstGeom>
        </p:spPr>
        <p:txBody>
          <a:bodyPr lIns="0" tIns="0" rIns="0" bIns="0" rtlCol="0" anchor="t">
            <a:spAutoFit/>
          </a:bodyPr>
          <a:lstStyle/>
          <a:p>
            <a:pPr algn="l">
              <a:lnSpc>
                <a:spcPts val="3564"/>
              </a:lnSpc>
            </a:pPr>
            <a:r>
              <a:rPr lang="en-US" sz="3600" b="1">
                <a:solidFill>
                  <a:srgbClr val="FFFFFF"/>
                </a:solidFill>
                <a:latin typeface="Poppins Bold"/>
                <a:ea typeface="Poppins Bold"/>
                <a:cs typeface="Poppins Bold"/>
                <a:sym typeface="Poppins Bold"/>
              </a:rPr>
              <a:t>DATA &amp; REPORTS</a:t>
            </a:r>
          </a:p>
        </p:txBody>
      </p:sp>
      <p:grpSp>
        <p:nvGrpSpPr>
          <p:cNvPr id="8" name="Group 8"/>
          <p:cNvGrpSpPr/>
          <p:nvPr/>
        </p:nvGrpSpPr>
        <p:grpSpPr>
          <a:xfrm>
            <a:off x="510988" y="4492411"/>
            <a:ext cx="2907274" cy="2347081"/>
            <a:chOff x="0" y="0"/>
            <a:chExt cx="1013429" cy="818154"/>
          </a:xfrm>
        </p:grpSpPr>
        <p:sp>
          <p:nvSpPr>
            <p:cNvPr id="9" name="Freeform 9"/>
            <p:cNvSpPr/>
            <p:nvPr/>
          </p:nvSpPr>
          <p:spPr>
            <a:xfrm>
              <a:off x="0" y="0"/>
              <a:ext cx="1013429" cy="818154"/>
            </a:xfrm>
            <a:custGeom>
              <a:avLst/>
              <a:gdLst/>
              <a:ahLst/>
              <a:cxnLst/>
              <a:rect l="l" t="t" r="r" b="b"/>
              <a:pathLst>
                <a:path w="1013429" h="818154">
                  <a:moveTo>
                    <a:pt x="101192" y="0"/>
                  </a:moveTo>
                  <a:lnTo>
                    <a:pt x="912237" y="0"/>
                  </a:lnTo>
                  <a:cubicBezTo>
                    <a:pt x="939075" y="0"/>
                    <a:pt x="964813" y="10661"/>
                    <a:pt x="983790" y="29638"/>
                  </a:cubicBezTo>
                  <a:cubicBezTo>
                    <a:pt x="1002768" y="48616"/>
                    <a:pt x="1013429" y="74354"/>
                    <a:pt x="1013429" y="101192"/>
                  </a:cubicBezTo>
                  <a:lnTo>
                    <a:pt x="1013429" y="716962"/>
                  </a:lnTo>
                  <a:cubicBezTo>
                    <a:pt x="1013429" y="743800"/>
                    <a:pt x="1002768" y="769539"/>
                    <a:pt x="983790" y="788516"/>
                  </a:cubicBezTo>
                  <a:cubicBezTo>
                    <a:pt x="964813" y="807493"/>
                    <a:pt x="939075" y="818154"/>
                    <a:pt x="912237" y="818154"/>
                  </a:cubicBezTo>
                  <a:lnTo>
                    <a:pt x="101192" y="818154"/>
                  </a:lnTo>
                  <a:cubicBezTo>
                    <a:pt x="74354" y="818154"/>
                    <a:pt x="48616" y="807493"/>
                    <a:pt x="29638" y="788516"/>
                  </a:cubicBezTo>
                  <a:cubicBezTo>
                    <a:pt x="10661" y="769539"/>
                    <a:pt x="0" y="743800"/>
                    <a:pt x="0" y="716962"/>
                  </a:cubicBezTo>
                  <a:lnTo>
                    <a:pt x="0" y="101192"/>
                  </a:lnTo>
                  <a:cubicBezTo>
                    <a:pt x="0" y="74354"/>
                    <a:pt x="10661" y="48616"/>
                    <a:pt x="29638" y="29638"/>
                  </a:cubicBezTo>
                  <a:cubicBezTo>
                    <a:pt x="48616" y="10661"/>
                    <a:pt x="74354" y="0"/>
                    <a:pt x="101192" y="0"/>
                  </a:cubicBezTo>
                  <a:close/>
                </a:path>
              </a:pathLst>
            </a:custGeom>
            <a:solidFill>
              <a:srgbClr val="000000">
                <a:alpha val="0"/>
              </a:srgbClr>
            </a:solidFill>
            <a:ln w="19050" cap="rnd">
              <a:solidFill>
                <a:srgbClr val="7D9AB1"/>
              </a:solidFill>
              <a:prstDash val="solid"/>
              <a:round/>
            </a:ln>
          </p:spPr>
          <p:txBody>
            <a:bodyPr/>
            <a:lstStyle/>
            <a:p>
              <a:endParaRPr lang="en-US"/>
            </a:p>
          </p:txBody>
        </p:sp>
        <p:sp>
          <p:nvSpPr>
            <p:cNvPr id="10" name="TextBox 10"/>
            <p:cNvSpPr txBox="1"/>
            <p:nvPr/>
          </p:nvSpPr>
          <p:spPr>
            <a:xfrm>
              <a:off x="0" y="-28575"/>
              <a:ext cx="1013429" cy="846729"/>
            </a:xfrm>
            <a:prstGeom prst="rect">
              <a:avLst/>
            </a:prstGeom>
          </p:spPr>
          <p:txBody>
            <a:bodyPr lIns="50800" tIns="50800" rIns="50800" bIns="50800" rtlCol="0" anchor="ctr"/>
            <a:lstStyle/>
            <a:p>
              <a:pPr algn="ctr">
                <a:lnSpc>
                  <a:spcPts val="1843"/>
                </a:lnSpc>
              </a:pPr>
              <a:endParaRPr/>
            </a:p>
          </p:txBody>
        </p:sp>
      </p:grpSp>
      <p:grpSp>
        <p:nvGrpSpPr>
          <p:cNvPr id="11" name="Group 11"/>
          <p:cNvGrpSpPr/>
          <p:nvPr/>
        </p:nvGrpSpPr>
        <p:grpSpPr>
          <a:xfrm>
            <a:off x="3496279" y="4463836"/>
            <a:ext cx="3835812" cy="2375656"/>
            <a:chOff x="0" y="0"/>
            <a:chExt cx="1337102" cy="828115"/>
          </a:xfrm>
        </p:grpSpPr>
        <p:sp>
          <p:nvSpPr>
            <p:cNvPr id="12" name="Freeform 12"/>
            <p:cNvSpPr/>
            <p:nvPr/>
          </p:nvSpPr>
          <p:spPr>
            <a:xfrm>
              <a:off x="0" y="0"/>
              <a:ext cx="1337102" cy="828115"/>
            </a:xfrm>
            <a:custGeom>
              <a:avLst/>
              <a:gdLst/>
              <a:ahLst/>
              <a:cxnLst/>
              <a:rect l="l" t="t" r="r" b="b"/>
              <a:pathLst>
                <a:path w="1337102" h="828115">
                  <a:moveTo>
                    <a:pt x="76696" y="0"/>
                  </a:moveTo>
                  <a:lnTo>
                    <a:pt x="1260406" y="0"/>
                  </a:lnTo>
                  <a:cubicBezTo>
                    <a:pt x="1280747" y="0"/>
                    <a:pt x="1300255" y="8080"/>
                    <a:pt x="1314638" y="22464"/>
                  </a:cubicBezTo>
                  <a:cubicBezTo>
                    <a:pt x="1329022" y="36847"/>
                    <a:pt x="1337102" y="56355"/>
                    <a:pt x="1337102" y="76696"/>
                  </a:cubicBezTo>
                  <a:lnTo>
                    <a:pt x="1337102" y="751419"/>
                  </a:lnTo>
                  <a:cubicBezTo>
                    <a:pt x="1337102" y="771760"/>
                    <a:pt x="1329022" y="791268"/>
                    <a:pt x="1314638" y="805651"/>
                  </a:cubicBezTo>
                  <a:cubicBezTo>
                    <a:pt x="1300255" y="820035"/>
                    <a:pt x="1280747" y="828115"/>
                    <a:pt x="1260406" y="828115"/>
                  </a:cubicBezTo>
                  <a:lnTo>
                    <a:pt x="76696" y="828115"/>
                  </a:lnTo>
                  <a:cubicBezTo>
                    <a:pt x="34338" y="828115"/>
                    <a:pt x="0" y="793777"/>
                    <a:pt x="0" y="751419"/>
                  </a:cubicBezTo>
                  <a:lnTo>
                    <a:pt x="0" y="76696"/>
                  </a:lnTo>
                  <a:cubicBezTo>
                    <a:pt x="0" y="56355"/>
                    <a:pt x="8080" y="36847"/>
                    <a:pt x="22464" y="22464"/>
                  </a:cubicBezTo>
                  <a:cubicBezTo>
                    <a:pt x="36847" y="8080"/>
                    <a:pt x="56355" y="0"/>
                    <a:pt x="76696" y="0"/>
                  </a:cubicBezTo>
                  <a:close/>
                </a:path>
              </a:pathLst>
            </a:custGeom>
            <a:solidFill>
              <a:srgbClr val="000000">
                <a:alpha val="0"/>
              </a:srgbClr>
            </a:solidFill>
            <a:ln w="19050" cap="rnd">
              <a:solidFill>
                <a:srgbClr val="7D9AB1"/>
              </a:solidFill>
              <a:prstDash val="solid"/>
              <a:round/>
            </a:ln>
          </p:spPr>
          <p:txBody>
            <a:bodyPr/>
            <a:lstStyle/>
            <a:p>
              <a:endParaRPr lang="en-US"/>
            </a:p>
          </p:txBody>
        </p:sp>
        <p:sp>
          <p:nvSpPr>
            <p:cNvPr id="13" name="TextBox 13"/>
            <p:cNvSpPr txBox="1"/>
            <p:nvPr/>
          </p:nvSpPr>
          <p:spPr>
            <a:xfrm>
              <a:off x="0" y="-28575"/>
              <a:ext cx="1337102" cy="856690"/>
            </a:xfrm>
            <a:prstGeom prst="rect">
              <a:avLst/>
            </a:prstGeom>
          </p:spPr>
          <p:txBody>
            <a:bodyPr lIns="50800" tIns="50800" rIns="50800" bIns="50800" rtlCol="0" anchor="ctr"/>
            <a:lstStyle/>
            <a:p>
              <a:pPr algn="ctr">
                <a:lnSpc>
                  <a:spcPts val="1843"/>
                </a:lnSpc>
              </a:pPr>
              <a:endParaRPr/>
            </a:p>
          </p:txBody>
        </p:sp>
      </p:grpSp>
      <p:sp>
        <p:nvSpPr>
          <p:cNvPr id="14" name="TextBox 14"/>
          <p:cNvSpPr txBox="1"/>
          <p:nvPr/>
        </p:nvSpPr>
        <p:spPr>
          <a:xfrm>
            <a:off x="3655300" y="4570881"/>
            <a:ext cx="3517771" cy="2132989"/>
          </a:xfrm>
          <a:prstGeom prst="rect">
            <a:avLst/>
          </a:prstGeom>
        </p:spPr>
        <p:txBody>
          <a:bodyPr lIns="0" tIns="0" rIns="0" bIns="0" rtlCol="0" anchor="t">
            <a:spAutoFit/>
          </a:bodyPr>
          <a:lstStyle/>
          <a:p>
            <a:pPr algn="just">
              <a:lnSpc>
                <a:spcPts val="1649"/>
              </a:lnSpc>
            </a:pPr>
            <a:r>
              <a:rPr lang="en-US" sz="1099" b="1">
                <a:solidFill>
                  <a:srgbClr val="000000"/>
                </a:solidFill>
                <a:latin typeface="Canva Sans Bold"/>
                <a:ea typeface="Canva Sans Bold"/>
                <a:cs typeface="Canva Sans Bold"/>
                <a:sym typeface="Canva Sans Bold"/>
              </a:rPr>
              <a:t>Florida PALM </a:t>
            </a:r>
            <a:r>
              <a:rPr lang="en-US" sz="1099">
                <a:solidFill>
                  <a:srgbClr val="000000"/>
                </a:solidFill>
                <a:latin typeface="Canva Sans"/>
                <a:ea typeface="Canva Sans"/>
                <a:cs typeface="Canva Sans"/>
                <a:sym typeface="Canva Sans"/>
              </a:rPr>
              <a:t>is an integrated, enterprise resource planning solution that includes Financials (FIN) and Human Capital Management (HCM) which will replace all components of FLAIR and has already replaced Treasury’s Cash Management System. </a:t>
            </a:r>
          </a:p>
          <a:p>
            <a:pPr algn="just">
              <a:lnSpc>
                <a:spcPts val="900"/>
              </a:lnSpc>
            </a:pPr>
            <a:endParaRPr lang="en-US" sz="1099">
              <a:solidFill>
                <a:srgbClr val="000000"/>
              </a:solidFill>
              <a:latin typeface="Canva Sans"/>
              <a:ea typeface="Canva Sans"/>
              <a:cs typeface="Canva Sans"/>
              <a:sym typeface="Canva Sans"/>
            </a:endParaRPr>
          </a:p>
          <a:p>
            <a:pPr algn="just">
              <a:lnSpc>
                <a:spcPts val="1649"/>
              </a:lnSpc>
            </a:pPr>
            <a:r>
              <a:rPr lang="en-US" sz="1099" b="1">
                <a:solidFill>
                  <a:srgbClr val="000000"/>
                </a:solidFill>
                <a:latin typeface="Canva Sans Bold"/>
                <a:ea typeface="Canva Sans Bold"/>
                <a:cs typeface="Canva Sans Bold"/>
                <a:sym typeface="Canva Sans Bold"/>
              </a:rPr>
              <a:t>The Data Warehouse/Business Intelligence </a:t>
            </a:r>
            <a:r>
              <a:rPr lang="en-US" sz="1099">
                <a:solidFill>
                  <a:srgbClr val="000000"/>
                </a:solidFill>
                <a:latin typeface="Canva Sans"/>
                <a:ea typeface="Canva Sans"/>
                <a:cs typeface="Canva Sans"/>
                <a:sym typeface="Canva Sans"/>
              </a:rPr>
              <a:t>(DW/BI)</a:t>
            </a:r>
            <a:r>
              <a:rPr lang="en-US" sz="1099" b="1">
                <a:solidFill>
                  <a:srgbClr val="000000"/>
                </a:solidFill>
                <a:latin typeface="Canva Sans Bold"/>
                <a:ea typeface="Canva Sans Bold"/>
                <a:cs typeface="Canva Sans Bold"/>
                <a:sym typeface="Canva Sans Bold"/>
              </a:rPr>
              <a:t> </a:t>
            </a:r>
            <a:r>
              <a:rPr lang="en-US" sz="1099">
                <a:solidFill>
                  <a:srgbClr val="000000"/>
                </a:solidFill>
                <a:latin typeface="Canva Sans"/>
                <a:ea typeface="Canva Sans"/>
                <a:cs typeface="Canva Sans"/>
                <a:sym typeface="Canva Sans"/>
              </a:rPr>
              <a:t>will replace IW.  The DW/BI is a central repository of data, reports and reporting tools and will contain a subset of Florida PALM data and FLAIR historical data. </a:t>
            </a:r>
          </a:p>
        </p:txBody>
      </p:sp>
      <p:sp>
        <p:nvSpPr>
          <p:cNvPr id="15" name="TextBox 15"/>
          <p:cNvSpPr txBox="1"/>
          <p:nvPr/>
        </p:nvSpPr>
        <p:spPr>
          <a:xfrm>
            <a:off x="740769" y="4597186"/>
            <a:ext cx="2524702" cy="2132989"/>
          </a:xfrm>
          <a:prstGeom prst="rect">
            <a:avLst/>
          </a:prstGeom>
        </p:spPr>
        <p:txBody>
          <a:bodyPr lIns="0" tIns="0" rIns="0" bIns="0" rtlCol="0" anchor="t">
            <a:spAutoFit/>
          </a:bodyPr>
          <a:lstStyle/>
          <a:p>
            <a:pPr algn="just">
              <a:lnSpc>
                <a:spcPts val="1649"/>
              </a:lnSpc>
            </a:pPr>
            <a:r>
              <a:rPr lang="en-US" sz="1099" b="1" spc="-21">
                <a:solidFill>
                  <a:srgbClr val="000000"/>
                </a:solidFill>
                <a:latin typeface="Canva Sans Bold"/>
                <a:ea typeface="Canva Sans Bold"/>
                <a:cs typeface="Canva Sans Bold"/>
                <a:sym typeface="Canva Sans Bold"/>
              </a:rPr>
              <a:t>FLAIR</a:t>
            </a:r>
            <a:r>
              <a:rPr lang="en-US" sz="1099" spc="-21">
                <a:solidFill>
                  <a:srgbClr val="000000"/>
                </a:solidFill>
                <a:latin typeface="Canva Sans"/>
                <a:ea typeface="Canva Sans"/>
                <a:cs typeface="Canva Sans"/>
                <a:sym typeface="Canva Sans"/>
              </a:rPr>
              <a:t> is composed of four components: Central Accounting, Departmental Accounting, PYRL, and Information Warehouse. </a:t>
            </a:r>
          </a:p>
          <a:p>
            <a:pPr algn="just">
              <a:lnSpc>
                <a:spcPts val="900"/>
              </a:lnSpc>
            </a:pPr>
            <a:endParaRPr lang="en-US" sz="1099" spc="-21">
              <a:solidFill>
                <a:srgbClr val="000000"/>
              </a:solidFill>
              <a:latin typeface="Canva Sans"/>
              <a:ea typeface="Canva Sans"/>
              <a:cs typeface="Canva Sans"/>
              <a:sym typeface="Canva Sans"/>
            </a:endParaRPr>
          </a:p>
          <a:p>
            <a:pPr algn="just">
              <a:lnSpc>
                <a:spcPts val="1649"/>
              </a:lnSpc>
            </a:pPr>
            <a:r>
              <a:rPr lang="en-US" sz="1099" b="1" spc="-21">
                <a:solidFill>
                  <a:srgbClr val="000000"/>
                </a:solidFill>
                <a:latin typeface="Canva Sans Bold"/>
                <a:ea typeface="Canva Sans Bold"/>
                <a:cs typeface="Canva Sans Bold"/>
                <a:sym typeface="Canva Sans Bold"/>
              </a:rPr>
              <a:t>Information Warehouse</a:t>
            </a:r>
            <a:r>
              <a:rPr lang="en-US" sz="1099" spc="-21">
                <a:solidFill>
                  <a:srgbClr val="000000"/>
                </a:solidFill>
                <a:latin typeface="Canva Sans"/>
                <a:ea typeface="Canva Sans"/>
                <a:cs typeface="Canva Sans"/>
                <a:sym typeface="Canva Sans"/>
              </a:rPr>
              <a:t> (IW) is a reporting subsystem within FLAIR that allows users to access information extracted from FLAIR and, in limited instances, information from certain systems external to FLAIR.</a:t>
            </a:r>
          </a:p>
        </p:txBody>
      </p:sp>
      <p:sp>
        <p:nvSpPr>
          <p:cNvPr id="16" name="TextBox 16"/>
          <p:cNvSpPr txBox="1"/>
          <p:nvPr/>
        </p:nvSpPr>
        <p:spPr>
          <a:xfrm>
            <a:off x="510988" y="7374161"/>
            <a:ext cx="6750424" cy="1726584"/>
          </a:xfrm>
          <a:prstGeom prst="rect">
            <a:avLst/>
          </a:prstGeom>
        </p:spPr>
        <p:txBody>
          <a:bodyPr lIns="0" tIns="0" rIns="0" bIns="0" rtlCol="0" anchor="t">
            <a:spAutoFit/>
          </a:bodyPr>
          <a:lstStyle/>
          <a:p>
            <a:pPr algn="just">
              <a:lnSpc>
                <a:spcPts val="1649"/>
              </a:lnSpc>
            </a:pPr>
            <a:r>
              <a:rPr lang="en-US" sz="1099" spc="-27">
                <a:solidFill>
                  <a:srgbClr val="000000"/>
                </a:solidFill>
                <a:latin typeface="Canva Sans"/>
                <a:ea typeface="Canva Sans"/>
                <a:cs typeface="Canva Sans"/>
                <a:sym typeface="Canva Sans"/>
              </a:rPr>
              <a:t>The following diagram illustrates the organization of data inside Florida PALM and the relationships between the General Ledger (GL) and Commitment Control (KK) ledgers with the Source Modules. Understanding this model will help you know where best to find your data.</a:t>
            </a:r>
          </a:p>
          <a:p>
            <a:pPr algn="just">
              <a:lnSpc>
                <a:spcPts val="900"/>
              </a:lnSpc>
            </a:pPr>
            <a:endParaRPr lang="en-US" sz="1099" spc="-27">
              <a:solidFill>
                <a:srgbClr val="000000"/>
              </a:solidFill>
              <a:latin typeface="Canva Sans"/>
              <a:ea typeface="Canva Sans"/>
              <a:cs typeface="Canva Sans"/>
              <a:sym typeface="Canva Sans"/>
            </a:endParaRPr>
          </a:p>
          <a:p>
            <a:pPr algn="just">
              <a:lnSpc>
                <a:spcPts val="1649"/>
              </a:lnSpc>
            </a:pPr>
            <a:r>
              <a:rPr lang="en-US" sz="1099" spc="-27">
                <a:solidFill>
                  <a:srgbClr val="000000"/>
                </a:solidFill>
                <a:latin typeface="Canva Sans"/>
                <a:ea typeface="Canva Sans"/>
                <a:cs typeface="Canva Sans"/>
                <a:sym typeface="Canva Sans"/>
              </a:rPr>
              <a:t>In Florida PALM, the GL and KK Modules serve as a central hub, connected to the remaining smaller, decentralized Modules. Each Source Module focuses on certain types of activities and transactions, and this is where the greatest amount of detail is available for those items.  For example, Accounts Payable will have the details about voucher/invoice and payment transactions.  The Accounts Receivable Module will have the details for deposits, returns and accounts receivable. </a:t>
            </a:r>
          </a:p>
        </p:txBody>
      </p:sp>
      <p:grpSp>
        <p:nvGrpSpPr>
          <p:cNvPr id="17" name="Group 17"/>
          <p:cNvGrpSpPr/>
          <p:nvPr/>
        </p:nvGrpSpPr>
        <p:grpSpPr>
          <a:xfrm>
            <a:off x="513494" y="6953791"/>
            <a:ext cx="6745413" cy="381127"/>
            <a:chOff x="0" y="0"/>
            <a:chExt cx="2351342" cy="132855"/>
          </a:xfrm>
        </p:grpSpPr>
        <p:sp>
          <p:nvSpPr>
            <p:cNvPr id="18" name="Freeform 18"/>
            <p:cNvSpPr/>
            <p:nvPr/>
          </p:nvSpPr>
          <p:spPr>
            <a:xfrm>
              <a:off x="0" y="0"/>
              <a:ext cx="2351342" cy="132855"/>
            </a:xfrm>
            <a:custGeom>
              <a:avLst/>
              <a:gdLst/>
              <a:ahLst/>
              <a:cxnLst/>
              <a:rect l="l" t="t" r="r" b="b"/>
              <a:pathLst>
                <a:path w="2351342" h="132855">
                  <a:moveTo>
                    <a:pt x="0" y="0"/>
                  </a:moveTo>
                  <a:lnTo>
                    <a:pt x="2351342" y="0"/>
                  </a:lnTo>
                  <a:lnTo>
                    <a:pt x="2351342" y="132855"/>
                  </a:lnTo>
                  <a:lnTo>
                    <a:pt x="0" y="13285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9" name="TextBox 19"/>
            <p:cNvSpPr txBox="1"/>
            <p:nvPr/>
          </p:nvSpPr>
          <p:spPr>
            <a:xfrm>
              <a:off x="0" y="-28575"/>
              <a:ext cx="2351342" cy="161430"/>
            </a:xfrm>
            <a:prstGeom prst="rect">
              <a:avLst/>
            </a:prstGeom>
          </p:spPr>
          <p:txBody>
            <a:bodyPr lIns="50800" tIns="50800" rIns="50800" bIns="50800" rtlCol="0" anchor="ctr"/>
            <a:lstStyle/>
            <a:p>
              <a:pPr algn="ctr">
                <a:lnSpc>
                  <a:spcPts val="1650"/>
                </a:lnSpc>
              </a:pPr>
              <a:endParaRPr/>
            </a:p>
          </p:txBody>
        </p:sp>
      </p:grpSp>
      <p:sp>
        <p:nvSpPr>
          <p:cNvPr id="20" name="TextBox 20"/>
          <p:cNvSpPr txBox="1"/>
          <p:nvPr/>
        </p:nvSpPr>
        <p:spPr>
          <a:xfrm>
            <a:off x="1102346" y="6986557"/>
            <a:ext cx="5567708"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Florida PALM Module Interactions</a:t>
            </a:r>
          </a:p>
        </p:txBody>
      </p:sp>
      <p:grpSp>
        <p:nvGrpSpPr>
          <p:cNvPr id="21" name="Group 21"/>
          <p:cNvGrpSpPr/>
          <p:nvPr/>
        </p:nvGrpSpPr>
        <p:grpSpPr>
          <a:xfrm>
            <a:off x="384009" y="963521"/>
            <a:ext cx="5451470" cy="917527"/>
            <a:chOff x="0" y="0"/>
            <a:chExt cx="5199016" cy="875037"/>
          </a:xfrm>
        </p:grpSpPr>
        <p:sp>
          <p:nvSpPr>
            <p:cNvPr id="22" name="Freeform 22"/>
            <p:cNvSpPr/>
            <p:nvPr/>
          </p:nvSpPr>
          <p:spPr>
            <a:xfrm>
              <a:off x="0" y="0"/>
              <a:ext cx="5199016" cy="875037"/>
            </a:xfrm>
            <a:custGeom>
              <a:avLst/>
              <a:gdLst/>
              <a:ahLst/>
              <a:cxnLst/>
              <a:rect l="l" t="t" r="r" b="b"/>
              <a:pathLst>
                <a:path w="5199016" h="875037">
                  <a:moveTo>
                    <a:pt x="0" y="0"/>
                  </a:moveTo>
                  <a:lnTo>
                    <a:pt x="5199016" y="0"/>
                  </a:lnTo>
                  <a:lnTo>
                    <a:pt x="5199016" y="875037"/>
                  </a:lnTo>
                  <a:lnTo>
                    <a:pt x="0" y="875037"/>
                  </a:lnTo>
                  <a:close/>
                </a:path>
              </a:pathLst>
            </a:custGeom>
            <a:solidFill>
              <a:srgbClr val="7D9AB1"/>
            </a:solidFill>
          </p:spPr>
          <p:txBody>
            <a:bodyPr/>
            <a:lstStyle/>
            <a:p>
              <a:endParaRPr lang="en-US"/>
            </a:p>
          </p:txBody>
        </p:sp>
        <p:sp>
          <p:nvSpPr>
            <p:cNvPr id="23" name="TextBox 23"/>
            <p:cNvSpPr txBox="1"/>
            <p:nvPr/>
          </p:nvSpPr>
          <p:spPr>
            <a:xfrm>
              <a:off x="0" y="-28575"/>
              <a:ext cx="5199016" cy="903612"/>
            </a:xfrm>
            <a:prstGeom prst="rect">
              <a:avLst/>
            </a:prstGeom>
          </p:spPr>
          <p:txBody>
            <a:bodyPr lIns="47790" tIns="47790" rIns="47790" bIns="47790" rtlCol="0" anchor="ctr"/>
            <a:lstStyle/>
            <a:p>
              <a:pPr algn="ctr">
                <a:lnSpc>
                  <a:spcPts val="1843"/>
                </a:lnSpc>
              </a:pPr>
              <a:endParaRPr/>
            </a:p>
          </p:txBody>
        </p:sp>
      </p:grpSp>
      <p:grpSp>
        <p:nvGrpSpPr>
          <p:cNvPr id="24" name="Group 24"/>
          <p:cNvGrpSpPr/>
          <p:nvPr/>
        </p:nvGrpSpPr>
        <p:grpSpPr>
          <a:xfrm>
            <a:off x="607354" y="509044"/>
            <a:ext cx="5373542" cy="1171742"/>
            <a:chOff x="0" y="0"/>
            <a:chExt cx="5124697" cy="1117480"/>
          </a:xfrm>
        </p:grpSpPr>
        <p:sp>
          <p:nvSpPr>
            <p:cNvPr id="25" name="Freeform 25"/>
            <p:cNvSpPr/>
            <p:nvPr/>
          </p:nvSpPr>
          <p:spPr>
            <a:xfrm>
              <a:off x="0" y="0"/>
              <a:ext cx="5124697" cy="1117480"/>
            </a:xfrm>
            <a:custGeom>
              <a:avLst/>
              <a:gdLst/>
              <a:ahLst/>
              <a:cxnLst/>
              <a:rect l="l" t="t" r="r" b="b"/>
              <a:pathLst>
                <a:path w="5124697" h="1117480">
                  <a:moveTo>
                    <a:pt x="0" y="0"/>
                  </a:moveTo>
                  <a:lnTo>
                    <a:pt x="5124697" y="0"/>
                  </a:lnTo>
                  <a:lnTo>
                    <a:pt x="5124697" y="1117480"/>
                  </a:lnTo>
                  <a:lnTo>
                    <a:pt x="0" y="1117480"/>
                  </a:lnTo>
                  <a:close/>
                </a:path>
              </a:pathLst>
            </a:custGeom>
            <a:solidFill>
              <a:srgbClr val="3C6789"/>
            </a:solidFill>
          </p:spPr>
          <p:txBody>
            <a:bodyPr/>
            <a:lstStyle/>
            <a:p>
              <a:endParaRPr lang="en-US"/>
            </a:p>
          </p:txBody>
        </p:sp>
        <p:sp>
          <p:nvSpPr>
            <p:cNvPr id="26" name="TextBox 26"/>
            <p:cNvSpPr txBox="1"/>
            <p:nvPr/>
          </p:nvSpPr>
          <p:spPr>
            <a:xfrm>
              <a:off x="0" y="-28575"/>
              <a:ext cx="5124697" cy="1146055"/>
            </a:xfrm>
            <a:prstGeom prst="rect">
              <a:avLst/>
            </a:prstGeom>
          </p:spPr>
          <p:txBody>
            <a:bodyPr lIns="47790" tIns="47790" rIns="47790" bIns="47790" rtlCol="0" anchor="ctr"/>
            <a:lstStyle/>
            <a:p>
              <a:pPr algn="ctr">
                <a:lnSpc>
                  <a:spcPts val="1843"/>
                </a:lnSpc>
              </a:pPr>
              <a:endParaRPr/>
            </a:p>
          </p:txBody>
        </p:sp>
      </p:grpSp>
      <p:sp>
        <p:nvSpPr>
          <p:cNvPr id="27" name="Freeform 27"/>
          <p:cNvSpPr/>
          <p:nvPr/>
        </p:nvSpPr>
        <p:spPr>
          <a:xfrm>
            <a:off x="5161702" y="577377"/>
            <a:ext cx="2375770" cy="2385710"/>
          </a:xfrm>
          <a:custGeom>
            <a:avLst/>
            <a:gdLst/>
            <a:ahLst/>
            <a:cxnLst/>
            <a:rect l="l" t="t" r="r" b="b"/>
            <a:pathLst>
              <a:path w="2375770" h="2385710">
                <a:moveTo>
                  <a:pt x="0" y="0"/>
                </a:moveTo>
                <a:lnTo>
                  <a:pt x="2375770" y="0"/>
                </a:lnTo>
                <a:lnTo>
                  <a:pt x="2375770" y="2385711"/>
                </a:lnTo>
                <a:lnTo>
                  <a:pt x="0" y="2385711"/>
                </a:lnTo>
                <a:lnTo>
                  <a:pt x="0" y="0"/>
                </a:lnTo>
                <a:close/>
              </a:path>
            </a:pathLst>
          </a:custGeom>
          <a:blipFill>
            <a:blip r:embed="rId3"/>
            <a:stretch>
              <a:fillRect/>
            </a:stretch>
          </a:blipFill>
        </p:spPr>
        <p:txBody>
          <a:bodyPr/>
          <a:lstStyle/>
          <a:p>
            <a:endParaRPr lang="en-US"/>
          </a:p>
        </p:txBody>
      </p:sp>
      <p:sp>
        <p:nvSpPr>
          <p:cNvPr id="28" name="TextBox 28"/>
          <p:cNvSpPr txBox="1"/>
          <p:nvPr/>
        </p:nvSpPr>
        <p:spPr>
          <a:xfrm>
            <a:off x="1138065" y="1235364"/>
            <a:ext cx="4195428" cy="235331"/>
          </a:xfrm>
          <a:prstGeom prst="rect">
            <a:avLst/>
          </a:prstGeom>
        </p:spPr>
        <p:txBody>
          <a:bodyPr lIns="0" tIns="0" rIns="0" bIns="0" rtlCol="0" anchor="t">
            <a:spAutoFit/>
          </a:bodyPr>
          <a:lstStyle/>
          <a:p>
            <a:pPr algn="l">
              <a:lnSpc>
                <a:spcPts val="1792"/>
              </a:lnSpc>
            </a:pPr>
            <a:r>
              <a:rPr lang="en-US" sz="1600">
                <a:solidFill>
                  <a:srgbClr val="FFFFFF"/>
                </a:solidFill>
                <a:latin typeface="Poppins"/>
                <a:ea typeface="Poppins"/>
                <a:cs typeface="Poppins"/>
                <a:sym typeface="Poppins"/>
              </a:rPr>
              <a:t>in Florida PALM and the Data Warehouse</a:t>
            </a:r>
          </a:p>
        </p:txBody>
      </p:sp>
      <p:sp>
        <p:nvSpPr>
          <p:cNvPr id="29" name="TextBox 29"/>
          <p:cNvSpPr txBox="1"/>
          <p:nvPr/>
        </p:nvSpPr>
        <p:spPr>
          <a:xfrm>
            <a:off x="885994" y="729777"/>
            <a:ext cx="4447499" cy="505587"/>
          </a:xfrm>
          <a:prstGeom prst="rect">
            <a:avLst/>
          </a:prstGeom>
        </p:spPr>
        <p:txBody>
          <a:bodyPr lIns="0" tIns="0" rIns="0" bIns="0" rtlCol="0" anchor="t">
            <a:spAutoFit/>
          </a:bodyPr>
          <a:lstStyle/>
          <a:p>
            <a:pPr algn="l">
              <a:lnSpc>
                <a:spcPts val="3564"/>
              </a:lnSpc>
            </a:pPr>
            <a:r>
              <a:rPr lang="en-US" sz="3600" b="1">
                <a:solidFill>
                  <a:srgbClr val="FFFFFF"/>
                </a:solidFill>
                <a:latin typeface="Poppins Bold"/>
                <a:ea typeface="Poppins Bold"/>
                <a:cs typeface="Poppins Bold"/>
                <a:sym typeface="Poppins Bold"/>
              </a:rPr>
              <a:t>DATA &amp; REPORTS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6245" y="777240"/>
            <a:ext cx="6899910" cy="3484454"/>
          </a:xfrm>
          <a:custGeom>
            <a:avLst/>
            <a:gdLst/>
            <a:ahLst/>
            <a:cxnLst/>
            <a:rect l="l" t="t" r="r" b="b"/>
            <a:pathLst>
              <a:path w="6899910" h="3484454">
                <a:moveTo>
                  <a:pt x="0" y="0"/>
                </a:moveTo>
                <a:lnTo>
                  <a:pt x="6899910" y="0"/>
                </a:lnTo>
                <a:lnTo>
                  <a:pt x="6899910" y="3484454"/>
                </a:lnTo>
                <a:lnTo>
                  <a:pt x="0" y="348445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615570" y="5336766"/>
            <a:ext cx="6541260" cy="3944394"/>
            <a:chOff x="0" y="0"/>
            <a:chExt cx="2491909" cy="1502626"/>
          </a:xfrm>
        </p:grpSpPr>
        <p:sp>
          <p:nvSpPr>
            <p:cNvPr id="4" name="Freeform 4"/>
            <p:cNvSpPr/>
            <p:nvPr/>
          </p:nvSpPr>
          <p:spPr>
            <a:xfrm>
              <a:off x="0" y="0"/>
              <a:ext cx="2491909" cy="1502626"/>
            </a:xfrm>
            <a:custGeom>
              <a:avLst/>
              <a:gdLst/>
              <a:ahLst/>
              <a:cxnLst/>
              <a:rect l="l" t="t" r="r" b="b"/>
              <a:pathLst>
                <a:path w="2491909" h="1502626">
                  <a:moveTo>
                    <a:pt x="0" y="0"/>
                  </a:moveTo>
                  <a:lnTo>
                    <a:pt x="2491909" y="0"/>
                  </a:lnTo>
                  <a:lnTo>
                    <a:pt x="2491909" y="1502626"/>
                  </a:lnTo>
                  <a:lnTo>
                    <a:pt x="0" y="1502626"/>
                  </a:lnTo>
                  <a:close/>
                </a:path>
              </a:pathLst>
            </a:custGeom>
            <a:solidFill>
              <a:srgbClr val="426483"/>
            </a:solidFill>
          </p:spPr>
          <p:txBody>
            <a:bodyPr/>
            <a:lstStyle/>
            <a:p>
              <a:endParaRPr lang="en-US"/>
            </a:p>
          </p:txBody>
        </p:sp>
        <p:sp>
          <p:nvSpPr>
            <p:cNvPr id="5" name="TextBox 5"/>
            <p:cNvSpPr txBox="1"/>
            <p:nvPr/>
          </p:nvSpPr>
          <p:spPr>
            <a:xfrm>
              <a:off x="0" y="-28575"/>
              <a:ext cx="2491909" cy="1531201"/>
            </a:xfrm>
            <a:prstGeom prst="rect">
              <a:avLst/>
            </a:prstGeom>
          </p:spPr>
          <p:txBody>
            <a:bodyPr lIns="47790" tIns="47790" rIns="47790" bIns="47790" rtlCol="0" anchor="ctr"/>
            <a:lstStyle/>
            <a:p>
              <a:pPr algn="ctr">
                <a:lnSpc>
                  <a:spcPts val="1843"/>
                </a:lnSpc>
              </a:pPr>
              <a:endParaRPr/>
            </a:p>
          </p:txBody>
        </p:sp>
      </p:grpSp>
      <p:grpSp>
        <p:nvGrpSpPr>
          <p:cNvPr id="6" name="Group 6"/>
          <p:cNvGrpSpPr/>
          <p:nvPr/>
        </p:nvGrpSpPr>
        <p:grpSpPr>
          <a:xfrm>
            <a:off x="685800" y="5403198"/>
            <a:ext cx="6400800" cy="3792442"/>
            <a:chOff x="0" y="0"/>
            <a:chExt cx="8534400" cy="5056589"/>
          </a:xfrm>
        </p:grpSpPr>
        <p:sp>
          <p:nvSpPr>
            <p:cNvPr id="7" name="Freeform 7"/>
            <p:cNvSpPr/>
            <p:nvPr/>
          </p:nvSpPr>
          <p:spPr>
            <a:xfrm>
              <a:off x="0" y="695086"/>
              <a:ext cx="8534400" cy="4361504"/>
            </a:xfrm>
            <a:custGeom>
              <a:avLst/>
              <a:gdLst/>
              <a:ahLst/>
              <a:cxnLst/>
              <a:rect l="l" t="t" r="r" b="b"/>
              <a:pathLst>
                <a:path w="8534400" h="4361504">
                  <a:moveTo>
                    <a:pt x="0" y="0"/>
                  </a:moveTo>
                  <a:lnTo>
                    <a:pt x="8534400" y="0"/>
                  </a:lnTo>
                  <a:lnTo>
                    <a:pt x="8534400" y="4361503"/>
                  </a:lnTo>
                  <a:lnTo>
                    <a:pt x="0" y="4361503"/>
                  </a:lnTo>
                  <a:lnTo>
                    <a:pt x="0" y="0"/>
                  </a:lnTo>
                  <a:close/>
                </a:path>
              </a:pathLst>
            </a:custGeom>
            <a:blipFill>
              <a:blip r:embed="rId3"/>
              <a:stretch>
                <a:fillRect t="-11712" r="-7465"/>
              </a:stretch>
            </a:blipFill>
          </p:spPr>
          <p:txBody>
            <a:bodyPr/>
            <a:lstStyle/>
            <a:p>
              <a:endParaRPr lang="en-US"/>
            </a:p>
          </p:txBody>
        </p:sp>
        <p:grpSp>
          <p:nvGrpSpPr>
            <p:cNvPr id="8" name="Group 8"/>
            <p:cNvGrpSpPr/>
            <p:nvPr/>
          </p:nvGrpSpPr>
          <p:grpSpPr>
            <a:xfrm>
              <a:off x="0" y="0"/>
              <a:ext cx="8534400" cy="771286"/>
              <a:chOff x="0" y="0"/>
              <a:chExt cx="2438400" cy="220367"/>
            </a:xfrm>
          </p:grpSpPr>
          <p:sp>
            <p:nvSpPr>
              <p:cNvPr id="9" name="Freeform 9"/>
              <p:cNvSpPr/>
              <p:nvPr/>
            </p:nvSpPr>
            <p:spPr>
              <a:xfrm>
                <a:off x="0" y="0"/>
                <a:ext cx="2438400" cy="220367"/>
              </a:xfrm>
              <a:custGeom>
                <a:avLst/>
                <a:gdLst/>
                <a:ahLst/>
                <a:cxnLst/>
                <a:rect l="l" t="t" r="r" b="b"/>
                <a:pathLst>
                  <a:path w="2438400" h="220367">
                    <a:moveTo>
                      <a:pt x="0" y="0"/>
                    </a:moveTo>
                    <a:lnTo>
                      <a:pt x="2438400" y="0"/>
                    </a:lnTo>
                    <a:lnTo>
                      <a:pt x="2438400" y="220367"/>
                    </a:lnTo>
                    <a:lnTo>
                      <a:pt x="0" y="220367"/>
                    </a:lnTo>
                    <a:close/>
                  </a:path>
                </a:pathLst>
              </a:custGeom>
              <a:solidFill>
                <a:srgbClr val="FFFFFF"/>
              </a:solidFill>
            </p:spPr>
            <p:txBody>
              <a:bodyPr/>
              <a:lstStyle/>
              <a:p>
                <a:endParaRPr lang="en-US"/>
              </a:p>
            </p:txBody>
          </p:sp>
          <p:sp>
            <p:nvSpPr>
              <p:cNvPr id="10" name="TextBox 10"/>
              <p:cNvSpPr txBox="1"/>
              <p:nvPr/>
            </p:nvSpPr>
            <p:spPr>
              <a:xfrm>
                <a:off x="0" y="-28575"/>
                <a:ext cx="2438400" cy="248942"/>
              </a:xfrm>
              <a:prstGeom prst="rect">
                <a:avLst/>
              </a:prstGeom>
            </p:spPr>
            <p:txBody>
              <a:bodyPr lIns="47790" tIns="47790" rIns="47790" bIns="47790" rtlCol="0" anchor="ctr"/>
              <a:lstStyle/>
              <a:p>
                <a:pPr algn="ctr">
                  <a:lnSpc>
                    <a:spcPts val="1843"/>
                  </a:lnSpc>
                </a:pPr>
                <a:endParaRPr/>
              </a:p>
            </p:txBody>
          </p:sp>
        </p:grpSp>
        <p:grpSp>
          <p:nvGrpSpPr>
            <p:cNvPr id="11" name="Group 11"/>
            <p:cNvGrpSpPr/>
            <p:nvPr/>
          </p:nvGrpSpPr>
          <p:grpSpPr>
            <a:xfrm>
              <a:off x="6862178" y="2537802"/>
              <a:ext cx="1550302" cy="676071"/>
              <a:chOff x="0" y="0"/>
              <a:chExt cx="442944" cy="193163"/>
            </a:xfrm>
          </p:grpSpPr>
          <p:sp>
            <p:nvSpPr>
              <p:cNvPr id="12" name="Freeform 12"/>
              <p:cNvSpPr/>
              <p:nvPr/>
            </p:nvSpPr>
            <p:spPr>
              <a:xfrm>
                <a:off x="0" y="0"/>
                <a:ext cx="442944" cy="193163"/>
              </a:xfrm>
              <a:custGeom>
                <a:avLst/>
                <a:gdLst/>
                <a:ahLst/>
                <a:cxnLst/>
                <a:rect l="l" t="t" r="r" b="b"/>
                <a:pathLst>
                  <a:path w="442944" h="193163">
                    <a:moveTo>
                      <a:pt x="0" y="0"/>
                    </a:moveTo>
                    <a:lnTo>
                      <a:pt x="442944" y="0"/>
                    </a:lnTo>
                    <a:lnTo>
                      <a:pt x="442944" y="193163"/>
                    </a:lnTo>
                    <a:lnTo>
                      <a:pt x="0" y="193163"/>
                    </a:lnTo>
                    <a:close/>
                  </a:path>
                </a:pathLst>
              </a:custGeom>
              <a:solidFill>
                <a:srgbClr val="FFFFFF"/>
              </a:solidFill>
            </p:spPr>
            <p:txBody>
              <a:bodyPr/>
              <a:lstStyle/>
              <a:p>
                <a:endParaRPr lang="en-US"/>
              </a:p>
            </p:txBody>
          </p:sp>
          <p:sp>
            <p:nvSpPr>
              <p:cNvPr id="13" name="TextBox 13"/>
              <p:cNvSpPr txBox="1"/>
              <p:nvPr/>
            </p:nvSpPr>
            <p:spPr>
              <a:xfrm>
                <a:off x="0" y="9525"/>
                <a:ext cx="442944" cy="183638"/>
              </a:xfrm>
              <a:prstGeom prst="rect">
                <a:avLst/>
              </a:prstGeom>
            </p:spPr>
            <p:txBody>
              <a:bodyPr lIns="0" tIns="0" rIns="0" bIns="0" rtlCol="0" anchor="t"/>
              <a:lstStyle/>
              <a:p>
                <a:pPr algn="l">
                  <a:lnSpc>
                    <a:spcPts val="934"/>
                  </a:lnSpc>
                </a:pPr>
                <a:r>
                  <a:rPr lang="en-US" sz="849" b="1">
                    <a:solidFill>
                      <a:srgbClr val="000000"/>
                    </a:solidFill>
                    <a:latin typeface="Canva Sans Bold"/>
                    <a:ea typeface="Canva Sans Bold"/>
                    <a:cs typeface="Canva Sans Bold"/>
                    <a:sym typeface="Canva Sans Bold"/>
                  </a:rPr>
                  <a:t>Available data/info</a:t>
                </a:r>
              </a:p>
              <a:p>
                <a:pPr marL="183514" lvl="1" indent="-91757" algn="l">
                  <a:lnSpc>
                    <a:spcPts val="934"/>
                  </a:lnSpc>
                  <a:buFont typeface="Arial"/>
                  <a:buChar char="•"/>
                </a:pPr>
                <a:r>
                  <a:rPr lang="en-US" sz="849">
                    <a:solidFill>
                      <a:srgbClr val="000000"/>
                    </a:solidFill>
                    <a:latin typeface="Canva Sans"/>
                    <a:ea typeface="Canva Sans"/>
                    <a:cs typeface="Canva Sans"/>
                    <a:sym typeface="Canva Sans"/>
                  </a:rPr>
                  <a:t>Reports &amp; Queries</a:t>
                </a:r>
              </a:p>
              <a:p>
                <a:pPr marL="183514" lvl="1" indent="-91757" algn="l">
                  <a:lnSpc>
                    <a:spcPts val="934"/>
                  </a:lnSpc>
                  <a:buFont typeface="Arial"/>
                  <a:buChar char="•"/>
                </a:pPr>
                <a:r>
                  <a:rPr lang="en-US" sz="849" b="1">
                    <a:solidFill>
                      <a:srgbClr val="000000"/>
                    </a:solidFill>
                    <a:latin typeface="Canva Sans Bold"/>
                    <a:ea typeface="Canva Sans Bold"/>
                    <a:cs typeface="Canva Sans Bold"/>
                    <a:sym typeface="Canva Sans Bold"/>
                  </a:rPr>
                  <a:t>PLUS:</a:t>
                </a:r>
                <a:r>
                  <a:rPr lang="en-US" sz="849">
                    <a:solidFill>
                      <a:srgbClr val="000000"/>
                    </a:solidFill>
                    <a:latin typeface="Canva Sans"/>
                    <a:ea typeface="Canva Sans"/>
                    <a:cs typeface="Canva Sans"/>
                    <a:sym typeface="Canva Sans"/>
                  </a:rPr>
                  <a:t> Self Service Queries &amp; Extracts</a:t>
                </a:r>
              </a:p>
            </p:txBody>
          </p:sp>
        </p:grpSp>
        <p:sp>
          <p:nvSpPr>
            <p:cNvPr id="14" name="TextBox 14"/>
            <p:cNvSpPr txBox="1"/>
            <p:nvPr/>
          </p:nvSpPr>
          <p:spPr>
            <a:xfrm>
              <a:off x="386499" y="112593"/>
              <a:ext cx="6580275" cy="762000"/>
            </a:xfrm>
            <a:prstGeom prst="rect">
              <a:avLst/>
            </a:prstGeom>
          </p:spPr>
          <p:txBody>
            <a:bodyPr lIns="0" tIns="0" rIns="0" bIns="0" rtlCol="0" anchor="t">
              <a:spAutoFit/>
            </a:bodyPr>
            <a:lstStyle/>
            <a:p>
              <a:pPr algn="l">
                <a:lnSpc>
                  <a:spcPts val="1140"/>
                </a:lnSpc>
              </a:pPr>
              <a:r>
                <a:rPr lang="en-US" sz="950">
                  <a:solidFill>
                    <a:srgbClr val="000000"/>
                  </a:solidFill>
                  <a:latin typeface="Canva Sans"/>
                  <a:ea typeface="Canva Sans"/>
                  <a:cs typeface="Canva Sans"/>
                  <a:sym typeface="Canva Sans"/>
                </a:rPr>
                <a:t>This diagram outlines paths for agencies to get data from Florida PALM or the DW/BI. </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Agency Business Systems (ABS) and users are represented in green.</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Florida PALM is the blue cloud in the middle.</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The gray lines represent future functionality. </a:t>
              </a:r>
            </a:p>
          </p:txBody>
        </p:sp>
        <p:grpSp>
          <p:nvGrpSpPr>
            <p:cNvPr id="15" name="Group 15"/>
            <p:cNvGrpSpPr/>
            <p:nvPr/>
          </p:nvGrpSpPr>
          <p:grpSpPr>
            <a:xfrm>
              <a:off x="4925855" y="934464"/>
              <a:ext cx="1588402" cy="371271"/>
              <a:chOff x="0" y="0"/>
              <a:chExt cx="453829" cy="106077"/>
            </a:xfrm>
          </p:grpSpPr>
          <p:sp>
            <p:nvSpPr>
              <p:cNvPr id="16" name="Freeform 16"/>
              <p:cNvSpPr/>
              <p:nvPr/>
            </p:nvSpPr>
            <p:spPr>
              <a:xfrm>
                <a:off x="0" y="0"/>
                <a:ext cx="453829" cy="106077"/>
              </a:xfrm>
              <a:custGeom>
                <a:avLst/>
                <a:gdLst/>
                <a:ahLst/>
                <a:cxnLst/>
                <a:rect l="l" t="t" r="r" b="b"/>
                <a:pathLst>
                  <a:path w="453829" h="106077">
                    <a:moveTo>
                      <a:pt x="0" y="0"/>
                    </a:moveTo>
                    <a:lnTo>
                      <a:pt x="453829" y="0"/>
                    </a:lnTo>
                    <a:lnTo>
                      <a:pt x="453829" y="106077"/>
                    </a:lnTo>
                    <a:lnTo>
                      <a:pt x="0" y="106077"/>
                    </a:lnTo>
                    <a:close/>
                  </a:path>
                </a:pathLst>
              </a:custGeom>
              <a:solidFill>
                <a:srgbClr val="FFFFFF"/>
              </a:solidFill>
            </p:spPr>
            <p:txBody>
              <a:bodyPr/>
              <a:lstStyle/>
              <a:p>
                <a:endParaRPr lang="en-US"/>
              </a:p>
            </p:txBody>
          </p:sp>
          <p:sp>
            <p:nvSpPr>
              <p:cNvPr id="17" name="TextBox 17"/>
              <p:cNvSpPr txBox="1"/>
              <p:nvPr/>
            </p:nvSpPr>
            <p:spPr>
              <a:xfrm>
                <a:off x="0" y="9525"/>
                <a:ext cx="453829" cy="96552"/>
              </a:xfrm>
              <a:prstGeom prst="rect">
                <a:avLst/>
              </a:prstGeom>
            </p:spPr>
            <p:txBody>
              <a:bodyPr lIns="0" tIns="0" rIns="0" bIns="0" rtlCol="0" anchor="t"/>
              <a:lstStyle/>
              <a:p>
                <a:pPr algn="l">
                  <a:lnSpc>
                    <a:spcPts val="934"/>
                  </a:lnSpc>
                </a:pPr>
                <a:r>
                  <a:rPr lang="en-US" sz="849" b="1">
                    <a:solidFill>
                      <a:srgbClr val="000000"/>
                    </a:solidFill>
                    <a:latin typeface="Canva Sans Bold"/>
                    <a:ea typeface="Canva Sans Bold"/>
                    <a:cs typeface="Canva Sans Bold"/>
                    <a:sym typeface="Canva Sans Bold"/>
                  </a:rPr>
                  <a:t>Available data/info</a:t>
                </a:r>
              </a:p>
              <a:p>
                <a:pPr marL="183514" lvl="1" indent="-91757" algn="l">
                  <a:lnSpc>
                    <a:spcPts val="934"/>
                  </a:lnSpc>
                  <a:buFont typeface="Arial"/>
                  <a:buChar char="•"/>
                </a:pPr>
                <a:r>
                  <a:rPr lang="en-US" sz="849">
                    <a:solidFill>
                      <a:srgbClr val="000000"/>
                    </a:solidFill>
                    <a:latin typeface="Canva Sans"/>
                    <a:ea typeface="Canva Sans"/>
                    <a:cs typeface="Canva Sans"/>
                    <a:sym typeface="Canva Sans"/>
                  </a:rPr>
                  <a:t>Reports &amp; Queries</a:t>
                </a:r>
              </a:p>
            </p:txBody>
          </p:sp>
        </p:grpSp>
      </p:grpSp>
      <p:grpSp>
        <p:nvGrpSpPr>
          <p:cNvPr id="18" name="Group 18"/>
          <p:cNvGrpSpPr/>
          <p:nvPr/>
        </p:nvGrpSpPr>
        <p:grpSpPr>
          <a:xfrm>
            <a:off x="615570" y="4688255"/>
            <a:ext cx="6541260" cy="512616"/>
            <a:chOff x="0" y="0"/>
            <a:chExt cx="2280178" cy="178690"/>
          </a:xfrm>
        </p:grpSpPr>
        <p:sp>
          <p:nvSpPr>
            <p:cNvPr id="19" name="Freeform 19"/>
            <p:cNvSpPr/>
            <p:nvPr/>
          </p:nvSpPr>
          <p:spPr>
            <a:xfrm>
              <a:off x="0" y="0"/>
              <a:ext cx="2280178" cy="178690"/>
            </a:xfrm>
            <a:custGeom>
              <a:avLst/>
              <a:gdLst/>
              <a:ahLst/>
              <a:cxnLst/>
              <a:rect l="l" t="t" r="r" b="b"/>
              <a:pathLst>
                <a:path w="2280178" h="178690">
                  <a:moveTo>
                    <a:pt x="0" y="0"/>
                  </a:moveTo>
                  <a:lnTo>
                    <a:pt x="2280178" y="0"/>
                  </a:lnTo>
                  <a:lnTo>
                    <a:pt x="2280178" y="178690"/>
                  </a:lnTo>
                  <a:lnTo>
                    <a:pt x="0" y="178690"/>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20" name="TextBox 20"/>
            <p:cNvSpPr txBox="1"/>
            <p:nvPr/>
          </p:nvSpPr>
          <p:spPr>
            <a:xfrm>
              <a:off x="0" y="-28575"/>
              <a:ext cx="2280178" cy="207265"/>
            </a:xfrm>
            <a:prstGeom prst="rect">
              <a:avLst/>
            </a:prstGeom>
          </p:spPr>
          <p:txBody>
            <a:bodyPr lIns="50800" tIns="50800" rIns="50800" bIns="50800" rtlCol="0" anchor="ctr"/>
            <a:lstStyle/>
            <a:p>
              <a:pPr algn="ctr">
                <a:lnSpc>
                  <a:spcPts val="1650"/>
                </a:lnSpc>
              </a:pPr>
              <a:endParaRPr/>
            </a:p>
          </p:txBody>
        </p:sp>
      </p:grpSp>
      <p:sp>
        <p:nvSpPr>
          <p:cNvPr id="21" name="TextBox 21"/>
          <p:cNvSpPr txBox="1"/>
          <p:nvPr/>
        </p:nvSpPr>
        <p:spPr>
          <a:xfrm>
            <a:off x="991477" y="4786765"/>
            <a:ext cx="5648987"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Data Flow &amp; Interfaces</a:t>
            </a:r>
          </a:p>
        </p:txBody>
      </p:sp>
      <p:sp>
        <p:nvSpPr>
          <p:cNvPr id="22" name="TextBox 22"/>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748665"/>
            <a:ext cx="6217920" cy="1205880"/>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Florida PALM and the DW/BI will work in tandem, with the following interactions:</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Florida PALM &amp; DW/BI</a:t>
            </a:r>
            <a:r>
              <a:rPr lang="en-US" sz="1100">
                <a:solidFill>
                  <a:srgbClr val="000000"/>
                </a:solidFill>
                <a:latin typeface="Canva Sans"/>
                <a:ea typeface="Canva Sans"/>
                <a:cs typeface="Canva Sans"/>
                <a:sym typeface="Canva Sans"/>
              </a:rPr>
              <a:t>: Florida PALM will send data to the DW/BI on a nightly basis. </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Florida PALM &amp; Enterprise/ABS</a:t>
            </a:r>
            <a:r>
              <a:rPr lang="en-US" sz="1100">
                <a:solidFill>
                  <a:srgbClr val="000000"/>
                </a:solidFill>
                <a:latin typeface="Canva Sans"/>
                <a:ea typeface="Canva Sans"/>
                <a:cs typeface="Canva Sans"/>
                <a:sym typeface="Canva Sans"/>
              </a:rPr>
              <a:t>: Data is sent and received via standard interface files. </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The DW/BI &amp; ABS</a:t>
            </a:r>
            <a:r>
              <a:rPr lang="en-US" sz="1100">
                <a:solidFill>
                  <a:srgbClr val="000000"/>
                </a:solidFill>
                <a:latin typeface="Canva Sans"/>
                <a:ea typeface="Canva Sans"/>
                <a:cs typeface="Canva Sans"/>
                <a:sym typeface="Canva Sans"/>
              </a:rPr>
              <a:t>: The DW/BI will not interface with ABS at Go-Live. </a:t>
            </a:r>
          </a:p>
          <a:p>
            <a:pPr algn="l">
              <a:lnSpc>
                <a:spcPts val="1650"/>
              </a:lnSpc>
            </a:pPr>
            <a:r>
              <a:rPr lang="en-US" sz="1100">
                <a:solidFill>
                  <a:srgbClr val="000000"/>
                </a:solidFill>
                <a:latin typeface="Canva Sans"/>
                <a:ea typeface="Canva Sans"/>
                <a:cs typeface="Canva Sans"/>
                <a:sym typeface="Canva Sans"/>
              </a:rPr>
              <a:t>At Go-Live, users will be able to use query filters to target specific information in the DW/BI and even schedule queries to run as needed. </a:t>
            </a:r>
          </a:p>
        </p:txBody>
      </p:sp>
      <p:grpSp>
        <p:nvGrpSpPr>
          <p:cNvPr id="3" name="Group 3"/>
          <p:cNvGrpSpPr/>
          <p:nvPr/>
        </p:nvGrpSpPr>
        <p:grpSpPr>
          <a:xfrm>
            <a:off x="777240" y="2127269"/>
            <a:ext cx="6217920" cy="444481"/>
            <a:chOff x="0" y="0"/>
            <a:chExt cx="2167467" cy="154939"/>
          </a:xfrm>
        </p:grpSpPr>
        <p:sp>
          <p:nvSpPr>
            <p:cNvPr id="4" name="Freeform 4"/>
            <p:cNvSpPr/>
            <p:nvPr/>
          </p:nvSpPr>
          <p:spPr>
            <a:xfrm>
              <a:off x="0" y="0"/>
              <a:ext cx="2167467" cy="154939"/>
            </a:xfrm>
            <a:custGeom>
              <a:avLst/>
              <a:gdLst/>
              <a:ahLst/>
              <a:cxnLst/>
              <a:rect l="l" t="t" r="r" b="b"/>
              <a:pathLst>
                <a:path w="2167467" h="154939">
                  <a:moveTo>
                    <a:pt x="0" y="0"/>
                  </a:moveTo>
                  <a:lnTo>
                    <a:pt x="2167467" y="0"/>
                  </a:lnTo>
                  <a:lnTo>
                    <a:pt x="2167467" y="154939"/>
                  </a:lnTo>
                  <a:lnTo>
                    <a:pt x="0" y="154939"/>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5" name="TextBox 5"/>
            <p:cNvSpPr txBox="1"/>
            <p:nvPr/>
          </p:nvSpPr>
          <p:spPr>
            <a:xfrm>
              <a:off x="0" y="-28575"/>
              <a:ext cx="2167467" cy="183514"/>
            </a:xfrm>
            <a:prstGeom prst="rect">
              <a:avLst/>
            </a:prstGeom>
          </p:spPr>
          <p:txBody>
            <a:bodyPr lIns="50800" tIns="50800" rIns="50800" bIns="50800" rtlCol="0" anchor="ctr"/>
            <a:lstStyle/>
            <a:p>
              <a:pPr algn="ctr">
                <a:lnSpc>
                  <a:spcPts val="1650"/>
                </a:lnSpc>
              </a:pPr>
              <a:endParaRPr/>
            </a:p>
          </p:txBody>
        </p:sp>
      </p:grpSp>
      <p:sp>
        <p:nvSpPr>
          <p:cNvPr id="6" name="TextBox 6"/>
          <p:cNvSpPr txBox="1"/>
          <p:nvPr/>
        </p:nvSpPr>
        <p:spPr>
          <a:xfrm>
            <a:off x="1141634" y="2191712"/>
            <a:ext cx="5489132"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Reporting Solution Comparison</a:t>
            </a:r>
          </a:p>
        </p:txBody>
      </p:sp>
      <p:graphicFrame>
        <p:nvGraphicFramePr>
          <p:cNvPr id="7" name="Table 7"/>
          <p:cNvGraphicFramePr>
            <a:graphicFrameLocks noGrp="1"/>
          </p:cNvGraphicFramePr>
          <p:nvPr/>
        </p:nvGraphicFramePr>
        <p:xfrm>
          <a:off x="777240" y="2667000"/>
          <a:ext cx="6217920" cy="2482343"/>
        </p:xfrm>
        <a:graphic>
          <a:graphicData uri="http://schemas.openxmlformats.org/drawingml/2006/table">
            <a:tbl>
              <a:tblPr/>
              <a:tblGrid>
                <a:gridCol w="1198958">
                  <a:extLst>
                    <a:ext uri="{9D8B030D-6E8A-4147-A177-3AD203B41FA5}">
                      <a16:colId xmlns:a16="http://schemas.microsoft.com/office/drawing/2014/main" val="20000"/>
                    </a:ext>
                  </a:extLst>
                </a:gridCol>
                <a:gridCol w="2030631">
                  <a:extLst>
                    <a:ext uri="{9D8B030D-6E8A-4147-A177-3AD203B41FA5}">
                      <a16:colId xmlns:a16="http://schemas.microsoft.com/office/drawing/2014/main" val="20001"/>
                    </a:ext>
                  </a:extLst>
                </a:gridCol>
                <a:gridCol w="2988331">
                  <a:extLst>
                    <a:ext uri="{9D8B030D-6E8A-4147-A177-3AD203B41FA5}">
                      <a16:colId xmlns:a16="http://schemas.microsoft.com/office/drawing/2014/main" val="20002"/>
                    </a:ext>
                  </a:extLst>
                </a:gridCol>
              </a:tblGrid>
              <a:tr h="489532">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Reporting Solution</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Florida PALM</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Data Warehouse/</a:t>
                      </a:r>
                      <a:endParaRPr lang="en-US" sz="1100"/>
                    </a:p>
                    <a:p>
                      <a:pPr algn="ctr">
                        <a:lnSpc>
                          <a:spcPts val="1540"/>
                        </a:lnSpc>
                      </a:pPr>
                      <a:r>
                        <a:rPr lang="en-US" sz="1100" b="1">
                          <a:solidFill>
                            <a:srgbClr val="000000"/>
                          </a:solidFill>
                          <a:latin typeface="Canva Sans Bold"/>
                          <a:ea typeface="Canva Sans Bold"/>
                          <a:cs typeface="Canva Sans Bold"/>
                          <a:sym typeface="Canva Sans Bold"/>
                        </a:rPr>
                        <a:t>Business Intelligence</a:t>
                      </a:r>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0"/>
                  </a:ext>
                </a:extLst>
              </a:tr>
              <a:tr h="780435">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Audience</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Users responsible for day-to-day operations</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Users responsible for analytical, statutory, historical, and strategic reporting</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1"/>
                  </a:ext>
                </a:extLst>
              </a:tr>
              <a:tr h="617258">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Florida PALM Data</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All Florida PALM Data</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Completed Florida PALM Transactions for AP, AR, IU, AM, GL , KK, and Payroll</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2"/>
                  </a:ext>
                </a:extLst>
              </a:tr>
              <a:tr h="297559">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Data Refresh</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Real or Near-Real Time</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a:txBody>
                    <a:bodyPr/>
                    <a:lstStyle/>
                    <a:p>
                      <a:pPr algn="ctr">
                        <a:lnSpc>
                          <a:spcPts val="1320"/>
                        </a:lnSpc>
                        <a:defRPr/>
                      </a:pPr>
                      <a:r>
                        <a:rPr lang="en-US" sz="1100">
                          <a:solidFill>
                            <a:srgbClr val="000000"/>
                          </a:solidFill>
                          <a:latin typeface="Canva Sans"/>
                          <a:ea typeface="Canva Sans"/>
                          <a:cs typeface="Canva Sans"/>
                          <a:sym typeface="Canva Sans"/>
                        </a:rPr>
                        <a:t>Nightly data refreshes</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3"/>
                  </a:ext>
                </a:extLst>
              </a:tr>
              <a:tr h="297559">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Formats</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gridSpan="2">
                  <a:txBody>
                    <a:bodyPr/>
                    <a:lstStyle/>
                    <a:p>
                      <a:pPr algn="ctr">
                        <a:lnSpc>
                          <a:spcPts val="1540"/>
                        </a:lnSpc>
                        <a:defRPr/>
                      </a:pPr>
                      <a:r>
                        <a:rPr lang="en-US" sz="1100">
                          <a:solidFill>
                            <a:srgbClr val="000000"/>
                          </a:solidFill>
                          <a:latin typeface="Canva Sans"/>
                          <a:ea typeface="Canva Sans"/>
                          <a:cs typeface="Canva Sans"/>
                          <a:sym typeface="Canva Sans"/>
                        </a:rPr>
                        <a:t>Excel (.xls), .csv, .and .pdf</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tc hMerge="1">
                  <a:txBody>
                    <a:bodyPr/>
                    <a:lstStyle/>
                    <a:p>
                      <a:pPr algn="ctr">
                        <a:lnSpc>
                          <a:spcPts val="1540"/>
                        </a:lnSpc>
                        <a:defRPr/>
                      </a:pPr>
                      <a:r>
                        <a:rPr lang="en-US" sz="1100">
                          <a:solidFill>
                            <a:srgbClr val="000000"/>
                          </a:solidFill>
                          <a:latin typeface="Canva Sans"/>
                          <a:ea typeface="Canva Sans"/>
                          <a:cs typeface="Canva Sans"/>
                          <a:sym typeface="Canva Sans"/>
                        </a:rPr>
                        <a:t>Excel (.xls), .csv, .and .pdf</a:t>
                      </a:r>
                      <a:endParaRPr lang="en-US" sz="1100"/>
                    </a:p>
                  </a:txBody>
                  <a:tcPr marL="28575" marR="28575" marT="28575" marB="28575" anchor="ctr">
                    <a:lnL w="19050" cap="flat" cmpd="sng" algn="ctr">
                      <a:solidFill>
                        <a:srgbClr val="426483"/>
                      </a:solidFill>
                      <a:prstDash val="solid"/>
                      <a:round/>
                      <a:headEnd type="none" w="med" len="med"/>
                      <a:tailEnd type="none" w="med" len="med"/>
                    </a:lnL>
                    <a:lnR w="19050" cap="flat" cmpd="sng" algn="ctr">
                      <a:solidFill>
                        <a:srgbClr val="426483"/>
                      </a:solidFill>
                      <a:prstDash val="solid"/>
                      <a:round/>
                      <a:headEnd type="none" w="med" len="med"/>
                      <a:tailEnd type="none" w="med" len="med"/>
                    </a:lnR>
                    <a:lnT w="19050" cap="flat" cmpd="sng" algn="ctr">
                      <a:solidFill>
                        <a:srgbClr val="426483"/>
                      </a:solidFill>
                      <a:prstDash val="solid"/>
                      <a:round/>
                      <a:headEnd type="none" w="med" len="med"/>
                      <a:tailEnd type="none" w="med" len="med"/>
                    </a:lnT>
                    <a:lnB w="1905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777240" y="5791132"/>
            <a:ext cx="6217920" cy="8248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Unlike today, DW/BI reports are organized by subject area with logical groupings to support drag and drop reporting. DW/BI reports are used to analyze completed transactions, while Florida PALM reports are used to manage transactions in the approval workflow or not yet complete. DW/BI Reports will be available for the following Modules: </a:t>
            </a:r>
          </a:p>
        </p:txBody>
      </p:sp>
      <p:grpSp>
        <p:nvGrpSpPr>
          <p:cNvPr id="9" name="Group 9"/>
          <p:cNvGrpSpPr/>
          <p:nvPr/>
        </p:nvGrpSpPr>
        <p:grpSpPr>
          <a:xfrm>
            <a:off x="777240" y="5337126"/>
            <a:ext cx="6217920" cy="387331"/>
            <a:chOff x="0" y="0"/>
            <a:chExt cx="2167467" cy="135017"/>
          </a:xfrm>
        </p:grpSpPr>
        <p:sp>
          <p:nvSpPr>
            <p:cNvPr id="10" name="Freeform 10"/>
            <p:cNvSpPr/>
            <p:nvPr/>
          </p:nvSpPr>
          <p:spPr>
            <a:xfrm>
              <a:off x="0" y="0"/>
              <a:ext cx="2167467" cy="135017"/>
            </a:xfrm>
            <a:custGeom>
              <a:avLst/>
              <a:gdLst/>
              <a:ahLst/>
              <a:cxnLst/>
              <a:rect l="l" t="t" r="r" b="b"/>
              <a:pathLst>
                <a:path w="2167467" h="135017">
                  <a:moveTo>
                    <a:pt x="0" y="0"/>
                  </a:moveTo>
                  <a:lnTo>
                    <a:pt x="2167467" y="0"/>
                  </a:lnTo>
                  <a:lnTo>
                    <a:pt x="2167467" y="135017"/>
                  </a:lnTo>
                  <a:lnTo>
                    <a:pt x="0" y="135017"/>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1" name="TextBox 11"/>
            <p:cNvSpPr txBox="1"/>
            <p:nvPr/>
          </p:nvSpPr>
          <p:spPr>
            <a:xfrm>
              <a:off x="0" y="-28575"/>
              <a:ext cx="2167467" cy="163592"/>
            </a:xfrm>
            <a:prstGeom prst="rect">
              <a:avLst/>
            </a:prstGeom>
          </p:spPr>
          <p:txBody>
            <a:bodyPr lIns="50800" tIns="50800" rIns="50800" bIns="50800" rtlCol="0" anchor="ctr"/>
            <a:lstStyle/>
            <a:p>
              <a:pPr algn="ctr">
                <a:lnSpc>
                  <a:spcPts val="1650"/>
                </a:lnSpc>
              </a:pPr>
              <a:endParaRPr/>
            </a:p>
          </p:txBody>
        </p:sp>
      </p:grpSp>
      <p:sp>
        <p:nvSpPr>
          <p:cNvPr id="12" name="TextBox 12"/>
          <p:cNvSpPr txBox="1"/>
          <p:nvPr/>
        </p:nvSpPr>
        <p:spPr>
          <a:xfrm>
            <a:off x="1686696" y="5317432"/>
            <a:ext cx="4399008" cy="350520"/>
          </a:xfrm>
          <a:prstGeom prst="rect">
            <a:avLst/>
          </a:prstGeom>
        </p:spPr>
        <p:txBody>
          <a:bodyPr lIns="0" tIns="0" rIns="0" bIns="0" rtlCol="0" anchor="t">
            <a:spAutoFit/>
          </a:bodyPr>
          <a:lstStyle/>
          <a:p>
            <a:pPr algn="ctr">
              <a:lnSpc>
                <a:spcPts val="2700"/>
              </a:lnSpc>
            </a:pPr>
            <a:r>
              <a:rPr lang="en-US" sz="1800" b="1">
                <a:solidFill>
                  <a:srgbClr val="000000"/>
                </a:solidFill>
                <a:latin typeface="Poppins Bold"/>
                <a:ea typeface="Poppins Bold"/>
                <a:cs typeface="Poppins Bold"/>
                <a:sym typeface="Poppins Bold"/>
              </a:rPr>
              <a:t>Report Subject Areas </a:t>
            </a:r>
          </a:p>
        </p:txBody>
      </p:sp>
      <p:grpSp>
        <p:nvGrpSpPr>
          <p:cNvPr id="13" name="Group 13"/>
          <p:cNvGrpSpPr/>
          <p:nvPr/>
        </p:nvGrpSpPr>
        <p:grpSpPr>
          <a:xfrm>
            <a:off x="1065542" y="6768397"/>
            <a:ext cx="5641316" cy="2589328"/>
            <a:chOff x="0" y="0"/>
            <a:chExt cx="7521755" cy="3452437"/>
          </a:xfrm>
        </p:grpSpPr>
        <p:sp>
          <p:nvSpPr>
            <p:cNvPr id="14" name="TextBox 14"/>
            <p:cNvSpPr txBox="1"/>
            <p:nvPr/>
          </p:nvSpPr>
          <p:spPr>
            <a:xfrm>
              <a:off x="0" y="-28575"/>
              <a:ext cx="3298364" cy="220789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Asset Management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Acquisitions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Depreciation</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Lease Payment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Retirement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Utilization</a:t>
              </a:r>
            </a:p>
          </p:txBody>
        </p:sp>
        <p:sp>
          <p:nvSpPr>
            <p:cNvPr id="15" name="TextBox 15"/>
            <p:cNvSpPr txBox="1"/>
            <p:nvPr/>
          </p:nvSpPr>
          <p:spPr>
            <a:xfrm>
              <a:off x="0" y="2362142"/>
              <a:ext cx="3125844" cy="109029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Accounts Payable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Holds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Invoice Aging</a:t>
              </a:r>
            </a:p>
          </p:txBody>
        </p:sp>
        <p:sp>
          <p:nvSpPr>
            <p:cNvPr id="16" name="TextBox 16"/>
            <p:cNvSpPr txBox="1"/>
            <p:nvPr/>
          </p:nvSpPr>
          <p:spPr>
            <a:xfrm>
              <a:off x="3784249" y="2082742"/>
              <a:ext cx="3125844" cy="136969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Accounts Receivable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Invoice Aging</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Transactions</a:t>
              </a:r>
            </a:p>
          </p:txBody>
        </p:sp>
        <p:sp>
          <p:nvSpPr>
            <p:cNvPr id="17" name="TextBox 17"/>
            <p:cNvSpPr txBox="1"/>
            <p:nvPr/>
          </p:nvSpPr>
          <p:spPr>
            <a:xfrm>
              <a:off x="3784249" y="-28575"/>
              <a:ext cx="3737506" cy="192849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 General Ledger</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Balance Sheet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Budget and Expenses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Cash Flow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Detail Transactions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Transactions</a:t>
              </a:r>
            </a:p>
          </p:txBody>
        </p:sp>
      </p:grpSp>
      <p:sp>
        <p:nvSpPr>
          <p:cNvPr id="18" name="TextBox 18"/>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8120" y="748665"/>
            <a:ext cx="2650214" cy="4057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Inter/Intra Unit Transfers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Custom data with work in progress</a:t>
            </a:r>
          </a:p>
        </p:txBody>
      </p:sp>
      <p:sp>
        <p:nvSpPr>
          <p:cNvPr id="3" name="TextBox 3"/>
          <p:cNvSpPr txBox="1"/>
          <p:nvPr/>
        </p:nvSpPr>
        <p:spPr>
          <a:xfrm>
            <a:off x="4493146" y="748665"/>
            <a:ext cx="2082514" cy="4057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Payroll</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Human Resources - Payroll</a:t>
            </a:r>
          </a:p>
        </p:txBody>
      </p:sp>
      <p:sp>
        <p:nvSpPr>
          <p:cNvPr id="4" name="TextBox 4"/>
          <p:cNvSpPr txBox="1"/>
          <p:nvPr/>
        </p:nvSpPr>
        <p:spPr>
          <a:xfrm>
            <a:off x="1008120" y="1266115"/>
            <a:ext cx="3753903" cy="10344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Commitment Control </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 and Expenses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Expense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Revenue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Detail Transactions</a:t>
            </a:r>
          </a:p>
        </p:txBody>
      </p:sp>
      <p:sp>
        <p:nvSpPr>
          <p:cNvPr id="5" name="TextBox 5"/>
          <p:cNvSpPr txBox="1"/>
          <p:nvPr/>
        </p:nvSpPr>
        <p:spPr>
          <a:xfrm>
            <a:off x="4784541" y="1266115"/>
            <a:ext cx="1979739" cy="10344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Project Costing</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Budget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Commitment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Cost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Forecast</a:t>
            </a:r>
          </a:p>
        </p:txBody>
      </p:sp>
      <p:grpSp>
        <p:nvGrpSpPr>
          <p:cNvPr id="6" name="Group 6"/>
          <p:cNvGrpSpPr/>
          <p:nvPr/>
        </p:nvGrpSpPr>
        <p:grpSpPr>
          <a:xfrm>
            <a:off x="777240" y="2575370"/>
            <a:ext cx="6217920" cy="3008392"/>
            <a:chOff x="0" y="0"/>
            <a:chExt cx="8290560" cy="4011189"/>
          </a:xfrm>
        </p:grpSpPr>
        <p:grpSp>
          <p:nvGrpSpPr>
            <p:cNvPr id="7" name="Group 7"/>
            <p:cNvGrpSpPr/>
            <p:nvPr/>
          </p:nvGrpSpPr>
          <p:grpSpPr>
            <a:xfrm>
              <a:off x="0" y="0"/>
              <a:ext cx="8290560" cy="4011189"/>
              <a:chOff x="0" y="0"/>
              <a:chExt cx="2167467" cy="1048677"/>
            </a:xfrm>
          </p:grpSpPr>
          <p:sp>
            <p:nvSpPr>
              <p:cNvPr id="8" name="Freeform 8"/>
              <p:cNvSpPr/>
              <p:nvPr/>
            </p:nvSpPr>
            <p:spPr>
              <a:xfrm>
                <a:off x="0" y="0"/>
                <a:ext cx="2167467" cy="1048677"/>
              </a:xfrm>
              <a:custGeom>
                <a:avLst/>
                <a:gdLst/>
                <a:ahLst/>
                <a:cxnLst/>
                <a:rect l="l" t="t" r="r" b="b"/>
                <a:pathLst>
                  <a:path w="2167467" h="1048677">
                    <a:moveTo>
                      <a:pt x="0" y="0"/>
                    </a:moveTo>
                    <a:lnTo>
                      <a:pt x="2167467" y="0"/>
                    </a:lnTo>
                    <a:lnTo>
                      <a:pt x="2167467" y="1048677"/>
                    </a:lnTo>
                    <a:lnTo>
                      <a:pt x="0" y="1048677"/>
                    </a:lnTo>
                    <a:close/>
                  </a:path>
                </a:pathLst>
              </a:custGeom>
              <a:solidFill>
                <a:srgbClr val="F2F2F2"/>
              </a:solidFill>
              <a:ln w="19050" cap="sq">
                <a:solidFill>
                  <a:srgbClr val="7386C6"/>
                </a:solidFill>
                <a:prstDash val="solid"/>
                <a:miter/>
              </a:ln>
            </p:spPr>
            <p:txBody>
              <a:bodyPr/>
              <a:lstStyle/>
              <a:p>
                <a:endParaRPr lang="en-US"/>
              </a:p>
            </p:txBody>
          </p:sp>
          <p:sp>
            <p:nvSpPr>
              <p:cNvPr id="9" name="TextBox 9"/>
              <p:cNvSpPr txBox="1"/>
              <p:nvPr/>
            </p:nvSpPr>
            <p:spPr>
              <a:xfrm>
                <a:off x="0" y="-28575"/>
                <a:ext cx="2167467" cy="1077252"/>
              </a:xfrm>
              <a:prstGeom prst="rect">
                <a:avLst/>
              </a:prstGeom>
            </p:spPr>
            <p:txBody>
              <a:bodyPr lIns="50800" tIns="50800" rIns="50800" bIns="50800" rtlCol="0" anchor="ctr"/>
              <a:lstStyle/>
              <a:p>
                <a:pPr algn="ctr">
                  <a:lnSpc>
                    <a:spcPts val="1650"/>
                  </a:lnSpc>
                </a:pPr>
                <a:endParaRPr/>
              </a:p>
            </p:txBody>
          </p:sp>
        </p:grpSp>
        <p:sp>
          <p:nvSpPr>
            <p:cNvPr id="10" name="TextBox 10"/>
            <p:cNvSpPr txBox="1"/>
            <p:nvPr/>
          </p:nvSpPr>
          <p:spPr>
            <a:xfrm>
              <a:off x="176380" y="139427"/>
              <a:ext cx="7929907" cy="3647182"/>
            </a:xfrm>
            <a:prstGeom prst="rect">
              <a:avLst/>
            </a:prstGeom>
          </p:spPr>
          <p:txBody>
            <a:bodyPr lIns="0" tIns="0" rIns="0" bIns="0" rtlCol="0" anchor="t">
              <a:spAutoFit/>
            </a:bodyPr>
            <a:lstStyle/>
            <a:p>
              <a:pPr algn="just">
                <a:lnSpc>
                  <a:spcPts val="1650"/>
                </a:lnSpc>
              </a:pPr>
              <a:r>
                <a:rPr lang="en-US" sz="1100" dirty="0">
                  <a:solidFill>
                    <a:srgbClr val="000000"/>
                  </a:solidFill>
                  <a:latin typeface="Canva Sans"/>
                  <a:ea typeface="Canva Sans"/>
                  <a:cs typeface="Canva Sans"/>
                  <a:sym typeface="Canva Sans"/>
                </a:rPr>
                <a:t>Reports for the following Modules will come directly from </a:t>
              </a:r>
              <a:r>
                <a:rPr lang="en-US" sz="1100" b="1" dirty="0">
                  <a:solidFill>
                    <a:srgbClr val="000000"/>
                  </a:solidFill>
                  <a:latin typeface="Canva Sans Bold"/>
                  <a:ea typeface="Canva Sans Bold"/>
                  <a:cs typeface="Canva Sans Bold"/>
                  <a:sym typeface="Canva Sans Bold"/>
                </a:rPr>
                <a:t>Florida PALM</a:t>
              </a:r>
              <a:r>
                <a:rPr lang="en-US" sz="1100" dirty="0">
                  <a:solidFill>
                    <a:srgbClr val="000000"/>
                  </a:solidFill>
                  <a:latin typeface="Canva Sans"/>
                  <a:ea typeface="Canva Sans"/>
                  <a:cs typeface="Canva Sans"/>
                  <a:sym typeface="Canva Sans"/>
                </a:rPr>
                <a:t>.  Some were implemented during the CMS wave and others will come directly from Florida PALM due to the need for the most current data.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Cash Management,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Purchase Order (Encumbrances), and </a:t>
              </a:r>
            </a:p>
            <a:p>
              <a:pPr algn="just">
                <a:lnSpc>
                  <a:spcPts val="1050"/>
                </a:lnSpc>
              </a:pPr>
              <a:endParaRPr lang="en-US" sz="1100" dirty="0">
                <a:solidFill>
                  <a:srgbClr val="000000"/>
                </a:solidFill>
                <a:latin typeface="Canva Sans"/>
                <a:ea typeface="Canva Sans"/>
                <a:cs typeface="Canva Sans"/>
                <a:sym typeface="Canva Sans"/>
              </a:endParaRPr>
            </a:p>
            <a:p>
              <a:pPr algn="just">
                <a:lnSpc>
                  <a:spcPts val="1650"/>
                </a:lnSpc>
              </a:pPr>
              <a:r>
                <a:rPr lang="en-US" sz="1100" dirty="0">
                  <a:solidFill>
                    <a:srgbClr val="000000"/>
                  </a:solidFill>
                  <a:latin typeface="Canva Sans"/>
                  <a:ea typeface="Canva Sans"/>
                  <a:cs typeface="Canva Sans"/>
                  <a:sym typeface="Canva Sans"/>
                </a:rPr>
                <a:t>Project, Grant, and Contract data can be found in many different reports by using the ChartField data related to those Modules.  Reports in other Modules should be used to monitor these activities.  </a:t>
              </a:r>
            </a:p>
            <a:p>
              <a:pPr algn="just">
                <a:lnSpc>
                  <a:spcPts val="1049"/>
                </a:lnSpc>
              </a:pPr>
              <a:endParaRPr lang="en-US" sz="1100" dirty="0">
                <a:solidFill>
                  <a:srgbClr val="000000"/>
                </a:solidFill>
                <a:latin typeface="Canva Sans"/>
                <a:ea typeface="Canva Sans"/>
                <a:cs typeface="Canva Sans"/>
                <a:sym typeface="Canva Sans"/>
              </a:endParaRPr>
            </a:p>
            <a:p>
              <a:pPr algn="just">
                <a:lnSpc>
                  <a:spcPts val="1650"/>
                </a:lnSpc>
              </a:pPr>
              <a:r>
                <a:rPr lang="en-US" sz="1100" dirty="0">
                  <a:solidFill>
                    <a:srgbClr val="000000"/>
                  </a:solidFill>
                  <a:latin typeface="Canva Sans"/>
                  <a:ea typeface="Canva Sans"/>
                  <a:cs typeface="Canva Sans"/>
                  <a:sym typeface="Canva Sans"/>
                </a:rPr>
                <a:t>The prefix for a report will correspond to the Source Module. For example, reports that start with APR will pull data from the Accounts Payable Module while reports that start with ARR will pull data from the Accounts Receivable Module.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APR = Accounts Payable Reports</a:t>
              </a:r>
            </a:p>
          </p:txBody>
        </p:sp>
        <p:sp>
          <p:nvSpPr>
            <p:cNvPr id="11" name="TextBox 11"/>
            <p:cNvSpPr txBox="1"/>
            <p:nvPr/>
          </p:nvSpPr>
          <p:spPr>
            <a:xfrm>
              <a:off x="3946850" y="966895"/>
              <a:ext cx="4159437" cy="531495"/>
            </a:xfrm>
            <a:prstGeom prst="rect">
              <a:avLst/>
            </a:prstGeom>
          </p:spPr>
          <p:txBody>
            <a:bodyPr lIns="0" tIns="0" rIns="0" bIns="0" rtlCol="0" anchor="t">
              <a:spAutoFit/>
            </a:bodyPr>
            <a:lstStyle/>
            <a:p>
              <a:pPr marL="237491" lvl="1" indent="-118745" algn="just">
                <a:lnSpc>
                  <a:spcPts val="1650"/>
                </a:lnSpc>
                <a:buFont typeface="Arial"/>
                <a:buChar char="•"/>
              </a:pPr>
              <a:r>
                <a:rPr lang="en-US" sz="1100" spc="-16">
                  <a:solidFill>
                    <a:srgbClr val="000000"/>
                  </a:solidFill>
                  <a:latin typeface="Canva Sans"/>
                  <a:ea typeface="Canva Sans"/>
                  <a:cs typeface="Canva Sans"/>
                  <a:sym typeface="Canva Sans"/>
                </a:rPr>
                <a:t>Accounts Receivable (Self-service reporting for AR is also available in the DW/BI.)</a:t>
              </a:r>
            </a:p>
          </p:txBody>
        </p:sp>
        <p:sp>
          <p:nvSpPr>
            <p:cNvPr id="12" name="TextBox 12"/>
            <p:cNvSpPr txBox="1"/>
            <p:nvPr/>
          </p:nvSpPr>
          <p:spPr>
            <a:xfrm>
              <a:off x="3637280" y="3661240"/>
              <a:ext cx="4269292" cy="266569"/>
            </a:xfrm>
            <a:prstGeom prst="rect">
              <a:avLst/>
            </a:prstGeom>
          </p:spPr>
          <p:txBody>
            <a:bodyPr wrap="square" lIns="0" tIns="0" rIns="0" bIns="0" rtlCol="0" anchor="t">
              <a:spAutoFit/>
            </a:bodyPr>
            <a:lstStyle/>
            <a:p>
              <a:pPr marL="237491" lvl="1" indent="-118745" algn="ctr">
                <a:lnSpc>
                  <a:spcPts val="1650"/>
                </a:lnSpc>
                <a:spcBef>
                  <a:spcPct val="0"/>
                </a:spcBef>
                <a:buFont typeface="Arial"/>
                <a:buChar char="•"/>
              </a:pPr>
              <a:r>
                <a:rPr lang="en-US" sz="1100" dirty="0">
                  <a:solidFill>
                    <a:srgbClr val="000000"/>
                  </a:solidFill>
                  <a:latin typeface="Canva Sans"/>
                  <a:ea typeface="Canva Sans"/>
                  <a:cs typeface="Canva Sans"/>
                  <a:sym typeface="Canva Sans"/>
                </a:rPr>
                <a:t>ARR = Accounts Receivable Reports</a:t>
              </a:r>
            </a:p>
          </p:txBody>
        </p:sp>
      </p:grpSp>
      <p:grpSp>
        <p:nvGrpSpPr>
          <p:cNvPr id="13" name="Group 13"/>
          <p:cNvGrpSpPr/>
          <p:nvPr/>
        </p:nvGrpSpPr>
        <p:grpSpPr>
          <a:xfrm>
            <a:off x="777240" y="5950421"/>
            <a:ext cx="6217920" cy="387331"/>
            <a:chOff x="0" y="0"/>
            <a:chExt cx="2167467" cy="135017"/>
          </a:xfrm>
        </p:grpSpPr>
        <p:sp>
          <p:nvSpPr>
            <p:cNvPr id="14" name="Freeform 14"/>
            <p:cNvSpPr/>
            <p:nvPr/>
          </p:nvSpPr>
          <p:spPr>
            <a:xfrm>
              <a:off x="0" y="0"/>
              <a:ext cx="2167467" cy="135017"/>
            </a:xfrm>
            <a:custGeom>
              <a:avLst/>
              <a:gdLst/>
              <a:ahLst/>
              <a:cxnLst/>
              <a:rect l="l" t="t" r="r" b="b"/>
              <a:pathLst>
                <a:path w="2167467" h="135017">
                  <a:moveTo>
                    <a:pt x="0" y="0"/>
                  </a:moveTo>
                  <a:lnTo>
                    <a:pt x="2167467" y="0"/>
                  </a:lnTo>
                  <a:lnTo>
                    <a:pt x="2167467" y="135017"/>
                  </a:lnTo>
                  <a:lnTo>
                    <a:pt x="0" y="135017"/>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5" name="TextBox 15"/>
            <p:cNvSpPr txBox="1"/>
            <p:nvPr/>
          </p:nvSpPr>
          <p:spPr>
            <a:xfrm>
              <a:off x="0" y="-28575"/>
              <a:ext cx="2167467" cy="163592"/>
            </a:xfrm>
            <a:prstGeom prst="rect">
              <a:avLst/>
            </a:prstGeom>
          </p:spPr>
          <p:txBody>
            <a:bodyPr lIns="50800" tIns="50800" rIns="50800" bIns="50800" rtlCol="0" anchor="ctr"/>
            <a:lstStyle/>
            <a:p>
              <a:pPr algn="ctr">
                <a:lnSpc>
                  <a:spcPts val="1650"/>
                </a:lnSpc>
              </a:pPr>
              <a:endParaRPr/>
            </a:p>
          </p:txBody>
        </p:sp>
      </p:grpSp>
      <p:sp>
        <p:nvSpPr>
          <p:cNvPr id="16" name="TextBox 16"/>
          <p:cNvSpPr txBox="1"/>
          <p:nvPr/>
        </p:nvSpPr>
        <p:spPr>
          <a:xfrm>
            <a:off x="1181578" y="5986289"/>
            <a:ext cx="5409245"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End User Reporting Capabilities</a:t>
            </a:r>
          </a:p>
        </p:txBody>
      </p:sp>
      <p:sp>
        <p:nvSpPr>
          <p:cNvPr id="17" name="TextBox 17"/>
          <p:cNvSpPr txBox="1"/>
          <p:nvPr/>
        </p:nvSpPr>
        <p:spPr>
          <a:xfrm>
            <a:off x="777240" y="6479397"/>
            <a:ext cx="6217920" cy="1523382"/>
          </a:xfrm>
          <a:prstGeom prst="rect">
            <a:avLst/>
          </a:prstGeom>
        </p:spPr>
        <p:txBody>
          <a:bodyPr lIns="0" tIns="0" rIns="0" bIns="0" rtlCol="0" anchor="t">
            <a:spAutoFit/>
          </a:bodyPr>
          <a:lstStyle/>
          <a:p>
            <a:pPr algn="just">
              <a:lnSpc>
                <a:spcPts val="1649"/>
              </a:lnSpc>
            </a:pPr>
            <a:r>
              <a:rPr lang="en-US" sz="1099">
                <a:solidFill>
                  <a:srgbClr val="000000"/>
                </a:solidFill>
                <a:latin typeface="Canva Sans"/>
                <a:ea typeface="Canva Sans"/>
                <a:cs typeface="Canva Sans"/>
                <a:sym typeface="Canva Sans"/>
              </a:rPr>
              <a:t>Standard reports will be available for general end users, and se</a:t>
            </a:r>
            <a:r>
              <a:rPr lang="en-US" sz="1099" u="none">
                <a:solidFill>
                  <a:srgbClr val="000000"/>
                </a:solidFill>
                <a:latin typeface="Canva Sans"/>
                <a:ea typeface="Canva Sans"/>
                <a:cs typeface="Canva Sans"/>
                <a:sym typeface="Canva Sans"/>
              </a:rPr>
              <a:t>le</a:t>
            </a:r>
            <a:r>
              <a:rPr lang="en-US" sz="1099">
                <a:solidFill>
                  <a:srgbClr val="000000"/>
                </a:solidFill>
                <a:latin typeface="Canva Sans"/>
                <a:ea typeface="Canva Sans"/>
                <a:cs typeface="Canva Sans"/>
                <a:sym typeface="Canva Sans"/>
              </a:rPr>
              <a:t>ct</a:t>
            </a:r>
            <a:r>
              <a:rPr lang="en-US" sz="1099" u="none">
                <a:solidFill>
                  <a:srgbClr val="000000"/>
                </a:solidFill>
                <a:latin typeface="Canva Sans"/>
                <a:ea typeface="Canva Sans"/>
                <a:cs typeface="Canva Sans"/>
                <a:sym typeface="Canva Sans"/>
              </a:rPr>
              <a:t>e</a:t>
            </a:r>
            <a:r>
              <a:rPr lang="en-US" sz="1099">
                <a:solidFill>
                  <a:srgbClr val="000000"/>
                </a:solidFill>
                <a:latin typeface="Canva Sans"/>
                <a:ea typeface="Canva Sans"/>
                <a:cs typeface="Canva Sans"/>
                <a:sym typeface="Canva Sans"/>
              </a:rPr>
              <a:t>d</a:t>
            </a:r>
            <a:r>
              <a:rPr lang="en-US" sz="1099" u="none">
                <a:solidFill>
                  <a:srgbClr val="000000"/>
                </a:solidFill>
                <a:latin typeface="Canva Sans"/>
                <a:ea typeface="Canva Sans"/>
                <a:cs typeface="Canva Sans"/>
                <a:sym typeface="Canva Sans"/>
              </a:rPr>
              <a:t> </a:t>
            </a:r>
            <a:r>
              <a:rPr lang="en-US" sz="1099">
                <a:solidFill>
                  <a:srgbClr val="000000"/>
                </a:solidFill>
                <a:latin typeface="Canva Sans"/>
                <a:ea typeface="Canva Sans"/>
                <a:cs typeface="Canva Sans"/>
                <a:sym typeface="Canva Sans"/>
              </a:rPr>
              <a:t>us</a:t>
            </a:r>
            <a:r>
              <a:rPr lang="en-US" sz="1099" u="none">
                <a:solidFill>
                  <a:srgbClr val="000000"/>
                </a:solidFill>
                <a:latin typeface="Canva Sans"/>
                <a:ea typeface="Canva Sans"/>
                <a:cs typeface="Canva Sans"/>
                <a:sym typeface="Canva Sans"/>
              </a:rPr>
              <a:t>er</a:t>
            </a:r>
            <a:r>
              <a:rPr lang="en-US" sz="1099">
                <a:solidFill>
                  <a:srgbClr val="000000"/>
                </a:solidFill>
                <a:latin typeface="Canva Sans"/>
                <a:ea typeface="Canva Sans"/>
                <a:cs typeface="Canva Sans"/>
                <a:sym typeface="Canva Sans"/>
              </a:rPr>
              <a:t>s will be able to create custom queries. Note that the term report is used generically to refer to both pre-formatted reports and queries. </a:t>
            </a:r>
          </a:p>
          <a:p>
            <a:pPr algn="just">
              <a:lnSpc>
                <a:spcPts val="900"/>
              </a:lnSpc>
            </a:pPr>
            <a:endParaRPr lang="en-US" sz="1099">
              <a:solidFill>
                <a:srgbClr val="000000"/>
              </a:solidFill>
              <a:latin typeface="Canva Sans"/>
              <a:ea typeface="Canva Sans"/>
              <a:cs typeface="Canva Sans"/>
              <a:sym typeface="Canva Sans"/>
            </a:endParaRPr>
          </a:p>
          <a:p>
            <a:pPr algn="just">
              <a:lnSpc>
                <a:spcPts val="1649"/>
              </a:lnSpc>
            </a:pPr>
            <a:r>
              <a:rPr lang="en-US" sz="1099">
                <a:solidFill>
                  <a:srgbClr val="000000"/>
                </a:solidFill>
                <a:latin typeface="Canva Sans"/>
                <a:ea typeface="Canva Sans"/>
                <a:cs typeface="Canva Sans"/>
                <a:sym typeface="Canva Sans"/>
              </a:rPr>
              <a:t>In the DW/BI, Consumers are end users that access data or run reports on a recurring basis (daily, weekly, or monthly.) Consumers may be tasked with reporting or researching data across Modules, businesses processes, and fiscal years. These users may be responsible for reporting on programs, projects, grants, or contracts, and distributing reports to others.</a:t>
            </a:r>
          </a:p>
        </p:txBody>
      </p:sp>
      <p:sp>
        <p:nvSpPr>
          <p:cNvPr id="18" name="TextBox 18"/>
          <p:cNvSpPr txBox="1"/>
          <p:nvPr/>
        </p:nvSpPr>
        <p:spPr>
          <a:xfrm>
            <a:off x="777240" y="8193279"/>
            <a:ext cx="4757163" cy="8248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Authors are those users responsible for writing queries on a recurring basis (daily, weekly, or monthly.) Author access includes the ability to create or modify queries using data within the subject areas and datasets to meet specific, targeted needs. </a:t>
            </a:r>
          </a:p>
        </p:txBody>
      </p:sp>
      <p:grpSp>
        <p:nvGrpSpPr>
          <p:cNvPr id="19" name="Group 19"/>
          <p:cNvGrpSpPr/>
          <p:nvPr/>
        </p:nvGrpSpPr>
        <p:grpSpPr>
          <a:xfrm>
            <a:off x="5756847" y="8174229"/>
            <a:ext cx="1238313" cy="936662"/>
            <a:chOff x="0" y="0"/>
            <a:chExt cx="1170850" cy="885633"/>
          </a:xfrm>
        </p:grpSpPr>
        <p:sp>
          <p:nvSpPr>
            <p:cNvPr id="20" name="Freeform 20"/>
            <p:cNvSpPr/>
            <p:nvPr/>
          </p:nvSpPr>
          <p:spPr>
            <a:xfrm>
              <a:off x="0" y="0"/>
              <a:ext cx="1170850" cy="885633"/>
            </a:xfrm>
            <a:custGeom>
              <a:avLst/>
              <a:gdLst/>
              <a:ahLst/>
              <a:cxnLst/>
              <a:rect l="l" t="t" r="r" b="b"/>
              <a:pathLst>
                <a:path w="1170850" h="885633">
                  <a:moveTo>
                    <a:pt x="84859" y="0"/>
                  </a:moveTo>
                  <a:lnTo>
                    <a:pt x="1085991" y="0"/>
                  </a:lnTo>
                  <a:cubicBezTo>
                    <a:pt x="1132857" y="0"/>
                    <a:pt x="1170850" y="37993"/>
                    <a:pt x="1170850" y="84859"/>
                  </a:cubicBezTo>
                  <a:lnTo>
                    <a:pt x="1170850" y="800774"/>
                  </a:lnTo>
                  <a:cubicBezTo>
                    <a:pt x="1170850" y="847640"/>
                    <a:pt x="1132857" y="885633"/>
                    <a:pt x="1085991" y="885633"/>
                  </a:cubicBezTo>
                  <a:lnTo>
                    <a:pt x="84859" y="885633"/>
                  </a:lnTo>
                  <a:cubicBezTo>
                    <a:pt x="37993" y="885633"/>
                    <a:pt x="0" y="847640"/>
                    <a:pt x="0" y="800774"/>
                  </a:cubicBezTo>
                  <a:lnTo>
                    <a:pt x="0" y="84859"/>
                  </a:lnTo>
                  <a:cubicBezTo>
                    <a:pt x="0" y="37993"/>
                    <a:pt x="37993" y="0"/>
                    <a:pt x="84859" y="0"/>
                  </a:cubicBezTo>
                  <a:close/>
                </a:path>
              </a:pathLst>
            </a:custGeom>
            <a:solidFill>
              <a:srgbClr val="3C6789"/>
            </a:solidFill>
          </p:spPr>
          <p:txBody>
            <a:bodyPr/>
            <a:lstStyle/>
            <a:p>
              <a:endParaRPr lang="en-US"/>
            </a:p>
          </p:txBody>
        </p:sp>
        <p:sp>
          <p:nvSpPr>
            <p:cNvPr id="21" name="TextBox 21"/>
            <p:cNvSpPr txBox="1"/>
            <p:nvPr/>
          </p:nvSpPr>
          <p:spPr>
            <a:xfrm>
              <a:off x="0" y="-28575"/>
              <a:ext cx="1170850" cy="914208"/>
            </a:xfrm>
            <a:prstGeom prst="rect">
              <a:avLst/>
            </a:prstGeom>
          </p:spPr>
          <p:txBody>
            <a:bodyPr lIns="47790" tIns="47790" rIns="47790" bIns="47790" rtlCol="0" anchor="ctr"/>
            <a:lstStyle/>
            <a:p>
              <a:pPr algn="ctr">
                <a:lnSpc>
                  <a:spcPts val="1843"/>
                </a:lnSpc>
              </a:pPr>
              <a:endParaRPr/>
            </a:p>
          </p:txBody>
        </p:sp>
      </p:grpSp>
      <p:sp>
        <p:nvSpPr>
          <p:cNvPr id="22" name="Freeform 22"/>
          <p:cNvSpPr/>
          <p:nvPr/>
        </p:nvSpPr>
        <p:spPr>
          <a:xfrm>
            <a:off x="6026153" y="8291393"/>
            <a:ext cx="699701" cy="702335"/>
          </a:xfrm>
          <a:custGeom>
            <a:avLst/>
            <a:gdLst/>
            <a:ahLst/>
            <a:cxnLst/>
            <a:rect l="l" t="t" r="r" b="b"/>
            <a:pathLst>
              <a:path w="699701" h="702335">
                <a:moveTo>
                  <a:pt x="0" y="0"/>
                </a:moveTo>
                <a:lnTo>
                  <a:pt x="699701" y="0"/>
                </a:lnTo>
                <a:lnTo>
                  <a:pt x="699701" y="702334"/>
                </a:lnTo>
                <a:lnTo>
                  <a:pt x="0" y="702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3111488"/>
            <a:ext cx="6217920" cy="196215"/>
          </a:xfrm>
          <a:prstGeom prst="rect">
            <a:avLst/>
          </a:prstGeom>
        </p:spPr>
        <p:txBody>
          <a:bodyPr lIns="0" tIns="0" rIns="0" bIns="0" rtlCol="0" anchor="t">
            <a:spAutoFit/>
          </a:bodyPr>
          <a:lstStyle/>
          <a:p>
            <a:pPr algn="just">
              <a:lnSpc>
                <a:spcPts val="1650"/>
              </a:lnSpc>
            </a:pPr>
            <a:endParaRPr/>
          </a:p>
        </p:txBody>
      </p:sp>
      <p:sp>
        <p:nvSpPr>
          <p:cNvPr id="3" name="TextBox 3"/>
          <p:cNvSpPr txBox="1"/>
          <p:nvPr/>
        </p:nvSpPr>
        <p:spPr>
          <a:xfrm>
            <a:off x="777240" y="2830830"/>
            <a:ext cx="6217920" cy="1872615"/>
          </a:xfrm>
          <a:prstGeom prst="rect">
            <a:avLst/>
          </a:prstGeom>
        </p:spPr>
        <p:txBody>
          <a:bodyPr lIns="0" tIns="0" rIns="0" bIns="0" rtlCol="0" anchor="t">
            <a:spAutoFit/>
          </a:bodyPr>
          <a:lstStyle/>
          <a:p>
            <a:pPr algn="just">
              <a:lnSpc>
                <a:spcPts val="1650"/>
              </a:lnSpc>
            </a:pPr>
            <a:r>
              <a:rPr lang="en-US" sz="1100" spc="-11">
                <a:solidFill>
                  <a:srgbClr val="000000"/>
                </a:solidFill>
                <a:latin typeface="Canva Sans"/>
                <a:ea typeface="Canva Sans"/>
                <a:cs typeface="Canva Sans"/>
                <a:sym typeface="Canva Sans"/>
              </a:rPr>
              <a:t>Your ro</a:t>
            </a:r>
            <a:r>
              <a:rPr lang="en-US" sz="1100" u="none" spc="-11">
                <a:solidFill>
                  <a:srgbClr val="000000"/>
                </a:solidFill>
                <a:latin typeface="Canva Sans"/>
                <a:ea typeface="Canva Sans"/>
                <a:cs typeface="Canva Sans"/>
                <a:sym typeface="Canva Sans"/>
              </a:rPr>
              <a:t>le a</a:t>
            </a:r>
            <a:r>
              <a:rPr lang="en-US" sz="1100" spc="-11">
                <a:solidFill>
                  <a:srgbClr val="000000"/>
                </a:solidFill>
                <a:latin typeface="Canva Sans"/>
                <a:ea typeface="Canva Sans"/>
                <a:cs typeface="Canva Sans"/>
                <a:sym typeface="Canva Sans"/>
              </a:rPr>
              <a:t>ssignment dictates the level of access to specific reports or reporting functionality.  Each user role has a role article within the Knowledge Center that describes the capabilities of the role, including reporting, and which business processes they support.   </a:t>
            </a:r>
          </a:p>
          <a:p>
            <a:pPr algn="just">
              <a:lnSpc>
                <a:spcPts val="1650"/>
              </a:lnSpc>
            </a:pPr>
            <a:endParaRPr lang="en-US" sz="1100" spc="-11">
              <a:solidFill>
                <a:srgbClr val="000000"/>
              </a:solidFill>
              <a:latin typeface="Canva Sans"/>
              <a:ea typeface="Canva Sans"/>
              <a:cs typeface="Canva Sans"/>
              <a:sym typeface="Canva Sans"/>
            </a:endParaRPr>
          </a:p>
          <a:p>
            <a:pPr algn="just">
              <a:lnSpc>
                <a:spcPts val="1650"/>
              </a:lnSpc>
            </a:pPr>
            <a:r>
              <a:rPr lang="en-US" sz="1100" spc="-11">
                <a:solidFill>
                  <a:srgbClr val="000000"/>
                </a:solidFill>
                <a:latin typeface="Canva Sans"/>
                <a:ea typeface="Canva Sans"/>
                <a:cs typeface="Canva Sans"/>
                <a:sym typeface="Canva Sans"/>
              </a:rPr>
              <a:t>End users can schedule reports to be delivered automatically via various channels, including via web browser or email. Email alerts can be set by users who can choose to download or print reports and distribute them via email or other methods. End users can also ‘favorite’ reports for easier access. Report prompts are available to target information specific to agency needs.  </a:t>
            </a:r>
          </a:p>
        </p:txBody>
      </p:sp>
      <p:sp>
        <p:nvSpPr>
          <p:cNvPr id="4" name="TextBox 4"/>
          <p:cNvSpPr txBox="1"/>
          <p:nvPr/>
        </p:nvSpPr>
        <p:spPr>
          <a:xfrm>
            <a:off x="1261807" y="767715"/>
            <a:ext cx="2916506" cy="1872615"/>
          </a:xfrm>
          <a:prstGeom prst="rect">
            <a:avLst/>
          </a:prstGeom>
        </p:spPr>
        <p:txBody>
          <a:bodyPr lIns="0" tIns="0" rIns="0" bIns="0" rtlCol="0" anchor="t">
            <a:spAutoFit/>
          </a:bodyPr>
          <a:lstStyle/>
          <a:p>
            <a:pPr algn="l">
              <a:lnSpc>
                <a:spcPts val="1650"/>
              </a:lnSpc>
            </a:pPr>
            <a:r>
              <a:rPr lang="en-US" sz="1100" b="1">
                <a:solidFill>
                  <a:srgbClr val="000000"/>
                </a:solidFill>
                <a:latin typeface="Canva Sans Bold"/>
                <a:ea typeface="Canva Sans Bold"/>
                <a:cs typeface="Canva Sans Bold"/>
                <a:sym typeface="Canva Sans Bold"/>
              </a:rPr>
              <a:t>DW/BI Consumers</a:t>
            </a:r>
            <a:r>
              <a:rPr lang="en-US" sz="1100">
                <a:solidFill>
                  <a:srgbClr val="000000"/>
                </a:solidFill>
                <a:latin typeface="Canva Sans"/>
                <a:ea typeface="Canva Sans"/>
                <a:cs typeface="Canva Sans"/>
                <a:sym typeface="Canva Sans"/>
              </a:rPr>
              <a:t> will be able to: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Run a report,</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Filter/prompt using parameters.</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Schedule a report,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Set up email alerts,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Print or download a report,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Choose an output type (.xls, .pdf., .csv),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Distribute/attach reports, and</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Add reports as favorites.</a:t>
            </a:r>
          </a:p>
        </p:txBody>
      </p:sp>
      <p:sp>
        <p:nvSpPr>
          <p:cNvPr id="5" name="TextBox 5"/>
          <p:cNvSpPr txBox="1"/>
          <p:nvPr/>
        </p:nvSpPr>
        <p:spPr>
          <a:xfrm>
            <a:off x="4099824" y="767715"/>
            <a:ext cx="2410769" cy="1034415"/>
          </a:xfrm>
          <a:prstGeom prst="rect">
            <a:avLst/>
          </a:prstGeom>
        </p:spPr>
        <p:txBody>
          <a:bodyPr lIns="0" tIns="0" rIns="0" bIns="0" rtlCol="0" anchor="t">
            <a:spAutoFit/>
          </a:bodyPr>
          <a:lstStyle/>
          <a:p>
            <a:pPr algn="l">
              <a:lnSpc>
                <a:spcPts val="1650"/>
              </a:lnSpc>
            </a:pPr>
            <a:r>
              <a:rPr lang="en-US" sz="1100" b="1">
                <a:solidFill>
                  <a:srgbClr val="000000"/>
                </a:solidFill>
                <a:latin typeface="Canva Sans Bold"/>
                <a:ea typeface="Canva Sans Bold"/>
                <a:cs typeface="Canva Sans Bold"/>
                <a:sym typeface="Canva Sans Bold"/>
              </a:rPr>
              <a:t>DW/BI Authors</a:t>
            </a:r>
            <a:r>
              <a:rPr lang="en-US" sz="1100">
                <a:solidFill>
                  <a:srgbClr val="000000"/>
                </a:solidFill>
                <a:latin typeface="Canva Sans"/>
                <a:ea typeface="Canva Sans"/>
                <a:cs typeface="Canva Sans"/>
                <a:sym typeface="Canva Sans"/>
              </a:rPr>
              <a:t> will also be able to: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Create a query,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Modify a query (drag and drop),</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Share a query (privately), and</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Publish a query (DFS only).</a:t>
            </a:r>
          </a:p>
        </p:txBody>
      </p:sp>
      <p:sp>
        <p:nvSpPr>
          <p:cNvPr id="6" name="Freeform 6"/>
          <p:cNvSpPr/>
          <p:nvPr/>
        </p:nvSpPr>
        <p:spPr>
          <a:xfrm>
            <a:off x="776866" y="5405101"/>
            <a:ext cx="2222318" cy="1458649"/>
          </a:xfrm>
          <a:custGeom>
            <a:avLst/>
            <a:gdLst/>
            <a:ahLst/>
            <a:cxnLst/>
            <a:rect l="l" t="t" r="r" b="b"/>
            <a:pathLst>
              <a:path w="2222318" h="1458649">
                <a:moveTo>
                  <a:pt x="0" y="0"/>
                </a:moveTo>
                <a:lnTo>
                  <a:pt x="2222318" y="0"/>
                </a:lnTo>
                <a:lnTo>
                  <a:pt x="2222318" y="1458649"/>
                </a:lnTo>
                <a:lnTo>
                  <a:pt x="0" y="1458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776866" y="5620051"/>
            <a:ext cx="2222318" cy="2467290"/>
            <a:chOff x="0" y="0"/>
            <a:chExt cx="817670" cy="907804"/>
          </a:xfrm>
        </p:grpSpPr>
        <p:sp>
          <p:nvSpPr>
            <p:cNvPr id="8" name="Freeform 8"/>
            <p:cNvSpPr/>
            <p:nvPr/>
          </p:nvSpPr>
          <p:spPr>
            <a:xfrm>
              <a:off x="0" y="0"/>
              <a:ext cx="817670" cy="907804"/>
            </a:xfrm>
            <a:custGeom>
              <a:avLst/>
              <a:gdLst/>
              <a:ahLst/>
              <a:cxnLst/>
              <a:rect l="l" t="t" r="r" b="b"/>
              <a:pathLst>
                <a:path w="817670" h="907804">
                  <a:moveTo>
                    <a:pt x="0" y="0"/>
                  </a:moveTo>
                  <a:lnTo>
                    <a:pt x="817670" y="0"/>
                  </a:lnTo>
                  <a:lnTo>
                    <a:pt x="817670" y="907804"/>
                  </a:lnTo>
                  <a:lnTo>
                    <a:pt x="0" y="907804"/>
                  </a:lnTo>
                  <a:close/>
                </a:path>
              </a:pathLst>
            </a:custGeom>
            <a:solidFill>
              <a:srgbClr val="FFFFFF"/>
            </a:solidFill>
            <a:ln w="19050" cap="sq">
              <a:solidFill>
                <a:srgbClr val="7386C6"/>
              </a:solidFill>
              <a:prstDash val="solid"/>
              <a:miter/>
            </a:ln>
          </p:spPr>
          <p:txBody>
            <a:bodyPr/>
            <a:lstStyle/>
            <a:p>
              <a:endParaRPr lang="en-US"/>
            </a:p>
          </p:txBody>
        </p:sp>
        <p:sp>
          <p:nvSpPr>
            <p:cNvPr id="9" name="TextBox 9"/>
            <p:cNvSpPr txBox="1"/>
            <p:nvPr/>
          </p:nvSpPr>
          <p:spPr>
            <a:xfrm>
              <a:off x="0" y="-28575"/>
              <a:ext cx="817670" cy="936379"/>
            </a:xfrm>
            <a:prstGeom prst="rect">
              <a:avLst/>
            </a:prstGeom>
          </p:spPr>
          <p:txBody>
            <a:bodyPr lIns="50800" tIns="50800" rIns="50800" bIns="50800" rtlCol="0" anchor="ctr"/>
            <a:lstStyle/>
            <a:p>
              <a:pPr algn="ctr">
                <a:lnSpc>
                  <a:spcPts val="1650"/>
                </a:lnSpc>
              </a:pPr>
              <a:endParaRPr/>
            </a:p>
          </p:txBody>
        </p:sp>
      </p:grpSp>
      <p:sp>
        <p:nvSpPr>
          <p:cNvPr id="10" name="Freeform 10"/>
          <p:cNvSpPr/>
          <p:nvPr/>
        </p:nvSpPr>
        <p:spPr>
          <a:xfrm>
            <a:off x="873878" y="6380092"/>
            <a:ext cx="2071430" cy="1584879"/>
          </a:xfrm>
          <a:custGeom>
            <a:avLst/>
            <a:gdLst/>
            <a:ahLst/>
            <a:cxnLst/>
            <a:rect l="l" t="t" r="r" b="b"/>
            <a:pathLst>
              <a:path w="2071430" h="1584879">
                <a:moveTo>
                  <a:pt x="0" y="0"/>
                </a:moveTo>
                <a:lnTo>
                  <a:pt x="2071430" y="0"/>
                </a:lnTo>
                <a:lnTo>
                  <a:pt x="2071430" y="1584879"/>
                </a:lnTo>
                <a:lnTo>
                  <a:pt x="0" y="1584879"/>
                </a:lnTo>
                <a:lnTo>
                  <a:pt x="0" y="0"/>
                </a:lnTo>
                <a:close/>
              </a:path>
            </a:pathLst>
          </a:custGeom>
          <a:blipFill>
            <a:blip r:embed="rId4"/>
            <a:stretch>
              <a:fillRect t="-93512" r="-284626" b="-78576"/>
            </a:stretch>
          </a:blipFill>
        </p:spPr>
        <p:txBody>
          <a:bodyPr/>
          <a:lstStyle/>
          <a:p>
            <a:endParaRPr lang="en-US"/>
          </a:p>
        </p:txBody>
      </p:sp>
      <p:sp>
        <p:nvSpPr>
          <p:cNvPr id="11" name="Freeform 11"/>
          <p:cNvSpPr/>
          <p:nvPr/>
        </p:nvSpPr>
        <p:spPr>
          <a:xfrm>
            <a:off x="873878" y="5663040"/>
            <a:ext cx="1971333" cy="642636"/>
          </a:xfrm>
          <a:custGeom>
            <a:avLst/>
            <a:gdLst/>
            <a:ahLst/>
            <a:cxnLst/>
            <a:rect l="l" t="t" r="r" b="b"/>
            <a:pathLst>
              <a:path w="1971333" h="642636">
                <a:moveTo>
                  <a:pt x="0" y="0"/>
                </a:moveTo>
                <a:lnTo>
                  <a:pt x="1971333" y="0"/>
                </a:lnTo>
                <a:lnTo>
                  <a:pt x="1971333" y="642637"/>
                </a:lnTo>
                <a:lnTo>
                  <a:pt x="0" y="642637"/>
                </a:lnTo>
                <a:lnTo>
                  <a:pt x="0" y="0"/>
                </a:lnTo>
                <a:close/>
              </a:path>
            </a:pathLst>
          </a:custGeom>
          <a:blipFill>
            <a:blip r:embed="rId4"/>
            <a:stretch>
              <a:fillRect t="-5535" r="-316485" b="-585964"/>
            </a:stretch>
          </a:blipFill>
        </p:spPr>
        <p:txBody>
          <a:bodyPr/>
          <a:lstStyle/>
          <a:p>
            <a:endParaRPr lang="en-US"/>
          </a:p>
        </p:txBody>
      </p:sp>
      <p:sp>
        <p:nvSpPr>
          <p:cNvPr id="12" name="TextBox 12"/>
          <p:cNvSpPr txBox="1"/>
          <p:nvPr/>
        </p:nvSpPr>
        <p:spPr>
          <a:xfrm>
            <a:off x="3074987" y="5376526"/>
            <a:ext cx="3919799" cy="2710815"/>
          </a:xfrm>
          <a:prstGeom prst="rect">
            <a:avLst/>
          </a:prstGeom>
        </p:spPr>
        <p:txBody>
          <a:bodyPr lIns="0" tIns="0" rIns="0" bIns="0" rtlCol="0" anchor="t">
            <a:spAutoFit/>
          </a:bodyPr>
          <a:lstStyle/>
          <a:p>
            <a:pPr algn="just">
              <a:lnSpc>
                <a:spcPts val="1650"/>
              </a:lnSpc>
            </a:pPr>
            <a:r>
              <a:rPr lang="en-US" sz="1100" spc="-11">
                <a:solidFill>
                  <a:srgbClr val="000000"/>
                </a:solidFill>
                <a:latin typeface="Canva Sans"/>
                <a:ea typeface="Canva Sans"/>
                <a:cs typeface="Canva Sans"/>
                <a:sym typeface="Canva Sans"/>
              </a:rPr>
              <a:t>In the </a:t>
            </a:r>
            <a:r>
              <a:rPr lang="en-US" sz="1100" u="sng" spc="-11">
                <a:solidFill>
                  <a:srgbClr val="000000"/>
                </a:solidFill>
                <a:latin typeface="Canva Sans"/>
                <a:ea typeface="Canva Sans"/>
                <a:cs typeface="Canva Sans"/>
                <a:sym typeface="Canva Sans"/>
                <a:hlinkClick r:id="rId5" tooltip="https://myfloridacfofloridapalm.us.document360.io/docs/reports"/>
              </a:rPr>
              <a:t>Knowledge</a:t>
            </a:r>
            <a:r>
              <a:rPr lang="en-US" sz="1100" u="none" spc="-11">
                <a:solidFill>
                  <a:srgbClr val="000000"/>
                </a:solidFill>
                <a:latin typeface="Canva Sans"/>
                <a:ea typeface="Canva Sans"/>
                <a:cs typeface="Canva Sans"/>
                <a:sym typeface="Canva Sans"/>
              </a:rPr>
              <a:t> </a:t>
            </a:r>
            <a:r>
              <a:rPr lang="en-US" sz="1100" u="sng" spc="-11">
                <a:solidFill>
                  <a:srgbClr val="000000"/>
                </a:solidFill>
                <a:latin typeface="Canva Sans"/>
                <a:ea typeface="Canva Sans"/>
                <a:cs typeface="Canva Sans"/>
                <a:sym typeface="Canva Sans"/>
                <a:hlinkClick r:id="rId5" tooltip="https://myfloridacfofloridapalm.us.document360.io/docs/reports"/>
              </a:rPr>
              <a:t>Center: Reports Catalog</a:t>
            </a:r>
            <a:r>
              <a:rPr lang="en-US" sz="1100" spc="-11">
                <a:solidFill>
                  <a:srgbClr val="000000"/>
                </a:solidFill>
                <a:latin typeface="Canva Sans"/>
                <a:ea typeface="Canva Sans"/>
                <a:cs typeface="Canva Sans"/>
                <a:sym typeface="Canva Sans"/>
              </a:rPr>
              <a:t> you will find a list of planned reports by Module. The Knowledge Center is being updated as work is completed, and information becomes available. </a:t>
            </a:r>
          </a:p>
          <a:p>
            <a:pPr marL="237491" lvl="1" indent="-118745" algn="just">
              <a:lnSpc>
                <a:spcPts val="1650"/>
              </a:lnSpc>
              <a:buFont typeface="Arial"/>
              <a:buChar char="•"/>
            </a:pPr>
            <a:r>
              <a:rPr lang="en-US" sz="1100" spc="-11">
                <a:solidFill>
                  <a:srgbClr val="000000"/>
                </a:solidFill>
                <a:latin typeface="Canva Sans"/>
                <a:ea typeface="Canva Sans"/>
                <a:cs typeface="Canva Sans"/>
                <a:sym typeface="Canva Sans"/>
              </a:rPr>
              <a:t>Reports are organized by Business Process Modules. The prefix for each report will corresponds to the Module where the data for that report is stored. </a:t>
            </a:r>
          </a:p>
          <a:p>
            <a:pPr marL="237491" lvl="1" indent="-118745" algn="just">
              <a:lnSpc>
                <a:spcPts val="1650"/>
              </a:lnSpc>
              <a:buFont typeface="Arial"/>
              <a:buChar char="•"/>
            </a:pPr>
            <a:r>
              <a:rPr lang="en-US" sz="1100" spc="-11">
                <a:solidFill>
                  <a:srgbClr val="000000"/>
                </a:solidFill>
                <a:latin typeface="Canva Sans"/>
                <a:ea typeface="Canva Sans"/>
                <a:cs typeface="Canva Sans"/>
                <a:sym typeface="Canva Sans"/>
              </a:rPr>
              <a:t>Detailed information and samples are available for most reports, showing the fields included in the report. </a:t>
            </a:r>
          </a:p>
          <a:p>
            <a:pPr marL="237491" lvl="1" indent="-118745" algn="just">
              <a:lnSpc>
                <a:spcPts val="1650"/>
              </a:lnSpc>
              <a:buFont typeface="Arial"/>
              <a:buChar char="•"/>
            </a:pPr>
            <a:r>
              <a:rPr lang="en-US" sz="1100" spc="-11">
                <a:solidFill>
                  <a:srgbClr val="000000"/>
                </a:solidFill>
                <a:latin typeface="Canva Sans"/>
                <a:ea typeface="Canva Sans"/>
                <a:cs typeface="Canva Sans"/>
                <a:sym typeface="Canva Sans"/>
              </a:rPr>
              <a:t>Also included are the associated Business Process Model and the roles expected to use the report. </a:t>
            </a:r>
          </a:p>
          <a:p>
            <a:pPr marL="237491" lvl="1" indent="-118745" algn="just">
              <a:lnSpc>
                <a:spcPts val="1650"/>
              </a:lnSpc>
              <a:buFont typeface="Arial"/>
              <a:buChar char="•"/>
            </a:pPr>
            <a:r>
              <a:rPr lang="en-US" sz="1100" spc="-11">
                <a:solidFill>
                  <a:srgbClr val="000000"/>
                </a:solidFill>
                <a:latin typeface="Canva Sans"/>
                <a:ea typeface="Canva Sans"/>
                <a:cs typeface="Canva Sans"/>
                <a:sym typeface="Canva Sans"/>
              </a:rPr>
              <a:t>Yellow boxes indicate an update, and green boxes show additions to the catalog. </a:t>
            </a:r>
          </a:p>
        </p:txBody>
      </p:sp>
      <p:grpSp>
        <p:nvGrpSpPr>
          <p:cNvPr id="13" name="Group 13"/>
          <p:cNvGrpSpPr/>
          <p:nvPr/>
        </p:nvGrpSpPr>
        <p:grpSpPr>
          <a:xfrm>
            <a:off x="776866" y="4923666"/>
            <a:ext cx="6217920" cy="387331"/>
            <a:chOff x="0" y="0"/>
            <a:chExt cx="2167467" cy="135017"/>
          </a:xfrm>
        </p:grpSpPr>
        <p:sp>
          <p:nvSpPr>
            <p:cNvPr id="14" name="Freeform 14"/>
            <p:cNvSpPr/>
            <p:nvPr/>
          </p:nvSpPr>
          <p:spPr>
            <a:xfrm>
              <a:off x="0" y="0"/>
              <a:ext cx="2167467" cy="135017"/>
            </a:xfrm>
            <a:custGeom>
              <a:avLst/>
              <a:gdLst/>
              <a:ahLst/>
              <a:cxnLst/>
              <a:rect l="l" t="t" r="r" b="b"/>
              <a:pathLst>
                <a:path w="2167467" h="135017">
                  <a:moveTo>
                    <a:pt x="0" y="0"/>
                  </a:moveTo>
                  <a:lnTo>
                    <a:pt x="2167467" y="0"/>
                  </a:lnTo>
                  <a:lnTo>
                    <a:pt x="2167467" y="135017"/>
                  </a:lnTo>
                  <a:lnTo>
                    <a:pt x="0" y="135017"/>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5" name="TextBox 15"/>
            <p:cNvSpPr txBox="1"/>
            <p:nvPr/>
          </p:nvSpPr>
          <p:spPr>
            <a:xfrm>
              <a:off x="0" y="-28575"/>
              <a:ext cx="2167467" cy="163592"/>
            </a:xfrm>
            <a:prstGeom prst="rect">
              <a:avLst/>
            </a:prstGeom>
          </p:spPr>
          <p:txBody>
            <a:bodyPr lIns="50800" tIns="50800" rIns="50800" bIns="50800" rtlCol="0" anchor="ctr"/>
            <a:lstStyle/>
            <a:p>
              <a:pPr algn="ctr">
                <a:lnSpc>
                  <a:spcPts val="1650"/>
                </a:lnSpc>
              </a:pPr>
              <a:endParaRPr/>
            </a:p>
          </p:txBody>
        </p:sp>
      </p:grpSp>
      <p:sp>
        <p:nvSpPr>
          <p:cNvPr id="16" name="TextBox 16"/>
          <p:cNvSpPr txBox="1"/>
          <p:nvPr/>
        </p:nvSpPr>
        <p:spPr>
          <a:xfrm>
            <a:off x="873878" y="4959534"/>
            <a:ext cx="5904186"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Knowledge Center:  Reports Catalog</a:t>
            </a:r>
          </a:p>
        </p:txBody>
      </p:sp>
      <p:sp>
        <p:nvSpPr>
          <p:cNvPr id="17" name="TextBox 17"/>
          <p:cNvSpPr txBox="1"/>
          <p:nvPr/>
        </p:nvSpPr>
        <p:spPr>
          <a:xfrm>
            <a:off x="777240" y="8249266"/>
            <a:ext cx="6217920" cy="6153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A directory of reports can be found on the landing page of the Reports Catalog, which includes the ID number, name, short description, Business Process Model, report type, and date of the most recent update.   </a:t>
            </a:r>
          </a:p>
        </p:txBody>
      </p:sp>
      <p:pic>
        <p:nvPicPr>
          <p:cNvPr id="18" name="Picture 18"/>
          <p:cNvPicPr>
            <a:picLocks noChangeAspect="1"/>
          </p:cNvPicPr>
          <p:nvPr/>
        </p:nvPicPr>
        <p:blipFill>
          <a:blip r:embed="rId6"/>
          <a:stretch>
            <a:fillRect/>
          </a:stretch>
        </p:blipFill>
        <p:spPr>
          <a:xfrm>
            <a:off x="4248044" y="1789285"/>
            <a:ext cx="1997698" cy="1046095"/>
          </a:xfrm>
          <a:prstGeom prst="rect">
            <a:avLst/>
          </a:prstGeom>
        </p:spPr>
      </p:pic>
      <p:sp>
        <p:nvSpPr>
          <p:cNvPr id="19" name="TextBox 19"/>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614" y="785865"/>
            <a:ext cx="6331618" cy="2061290"/>
          </a:xfrm>
          <a:custGeom>
            <a:avLst/>
            <a:gdLst/>
            <a:ahLst/>
            <a:cxnLst/>
            <a:rect l="l" t="t" r="r" b="b"/>
            <a:pathLst>
              <a:path w="6331618" h="2061290">
                <a:moveTo>
                  <a:pt x="0" y="0"/>
                </a:moveTo>
                <a:lnTo>
                  <a:pt x="6331618" y="0"/>
                </a:lnTo>
                <a:lnTo>
                  <a:pt x="6331618" y="2061289"/>
                </a:lnTo>
                <a:lnTo>
                  <a:pt x="0" y="2061289"/>
                </a:lnTo>
                <a:lnTo>
                  <a:pt x="0" y="0"/>
                </a:lnTo>
                <a:close/>
              </a:path>
            </a:pathLst>
          </a:custGeom>
          <a:blipFill>
            <a:blip r:embed="rId2">
              <a:extLst>
                <a:ext uri="{96DAC541-7B7A-43D3-8B79-37D633B846F1}">
                  <asvg:svgBlip xmlns:asvg="http://schemas.microsoft.com/office/drawing/2016/SVG/main" r:embed="rId3"/>
                </a:ext>
              </a:extLst>
            </a:blip>
            <a:stretch>
              <a:fillRect b="-101613"/>
            </a:stretch>
          </a:blipFill>
        </p:spPr>
        <p:txBody>
          <a:bodyPr/>
          <a:lstStyle/>
          <a:p>
            <a:endParaRPr lang="en-US"/>
          </a:p>
        </p:txBody>
      </p:sp>
      <p:grpSp>
        <p:nvGrpSpPr>
          <p:cNvPr id="3" name="Group 3"/>
          <p:cNvGrpSpPr/>
          <p:nvPr/>
        </p:nvGrpSpPr>
        <p:grpSpPr>
          <a:xfrm>
            <a:off x="777614" y="1368963"/>
            <a:ext cx="6331618" cy="1482838"/>
            <a:chOff x="0" y="0"/>
            <a:chExt cx="2329627" cy="545589"/>
          </a:xfrm>
        </p:grpSpPr>
        <p:sp>
          <p:nvSpPr>
            <p:cNvPr id="4" name="Freeform 4"/>
            <p:cNvSpPr/>
            <p:nvPr/>
          </p:nvSpPr>
          <p:spPr>
            <a:xfrm>
              <a:off x="0" y="0"/>
              <a:ext cx="2329627" cy="545589"/>
            </a:xfrm>
            <a:custGeom>
              <a:avLst/>
              <a:gdLst/>
              <a:ahLst/>
              <a:cxnLst/>
              <a:rect l="l" t="t" r="r" b="b"/>
              <a:pathLst>
                <a:path w="2329627" h="545589">
                  <a:moveTo>
                    <a:pt x="0" y="0"/>
                  </a:moveTo>
                  <a:lnTo>
                    <a:pt x="2329627" y="0"/>
                  </a:lnTo>
                  <a:lnTo>
                    <a:pt x="2329627" y="545589"/>
                  </a:lnTo>
                  <a:lnTo>
                    <a:pt x="0" y="545589"/>
                  </a:lnTo>
                  <a:close/>
                </a:path>
              </a:pathLst>
            </a:custGeom>
            <a:solidFill>
              <a:srgbClr val="FFFFFF"/>
            </a:solidFill>
            <a:ln w="19050" cap="sq">
              <a:solidFill>
                <a:srgbClr val="7386C6"/>
              </a:solidFill>
              <a:prstDash val="solid"/>
              <a:miter/>
            </a:ln>
          </p:spPr>
          <p:txBody>
            <a:bodyPr/>
            <a:lstStyle/>
            <a:p>
              <a:endParaRPr lang="en-US"/>
            </a:p>
          </p:txBody>
        </p:sp>
        <p:sp>
          <p:nvSpPr>
            <p:cNvPr id="5" name="TextBox 5"/>
            <p:cNvSpPr txBox="1"/>
            <p:nvPr/>
          </p:nvSpPr>
          <p:spPr>
            <a:xfrm>
              <a:off x="0" y="-28575"/>
              <a:ext cx="2329627" cy="574164"/>
            </a:xfrm>
            <a:prstGeom prst="rect">
              <a:avLst/>
            </a:prstGeom>
          </p:spPr>
          <p:txBody>
            <a:bodyPr lIns="50800" tIns="50800" rIns="50800" bIns="50800" rtlCol="0" anchor="ctr"/>
            <a:lstStyle/>
            <a:p>
              <a:pPr algn="ctr">
                <a:lnSpc>
                  <a:spcPts val="1650"/>
                </a:lnSpc>
              </a:pPr>
              <a:endParaRPr/>
            </a:p>
          </p:txBody>
        </p:sp>
      </p:grpSp>
      <p:sp>
        <p:nvSpPr>
          <p:cNvPr id="6" name="Freeform 6"/>
          <p:cNvSpPr/>
          <p:nvPr/>
        </p:nvSpPr>
        <p:spPr>
          <a:xfrm>
            <a:off x="834463" y="1700260"/>
            <a:ext cx="6217920" cy="1071248"/>
          </a:xfrm>
          <a:custGeom>
            <a:avLst/>
            <a:gdLst/>
            <a:ahLst/>
            <a:cxnLst/>
            <a:rect l="l" t="t" r="r" b="b"/>
            <a:pathLst>
              <a:path w="6217920" h="1071248">
                <a:moveTo>
                  <a:pt x="0" y="0"/>
                </a:moveTo>
                <a:lnTo>
                  <a:pt x="6217920" y="0"/>
                </a:lnTo>
                <a:lnTo>
                  <a:pt x="6217920" y="1071248"/>
                </a:lnTo>
                <a:lnTo>
                  <a:pt x="0" y="1071248"/>
                </a:lnTo>
                <a:lnTo>
                  <a:pt x="0" y="0"/>
                </a:lnTo>
                <a:close/>
              </a:path>
            </a:pathLst>
          </a:custGeom>
          <a:blipFill>
            <a:blip r:embed="rId4"/>
            <a:stretch>
              <a:fillRect l="-41513" t="-328255" r="-24246" b="-92499"/>
            </a:stretch>
          </a:blipFill>
        </p:spPr>
        <p:txBody>
          <a:bodyPr/>
          <a:lstStyle/>
          <a:p>
            <a:endParaRPr lang="en-US"/>
          </a:p>
        </p:txBody>
      </p:sp>
      <p:sp>
        <p:nvSpPr>
          <p:cNvPr id="7" name="Freeform 7"/>
          <p:cNvSpPr/>
          <p:nvPr/>
        </p:nvSpPr>
        <p:spPr>
          <a:xfrm>
            <a:off x="834463" y="1368963"/>
            <a:ext cx="5847336" cy="335390"/>
          </a:xfrm>
          <a:custGeom>
            <a:avLst/>
            <a:gdLst/>
            <a:ahLst/>
            <a:cxnLst/>
            <a:rect l="l" t="t" r="r" b="b"/>
            <a:pathLst>
              <a:path w="5847336" h="335390">
                <a:moveTo>
                  <a:pt x="0" y="0"/>
                </a:moveTo>
                <a:lnTo>
                  <a:pt x="5847336" y="0"/>
                </a:lnTo>
                <a:lnTo>
                  <a:pt x="5847336" y="335390"/>
                </a:lnTo>
                <a:lnTo>
                  <a:pt x="0" y="335390"/>
                </a:lnTo>
                <a:lnTo>
                  <a:pt x="0" y="0"/>
                </a:lnTo>
                <a:close/>
              </a:path>
            </a:pathLst>
          </a:custGeom>
          <a:blipFill>
            <a:blip r:embed="rId4"/>
            <a:stretch>
              <a:fillRect l="-43335" t="-369042" r="-32930" b="-1194269"/>
            </a:stretch>
          </a:blipFill>
        </p:spPr>
        <p:txBody>
          <a:bodyPr/>
          <a:lstStyle/>
          <a:p>
            <a:endParaRPr lang="en-US"/>
          </a:p>
        </p:txBody>
      </p:sp>
      <p:sp>
        <p:nvSpPr>
          <p:cNvPr id="8" name="TextBox 8"/>
          <p:cNvSpPr txBox="1"/>
          <p:nvPr/>
        </p:nvSpPr>
        <p:spPr>
          <a:xfrm>
            <a:off x="777614" y="2962008"/>
            <a:ext cx="6331618" cy="2501265"/>
          </a:xfrm>
          <a:prstGeom prst="rect">
            <a:avLst/>
          </a:prstGeom>
        </p:spPr>
        <p:txBody>
          <a:bodyPr lIns="0" tIns="0" rIns="0" bIns="0" rtlCol="0" anchor="t">
            <a:spAutoFit/>
          </a:bodyPr>
          <a:lstStyle/>
          <a:p>
            <a:pPr algn="just">
              <a:lnSpc>
                <a:spcPts val="1650"/>
              </a:lnSpc>
            </a:pPr>
            <a:r>
              <a:rPr lang="en-US" sz="1100" spc="-16">
                <a:solidFill>
                  <a:srgbClr val="000000"/>
                </a:solidFill>
                <a:latin typeface="Canva Sans"/>
                <a:ea typeface="Canva Sans"/>
                <a:cs typeface="Canva Sans"/>
                <a:sym typeface="Canva Sans"/>
              </a:rPr>
              <a:t>Each report in the catalog has a Report Detail page.  These pages are being updated on a regular basis so check back frequently on the reports that you are interested in using.  The report title, number, a brief description, and the report location (DW) or report navigation (Florida PALM) are at the top of the page. Many reports have a sample layout available.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Each report has a table with the column names (DW/BI) or data fields (Florida PALM). In some cases, the report from the DW/BI may use column descriptions other than the underlying field name, when there are calculations, or it is formatted according to a law or rule.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The report detail pages may also include a suggested frequency for running the report, the Business Process Model associated with that report, the user role associated with the report, report prompts or selection criteria that can be used to filter the report, and a version history. </a:t>
            </a:r>
          </a:p>
        </p:txBody>
      </p:sp>
      <p:sp>
        <p:nvSpPr>
          <p:cNvPr id="9" name="TextBox 9"/>
          <p:cNvSpPr txBox="1"/>
          <p:nvPr/>
        </p:nvSpPr>
        <p:spPr>
          <a:xfrm>
            <a:off x="770138" y="5656808"/>
            <a:ext cx="6339094" cy="12439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S</a:t>
            </a:r>
            <a:r>
              <a:rPr lang="en-US" sz="1100" b="1" u="none">
                <a:solidFill>
                  <a:srgbClr val="000000"/>
                </a:solidFill>
                <a:latin typeface="Canva Sans Bold"/>
                <a:ea typeface="Canva Sans Bold"/>
                <a:cs typeface="Canva Sans Bold"/>
                <a:sym typeface="Canva Sans Bold"/>
              </a:rPr>
              <a:t>earch</a:t>
            </a:r>
            <a:r>
              <a:rPr lang="en-US" sz="1100" b="1">
                <a:solidFill>
                  <a:srgbClr val="000000"/>
                </a:solidFill>
                <a:latin typeface="Canva Sans Bold"/>
                <a:ea typeface="Canva Sans Bold"/>
                <a:cs typeface="Canva Sans Bold"/>
                <a:sym typeface="Canva Sans Bold"/>
              </a:rPr>
              <a:t>ing the Knowledge Center</a:t>
            </a:r>
          </a:p>
          <a:p>
            <a:pPr algn="just">
              <a:lnSpc>
                <a:spcPts val="1650"/>
              </a:lnSpc>
            </a:pPr>
            <a:r>
              <a:rPr lang="en-US" sz="1100">
                <a:solidFill>
                  <a:srgbClr val="000000"/>
                </a:solidFill>
                <a:latin typeface="Canva Sans"/>
                <a:ea typeface="Canva Sans"/>
                <a:cs typeface="Canva Sans"/>
                <a:sym typeface="Canva Sans"/>
              </a:rPr>
              <a:t>The Knowledge Center has</a:t>
            </a:r>
            <a:r>
              <a:rPr lang="en-US" sz="1100" u="none">
                <a:solidFill>
                  <a:srgbClr val="000000"/>
                </a:solidFill>
                <a:latin typeface="Canva Sans"/>
                <a:ea typeface="Canva Sans"/>
                <a:cs typeface="Canva Sans"/>
                <a:sym typeface="Canva Sans"/>
              </a:rPr>
              <a:t> search capabili</a:t>
            </a:r>
            <a:r>
              <a:rPr lang="en-US" sz="1100">
                <a:solidFill>
                  <a:srgbClr val="000000"/>
                </a:solidFill>
                <a:latin typeface="Canva Sans"/>
                <a:ea typeface="Canva Sans"/>
                <a:cs typeface="Canva Sans"/>
                <a:sym typeface="Canva Sans"/>
              </a:rPr>
              <a:t>ty, including an Advanced Search feature. Type your search into the box at the top, left corner of the Knowledge Center or type CTRL + K. A list of options will dropdown and you can choose one or click on ‘More article filters’ at the bottom, right of the list. Narrow your returns to a specific subject by using the filters on the left-hand side of the page. Scroll down for more filters.  </a:t>
            </a:r>
          </a:p>
        </p:txBody>
      </p:sp>
      <p:grpSp>
        <p:nvGrpSpPr>
          <p:cNvPr id="10" name="Group 10"/>
          <p:cNvGrpSpPr/>
          <p:nvPr/>
        </p:nvGrpSpPr>
        <p:grpSpPr>
          <a:xfrm>
            <a:off x="777240" y="7018811"/>
            <a:ext cx="6217920" cy="513835"/>
            <a:chOff x="0" y="0"/>
            <a:chExt cx="2167467" cy="179115"/>
          </a:xfrm>
        </p:grpSpPr>
        <p:sp>
          <p:nvSpPr>
            <p:cNvPr id="11" name="Freeform 11"/>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2" name="TextBox 12"/>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13" name="TextBox 13"/>
          <p:cNvSpPr txBox="1"/>
          <p:nvPr/>
        </p:nvSpPr>
        <p:spPr>
          <a:xfrm>
            <a:off x="1223915" y="7077291"/>
            <a:ext cx="5324570" cy="387350"/>
          </a:xfrm>
          <a:prstGeom prst="rect">
            <a:avLst/>
          </a:prstGeom>
        </p:spPr>
        <p:txBody>
          <a:bodyPr lIns="0" tIns="0" rIns="0" bIns="0" rtlCol="0" anchor="t">
            <a:spAutoFit/>
          </a:bodyPr>
          <a:lstStyle/>
          <a:p>
            <a:pPr algn="l">
              <a:lnSpc>
                <a:spcPts val="2800"/>
              </a:lnSpc>
            </a:pPr>
            <a:r>
              <a:rPr lang="en-US" sz="2500" b="1">
                <a:solidFill>
                  <a:srgbClr val="1E1E1E"/>
                </a:solidFill>
                <a:latin typeface="Poppins Bold"/>
                <a:ea typeface="Poppins Bold"/>
                <a:cs typeface="Poppins Bold"/>
                <a:sym typeface="Poppins Bold"/>
              </a:rPr>
              <a:t>Preparing for UAT and Go-Live</a:t>
            </a:r>
          </a:p>
        </p:txBody>
      </p:sp>
      <p:grpSp>
        <p:nvGrpSpPr>
          <p:cNvPr id="14" name="Group 14"/>
          <p:cNvGrpSpPr/>
          <p:nvPr/>
        </p:nvGrpSpPr>
        <p:grpSpPr>
          <a:xfrm>
            <a:off x="777240" y="7625639"/>
            <a:ext cx="6217920" cy="1655521"/>
            <a:chOff x="0" y="0"/>
            <a:chExt cx="8290560" cy="2207362"/>
          </a:xfrm>
        </p:grpSpPr>
        <p:sp>
          <p:nvSpPr>
            <p:cNvPr id="15" name="Freeform 15"/>
            <p:cNvSpPr/>
            <p:nvPr/>
          </p:nvSpPr>
          <p:spPr>
            <a:xfrm>
              <a:off x="0" y="0"/>
              <a:ext cx="8290560" cy="2207362"/>
            </a:xfrm>
            <a:custGeom>
              <a:avLst/>
              <a:gdLst/>
              <a:ahLst/>
              <a:cxnLst/>
              <a:rect l="l" t="t" r="r" b="b"/>
              <a:pathLst>
                <a:path w="8290560" h="2207362">
                  <a:moveTo>
                    <a:pt x="0" y="0"/>
                  </a:moveTo>
                  <a:lnTo>
                    <a:pt x="8290560" y="0"/>
                  </a:lnTo>
                  <a:lnTo>
                    <a:pt x="8290560" y="2207362"/>
                  </a:lnTo>
                  <a:lnTo>
                    <a:pt x="0" y="22073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362070" y="948744"/>
              <a:ext cx="1444808" cy="1020525"/>
            </a:xfrm>
            <a:prstGeom prst="rect">
              <a:avLst/>
            </a:prstGeom>
          </p:spPr>
          <p:txBody>
            <a:bodyPr lIns="0" tIns="0" rIns="0" bIns="0" rtlCol="0" anchor="t">
              <a:spAutoFit/>
            </a:bodyPr>
            <a:lstStyle/>
            <a:p>
              <a:pPr algn="l">
                <a:lnSpc>
                  <a:spcPts val="2089"/>
                </a:lnSpc>
              </a:pPr>
              <a:r>
                <a:rPr lang="en-US" sz="1392" b="1">
                  <a:solidFill>
                    <a:srgbClr val="FFFFFF"/>
                  </a:solidFill>
                  <a:latin typeface="Canva Sans Bold"/>
                  <a:ea typeface="Canva Sans Bold"/>
                  <a:cs typeface="Canva Sans Bold"/>
                  <a:sym typeface="Canva Sans Bold"/>
                </a:rPr>
                <a:t>Understand the Data You Use</a:t>
              </a:r>
            </a:p>
          </p:txBody>
        </p:sp>
        <p:sp>
          <p:nvSpPr>
            <p:cNvPr id="17" name="TextBox 17"/>
            <p:cNvSpPr txBox="1"/>
            <p:nvPr/>
          </p:nvSpPr>
          <p:spPr>
            <a:xfrm>
              <a:off x="2477948" y="948744"/>
              <a:ext cx="1407701" cy="1020525"/>
            </a:xfrm>
            <a:prstGeom prst="rect">
              <a:avLst/>
            </a:prstGeom>
          </p:spPr>
          <p:txBody>
            <a:bodyPr lIns="0" tIns="0" rIns="0" bIns="0" rtlCol="0" anchor="t">
              <a:spAutoFit/>
            </a:bodyPr>
            <a:lstStyle/>
            <a:p>
              <a:pPr algn="l">
                <a:lnSpc>
                  <a:spcPts val="2089"/>
                </a:lnSpc>
              </a:pPr>
              <a:r>
                <a:rPr lang="en-US" sz="1392" b="1">
                  <a:solidFill>
                    <a:srgbClr val="041840"/>
                  </a:solidFill>
                  <a:latin typeface="Canva Sans Bold"/>
                  <a:ea typeface="Canva Sans Bold"/>
                  <a:cs typeface="Canva Sans Bold"/>
                  <a:sym typeface="Canva Sans Bold"/>
                </a:rPr>
                <a:t>Document Key Report Details</a:t>
              </a:r>
            </a:p>
          </p:txBody>
        </p:sp>
        <p:sp>
          <p:nvSpPr>
            <p:cNvPr id="18" name="TextBox 18"/>
            <p:cNvSpPr txBox="1"/>
            <p:nvPr/>
          </p:nvSpPr>
          <p:spPr>
            <a:xfrm>
              <a:off x="4454607" y="948744"/>
              <a:ext cx="1444808" cy="1020525"/>
            </a:xfrm>
            <a:prstGeom prst="rect">
              <a:avLst/>
            </a:prstGeom>
          </p:spPr>
          <p:txBody>
            <a:bodyPr lIns="0" tIns="0" rIns="0" bIns="0" rtlCol="0" anchor="t">
              <a:spAutoFit/>
            </a:bodyPr>
            <a:lstStyle/>
            <a:p>
              <a:pPr algn="l">
                <a:lnSpc>
                  <a:spcPts val="2089"/>
                </a:lnSpc>
              </a:pPr>
              <a:r>
                <a:rPr lang="en-US" sz="1392" b="1">
                  <a:solidFill>
                    <a:srgbClr val="FFFFFF"/>
                  </a:solidFill>
                  <a:latin typeface="Canva Sans Bold"/>
                  <a:ea typeface="Canva Sans Bold"/>
                  <a:cs typeface="Canva Sans Bold"/>
                  <a:sym typeface="Canva Sans Bold"/>
                </a:rPr>
                <a:t>Learn the New Terms &amp; Data Flow</a:t>
              </a:r>
            </a:p>
          </p:txBody>
        </p:sp>
        <p:sp>
          <p:nvSpPr>
            <p:cNvPr id="19" name="TextBox 19"/>
            <p:cNvSpPr txBox="1"/>
            <p:nvPr/>
          </p:nvSpPr>
          <p:spPr>
            <a:xfrm>
              <a:off x="6463159" y="948744"/>
              <a:ext cx="1463362" cy="1020525"/>
            </a:xfrm>
            <a:prstGeom prst="rect">
              <a:avLst/>
            </a:prstGeom>
          </p:spPr>
          <p:txBody>
            <a:bodyPr lIns="0" tIns="0" rIns="0" bIns="0" rtlCol="0" anchor="t">
              <a:spAutoFit/>
            </a:bodyPr>
            <a:lstStyle/>
            <a:p>
              <a:pPr algn="l">
                <a:lnSpc>
                  <a:spcPts val="2089"/>
                </a:lnSpc>
              </a:pPr>
              <a:r>
                <a:rPr lang="en-US" sz="1392" b="1">
                  <a:solidFill>
                    <a:srgbClr val="041840"/>
                  </a:solidFill>
                  <a:latin typeface="Canva Sans Bold"/>
                  <a:ea typeface="Canva Sans Bold"/>
                  <a:cs typeface="Canva Sans Bold"/>
                  <a:sym typeface="Canva Sans Bold"/>
                </a:rPr>
                <a:t>Prepare to Test Reports During UAT</a:t>
              </a:r>
            </a:p>
          </p:txBody>
        </p:sp>
        <p:sp>
          <p:nvSpPr>
            <p:cNvPr id="20" name="TextBox 20"/>
            <p:cNvSpPr txBox="1"/>
            <p:nvPr/>
          </p:nvSpPr>
          <p:spPr>
            <a:xfrm>
              <a:off x="484060" y="200369"/>
              <a:ext cx="507028" cy="429653"/>
            </a:xfrm>
            <a:prstGeom prst="rect">
              <a:avLst/>
            </a:prstGeom>
          </p:spPr>
          <p:txBody>
            <a:bodyPr lIns="0" tIns="0" rIns="0" bIns="0" rtlCol="0" anchor="t">
              <a:spAutoFit/>
            </a:bodyPr>
            <a:lstStyle/>
            <a:p>
              <a:pPr algn="l">
                <a:lnSpc>
                  <a:spcPts val="2775"/>
                </a:lnSpc>
              </a:pPr>
              <a:r>
                <a:rPr lang="en-US" sz="1850" b="1">
                  <a:solidFill>
                    <a:srgbClr val="FFFFFF"/>
                  </a:solidFill>
                  <a:latin typeface="Poppins Bold"/>
                  <a:ea typeface="Poppins Bold"/>
                  <a:cs typeface="Poppins Bold"/>
                  <a:sym typeface="Poppins Bold"/>
                </a:rPr>
                <a:t>01.</a:t>
              </a:r>
            </a:p>
          </p:txBody>
        </p:sp>
        <p:sp>
          <p:nvSpPr>
            <p:cNvPr id="21" name="TextBox 21"/>
            <p:cNvSpPr txBox="1"/>
            <p:nvPr/>
          </p:nvSpPr>
          <p:spPr>
            <a:xfrm>
              <a:off x="2443693" y="200369"/>
              <a:ext cx="507028" cy="429653"/>
            </a:xfrm>
            <a:prstGeom prst="rect">
              <a:avLst/>
            </a:prstGeom>
          </p:spPr>
          <p:txBody>
            <a:bodyPr lIns="0" tIns="0" rIns="0" bIns="0" rtlCol="0" anchor="t">
              <a:spAutoFit/>
            </a:bodyPr>
            <a:lstStyle/>
            <a:p>
              <a:pPr algn="l">
                <a:lnSpc>
                  <a:spcPts val="2775"/>
                </a:lnSpc>
              </a:pPr>
              <a:r>
                <a:rPr lang="en-US" sz="1850" b="1">
                  <a:solidFill>
                    <a:srgbClr val="041840"/>
                  </a:solidFill>
                  <a:latin typeface="Poppins Bold"/>
                  <a:ea typeface="Poppins Bold"/>
                  <a:cs typeface="Poppins Bold"/>
                  <a:sym typeface="Poppins Bold"/>
                </a:rPr>
                <a:t>02.</a:t>
              </a:r>
            </a:p>
          </p:txBody>
        </p:sp>
        <p:sp>
          <p:nvSpPr>
            <p:cNvPr id="22" name="TextBox 22"/>
            <p:cNvSpPr txBox="1"/>
            <p:nvPr/>
          </p:nvSpPr>
          <p:spPr>
            <a:xfrm>
              <a:off x="4454607" y="200369"/>
              <a:ext cx="507028" cy="429653"/>
            </a:xfrm>
            <a:prstGeom prst="rect">
              <a:avLst/>
            </a:prstGeom>
          </p:spPr>
          <p:txBody>
            <a:bodyPr lIns="0" tIns="0" rIns="0" bIns="0" rtlCol="0" anchor="t">
              <a:spAutoFit/>
            </a:bodyPr>
            <a:lstStyle/>
            <a:p>
              <a:pPr algn="l">
                <a:lnSpc>
                  <a:spcPts val="2775"/>
                </a:lnSpc>
              </a:pPr>
              <a:r>
                <a:rPr lang="en-US" sz="1850" b="1">
                  <a:solidFill>
                    <a:srgbClr val="FFFFFF"/>
                  </a:solidFill>
                  <a:latin typeface="Poppins Bold"/>
                  <a:ea typeface="Poppins Bold"/>
                  <a:cs typeface="Poppins Bold"/>
                  <a:sym typeface="Poppins Bold"/>
                </a:rPr>
                <a:t>03.</a:t>
              </a:r>
            </a:p>
          </p:txBody>
        </p:sp>
        <p:sp>
          <p:nvSpPr>
            <p:cNvPr id="23" name="TextBox 23"/>
            <p:cNvSpPr txBox="1"/>
            <p:nvPr/>
          </p:nvSpPr>
          <p:spPr>
            <a:xfrm>
              <a:off x="6463159" y="200369"/>
              <a:ext cx="507028" cy="429653"/>
            </a:xfrm>
            <a:prstGeom prst="rect">
              <a:avLst/>
            </a:prstGeom>
          </p:spPr>
          <p:txBody>
            <a:bodyPr lIns="0" tIns="0" rIns="0" bIns="0" rtlCol="0" anchor="t">
              <a:spAutoFit/>
            </a:bodyPr>
            <a:lstStyle/>
            <a:p>
              <a:pPr algn="l">
                <a:lnSpc>
                  <a:spcPts val="2775"/>
                </a:lnSpc>
              </a:pPr>
              <a:r>
                <a:rPr lang="en-US" sz="1850" b="1">
                  <a:solidFill>
                    <a:srgbClr val="041840"/>
                  </a:solidFill>
                  <a:latin typeface="Poppins Bold"/>
                  <a:ea typeface="Poppins Bold"/>
                  <a:cs typeface="Poppins Bold"/>
                  <a:sym typeface="Poppins Bold"/>
                </a:rPr>
                <a:t>04.</a:t>
              </a:r>
            </a:p>
          </p:txBody>
        </p:sp>
      </p:grpSp>
      <p:sp>
        <p:nvSpPr>
          <p:cNvPr id="24" name="TextBox 24"/>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689" y="1687272"/>
            <a:ext cx="6225022" cy="2621122"/>
            <a:chOff x="0" y="-28575"/>
            <a:chExt cx="8300030" cy="3494830"/>
          </a:xfrm>
        </p:grpSpPr>
        <p:sp>
          <p:nvSpPr>
            <p:cNvPr id="3" name="TextBox 3"/>
            <p:cNvSpPr txBox="1"/>
            <p:nvPr/>
          </p:nvSpPr>
          <p:spPr>
            <a:xfrm>
              <a:off x="0" y="-28575"/>
              <a:ext cx="8300030" cy="3494830"/>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a:solidFill>
                    <a:srgbClr val="000000"/>
                  </a:solidFill>
                  <a:latin typeface="Canva Sans Bold"/>
                  <a:ea typeface="Canva Sans Bold"/>
                  <a:cs typeface="Canva Sans Bold"/>
                  <a:sym typeface="Canva Sans Bold"/>
                </a:rPr>
                <a:t>Step 1: Understand the Data You Use</a:t>
              </a:r>
            </a:p>
            <a:p>
              <a:pPr marL="0" lvl="1" indent="0" algn="just">
                <a:lnSpc>
                  <a:spcPts val="1650"/>
                </a:lnSpc>
                <a:spcBef>
                  <a:spcPct val="0"/>
                </a:spcBef>
              </a:pPr>
              <a:r>
                <a:rPr lang="en-US" sz="1100" u="none" strike="noStrike">
                  <a:solidFill>
                    <a:srgbClr val="000000"/>
                  </a:solidFill>
                  <a:latin typeface="Canva Sans"/>
                  <a:ea typeface="Canva Sans"/>
                  <a:cs typeface="Canva Sans"/>
                  <a:sym typeface="Canva Sans"/>
                </a:rPr>
                <a:t>Take time to review how you access the data you need to perform your job tasks. Focus especially on reports tied to processes and subprocesses relevant to your role.</a:t>
              </a:r>
            </a:p>
            <a:p>
              <a:pPr marL="237490" lvl="1" indent="-118745" algn="just">
                <a:lnSpc>
                  <a:spcPts val="1650"/>
                </a:lnSpc>
                <a:spcBef>
                  <a:spcPct val="0"/>
                </a:spcBef>
                <a:buFont typeface="Arial"/>
                <a:buChar char="•"/>
              </a:pPr>
              <a:r>
                <a:rPr lang="en-US" sz="1100" u="none" strike="noStrike">
                  <a:solidFill>
                    <a:srgbClr val="000000"/>
                  </a:solidFill>
                  <a:latin typeface="Canva Sans"/>
                  <a:ea typeface="Canva Sans"/>
                  <a:cs typeface="Canva Sans"/>
                  <a:sym typeface="Canva Sans"/>
                </a:rPr>
                <a:t>Identify the reports you currently run using RDS, FLAIR@DFS, or directly from IW.  In 2024, each division/office identified all current reports as part of an RW Task. Reach out to the CCN to request a copy of your reports, if needed. </a:t>
              </a:r>
            </a:p>
            <a:p>
              <a:pPr algn="just">
                <a:lnSpc>
                  <a:spcPts val="600"/>
                </a:lnSpc>
                <a:spcBef>
                  <a:spcPct val="0"/>
                </a:spcBef>
              </a:pPr>
              <a:endParaRPr lang="en-US" sz="1100" u="none" strike="noStrike">
                <a:solidFill>
                  <a:srgbClr val="000000"/>
                </a:solidFill>
                <a:latin typeface="Canva Sans"/>
                <a:ea typeface="Canva Sans"/>
                <a:cs typeface="Canva Sans"/>
                <a:sym typeface="Canva Sans"/>
              </a:endParaRPr>
            </a:p>
            <a:p>
              <a:pPr marL="237490" lvl="1" indent="-118745" algn="just">
                <a:lnSpc>
                  <a:spcPts val="1650"/>
                </a:lnSpc>
                <a:spcBef>
                  <a:spcPct val="0"/>
                </a:spcBef>
                <a:buFont typeface="Arial"/>
                <a:buChar char="•"/>
              </a:pPr>
              <a:r>
                <a:rPr lang="en-US" sz="1100" u="none" strike="noStrike">
                  <a:solidFill>
                    <a:srgbClr val="000000"/>
                  </a:solidFill>
                  <a:latin typeface="Canva Sans"/>
                  <a:ea typeface="Canva Sans"/>
                  <a:cs typeface="Canva Sans"/>
                  <a:sym typeface="Canva Sans"/>
                </a:rPr>
                <a:t>Think through the calendar year and capture recurring reports used for:</a:t>
              </a:r>
            </a:p>
            <a:p>
              <a:pPr marL="474980" lvl="2" indent="-158327" algn="just">
                <a:lnSpc>
                  <a:spcPts val="1650"/>
                </a:lnSpc>
                <a:buFont typeface="Arial"/>
                <a:buChar char="⚬"/>
              </a:pPr>
              <a:r>
                <a:rPr lang="en-US" sz="1100" u="none" strike="noStrike">
                  <a:solidFill>
                    <a:srgbClr val="000000"/>
                  </a:solidFill>
                  <a:latin typeface="Canva Sans"/>
                  <a:ea typeface="Canva Sans"/>
                  <a:cs typeface="Canva Sans"/>
                  <a:sym typeface="Canva Sans"/>
                </a:rPr>
                <a:t>Legislative reporting,</a:t>
              </a:r>
            </a:p>
            <a:p>
              <a:pPr marL="474980" lvl="2" indent="-158327" algn="just">
                <a:lnSpc>
                  <a:spcPts val="1650"/>
                </a:lnSpc>
                <a:buFont typeface="Arial"/>
                <a:buChar char="⚬"/>
              </a:pPr>
              <a:r>
                <a:rPr lang="en-US" sz="1100" u="none" strike="noStrike">
                  <a:solidFill>
                    <a:srgbClr val="000000"/>
                  </a:solidFill>
                  <a:latin typeface="Canva Sans"/>
                  <a:ea typeface="Canva Sans"/>
                  <a:cs typeface="Canva Sans"/>
                  <a:sym typeface="Canva Sans"/>
                </a:rPr>
                <a:t>Asset tracking,</a:t>
              </a:r>
            </a:p>
            <a:p>
              <a:pPr algn="just">
                <a:lnSpc>
                  <a:spcPts val="600"/>
                </a:lnSpc>
              </a:pPr>
              <a:endParaRPr lang="en-US" sz="1100" u="none" strike="noStrike">
                <a:solidFill>
                  <a:srgbClr val="000000"/>
                </a:solidFill>
                <a:latin typeface="Canva Sans"/>
                <a:ea typeface="Canva Sans"/>
                <a:cs typeface="Canva Sans"/>
                <a:sym typeface="Canva Sans"/>
              </a:endParaRPr>
            </a:p>
            <a:p>
              <a:pPr marL="237490" lvl="1" indent="-118745" algn="just">
                <a:lnSpc>
                  <a:spcPts val="1650"/>
                </a:lnSpc>
                <a:spcBef>
                  <a:spcPct val="0"/>
                </a:spcBef>
                <a:buFont typeface="Arial"/>
                <a:buChar char="•"/>
              </a:pPr>
              <a:r>
                <a:rPr lang="en-US" sz="1100" u="none" strike="noStrike">
                  <a:solidFill>
                    <a:srgbClr val="000000"/>
                  </a:solidFill>
                  <a:latin typeface="Canva Sans"/>
                  <a:ea typeface="Canva Sans"/>
                  <a:cs typeface="Canva Sans"/>
                  <a:sym typeface="Canva Sans"/>
                </a:rPr>
                <a:t>Think beyond reports run in FLAIR, as systems that interact with FLAIR will be remediated to interact with Florida PALM (or retired), and you will want to ensure you can still capture the data you need. </a:t>
              </a:r>
            </a:p>
          </p:txBody>
        </p:sp>
        <p:sp>
          <p:nvSpPr>
            <p:cNvPr id="4" name="TextBox 4"/>
            <p:cNvSpPr txBox="1"/>
            <p:nvPr/>
          </p:nvSpPr>
          <p:spPr>
            <a:xfrm>
              <a:off x="2375372" y="2086087"/>
              <a:ext cx="4114503" cy="531495"/>
            </a:xfrm>
            <a:prstGeom prst="rect">
              <a:avLst/>
            </a:prstGeom>
          </p:spPr>
          <p:txBody>
            <a:bodyPr lIns="0" tIns="0" rIns="0" bIns="0" rtlCol="0" anchor="t">
              <a:spAutoFit/>
            </a:bodyPr>
            <a:lstStyle/>
            <a:p>
              <a:pPr marL="474981" lvl="2" indent="-158327" algn="just">
                <a:lnSpc>
                  <a:spcPts val="1650"/>
                </a:lnSpc>
                <a:buFont typeface="Arial"/>
                <a:buChar char="⚬"/>
              </a:pPr>
              <a:r>
                <a:rPr lang="en-US" sz="1100" u="none" strike="noStrike" dirty="0">
                  <a:solidFill>
                    <a:srgbClr val="000000"/>
                  </a:solidFill>
                  <a:latin typeface="Canva Sans"/>
                  <a:ea typeface="Canva Sans"/>
                  <a:cs typeface="Canva Sans"/>
                  <a:sym typeface="Canva Sans"/>
                </a:rPr>
                <a:t>Budget management, and </a:t>
              </a:r>
            </a:p>
            <a:p>
              <a:pPr marL="474981" lvl="2" indent="-158327" algn="just">
                <a:lnSpc>
                  <a:spcPts val="1650"/>
                </a:lnSpc>
                <a:spcBef>
                  <a:spcPct val="0"/>
                </a:spcBef>
                <a:buFont typeface="Arial"/>
                <a:buChar char="⚬"/>
              </a:pPr>
              <a:r>
                <a:rPr lang="en-US" sz="1100" u="none" strike="noStrike" dirty="0">
                  <a:solidFill>
                    <a:srgbClr val="000000"/>
                  </a:solidFill>
                  <a:latin typeface="Canva Sans"/>
                  <a:ea typeface="Canva Sans"/>
                  <a:cs typeface="Canva Sans"/>
                  <a:sym typeface="Canva Sans"/>
                </a:rPr>
                <a:t>Any other essential business functions</a:t>
              </a:r>
            </a:p>
          </p:txBody>
        </p:sp>
      </p:grpSp>
      <p:sp>
        <p:nvSpPr>
          <p:cNvPr id="5" name="TextBox 5"/>
          <p:cNvSpPr txBox="1"/>
          <p:nvPr/>
        </p:nvSpPr>
        <p:spPr>
          <a:xfrm>
            <a:off x="777240" y="748665"/>
            <a:ext cx="6217920" cy="6153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Transitioning to Florida PALM is a marathon, not a sprint. Proper preparation now will ensure you feel confident and capable during UAT and at Go-Live. This handout outlines key steps to help you get ready by focusing on the reports and data you use every day.</a:t>
            </a:r>
          </a:p>
        </p:txBody>
      </p:sp>
      <p:sp>
        <p:nvSpPr>
          <p:cNvPr id="6" name="TextBox 6"/>
          <p:cNvSpPr txBox="1"/>
          <p:nvPr/>
        </p:nvSpPr>
        <p:spPr>
          <a:xfrm>
            <a:off x="777240" y="4624542"/>
            <a:ext cx="6217920" cy="1872615"/>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a:solidFill>
                  <a:srgbClr val="000000"/>
                </a:solidFill>
                <a:latin typeface="Canva Sans Bold"/>
                <a:ea typeface="Canva Sans Bold"/>
                <a:cs typeface="Canva Sans Bold"/>
                <a:sym typeface="Canva Sans Bold"/>
              </a:rPr>
              <a:t>Step 2: Document Key Report Details</a:t>
            </a:r>
          </a:p>
          <a:p>
            <a:pPr marL="0" lvl="1" indent="0" algn="just">
              <a:lnSpc>
                <a:spcPts val="1650"/>
              </a:lnSpc>
              <a:spcBef>
                <a:spcPct val="0"/>
              </a:spcBef>
            </a:pPr>
            <a:r>
              <a:rPr lang="en-US" sz="1100" u="none" strike="noStrike">
                <a:solidFill>
                  <a:srgbClr val="000000"/>
                </a:solidFill>
                <a:latin typeface="Canva Sans"/>
                <a:ea typeface="Canva Sans"/>
                <a:cs typeface="Canva Sans"/>
                <a:sym typeface="Canva Sans"/>
              </a:rPr>
              <a:t>For each report you use, document the following information:</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Purpose: Why do you run this report?</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Usage: How is the data used?</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Important Elements: What specific data elements are most important?</a:t>
            </a:r>
          </a:p>
          <a:p>
            <a:pPr algn="just">
              <a:lnSpc>
                <a:spcPts val="1650"/>
              </a:lnSpc>
            </a:pPr>
            <a:endParaRPr lang="en-US" sz="1100" u="none" strike="noStrike">
              <a:solidFill>
                <a:srgbClr val="000000"/>
              </a:solidFill>
              <a:latin typeface="Canva Sans"/>
              <a:ea typeface="Canva Sans"/>
              <a:cs typeface="Canva Sans"/>
              <a:sym typeface="Canva Sans"/>
            </a:endParaRPr>
          </a:p>
          <a:p>
            <a:pPr algn="just">
              <a:lnSpc>
                <a:spcPts val="1650"/>
              </a:lnSpc>
              <a:spcBef>
                <a:spcPct val="0"/>
              </a:spcBef>
            </a:pPr>
            <a:r>
              <a:rPr lang="en-US" sz="1100" u="none" strike="noStrike">
                <a:solidFill>
                  <a:srgbClr val="000000"/>
                </a:solidFill>
                <a:latin typeface="Canva Sans"/>
                <a:ea typeface="Canva Sans"/>
                <a:cs typeface="Canva Sans"/>
                <a:sym typeface="Canva Sans"/>
              </a:rPr>
              <a:t>Locate comparable reports in Florida PALM or the DW/BI.  If you cannot find a replacement report, notify your CCN. Together, you’ll work on identifying solutions to ensure business continuity. </a:t>
            </a:r>
          </a:p>
        </p:txBody>
      </p:sp>
      <p:sp>
        <p:nvSpPr>
          <p:cNvPr id="7" name="TextBox 7"/>
          <p:cNvSpPr txBox="1"/>
          <p:nvPr/>
        </p:nvSpPr>
        <p:spPr>
          <a:xfrm>
            <a:off x="777240" y="6779895"/>
            <a:ext cx="6217920" cy="2501265"/>
          </a:xfrm>
          <a:prstGeom prst="rect">
            <a:avLst/>
          </a:prstGeom>
        </p:spPr>
        <p:txBody>
          <a:bodyPr lIns="0" tIns="0" rIns="0" bIns="0" rtlCol="0" anchor="t">
            <a:spAutoFit/>
          </a:bodyPr>
          <a:lstStyle/>
          <a:p>
            <a:pPr algn="just">
              <a:lnSpc>
                <a:spcPts val="1650"/>
              </a:lnSpc>
              <a:spcBef>
                <a:spcPct val="0"/>
              </a:spcBef>
            </a:pPr>
            <a:r>
              <a:rPr lang="en-US" sz="1100" b="1" u="none" strike="noStrike">
                <a:solidFill>
                  <a:srgbClr val="000000"/>
                </a:solidFill>
                <a:latin typeface="Canva Sans Bold"/>
                <a:ea typeface="Canva Sans Bold"/>
                <a:cs typeface="Canva Sans Bold"/>
                <a:sym typeface="Canva Sans Bold"/>
              </a:rPr>
              <a:t>Step 3: Learn the New Terminology and Data Flow</a:t>
            </a:r>
          </a:p>
          <a:p>
            <a:pPr algn="just">
              <a:lnSpc>
                <a:spcPts val="1650"/>
              </a:lnSpc>
              <a:spcBef>
                <a:spcPct val="0"/>
              </a:spcBef>
            </a:pPr>
            <a:r>
              <a:rPr lang="en-US" sz="1100" u="none" strike="noStrike">
                <a:solidFill>
                  <a:srgbClr val="000000"/>
                </a:solidFill>
                <a:latin typeface="Canva Sans"/>
                <a:ea typeface="Canva Sans"/>
                <a:cs typeface="Canva Sans"/>
                <a:sym typeface="Canva Sans"/>
              </a:rPr>
              <a:t>Understanding how data is moves through the Florida PALM Modules and to the DW/BI and Enterprise/ABS is essential to ensuring you can locate the reports you need. Also, understanding changing terminology will ensure that reports reflect the data you’re seeking. </a:t>
            </a:r>
          </a:p>
          <a:p>
            <a:pPr marL="237491" lvl="1" indent="-118745" algn="just">
              <a:lnSpc>
                <a:spcPts val="1650"/>
              </a:lnSpc>
              <a:spcBef>
                <a:spcPct val="0"/>
              </a:spcBef>
              <a:buFont typeface="Arial"/>
              <a:buChar char="•"/>
            </a:pPr>
            <a:r>
              <a:rPr lang="en-US" sz="1100" u="none" strike="noStrike">
                <a:solidFill>
                  <a:srgbClr val="000000"/>
                </a:solidFill>
                <a:latin typeface="Canva Sans"/>
                <a:ea typeface="Canva Sans"/>
                <a:cs typeface="Canva Sans"/>
                <a:sym typeface="Canva Sans"/>
              </a:rPr>
              <a:t>Study terminology changes and changes to the Chart of Accounts on the </a:t>
            </a:r>
            <a:r>
              <a:rPr lang="en-US" sz="1100" u="sng" strike="noStrike">
                <a:solidFill>
                  <a:srgbClr val="000000"/>
                </a:solidFill>
                <a:latin typeface="Canva Sans"/>
                <a:ea typeface="Canva Sans"/>
                <a:cs typeface="Canva Sans"/>
                <a:sym typeface="Canva Sans"/>
                <a:hlinkClick r:id="rId2" tooltip="https://myfloridacfo.sharepoint.com/sites/LnD/CCN/SitePages/DFS-Florida-PALM-Stakeholders-Site.aspx"/>
              </a:rPr>
              <a:t>DFS Florida PALM Stakeholder SharePoint</a:t>
            </a:r>
            <a:r>
              <a:rPr lang="en-US" sz="1100" u="none" strike="noStrike">
                <a:solidFill>
                  <a:srgbClr val="000000"/>
                </a:solidFill>
                <a:latin typeface="Canva Sans"/>
                <a:ea typeface="Canva Sans"/>
                <a:cs typeface="Canva Sans"/>
                <a:sym typeface="Canva Sans"/>
              </a:rPr>
              <a:t> and the </a:t>
            </a:r>
            <a:r>
              <a:rPr lang="en-US" sz="1100" u="sng" strike="noStrike">
                <a:solidFill>
                  <a:srgbClr val="000000"/>
                </a:solidFill>
                <a:latin typeface="Canva Sans"/>
                <a:ea typeface="Canva Sans"/>
                <a:cs typeface="Canva Sans"/>
                <a:sym typeface="Canva Sans"/>
                <a:hlinkClick r:id="rId3" tooltip="https://myfloridacfofloridapalm.us.document360.io/docs/knowledge-center-change-catalog"/>
              </a:rPr>
              <a:t>Florida PALM Knowledge Center</a:t>
            </a:r>
            <a:r>
              <a:rPr lang="en-US" sz="1100" u="none" strike="noStrike">
                <a:solidFill>
                  <a:srgbClr val="000000"/>
                </a:solidFill>
                <a:latin typeface="Canva Sans"/>
                <a:ea typeface="Canva Sans"/>
                <a:cs typeface="Canva Sans"/>
                <a:sym typeface="Canva Sans"/>
              </a:rPr>
              <a:t>.  The Business Process Models may be especially helpful to understanding data flow and terminology.  </a:t>
            </a:r>
          </a:p>
          <a:p>
            <a:pPr marL="237491" lvl="1" indent="-118745" algn="just">
              <a:lnSpc>
                <a:spcPts val="1650"/>
              </a:lnSpc>
              <a:spcBef>
                <a:spcPct val="0"/>
              </a:spcBef>
              <a:buFont typeface="Arial"/>
              <a:buChar char="•"/>
            </a:pPr>
            <a:r>
              <a:rPr lang="en-US" sz="1100" u="none" strike="noStrike">
                <a:solidFill>
                  <a:srgbClr val="000000"/>
                </a:solidFill>
                <a:latin typeface="Canva Sans"/>
                <a:ea typeface="Canva Sans"/>
                <a:cs typeface="Canva Sans"/>
                <a:sym typeface="Canva Sans"/>
              </a:rPr>
              <a:t>Review Florida PALM Module Interactions to learn where data is stored. Remember that timing will be critical when accessing specific data. For example, if you are seeking to pull data from the prior month, you will need to use a DW/BI report. On the other hand, if a transaction has a coding or budget issue and the user wants more details, that data will be found on a report directly in Florida PALM. </a:t>
            </a:r>
          </a:p>
        </p:txBody>
      </p:sp>
      <p:sp>
        <p:nvSpPr>
          <p:cNvPr id="8" name="TextBox 8"/>
          <p:cNvSpPr txBox="1"/>
          <p:nvPr/>
        </p:nvSpPr>
        <p:spPr>
          <a:xfrm>
            <a:off x="3192977" y="9709785"/>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748665"/>
            <a:ext cx="6217920" cy="2082165"/>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a:solidFill>
                  <a:srgbClr val="000000"/>
                </a:solidFill>
                <a:latin typeface="Canva Sans Bold"/>
                <a:ea typeface="Canva Sans Bold"/>
                <a:cs typeface="Canva Sans Bold"/>
                <a:sym typeface="Canva Sans Bold"/>
              </a:rPr>
              <a:t>Step 4: Prepare to Test Reports During UAT</a:t>
            </a:r>
          </a:p>
          <a:p>
            <a:pPr algn="just">
              <a:lnSpc>
                <a:spcPts val="1650"/>
              </a:lnSpc>
              <a:spcBef>
                <a:spcPct val="0"/>
              </a:spcBef>
            </a:pPr>
            <a:r>
              <a:rPr lang="en-US" sz="1100" u="none" strike="noStrike">
                <a:solidFill>
                  <a:srgbClr val="000000"/>
                </a:solidFill>
                <a:latin typeface="Canva Sans"/>
                <a:ea typeface="Canva Sans"/>
                <a:cs typeface="Canva Sans"/>
                <a:sym typeface="Canva Sans"/>
              </a:rPr>
              <a:t>Compile a list of reports to run during UAT so that you can evaluate the data on those reports to be sure it will meet your needs.  Encourage other end users in your division/office to follow the same steps for each report they rely on.</a:t>
            </a:r>
          </a:p>
          <a:p>
            <a:pPr algn="just">
              <a:lnSpc>
                <a:spcPts val="1650"/>
              </a:lnSpc>
              <a:spcBef>
                <a:spcPct val="0"/>
              </a:spcBef>
            </a:pPr>
            <a:endParaRPr lang="en-US" sz="1100" u="none" strike="noStrike">
              <a:solidFill>
                <a:srgbClr val="000000"/>
              </a:solidFill>
              <a:latin typeface="Canva Sans"/>
              <a:ea typeface="Canva Sans"/>
              <a:cs typeface="Canva Sans"/>
              <a:sym typeface="Canva Sans"/>
            </a:endParaRPr>
          </a:p>
          <a:p>
            <a:pPr algn="just">
              <a:lnSpc>
                <a:spcPts val="1650"/>
              </a:lnSpc>
              <a:spcBef>
                <a:spcPct val="0"/>
              </a:spcBef>
            </a:pPr>
            <a:r>
              <a:rPr lang="en-US" sz="1100" u="none" strike="noStrike">
                <a:solidFill>
                  <a:srgbClr val="000000"/>
                </a:solidFill>
                <a:latin typeface="Canva Sans"/>
                <a:ea typeface="Canva Sans"/>
                <a:cs typeface="Canva Sans"/>
                <a:sym typeface="Canva Sans"/>
              </a:rPr>
              <a:t>If you find that you aren’t able to locate a Florida PALM or DW/BI Report that will provide the data you need, document the key details for that report.  Reports are continually being updated in the Knowledge Center, so check back frequently.  If necessary, a DW/BI Author may be needed to create the report for you.   During UAT, you will be able to collaborate with SMEs and the CCN to ensure all your reporting needs are met. </a:t>
            </a:r>
          </a:p>
        </p:txBody>
      </p:sp>
      <p:grpSp>
        <p:nvGrpSpPr>
          <p:cNvPr id="3" name="Group 3"/>
          <p:cNvGrpSpPr/>
          <p:nvPr/>
        </p:nvGrpSpPr>
        <p:grpSpPr>
          <a:xfrm>
            <a:off x="750993" y="2932149"/>
            <a:ext cx="912016" cy="1146476"/>
            <a:chOff x="0" y="0"/>
            <a:chExt cx="707514" cy="889400"/>
          </a:xfrm>
        </p:grpSpPr>
        <p:sp>
          <p:nvSpPr>
            <p:cNvPr id="4" name="Freeform 4"/>
            <p:cNvSpPr/>
            <p:nvPr/>
          </p:nvSpPr>
          <p:spPr>
            <a:xfrm>
              <a:off x="0" y="0"/>
              <a:ext cx="707514" cy="889400"/>
            </a:xfrm>
            <a:custGeom>
              <a:avLst/>
              <a:gdLst/>
              <a:ahLst/>
              <a:cxnLst/>
              <a:rect l="l" t="t" r="r" b="b"/>
              <a:pathLst>
                <a:path w="707514" h="889400">
                  <a:moveTo>
                    <a:pt x="145899" y="0"/>
                  </a:moveTo>
                  <a:lnTo>
                    <a:pt x="561615" y="0"/>
                  </a:lnTo>
                  <a:cubicBezTo>
                    <a:pt x="600310" y="0"/>
                    <a:pt x="637420" y="15371"/>
                    <a:pt x="664781" y="42733"/>
                  </a:cubicBezTo>
                  <a:cubicBezTo>
                    <a:pt x="692142" y="70094"/>
                    <a:pt x="707514" y="107204"/>
                    <a:pt x="707514" y="145899"/>
                  </a:cubicBezTo>
                  <a:lnTo>
                    <a:pt x="707514" y="743501"/>
                  </a:lnTo>
                  <a:cubicBezTo>
                    <a:pt x="707514" y="782196"/>
                    <a:pt x="692142" y="819306"/>
                    <a:pt x="664781" y="846668"/>
                  </a:cubicBezTo>
                  <a:cubicBezTo>
                    <a:pt x="637420" y="874029"/>
                    <a:pt x="600310" y="889400"/>
                    <a:pt x="561615" y="889400"/>
                  </a:cubicBezTo>
                  <a:lnTo>
                    <a:pt x="145899" y="889400"/>
                  </a:lnTo>
                  <a:cubicBezTo>
                    <a:pt x="65321" y="889400"/>
                    <a:pt x="0" y="824079"/>
                    <a:pt x="0" y="743501"/>
                  </a:cubicBezTo>
                  <a:lnTo>
                    <a:pt x="0" y="145899"/>
                  </a:lnTo>
                  <a:cubicBezTo>
                    <a:pt x="0" y="107204"/>
                    <a:pt x="15371" y="70094"/>
                    <a:pt x="42733" y="42733"/>
                  </a:cubicBezTo>
                  <a:cubicBezTo>
                    <a:pt x="70094" y="15371"/>
                    <a:pt x="107204" y="0"/>
                    <a:pt x="145899" y="0"/>
                  </a:cubicBezTo>
                  <a:close/>
                </a:path>
              </a:pathLst>
            </a:custGeom>
            <a:solidFill>
              <a:srgbClr val="3C6789"/>
            </a:solidFill>
          </p:spPr>
          <p:txBody>
            <a:bodyPr/>
            <a:lstStyle/>
            <a:p>
              <a:endParaRPr lang="en-US"/>
            </a:p>
          </p:txBody>
        </p:sp>
        <p:sp>
          <p:nvSpPr>
            <p:cNvPr id="5" name="TextBox 5"/>
            <p:cNvSpPr txBox="1"/>
            <p:nvPr/>
          </p:nvSpPr>
          <p:spPr>
            <a:xfrm>
              <a:off x="0" y="-28575"/>
              <a:ext cx="707514" cy="917975"/>
            </a:xfrm>
            <a:prstGeom prst="rect">
              <a:avLst/>
            </a:prstGeom>
          </p:spPr>
          <p:txBody>
            <a:bodyPr lIns="47790" tIns="47790" rIns="47790" bIns="47790" rtlCol="0" anchor="ctr"/>
            <a:lstStyle/>
            <a:p>
              <a:pPr algn="ctr">
                <a:lnSpc>
                  <a:spcPts val="1843"/>
                </a:lnSpc>
              </a:pPr>
              <a:endParaRPr/>
            </a:p>
          </p:txBody>
        </p:sp>
      </p:grpSp>
      <p:sp>
        <p:nvSpPr>
          <p:cNvPr id="6" name="Freeform 6"/>
          <p:cNvSpPr/>
          <p:nvPr/>
        </p:nvSpPr>
        <p:spPr>
          <a:xfrm>
            <a:off x="850723" y="3197983"/>
            <a:ext cx="712554" cy="594983"/>
          </a:xfrm>
          <a:custGeom>
            <a:avLst/>
            <a:gdLst/>
            <a:ahLst/>
            <a:cxnLst/>
            <a:rect l="l" t="t" r="r" b="b"/>
            <a:pathLst>
              <a:path w="712554" h="594983">
                <a:moveTo>
                  <a:pt x="0" y="0"/>
                </a:moveTo>
                <a:lnTo>
                  <a:pt x="712555" y="0"/>
                </a:lnTo>
                <a:lnTo>
                  <a:pt x="712555" y="594983"/>
                </a:lnTo>
                <a:lnTo>
                  <a:pt x="0" y="5949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857664" y="3483890"/>
            <a:ext cx="5078974" cy="615315"/>
          </a:xfrm>
          <a:prstGeom prst="rect">
            <a:avLst/>
          </a:prstGeom>
        </p:spPr>
        <p:txBody>
          <a:bodyPr lIns="0" tIns="0" rIns="0" bIns="0" rtlCol="0" anchor="t">
            <a:spAutoFit/>
          </a:bodyPr>
          <a:lstStyle/>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Testing</a:t>
            </a:r>
            <a:r>
              <a:rPr lang="en-US" sz="1100">
                <a:solidFill>
                  <a:srgbClr val="000000"/>
                </a:solidFill>
                <a:latin typeface="Canva Sans"/>
                <a:ea typeface="Canva Sans"/>
                <a:cs typeface="Canva Sans"/>
                <a:sym typeface="Canva Sans"/>
              </a:rPr>
              <a:t>: DW/BI system testing will begin in August during UAT.  </a:t>
            </a:r>
            <a:r>
              <a:rPr lang="en-US" sz="1100" b="1">
                <a:solidFill>
                  <a:srgbClr val="000000"/>
                </a:solidFill>
                <a:latin typeface="Canva Sans Bold"/>
                <a:ea typeface="Canva Sans Bold"/>
                <a:cs typeface="Canva Sans Bold"/>
                <a:sym typeface="Canva Sans Bold"/>
              </a:rPr>
              <a:t> </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Data Dictionary</a:t>
            </a:r>
            <a:r>
              <a:rPr lang="en-US" sz="1100">
                <a:solidFill>
                  <a:srgbClr val="000000"/>
                </a:solidFill>
                <a:latin typeface="Canva Sans"/>
                <a:ea typeface="Canva Sans"/>
                <a:cs typeface="Canva Sans"/>
                <a:sym typeface="Canva Sans"/>
              </a:rPr>
              <a:t>: This will be created/finalized after the Data Warehouse is complete, with expected release during UAT.</a:t>
            </a:r>
          </a:p>
        </p:txBody>
      </p:sp>
      <p:grpSp>
        <p:nvGrpSpPr>
          <p:cNvPr id="8" name="Group 8"/>
          <p:cNvGrpSpPr/>
          <p:nvPr/>
        </p:nvGrpSpPr>
        <p:grpSpPr>
          <a:xfrm>
            <a:off x="1857664" y="2999331"/>
            <a:ext cx="5078974" cy="397304"/>
            <a:chOff x="0" y="0"/>
            <a:chExt cx="1770448" cy="138494"/>
          </a:xfrm>
        </p:grpSpPr>
        <p:sp>
          <p:nvSpPr>
            <p:cNvPr id="9" name="Freeform 9"/>
            <p:cNvSpPr/>
            <p:nvPr/>
          </p:nvSpPr>
          <p:spPr>
            <a:xfrm>
              <a:off x="0" y="0"/>
              <a:ext cx="1770449" cy="138494"/>
            </a:xfrm>
            <a:custGeom>
              <a:avLst/>
              <a:gdLst/>
              <a:ahLst/>
              <a:cxnLst/>
              <a:rect l="l" t="t" r="r" b="b"/>
              <a:pathLst>
                <a:path w="1770449" h="138494">
                  <a:moveTo>
                    <a:pt x="0" y="0"/>
                  </a:moveTo>
                  <a:lnTo>
                    <a:pt x="1770449" y="0"/>
                  </a:lnTo>
                  <a:lnTo>
                    <a:pt x="1770449" y="138494"/>
                  </a:lnTo>
                  <a:lnTo>
                    <a:pt x="0" y="138494"/>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0" name="TextBox 10"/>
            <p:cNvSpPr txBox="1"/>
            <p:nvPr/>
          </p:nvSpPr>
          <p:spPr>
            <a:xfrm>
              <a:off x="0" y="-28575"/>
              <a:ext cx="1770448" cy="167069"/>
            </a:xfrm>
            <a:prstGeom prst="rect">
              <a:avLst/>
            </a:prstGeom>
          </p:spPr>
          <p:txBody>
            <a:bodyPr lIns="50800" tIns="50800" rIns="50800" bIns="50800" rtlCol="0" anchor="ctr"/>
            <a:lstStyle/>
            <a:p>
              <a:pPr algn="ctr">
                <a:lnSpc>
                  <a:spcPts val="1650"/>
                </a:lnSpc>
              </a:pPr>
              <a:endParaRPr/>
            </a:p>
          </p:txBody>
        </p:sp>
      </p:grpSp>
      <p:sp>
        <p:nvSpPr>
          <p:cNvPr id="11" name="TextBox 11"/>
          <p:cNvSpPr txBox="1"/>
          <p:nvPr/>
        </p:nvSpPr>
        <p:spPr>
          <a:xfrm>
            <a:off x="2083041" y="3040185"/>
            <a:ext cx="4628219"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Testing Timeline</a:t>
            </a:r>
          </a:p>
        </p:txBody>
      </p:sp>
      <p:grpSp>
        <p:nvGrpSpPr>
          <p:cNvPr id="12" name="Group 12"/>
          <p:cNvGrpSpPr/>
          <p:nvPr/>
        </p:nvGrpSpPr>
        <p:grpSpPr>
          <a:xfrm>
            <a:off x="750993" y="4352283"/>
            <a:ext cx="5373735" cy="435220"/>
            <a:chOff x="0" y="0"/>
            <a:chExt cx="1873197" cy="151711"/>
          </a:xfrm>
        </p:grpSpPr>
        <p:sp>
          <p:nvSpPr>
            <p:cNvPr id="13" name="Freeform 13"/>
            <p:cNvSpPr/>
            <p:nvPr/>
          </p:nvSpPr>
          <p:spPr>
            <a:xfrm>
              <a:off x="0" y="0"/>
              <a:ext cx="1873197" cy="151711"/>
            </a:xfrm>
            <a:custGeom>
              <a:avLst/>
              <a:gdLst/>
              <a:ahLst/>
              <a:cxnLst/>
              <a:rect l="l" t="t" r="r" b="b"/>
              <a:pathLst>
                <a:path w="1873197" h="151711">
                  <a:moveTo>
                    <a:pt x="0" y="0"/>
                  </a:moveTo>
                  <a:lnTo>
                    <a:pt x="1873197" y="0"/>
                  </a:lnTo>
                  <a:lnTo>
                    <a:pt x="1873197" y="151711"/>
                  </a:lnTo>
                  <a:lnTo>
                    <a:pt x="0" y="151711"/>
                  </a:lnTo>
                  <a:close/>
                </a:path>
              </a:pathLst>
            </a:custGeom>
            <a:solidFill>
              <a:srgbClr val="000000">
                <a:alpha val="0"/>
              </a:srgbClr>
            </a:solidFill>
            <a:ln w="19050" cap="sq">
              <a:solidFill>
                <a:srgbClr val="3C6789"/>
              </a:solidFill>
              <a:prstDash val="solid"/>
              <a:miter/>
            </a:ln>
          </p:spPr>
          <p:txBody>
            <a:bodyPr/>
            <a:lstStyle/>
            <a:p>
              <a:endParaRPr lang="en-US"/>
            </a:p>
          </p:txBody>
        </p:sp>
        <p:sp>
          <p:nvSpPr>
            <p:cNvPr id="14" name="TextBox 14"/>
            <p:cNvSpPr txBox="1"/>
            <p:nvPr/>
          </p:nvSpPr>
          <p:spPr>
            <a:xfrm>
              <a:off x="0" y="-28575"/>
              <a:ext cx="1873197" cy="180286"/>
            </a:xfrm>
            <a:prstGeom prst="rect">
              <a:avLst/>
            </a:prstGeom>
          </p:spPr>
          <p:txBody>
            <a:bodyPr lIns="50800" tIns="50800" rIns="50800" bIns="50800" rtlCol="0" anchor="ctr"/>
            <a:lstStyle/>
            <a:p>
              <a:pPr algn="ctr">
                <a:lnSpc>
                  <a:spcPts val="1650"/>
                </a:lnSpc>
              </a:pPr>
              <a:endParaRPr/>
            </a:p>
          </p:txBody>
        </p:sp>
      </p:grpSp>
      <p:sp>
        <p:nvSpPr>
          <p:cNvPr id="15" name="TextBox 15"/>
          <p:cNvSpPr txBox="1"/>
          <p:nvPr/>
        </p:nvSpPr>
        <p:spPr>
          <a:xfrm>
            <a:off x="1426773" y="4412095"/>
            <a:ext cx="4022174"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Additional Resources</a:t>
            </a:r>
          </a:p>
        </p:txBody>
      </p:sp>
      <p:grpSp>
        <p:nvGrpSpPr>
          <p:cNvPr id="16" name="Group 16"/>
          <p:cNvGrpSpPr/>
          <p:nvPr/>
        </p:nvGrpSpPr>
        <p:grpSpPr>
          <a:xfrm>
            <a:off x="5932895" y="4072702"/>
            <a:ext cx="1003742" cy="952596"/>
            <a:chOff x="0" y="0"/>
            <a:chExt cx="856441" cy="812800"/>
          </a:xfrm>
        </p:grpSpPr>
        <p:sp>
          <p:nvSpPr>
            <p:cNvPr id="17" name="Freeform 17"/>
            <p:cNvSpPr/>
            <p:nvPr/>
          </p:nvSpPr>
          <p:spPr>
            <a:xfrm>
              <a:off x="0" y="0"/>
              <a:ext cx="856441" cy="812800"/>
            </a:xfrm>
            <a:custGeom>
              <a:avLst/>
              <a:gdLst/>
              <a:ahLst/>
              <a:cxnLst/>
              <a:rect l="l" t="t" r="r" b="b"/>
              <a:pathLst>
                <a:path w="856441" h="812800">
                  <a:moveTo>
                    <a:pt x="428220" y="0"/>
                  </a:moveTo>
                  <a:cubicBezTo>
                    <a:pt x="191721" y="0"/>
                    <a:pt x="0" y="181951"/>
                    <a:pt x="0" y="406400"/>
                  </a:cubicBezTo>
                  <a:cubicBezTo>
                    <a:pt x="0" y="630849"/>
                    <a:pt x="191721" y="812800"/>
                    <a:pt x="428220" y="812800"/>
                  </a:cubicBezTo>
                  <a:cubicBezTo>
                    <a:pt x="664720" y="812800"/>
                    <a:pt x="856441" y="630849"/>
                    <a:pt x="856441" y="406400"/>
                  </a:cubicBezTo>
                  <a:cubicBezTo>
                    <a:pt x="856441" y="181951"/>
                    <a:pt x="664720" y="0"/>
                    <a:pt x="428220" y="0"/>
                  </a:cubicBezTo>
                  <a:close/>
                </a:path>
              </a:pathLst>
            </a:custGeom>
            <a:solidFill>
              <a:srgbClr val="3C6789"/>
            </a:solidFill>
          </p:spPr>
          <p:txBody>
            <a:bodyPr/>
            <a:lstStyle/>
            <a:p>
              <a:endParaRPr lang="en-US"/>
            </a:p>
          </p:txBody>
        </p:sp>
        <p:sp>
          <p:nvSpPr>
            <p:cNvPr id="18" name="TextBox 18"/>
            <p:cNvSpPr txBox="1"/>
            <p:nvPr/>
          </p:nvSpPr>
          <p:spPr>
            <a:xfrm>
              <a:off x="80291" y="47625"/>
              <a:ext cx="695858" cy="688975"/>
            </a:xfrm>
            <a:prstGeom prst="rect">
              <a:avLst/>
            </a:prstGeom>
          </p:spPr>
          <p:txBody>
            <a:bodyPr lIns="47790" tIns="47790" rIns="47790" bIns="47790" rtlCol="0" anchor="ctr"/>
            <a:lstStyle/>
            <a:p>
              <a:pPr algn="ctr">
                <a:lnSpc>
                  <a:spcPts val="1843"/>
                </a:lnSpc>
              </a:pPr>
              <a:endParaRPr/>
            </a:p>
          </p:txBody>
        </p:sp>
      </p:grpSp>
      <p:sp>
        <p:nvSpPr>
          <p:cNvPr id="19" name="Freeform 19"/>
          <p:cNvSpPr/>
          <p:nvPr/>
        </p:nvSpPr>
        <p:spPr>
          <a:xfrm>
            <a:off x="6222828" y="4261130"/>
            <a:ext cx="575740" cy="575740"/>
          </a:xfrm>
          <a:custGeom>
            <a:avLst/>
            <a:gdLst/>
            <a:ahLst/>
            <a:cxnLst/>
            <a:rect l="l" t="t" r="r" b="b"/>
            <a:pathLst>
              <a:path w="575740" h="575740">
                <a:moveTo>
                  <a:pt x="0" y="0"/>
                </a:moveTo>
                <a:lnTo>
                  <a:pt x="575741" y="0"/>
                </a:lnTo>
                <a:lnTo>
                  <a:pt x="575741" y="575741"/>
                </a:lnTo>
                <a:lnTo>
                  <a:pt x="0" y="57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777240" y="4897912"/>
            <a:ext cx="2053502" cy="2360590"/>
            <a:chOff x="0" y="0"/>
            <a:chExt cx="715818" cy="822864"/>
          </a:xfrm>
        </p:grpSpPr>
        <p:sp>
          <p:nvSpPr>
            <p:cNvPr id="21" name="Freeform 21"/>
            <p:cNvSpPr/>
            <p:nvPr/>
          </p:nvSpPr>
          <p:spPr>
            <a:xfrm>
              <a:off x="0" y="0"/>
              <a:ext cx="715818" cy="822864"/>
            </a:xfrm>
            <a:custGeom>
              <a:avLst/>
              <a:gdLst/>
              <a:ahLst/>
              <a:cxnLst/>
              <a:rect l="l" t="t" r="r" b="b"/>
              <a:pathLst>
                <a:path w="715818" h="822864">
                  <a:moveTo>
                    <a:pt x="0" y="0"/>
                  </a:moveTo>
                  <a:lnTo>
                    <a:pt x="715818" y="0"/>
                  </a:lnTo>
                  <a:lnTo>
                    <a:pt x="715818" y="822864"/>
                  </a:lnTo>
                  <a:lnTo>
                    <a:pt x="0" y="822864"/>
                  </a:lnTo>
                  <a:close/>
                </a:path>
              </a:pathLst>
            </a:custGeom>
            <a:solidFill>
              <a:srgbClr val="F2F2F2"/>
            </a:solidFill>
            <a:ln w="9525" cap="sq">
              <a:solidFill>
                <a:srgbClr val="3C6789"/>
              </a:solidFill>
              <a:prstDash val="solid"/>
              <a:miter/>
            </a:ln>
          </p:spPr>
          <p:txBody>
            <a:bodyPr/>
            <a:lstStyle/>
            <a:p>
              <a:endParaRPr lang="en-US"/>
            </a:p>
          </p:txBody>
        </p:sp>
        <p:sp>
          <p:nvSpPr>
            <p:cNvPr id="22" name="TextBox 22"/>
            <p:cNvSpPr txBox="1"/>
            <p:nvPr/>
          </p:nvSpPr>
          <p:spPr>
            <a:xfrm>
              <a:off x="0" y="-28575"/>
              <a:ext cx="715818" cy="851439"/>
            </a:xfrm>
            <a:prstGeom prst="rect">
              <a:avLst/>
            </a:prstGeom>
          </p:spPr>
          <p:txBody>
            <a:bodyPr lIns="50800" tIns="50800" rIns="50800" bIns="50800" rtlCol="0" anchor="ctr"/>
            <a:lstStyle/>
            <a:p>
              <a:pPr algn="ctr">
                <a:lnSpc>
                  <a:spcPts val="1650"/>
                </a:lnSpc>
              </a:pPr>
              <a:endParaRPr/>
            </a:p>
          </p:txBody>
        </p:sp>
      </p:grpSp>
      <p:sp>
        <p:nvSpPr>
          <p:cNvPr id="23" name="TextBox 23"/>
          <p:cNvSpPr txBox="1"/>
          <p:nvPr/>
        </p:nvSpPr>
        <p:spPr>
          <a:xfrm>
            <a:off x="851395" y="4968478"/>
            <a:ext cx="1905192" cy="241935"/>
          </a:xfrm>
          <a:prstGeom prst="rect">
            <a:avLst/>
          </a:prstGeom>
        </p:spPr>
        <p:txBody>
          <a:bodyPr lIns="0" tIns="0" rIns="0" bIns="0" rtlCol="0" anchor="t">
            <a:spAutoFit/>
          </a:bodyPr>
          <a:lstStyle/>
          <a:p>
            <a:pPr algn="ctr">
              <a:lnSpc>
                <a:spcPts val="2099"/>
              </a:lnSpc>
            </a:pPr>
            <a:r>
              <a:rPr lang="en-US" sz="1399" b="1">
                <a:solidFill>
                  <a:srgbClr val="000000"/>
                </a:solidFill>
                <a:latin typeface="Canva Sans Bold"/>
                <a:ea typeface="Canva Sans Bold"/>
                <a:cs typeface="Canva Sans Bold"/>
                <a:sym typeface="Canva Sans Bold"/>
              </a:rPr>
              <a:t>Knowledge Center: </a:t>
            </a:r>
          </a:p>
        </p:txBody>
      </p:sp>
      <p:sp>
        <p:nvSpPr>
          <p:cNvPr id="24" name="TextBox 24"/>
          <p:cNvSpPr txBox="1"/>
          <p:nvPr/>
        </p:nvSpPr>
        <p:spPr>
          <a:xfrm>
            <a:off x="797100" y="5308611"/>
            <a:ext cx="1987534" cy="1872615"/>
          </a:xfrm>
          <a:prstGeom prst="rect">
            <a:avLst/>
          </a:prstGeom>
        </p:spPr>
        <p:txBody>
          <a:bodyPr lIns="0" tIns="0" rIns="0" bIns="0" rtlCol="0" anchor="t">
            <a:spAutoFit/>
          </a:bodyPr>
          <a:lstStyle/>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6" tooltip="https://myfloridacfofloridapalm.us.document360.io/docs/knowledge-center-change-catalog"/>
              </a:rPr>
              <a:t>Change Catalog</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7" tooltip="https://myfloridacfofloridapalm.us.document360.io/docs/report"/>
              </a:rPr>
              <a:t>Reports Catalog</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8" tooltip="https://myfloridacfofloridapalm.us.document360.io/docs/business-process-models-1"/>
              </a:rPr>
              <a:t>Business Processes</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9" tooltip="https://myfloridacfofloridapalm.us.document360.io/docs/module-interactions"/>
              </a:rPr>
              <a:t>Module Interactions</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0" tooltip="https://myfloridacfofloridapalm.us.document360.io/docs/chart-of-accounts-design"/>
              </a:rPr>
              <a:t>Chart of Accounts Design</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1" tooltip="https://myfloridacfofloridapalm.us.document360.io/docs/reporting-solution"/>
              </a:rPr>
              <a:t>Reporting Solution </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2" tooltip="https://myfloridacfofloridapalm.us.document360.io/version1/docs/user-roles"/>
              </a:rPr>
              <a:t>User Roles </a:t>
            </a:r>
            <a:r>
              <a:rPr lang="en-US" sz="1100">
                <a:solidFill>
                  <a:srgbClr val="000000"/>
                </a:solidFill>
                <a:latin typeface="Canva Sans"/>
                <a:ea typeface="Canva Sans"/>
                <a:cs typeface="Canva Sans"/>
                <a:sym typeface="Canva Sans"/>
              </a:rPr>
              <a:t> </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3" tooltip="https://myfloridacfofloridapalm.us.document360.io/docs/accounting-and-budget-events-inventory"/>
              </a:rPr>
              <a:t>Accounting and Budget Events Inventory</a:t>
            </a:r>
          </a:p>
        </p:txBody>
      </p:sp>
      <p:sp>
        <p:nvSpPr>
          <p:cNvPr id="25" name="TextBox 25"/>
          <p:cNvSpPr txBox="1"/>
          <p:nvPr/>
        </p:nvSpPr>
        <p:spPr>
          <a:xfrm>
            <a:off x="2897368" y="4918704"/>
            <a:ext cx="4097792" cy="635943"/>
          </a:xfrm>
          <a:prstGeom prst="rect">
            <a:avLst/>
          </a:prstGeom>
        </p:spPr>
        <p:txBody>
          <a:bodyPr lIns="0" tIns="0" rIns="0" bIns="0" rtlCol="0" anchor="t">
            <a:spAutoFit/>
          </a:bodyPr>
          <a:lstStyle/>
          <a:p>
            <a:pPr algn="just">
              <a:lnSpc>
                <a:spcPts val="1650"/>
              </a:lnSpc>
            </a:pPr>
            <a:r>
              <a:rPr lang="en-US" sz="1100" b="1" spc="-11" dirty="0">
                <a:solidFill>
                  <a:srgbClr val="000000"/>
                </a:solidFill>
                <a:latin typeface="Canva Sans Bold"/>
                <a:ea typeface="Canva Sans Bold"/>
                <a:cs typeface="Canva Sans Bold"/>
                <a:sym typeface="Canva Sans Bold"/>
              </a:rPr>
              <a:t>Data Warehouse Demo</a:t>
            </a:r>
          </a:p>
          <a:p>
            <a:pPr marL="237491" lvl="1" indent="-118745" algn="just">
              <a:lnSpc>
                <a:spcPts val="1650"/>
              </a:lnSpc>
              <a:buFont typeface="Arial"/>
              <a:buChar char="•"/>
            </a:pPr>
            <a:r>
              <a:rPr lang="en-US" sz="1100" u="sng" spc="-11" dirty="0">
                <a:solidFill>
                  <a:srgbClr val="000000"/>
                </a:solidFill>
                <a:latin typeface="Canva Sans"/>
                <a:ea typeface="Canva Sans"/>
                <a:cs typeface="Canva Sans"/>
                <a:sym typeface="Canva Sans"/>
                <a:hlinkClick r:id="rId14"/>
              </a:rPr>
              <a:t>Data Warehouse / Business Intelligence demo</a:t>
            </a:r>
            <a:r>
              <a:rPr lang="en-US" sz="1100" spc="-11" dirty="0">
                <a:solidFill>
                  <a:srgbClr val="000000"/>
                </a:solidFill>
                <a:latin typeface="Canva Sans"/>
                <a:ea typeface="Canva Sans"/>
                <a:cs typeface="Canva Sans"/>
                <a:sym typeface="Canva Sans"/>
              </a:rPr>
              <a:t>: (11 mins)</a:t>
            </a:r>
          </a:p>
          <a:p>
            <a:pPr marL="237491" lvl="1" indent="-118745" algn="just">
              <a:lnSpc>
                <a:spcPts val="1650"/>
              </a:lnSpc>
              <a:buFont typeface="Arial"/>
              <a:buChar char="•"/>
            </a:pPr>
            <a:r>
              <a:rPr lang="en-US" sz="1100" u="sng" spc="-11" dirty="0">
                <a:solidFill>
                  <a:srgbClr val="000000"/>
                </a:solidFill>
                <a:latin typeface="Canva Sans"/>
                <a:ea typeface="Canva Sans"/>
                <a:cs typeface="Canva Sans"/>
                <a:sym typeface="Canva Sans"/>
                <a:hlinkClick r:id="rId15" tooltip="https://players.brightcove.net/913730540001/default_default/index.html?videoId=6365756975112"/>
              </a:rPr>
              <a:t>Reporting &amp; Data Warehouse Update</a:t>
            </a:r>
            <a:r>
              <a:rPr lang="en-US" sz="1100" spc="-11" dirty="0">
                <a:solidFill>
                  <a:srgbClr val="000000"/>
                </a:solidFill>
                <a:latin typeface="Canva Sans"/>
                <a:ea typeface="Canva Sans"/>
                <a:cs typeface="Canva Sans"/>
                <a:sym typeface="Canva Sans"/>
              </a:rPr>
              <a:t> at 2:35:30: (40 mins)  </a:t>
            </a:r>
          </a:p>
        </p:txBody>
      </p:sp>
      <p:sp>
        <p:nvSpPr>
          <p:cNvPr id="26" name="TextBox 26"/>
          <p:cNvSpPr txBox="1"/>
          <p:nvPr/>
        </p:nvSpPr>
        <p:spPr>
          <a:xfrm>
            <a:off x="3022437" y="5622936"/>
            <a:ext cx="3914201" cy="1243965"/>
          </a:xfrm>
          <a:prstGeom prst="rect">
            <a:avLst/>
          </a:prstGeom>
        </p:spPr>
        <p:txBody>
          <a:bodyPr lIns="0" tIns="0" rIns="0" bIns="0" rtlCol="0" anchor="t">
            <a:spAutoFit/>
          </a:bodyPr>
          <a:lstStyle/>
          <a:p>
            <a:pPr algn="just">
              <a:lnSpc>
                <a:spcPts val="1650"/>
              </a:lnSpc>
            </a:pPr>
            <a:r>
              <a:rPr lang="en-US" sz="1100" b="1" dirty="0">
                <a:solidFill>
                  <a:srgbClr val="000000"/>
                </a:solidFill>
                <a:latin typeface="Canva Sans Bold"/>
                <a:ea typeface="Canva Sans Bold"/>
                <a:cs typeface="Canva Sans Bold"/>
                <a:sym typeface="Canva Sans Bold"/>
              </a:rPr>
              <a:t>Interface Catalog</a:t>
            </a:r>
          </a:p>
          <a:p>
            <a:pPr algn="just">
              <a:lnSpc>
                <a:spcPts val="1650"/>
              </a:lnSpc>
            </a:pPr>
            <a:r>
              <a:rPr lang="en-US" sz="1100" dirty="0">
                <a:solidFill>
                  <a:srgbClr val="000000"/>
                </a:solidFill>
                <a:latin typeface="Canva Sans"/>
                <a:ea typeface="Canva Sans"/>
                <a:cs typeface="Canva Sans"/>
                <a:sym typeface="Canva Sans"/>
              </a:rPr>
              <a:t>The </a:t>
            </a:r>
            <a:r>
              <a:rPr lang="en-US" sz="1100" u="sng" dirty="0">
                <a:solidFill>
                  <a:srgbClr val="000000"/>
                </a:solidFill>
                <a:latin typeface="Canva Sans"/>
                <a:ea typeface="Canva Sans"/>
                <a:cs typeface="Canva Sans"/>
                <a:sym typeface="Canva Sans"/>
                <a:hlinkClick r:id="rId16" tooltip="https://myfloridacfofloridapalm.us.document360.io/docs/interfaces"/>
              </a:rPr>
              <a:t>Knowledge Center: Interface Catalog</a:t>
            </a:r>
            <a:r>
              <a:rPr lang="en-US" sz="1100" dirty="0">
                <a:solidFill>
                  <a:srgbClr val="000000"/>
                </a:solidFill>
                <a:latin typeface="Canva Sans"/>
                <a:ea typeface="Canva Sans"/>
                <a:cs typeface="Canva Sans"/>
                <a:sym typeface="Canva Sans"/>
              </a:rPr>
              <a:t> contains the related interfaces for each Module.    The file layouts in this catalog include the </a:t>
            </a:r>
            <a:r>
              <a:rPr lang="en-US" sz="1100" b="1" dirty="0">
                <a:solidFill>
                  <a:srgbClr val="000000"/>
                </a:solidFill>
                <a:latin typeface="Canva Sans Bold"/>
                <a:ea typeface="Canva Sans Bold"/>
                <a:cs typeface="Canva Sans Bold"/>
                <a:sym typeface="Canva Sans Bold"/>
              </a:rPr>
              <a:t>business definitions for each data field</a:t>
            </a:r>
            <a:r>
              <a:rPr lang="en-US" sz="1100" dirty="0">
                <a:solidFill>
                  <a:srgbClr val="000000"/>
                </a:solidFill>
                <a:latin typeface="Canva Sans"/>
                <a:ea typeface="Canva Sans"/>
                <a:cs typeface="Canva Sans"/>
                <a:sym typeface="Canva Sans"/>
              </a:rPr>
              <a:t> and the data values configured in the system for that field (if applicable). </a:t>
            </a:r>
          </a:p>
        </p:txBody>
      </p:sp>
      <p:sp>
        <p:nvSpPr>
          <p:cNvPr id="27" name="TextBox 27"/>
          <p:cNvSpPr txBox="1"/>
          <p:nvPr/>
        </p:nvSpPr>
        <p:spPr>
          <a:xfrm>
            <a:off x="797100" y="6952626"/>
            <a:ext cx="6217920" cy="2194376"/>
          </a:xfrm>
          <a:prstGeom prst="rect">
            <a:avLst/>
          </a:prstGeom>
        </p:spPr>
        <p:txBody>
          <a:bodyPr lIns="0" tIns="0" rIns="0" bIns="0" rtlCol="0" anchor="t">
            <a:spAutoFit/>
          </a:bodyPr>
          <a:lstStyle/>
          <a:p>
            <a:pPr algn="just">
              <a:lnSpc>
                <a:spcPts val="1649"/>
              </a:lnSpc>
            </a:pPr>
            <a:r>
              <a:rPr lang="en-US" sz="1099" b="1">
                <a:solidFill>
                  <a:srgbClr val="000000"/>
                </a:solidFill>
                <a:latin typeface="Canva Sans Bold"/>
                <a:ea typeface="Canva Sans Bold"/>
                <a:cs typeface="Canva Sans Bold"/>
                <a:sym typeface="Canva Sans Bold"/>
              </a:rPr>
              <a:t>                                                                   Conversion Catalog</a:t>
            </a:r>
          </a:p>
          <a:p>
            <a:pPr algn="just">
              <a:lnSpc>
                <a:spcPts val="1649"/>
              </a:lnSpc>
            </a:pPr>
            <a:r>
              <a:rPr lang="en-US" sz="1099">
                <a:solidFill>
                  <a:srgbClr val="000000"/>
                </a:solidFill>
                <a:latin typeface="Canva Sans"/>
                <a:ea typeface="Canva Sans"/>
                <a:cs typeface="Canva Sans"/>
                <a:sym typeface="Canva Sans"/>
              </a:rPr>
              <a:t>                                                             The </a:t>
            </a:r>
            <a:r>
              <a:rPr lang="en-US" sz="1099" u="sng">
                <a:solidFill>
                  <a:srgbClr val="000000"/>
                </a:solidFill>
                <a:latin typeface="Canva Sans"/>
                <a:ea typeface="Canva Sans"/>
                <a:cs typeface="Canva Sans"/>
                <a:sym typeface="Canva Sans"/>
                <a:hlinkClick r:id="rId17" tooltip="https://myfloridacfofloridapalm.us.document360.io/docs/conversions-1"/>
              </a:rPr>
              <a:t>Knowledge Center: Conversion Catalog</a:t>
            </a:r>
            <a:r>
              <a:rPr lang="en-US" sz="1099">
                <a:solidFill>
                  <a:srgbClr val="000000"/>
                </a:solidFill>
                <a:latin typeface="Canva Sans"/>
                <a:ea typeface="Canva Sans"/>
                <a:cs typeface="Canva Sans"/>
                <a:sym typeface="Canva Sans"/>
              </a:rPr>
              <a:t> contains details related to </a:t>
            </a:r>
            <a:r>
              <a:rPr lang="en-US" sz="1099" b="1">
                <a:solidFill>
                  <a:srgbClr val="000000"/>
                </a:solidFill>
                <a:latin typeface="Canva Sans Bold"/>
                <a:ea typeface="Canva Sans Bold"/>
                <a:cs typeface="Canva Sans Bold"/>
                <a:sym typeface="Canva Sans Bold"/>
              </a:rPr>
              <a:t>transforming legacy data</a:t>
            </a:r>
            <a:r>
              <a:rPr lang="en-US" sz="1099">
                <a:solidFill>
                  <a:srgbClr val="000000"/>
                </a:solidFill>
                <a:latin typeface="Canva Sans"/>
                <a:ea typeface="Canva Sans"/>
                <a:cs typeface="Canva Sans"/>
                <a:sym typeface="Canva Sans"/>
              </a:rPr>
              <a:t> and loading it to Florida PALM. Florida PALM will use legacy data from FLAIR and Agency Business Systems to populate opening balances in the General Ledger and the data needed to support operations. </a:t>
            </a:r>
          </a:p>
          <a:p>
            <a:pPr algn="just">
              <a:lnSpc>
                <a:spcPts val="1050"/>
              </a:lnSpc>
            </a:pPr>
            <a:endParaRPr lang="en-US" sz="1099">
              <a:solidFill>
                <a:srgbClr val="000000"/>
              </a:solidFill>
              <a:latin typeface="Canva Sans"/>
              <a:ea typeface="Canva Sans"/>
              <a:cs typeface="Canva Sans"/>
              <a:sym typeface="Canva Sans"/>
            </a:endParaRPr>
          </a:p>
          <a:p>
            <a:pPr algn="just">
              <a:lnSpc>
                <a:spcPts val="1649"/>
              </a:lnSpc>
            </a:pPr>
            <a:r>
              <a:rPr lang="en-US" sz="1099" b="1">
                <a:solidFill>
                  <a:srgbClr val="000000"/>
                </a:solidFill>
                <a:latin typeface="Canva Sans Bold"/>
                <a:ea typeface="Canva Sans Bold"/>
                <a:cs typeface="Canva Sans Bold"/>
                <a:sym typeface="Canva Sans Bold"/>
              </a:rPr>
              <a:t>Configuration Data Values</a:t>
            </a:r>
          </a:p>
          <a:p>
            <a:pPr algn="just">
              <a:lnSpc>
                <a:spcPts val="1649"/>
              </a:lnSpc>
            </a:pPr>
            <a:r>
              <a:rPr lang="en-US" sz="1099">
                <a:solidFill>
                  <a:srgbClr val="000000"/>
                </a:solidFill>
                <a:latin typeface="Canva Sans"/>
                <a:ea typeface="Canva Sans"/>
                <a:cs typeface="Canva Sans"/>
                <a:sym typeface="Canva Sans"/>
              </a:rPr>
              <a:t>The </a:t>
            </a:r>
            <a:r>
              <a:rPr lang="en-US" sz="1099" u="sng">
                <a:solidFill>
                  <a:srgbClr val="000000"/>
                </a:solidFill>
                <a:latin typeface="Canva Sans"/>
                <a:ea typeface="Canva Sans"/>
                <a:cs typeface="Canva Sans"/>
                <a:sym typeface="Canva Sans"/>
                <a:hlinkClick r:id="rId18" tooltip="https://myfloridacfofloridapalm.us.document360.io/docs/configuration-data-values"/>
              </a:rPr>
              <a:t>Knowledge Center: Configuration Data Values</a:t>
            </a:r>
            <a:r>
              <a:rPr lang="en-US" sz="1099">
                <a:solidFill>
                  <a:srgbClr val="000000"/>
                </a:solidFill>
                <a:latin typeface="Canva Sans"/>
                <a:ea typeface="Canva Sans"/>
                <a:cs typeface="Canva Sans"/>
                <a:sym typeface="Canva Sans"/>
              </a:rPr>
              <a:t> page contains information related to the settings or parameters that determine the behavior or functionality of the Florida PALM system. Configuration values can control various aspects of the system's operation. These values vary depending on the specific Modules and components being used. </a:t>
            </a:r>
          </a:p>
        </p:txBody>
      </p:sp>
      <p:sp>
        <p:nvSpPr>
          <p:cNvPr id="28" name="TextBox 28"/>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2754</Words>
  <Application>Microsoft Office PowerPoint</Application>
  <PresentationFormat>Custom</PresentationFormat>
  <Paragraphs>202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Poppins</vt:lpstr>
      <vt:lpstr>Arial</vt:lpstr>
      <vt:lpstr>Canva Sans</vt:lpstr>
      <vt:lpstr>Calibri</vt:lpstr>
      <vt:lpstr>Canva Sans Bold</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&amp; Reports in Florida PALM &amp; DW/BI (Short Version)</dc:title>
  <cp:lastModifiedBy>Knapp, Amanda</cp:lastModifiedBy>
  <cp:revision>2</cp:revision>
  <dcterms:created xsi:type="dcterms:W3CDTF">2006-08-16T00:00:00Z</dcterms:created>
  <dcterms:modified xsi:type="dcterms:W3CDTF">2025-06-05T20:05:27Z</dcterms:modified>
  <dc:identifier>DAGn_zcbVcM</dc:identifier>
</cp:coreProperties>
</file>