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3.xml" ContentType="application/vnd.openxmlformats-officedocument.presentationml.slideLayout+xml"/>
  <Override PartName="/ppt/theme/theme1.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Lst>
  <p:sldSz cx="7772400" cy="10058400"/>
  <p:notesSz cx="6858000" cy="9144000"/>
  <p:embeddedFontLst>
    <p:embeddedFont>
      <p:font typeface="Canva Sans" panose="020B0604020202020204" charset="0"/>
      <p:regular r:id="rId3"/>
    </p:embeddedFont>
    <p:embeddedFont>
      <p:font typeface="Canva Sans Bold" panose="020B0604020202020204" charset="0"/>
      <p:regular r:id="rId4"/>
    </p:embeddedFont>
    <p:embeddedFont>
      <p:font typeface="Didact Gothic" panose="00000500000000000000" pitchFamily="2" charset="0"/>
      <p:regular r:id="rId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69" d="100"/>
          <a:sy n="69" d="100"/>
        </p:scale>
        <p:origin x="298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13" Type="http://schemas.openxmlformats.org/officeDocument/2006/relationships/customXml" Target="../customXml/item4.xml"/><Relationship Id="rId3" Type="http://schemas.openxmlformats.org/officeDocument/2006/relationships/font" Target="fonts/font1.fntdata"/><Relationship Id="rId7" Type="http://schemas.openxmlformats.org/officeDocument/2006/relationships/viewProps" Target="viewProps.xml"/><Relationship Id="rId12" Type="http://schemas.openxmlformats.org/officeDocument/2006/relationships/customXml" Target="../customXml/item3.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11" Type="http://schemas.openxmlformats.org/officeDocument/2006/relationships/customXml" Target="../customXml/item2.xml"/><Relationship Id="rId5" Type="http://schemas.openxmlformats.org/officeDocument/2006/relationships/font" Target="fonts/font3.fntdata"/><Relationship Id="rId10" Type="http://schemas.openxmlformats.org/officeDocument/2006/relationships/customXml" Target="../customXml/item1.xml"/><Relationship Id="rId4" Type="http://schemas.openxmlformats.org/officeDocument/2006/relationships/font" Target="fonts/font2.fntdata"/><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4/25/2025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4/25/2025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4/25/2025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hyperlink" Target="https://myfloridacfo.com/floridapalm/knowledge-center" TargetMode="External"/><Relationship Id="rId3" Type="http://schemas.openxmlformats.org/officeDocument/2006/relationships/image" Target="../media/image2.png"/><Relationship Id="rId7" Type="http://schemas.openxmlformats.org/officeDocument/2006/relationships/image" Target="../media/image6.svg"/><Relationship Id="rId12" Type="http://schemas.openxmlformats.org/officeDocument/2006/relationships/hyperlink" Target="https://myfloridacfo.sharepoint.com/sites/LnD/CCN/SitePages/DFS-Florida-PALM-Stakeholders-Site.aspx" TargetMode="Externa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hyperlink" Target="https://myfloridacfo.sharepoint.com/sites/LnD/CCN/Lists/DFS%20Points%20of%20Contact%20POCs/AllItems.aspx" TargetMode="External"/><Relationship Id="rId5" Type="http://schemas.openxmlformats.org/officeDocument/2006/relationships/image" Target="../media/image4.svg"/><Relationship Id="rId10" Type="http://schemas.openxmlformats.org/officeDocument/2006/relationships/hyperlink" Target="https://myfloridacfo.sharepoint.com/sites/FLP/DFS%20CCN/SitePages/Home.aspx?e=1%3A6855daeec2ba475d8ebd598897783d8e" TargetMode="External"/><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hyperlink" Target="https://myfloridacfo.sharepoint.com/sites/LnD/CCN/Lists/Question%20Board/AllItems.aspx"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V="1">
            <a:off x="0" y="0"/>
            <a:ext cx="7772400" cy="10058400"/>
          </a:xfrm>
          <a:custGeom>
            <a:avLst/>
            <a:gdLst/>
            <a:ahLst/>
            <a:cxnLst/>
            <a:rect l="l" t="t" r="r" b="b"/>
            <a:pathLst>
              <a:path w="7772400" h="10058400">
                <a:moveTo>
                  <a:pt x="0" y="10058400"/>
                </a:moveTo>
                <a:lnTo>
                  <a:pt x="7772400" y="10058400"/>
                </a:lnTo>
                <a:lnTo>
                  <a:pt x="7772400" y="0"/>
                </a:lnTo>
                <a:lnTo>
                  <a:pt x="0" y="0"/>
                </a:lnTo>
                <a:lnTo>
                  <a:pt x="0" y="10058400"/>
                </a:lnTo>
                <a:close/>
              </a:path>
            </a:pathLst>
          </a:custGeom>
          <a:blipFill>
            <a:blip r:embed="rId2"/>
            <a:stretch>
              <a:fillRect l="-81406" t="-7230" r="-69234" b="-1136"/>
            </a:stretch>
          </a:blipFill>
        </p:spPr>
        <p:txBody>
          <a:bodyPr/>
          <a:lstStyle/>
          <a:p>
            <a:endParaRPr lang="en-US"/>
          </a:p>
        </p:txBody>
      </p:sp>
      <p:grpSp>
        <p:nvGrpSpPr>
          <p:cNvPr id="3" name="Group 3"/>
          <p:cNvGrpSpPr/>
          <p:nvPr/>
        </p:nvGrpSpPr>
        <p:grpSpPr>
          <a:xfrm>
            <a:off x="174736" y="211984"/>
            <a:ext cx="7422928" cy="9634433"/>
            <a:chOff x="0" y="0"/>
            <a:chExt cx="2535763" cy="3291240"/>
          </a:xfrm>
        </p:grpSpPr>
        <p:sp>
          <p:nvSpPr>
            <p:cNvPr id="4" name="Freeform 4"/>
            <p:cNvSpPr/>
            <p:nvPr/>
          </p:nvSpPr>
          <p:spPr>
            <a:xfrm>
              <a:off x="0" y="0"/>
              <a:ext cx="2535763" cy="3291240"/>
            </a:xfrm>
            <a:custGeom>
              <a:avLst/>
              <a:gdLst/>
              <a:ahLst/>
              <a:cxnLst/>
              <a:rect l="l" t="t" r="r" b="b"/>
              <a:pathLst>
                <a:path w="2535763" h="3291240">
                  <a:moveTo>
                    <a:pt x="0" y="0"/>
                  </a:moveTo>
                  <a:lnTo>
                    <a:pt x="2535763" y="0"/>
                  </a:lnTo>
                  <a:lnTo>
                    <a:pt x="2535763" y="3291240"/>
                  </a:lnTo>
                  <a:lnTo>
                    <a:pt x="0" y="3291240"/>
                  </a:lnTo>
                  <a:close/>
                </a:path>
              </a:pathLst>
            </a:custGeom>
            <a:solidFill>
              <a:srgbClr val="FCFDFD">
                <a:alpha val="88627"/>
              </a:srgbClr>
            </a:solidFill>
          </p:spPr>
          <p:txBody>
            <a:bodyPr/>
            <a:lstStyle/>
            <a:p>
              <a:endParaRPr lang="en-US"/>
            </a:p>
          </p:txBody>
        </p:sp>
        <p:sp>
          <p:nvSpPr>
            <p:cNvPr id="5" name="TextBox 5"/>
            <p:cNvSpPr txBox="1"/>
            <p:nvPr/>
          </p:nvSpPr>
          <p:spPr>
            <a:xfrm>
              <a:off x="0" y="-38100"/>
              <a:ext cx="2535763" cy="3329340"/>
            </a:xfrm>
            <a:prstGeom prst="rect">
              <a:avLst/>
            </a:prstGeom>
          </p:spPr>
          <p:txBody>
            <a:bodyPr lIns="51837" tIns="51837" rIns="51837" bIns="51837" rtlCol="0" anchor="ctr"/>
            <a:lstStyle/>
            <a:p>
              <a:pPr algn="l">
                <a:lnSpc>
                  <a:spcPts val="1714"/>
                </a:lnSpc>
              </a:pPr>
              <a:endParaRPr/>
            </a:p>
          </p:txBody>
        </p:sp>
      </p:grpSp>
      <p:sp>
        <p:nvSpPr>
          <p:cNvPr id="6" name="Freeform 6"/>
          <p:cNvSpPr/>
          <p:nvPr/>
        </p:nvSpPr>
        <p:spPr>
          <a:xfrm>
            <a:off x="2277884" y="9346068"/>
            <a:ext cx="3216632" cy="381709"/>
          </a:xfrm>
          <a:custGeom>
            <a:avLst/>
            <a:gdLst/>
            <a:ahLst/>
            <a:cxnLst/>
            <a:rect l="l" t="t" r="r" b="b"/>
            <a:pathLst>
              <a:path w="3216632" h="381709">
                <a:moveTo>
                  <a:pt x="0" y="0"/>
                </a:moveTo>
                <a:lnTo>
                  <a:pt x="3216632" y="0"/>
                </a:lnTo>
                <a:lnTo>
                  <a:pt x="3216632" y="381709"/>
                </a:lnTo>
                <a:lnTo>
                  <a:pt x="0" y="381709"/>
                </a:lnTo>
                <a:lnTo>
                  <a:pt x="0" y="0"/>
                </a:lnTo>
                <a:close/>
              </a:path>
            </a:pathLst>
          </a:custGeom>
          <a:blipFill>
            <a:blip r:embed="rId3"/>
            <a:stretch>
              <a:fillRect b="-1421"/>
            </a:stretch>
          </a:blipFill>
        </p:spPr>
        <p:txBody>
          <a:bodyPr/>
          <a:lstStyle/>
          <a:p>
            <a:endParaRPr lang="en-US"/>
          </a:p>
        </p:txBody>
      </p:sp>
      <p:sp>
        <p:nvSpPr>
          <p:cNvPr id="7" name="AutoShape 7"/>
          <p:cNvSpPr/>
          <p:nvPr/>
        </p:nvSpPr>
        <p:spPr>
          <a:xfrm>
            <a:off x="3269982" y="1105687"/>
            <a:ext cx="3719323" cy="0"/>
          </a:xfrm>
          <a:prstGeom prst="line">
            <a:avLst/>
          </a:prstGeom>
          <a:ln w="19050" cap="flat">
            <a:solidFill>
              <a:srgbClr val="000000"/>
            </a:solidFill>
            <a:prstDash val="solid"/>
            <a:headEnd type="none" w="sm" len="sm"/>
            <a:tailEnd type="none" w="sm" len="sm"/>
          </a:ln>
        </p:spPr>
        <p:txBody>
          <a:bodyPr/>
          <a:lstStyle/>
          <a:p>
            <a:endParaRPr lang="en-US"/>
          </a:p>
        </p:txBody>
      </p:sp>
      <p:sp>
        <p:nvSpPr>
          <p:cNvPr id="8" name="Freeform 8"/>
          <p:cNvSpPr/>
          <p:nvPr/>
        </p:nvSpPr>
        <p:spPr>
          <a:xfrm>
            <a:off x="2553242" y="388284"/>
            <a:ext cx="546876" cy="795457"/>
          </a:xfrm>
          <a:custGeom>
            <a:avLst/>
            <a:gdLst/>
            <a:ahLst/>
            <a:cxnLst/>
            <a:rect l="l" t="t" r="r" b="b"/>
            <a:pathLst>
              <a:path w="546876" h="795457">
                <a:moveTo>
                  <a:pt x="0" y="0"/>
                </a:moveTo>
                <a:lnTo>
                  <a:pt x="546876" y="0"/>
                </a:lnTo>
                <a:lnTo>
                  <a:pt x="546876" y="795456"/>
                </a:lnTo>
                <a:lnTo>
                  <a:pt x="0" y="7954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9" name="Group 9"/>
          <p:cNvGrpSpPr/>
          <p:nvPr/>
        </p:nvGrpSpPr>
        <p:grpSpPr>
          <a:xfrm>
            <a:off x="716164" y="377021"/>
            <a:ext cx="1548410" cy="1029292"/>
            <a:chOff x="0" y="0"/>
            <a:chExt cx="2064547" cy="1372389"/>
          </a:xfrm>
        </p:grpSpPr>
        <p:sp>
          <p:nvSpPr>
            <p:cNvPr id="10" name="Freeform 10"/>
            <p:cNvSpPr/>
            <p:nvPr/>
          </p:nvSpPr>
          <p:spPr>
            <a:xfrm>
              <a:off x="202638" y="0"/>
              <a:ext cx="1533396" cy="1372389"/>
            </a:xfrm>
            <a:custGeom>
              <a:avLst/>
              <a:gdLst/>
              <a:ahLst/>
              <a:cxnLst/>
              <a:rect l="l" t="t" r="r" b="b"/>
              <a:pathLst>
                <a:path w="1533396" h="1372389">
                  <a:moveTo>
                    <a:pt x="0" y="0"/>
                  </a:moveTo>
                  <a:lnTo>
                    <a:pt x="1533396" y="0"/>
                  </a:lnTo>
                  <a:lnTo>
                    <a:pt x="1533396" y="1372389"/>
                  </a:lnTo>
                  <a:lnTo>
                    <a:pt x="0" y="137238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1" name="Freeform 11"/>
            <p:cNvSpPr/>
            <p:nvPr/>
          </p:nvSpPr>
          <p:spPr>
            <a:xfrm>
              <a:off x="0" y="473016"/>
              <a:ext cx="2064547" cy="426358"/>
            </a:xfrm>
            <a:custGeom>
              <a:avLst/>
              <a:gdLst/>
              <a:ahLst/>
              <a:cxnLst/>
              <a:rect l="l" t="t" r="r" b="b"/>
              <a:pathLst>
                <a:path w="2064547" h="426358">
                  <a:moveTo>
                    <a:pt x="0" y="0"/>
                  </a:moveTo>
                  <a:lnTo>
                    <a:pt x="2064547" y="0"/>
                  </a:lnTo>
                  <a:lnTo>
                    <a:pt x="2064547" y="426358"/>
                  </a:lnTo>
                  <a:lnTo>
                    <a:pt x="0" y="426358"/>
                  </a:lnTo>
                  <a:lnTo>
                    <a:pt x="0" y="0"/>
                  </a:lnTo>
                  <a:close/>
                </a:path>
              </a:pathLst>
            </a:custGeom>
            <a:blipFill>
              <a:blip r:embed="rId8"/>
              <a:stretch>
                <a:fillRect l="-1240" t="-7121" r="-2046" b="-7912"/>
              </a:stretch>
            </a:blipFill>
          </p:spPr>
          <p:txBody>
            <a:bodyPr/>
            <a:lstStyle/>
            <a:p>
              <a:endParaRPr lang="en-US"/>
            </a:p>
          </p:txBody>
        </p:sp>
      </p:grpSp>
      <p:sp>
        <p:nvSpPr>
          <p:cNvPr id="12" name="Freeform 12"/>
          <p:cNvSpPr/>
          <p:nvPr/>
        </p:nvSpPr>
        <p:spPr>
          <a:xfrm>
            <a:off x="844171" y="6575773"/>
            <a:ext cx="6084058" cy="2643365"/>
          </a:xfrm>
          <a:custGeom>
            <a:avLst/>
            <a:gdLst/>
            <a:ahLst/>
            <a:cxnLst/>
            <a:rect l="l" t="t" r="r" b="b"/>
            <a:pathLst>
              <a:path w="6084058" h="2643365">
                <a:moveTo>
                  <a:pt x="0" y="0"/>
                </a:moveTo>
                <a:lnTo>
                  <a:pt x="6084058" y="0"/>
                </a:lnTo>
                <a:lnTo>
                  <a:pt x="6084058" y="2643365"/>
                </a:lnTo>
                <a:lnTo>
                  <a:pt x="0" y="2643365"/>
                </a:lnTo>
                <a:lnTo>
                  <a:pt x="0" y="0"/>
                </a:lnTo>
                <a:close/>
              </a:path>
            </a:pathLst>
          </a:custGeom>
          <a:blipFill>
            <a:blip r:embed="rId9"/>
            <a:stretch>
              <a:fillRect b="-408"/>
            </a:stretch>
          </a:blipFill>
        </p:spPr>
        <p:txBody>
          <a:bodyPr/>
          <a:lstStyle/>
          <a:p>
            <a:endParaRPr lang="en-US"/>
          </a:p>
        </p:txBody>
      </p:sp>
      <p:sp>
        <p:nvSpPr>
          <p:cNvPr id="13" name="TextBox 13"/>
          <p:cNvSpPr txBox="1"/>
          <p:nvPr/>
        </p:nvSpPr>
        <p:spPr>
          <a:xfrm>
            <a:off x="3100118" y="386546"/>
            <a:ext cx="3956118" cy="399466"/>
          </a:xfrm>
          <a:prstGeom prst="rect">
            <a:avLst/>
          </a:prstGeom>
        </p:spPr>
        <p:txBody>
          <a:bodyPr lIns="0" tIns="0" rIns="0" bIns="0" rtlCol="0" anchor="t">
            <a:spAutoFit/>
          </a:bodyPr>
          <a:lstStyle/>
          <a:p>
            <a:pPr algn="ctr">
              <a:lnSpc>
                <a:spcPts val="3153"/>
              </a:lnSpc>
            </a:pPr>
            <a:r>
              <a:rPr lang="en-US" sz="2718" b="1">
                <a:solidFill>
                  <a:srgbClr val="08060C"/>
                </a:solidFill>
                <a:latin typeface="Canva Sans Bold"/>
                <a:ea typeface="Canva Sans Bold"/>
                <a:cs typeface="Canva Sans Bold"/>
                <a:sym typeface="Canva Sans Bold"/>
              </a:rPr>
              <a:t>Florida PALM Updates</a:t>
            </a:r>
          </a:p>
        </p:txBody>
      </p:sp>
      <p:sp>
        <p:nvSpPr>
          <p:cNvPr id="14" name="TextBox 14"/>
          <p:cNvSpPr txBox="1"/>
          <p:nvPr/>
        </p:nvSpPr>
        <p:spPr>
          <a:xfrm>
            <a:off x="3033187" y="743412"/>
            <a:ext cx="3956118" cy="306036"/>
          </a:xfrm>
          <a:prstGeom prst="rect">
            <a:avLst/>
          </a:prstGeom>
        </p:spPr>
        <p:txBody>
          <a:bodyPr lIns="0" tIns="0" rIns="0" bIns="0" rtlCol="0" anchor="t">
            <a:spAutoFit/>
          </a:bodyPr>
          <a:lstStyle/>
          <a:p>
            <a:pPr algn="ctr">
              <a:lnSpc>
                <a:spcPts val="2457"/>
              </a:lnSpc>
            </a:pPr>
            <a:r>
              <a:rPr lang="en-US" sz="2118" b="1">
                <a:solidFill>
                  <a:srgbClr val="08060C"/>
                </a:solidFill>
                <a:latin typeface="Canva Sans Bold"/>
                <a:ea typeface="Canva Sans Bold"/>
                <a:cs typeface="Canva Sans Bold"/>
                <a:sym typeface="Canva Sans Bold"/>
              </a:rPr>
              <a:t>Project Timeline</a:t>
            </a:r>
          </a:p>
        </p:txBody>
      </p:sp>
      <p:grpSp>
        <p:nvGrpSpPr>
          <p:cNvPr id="15" name="Group 15"/>
          <p:cNvGrpSpPr/>
          <p:nvPr/>
        </p:nvGrpSpPr>
        <p:grpSpPr>
          <a:xfrm>
            <a:off x="387431" y="1236438"/>
            <a:ext cx="6997539" cy="804530"/>
            <a:chOff x="0" y="0"/>
            <a:chExt cx="9330052" cy="1072707"/>
          </a:xfrm>
        </p:grpSpPr>
        <p:sp>
          <p:nvSpPr>
            <p:cNvPr id="16" name="TextBox 16"/>
            <p:cNvSpPr txBox="1"/>
            <p:nvPr/>
          </p:nvSpPr>
          <p:spPr>
            <a:xfrm>
              <a:off x="0" y="328910"/>
              <a:ext cx="9330052" cy="743797"/>
            </a:xfrm>
            <a:prstGeom prst="rect">
              <a:avLst/>
            </a:prstGeom>
          </p:spPr>
          <p:txBody>
            <a:bodyPr lIns="0" tIns="0" rIns="0" bIns="0" rtlCol="0" anchor="t">
              <a:spAutoFit/>
            </a:bodyPr>
            <a:lstStyle/>
            <a:p>
              <a:pPr algn="just">
                <a:lnSpc>
                  <a:spcPts val="1540"/>
                </a:lnSpc>
              </a:pPr>
              <a:r>
                <a:rPr lang="en-US" sz="1100" spc="-33">
                  <a:solidFill>
                    <a:srgbClr val="000000"/>
                  </a:solidFill>
                  <a:latin typeface="Canva Sans"/>
                  <a:ea typeface="Canva Sans"/>
                  <a:cs typeface="Canva Sans"/>
                  <a:sym typeface="Canva Sans"/>
                </a:rPr>
                <a:t>The go-live date for the Financials Wave, Payroll Wave, and Data Warehouse is moving from January 2026 to July 2026. Additionally, a stage gate has been added that allows the Executive Steering Committee (ESC) to vote to delay implementation to January 2027, if it determines the State is not prepared to go-live in July 2026.  </a:t>
              </a:r>
            </a:p>
          </p:txBody>
        </p:sp>
        <p:sp>
          <p:nvSpPr>
            <p:cNvPr id="17" name="TextBox 17"/>
            <p:cNvSpPr txBox="1"/>
            <p:nvPr/>
          </p:nvSpPr>
          <p:spPr>
            <a:xfrm>
              <a:off x="1013677" y="-38100"/>
              <a:ext cx="7302697" cy="298873"/>
            </a:xfrm>
            <a:prstGeom prst="rect">
              <a:avLst/>
            </a:prstGeom>
          </p:spPr>
          <p:txBody>
            <a:bodyPr lIns="0" tIns="0" rIns="0" bIns="0" rtlCol="0" anchor="t">
              <a:spAutoFit/>
            </a:bodyPr>
            <a:lstStyle/>
            <a:p>
              <a:pPr algn="ctr">
                <a:lnSpc>
                  <a:spcPts val="1819"/>
                </a:lnSpc>
              </a:pPr>
              <a:r>
                <a:rPr lang="en-US" sz="1299" b="1">
                  <a:solidFill>
                    <a:srgbClr val="000000"/>
                  </a:solidFill>
                  <a:latin typeface="Canva Sans Bold"/>
                  <a:ea typeface="Canva Sans Bold"/>
                  <a:cs typeface="Canva Sans Bold"/>
                  <a:sym typeface="Canva Sans Bold"/>
                </a:rPr>
                <a:t>What has changed? </a:t>
              </a:r>
            </a:p>
          </p:txBody>
        </p:sp>
      </p:grpSp>
      <p:grpSp>
        <p:nvGrpSpPr>
          <p:cNvPr id="18" name="Group 18"/>
          <p:cNvGrpSpPr/>
          <p:nvPr/>
        </p:nvGrpSpPr>
        <p:grpSpPr>
          <a:xfrm>
            <a:off x="387431" y="3186673"/>
            <a:ext cx="6997539" cy="995030"/>
            <a:chOff x="0" y="0"/>
            <a:chExt cx="9330052" cy="1326707"/>
          </a:xfrm>
        </p:grpSpPr>
        <p:sp>
          <p:nvSpPr>
            <p:cNvPr id="19" name="TextBox 19"/>
            <p:cNvSpPr txBox="1"/>
            <p:nvPr/>
          </p:nvSpPr>
          <p:spPr>
            <a:xfrm>
              <a:off x="0" y="328910"/>
              <a:ext cx="9330052" cy="997797"/>
            </a:xfrm>
            <a:prstGeom prst="rect">
              <a:avLst/>
            </a:prstGeom>
          </p:spPr>
          <p:txBody>
            <a:bodyPr lIns="0" tIns="0" rIns="0" bIns="0" rtlCol="0" anchor="t">
              <a:spAutoFit/>
            </a:bodyPr>
            <a:lstStyle/>
            <a:p>
              <a:pPr marL="0" lvl="0" indent="0" algn="just">
                <a:lnSpc>
                  <a:spcPts val="1540"/>
                </a:lnSpc>
                <a:spcBef>
                  <a:spcPct val="0"/>
                </a:spcBef>
              </a:pPr>
              <a:r>
                <a:rPr lang="en-US" sz="1100" u="none" strike="noStrike">
                  <a:solidFill>
                    <a:srgbClr val="000000"/>
                  </a:solidFill>
                  <a:latin typeface="Canva Sans"/>
                  <a:ea typeface="Canva Sans"/>
                  <a:cs typeface="Canva Sans"/>
                  <a:sym typeface="Canva Sans"/>
                </a:rPr>
                <a:t>Recent delays in the Build Phase have impacted critical milestones, including the timeline for UAT. Recognizing the need for a well-built and thoroughly tested system, the Project team and DFS leadership proposed a revised schedule to the ESC. Additionally, feedback from agencies has emphasized the need for more time to ensure readiness for go-live.</a:t>
              </a:r>
            </a:p>
          </p:txBody>
        </p:sp>
        <p:sp>
          <p:nvSpPr>
            <p:cNvPr id="20" name="TextBox 20"/>
            <p:cNvSpPr txBox="1"/>
            <p:nvPr/>
          </p:nvSpPr>
          <p:spPr>
            <a:xfrm>
              <a:off x="1161938" y="-38100"/>
              <a:ext cx="7006176" cy="298873"/>
            </a:xfrm>
            <a:prstGeom prst="rect">
              <a:avLst/>
            </a:prstGeom>
          </p:spPr>
          <p:txBody>
            <a:bodyPr lIns="0" tIns="0" rIns="0" bIns="0" rtlCol="0" anchor="t">
              <a:spAutoFit/>
            </a:bodyPr>
            <a:lstStyle/>
            <a:p>
              <a:pPr algn="ctr">
                <a:lnSpc>
                  <a:spcPts val="1819"/>
                </a:lnSpc>
              </a:pPr>
              <a:r>
                <a:rPr lang="en-US" sz="1299" b="1">
                  <a:solidFill>
                    <a:srgbClr val="000000"/>
                  </a:solidFill>
                  <a:latin typeface="Canva Sans Bold"/>
                  <a:ea typeface="Canva Sans Bold"/>
                  <a:cs typeface="Canva Sans Bold"/>
                  <a:sym typeface="Canva Sans Bold"/>
                </a:rPr>
                <a:t>Why did this happen? </a:t>
              </a:r>
            </a:p>
          </p:txBody>
        </p:sp>
      </p:grpSp>
      <p:grpSp>
        <p:nvGrpSpPr>
          <p:cNvPr id="21" name="Group 21"/>
          <p:cNvGrpSpPr/>
          <p:nvPr/>
        </p:nvGrpSpPr>
        <p:grpSpPr>
          <a:xfrm>
            <a:off x="387431" y="4257903"/>
            <a:ext cx="6997539" cy="1185530"/>
            <a:chOff x="0" y="0"/>
            <a:chExt cx="9330052" cy="1580707"/>
          </a:xfrm>
        </p:grpSpPr>
        <p:sp>
          <p:nvSpPr>
            <p:cNvPr id="22" name="TextBox 22"/>
            <p:cNvSpPr txBox="1"/>
            <p:nvPr/>
          </p:nvSpPr>
          <p:spPr>
            <a:xfrm>
              <a:off x="0" y="328910"/>
              <a:ext cx="9330052" cy="1251797"/>
            </a:xfrm>
            <a:prstGeom prst="rect">
              <a:avLst/>
            </a:prstGeom>
          </p:spPr>
          <p:txBody>
            <a:bodyPr lIns="0" tIns="0" rIns="0" bIns="0" rtlCol="0" anchor="t">
              <a:spAutoFit/>
            </a:bodyPr>
            <a:lstStyle/>
            <a:p>
              <a:pPr marL="0" lvl="0" indent="0" algn="just">
                <a:lnSpc>
                  <a:spcPts val="1540"/>
                </a:lnSpc>
                <a:spcBef>
                  <a:spcPct val="0"/>
                </a:spcBef>
              </a:pPr>
              <a:r>
                <a:rPr lang="en-US" sz="1100" u="none" strike="noStrike" spc="-22">
                  <a:solidFill>
                    <a:srgbClr val="000000"/>
                  </a:solidFill>
                  <a:latin typeface="Canva Sans"/>
                  <a:ea typeface="Canva Sans"/>
                  <a:cs typeface="Canva Sans"/>
                  <a:sym typeface="Canva Sans"/>
                </a:rPr>
                <a:t>This proposed adjustment is a positive step. It provides Florida agencies and DFS the additional time needed to refine our efforts, address challenges, and conduct comprehensive UAT, ensuring we move forward with confidence in the project's success. From the beginning, our goal has been to build on lessons learned from the CMS Wave, strengthen confidence in the system, and remain transparent about project impacts. This change means we can be even more confident in a successful go-live for Florida PALM. </a:t>
              </a:r>
            </a:p>
          </p:txBody>
        </p:sp>
        <p:sp>
          <p:nvSpPr>
            <p:cNvPr id="23" name="TextBox 23"/>
            <p:cNvSpPr txBox="1"/>
            <p:nvPr/>
          </p:nvSpPr>
          <p:spPr>
            <a:xfrm>
              <a:off x="1161938" y="-38100"/>
              <a:ext cx="7006176" cy="298873"/>
            </a:xfrm>
            <a:prstGeom prst="rect">
              <a:avLst/>
            </a:prstGeom>
          </p:spPr>
          <p:txBody>
            <a:bodyPr lIns="0" tIns="0" rIns="0" bIns="0" rtlCol="0" anchor="t">
              <a:spAutoFit/>
            </a:bodyPr>
            <a:lstStyle/>
            <a:p>
              <a:pPr algn="ctr">
                <a:lnSpc>
                  <a:spcPts val="1819"/>
                </a:lnSpc>
              </a:pPr>
              <a:r>
                <a:rPr lang="en-US" sz="1299" b="1">
                  <a:solidFill>
                    <a:srgbClr val="000000"/>
                  </a:solidFill>
                  <a:latin typeface="Canva Sans Bold"/>
                  <a:ea typeface="Canva Sans Bold"/>
                  <a:cs typeface="Canva Sans Bold"/>
                  <a:sym typeface="Canva Sans Bold"/>
                </a:rPr>
                <a:t>What does this mean? </a:t>
              </a:r>
            </a:p>
          </p:txBody>
        </p:sp>
      </p:grpSp>
      <p:grpSp>
        <p:nvGrpSpPr>
          <p:cNvPr id="24" name="Group 24"/>
          <p:cNvGrpSpPr/>
          <p:nvPr/>
        </p:nvGrpSpPr>
        <p:grpSpPr>
          <a:xfrm>
            <a:off x="387431" y="5519633"/>
            <a:ext cx="6997539" cy="979940"/>
            <a:chOff x="0" y="0"/>
            <a:chExt cx="9330052" cy="1306587"/>
          </a:xfrm>
        </p:grpSpPr>
        <p:sp>
          <p:nvSpPr>
            <p:cNvPr id="25" name="TextBox 25"/>
            <p:cNvSpPr txBox="1"/>
            <p:nvPr/>
          </p:nvSpPr>
          <p:spPr>
            <a:xfrm>
              <a:off x="0" y="308790"/>
              <a:ext cx="9330052" cy="997797"/>
            </a:xfrm>
            <a:prstGeom prst="rect">
              <a:avLst/>
            </a:prstGeom>
          </p:spPr>
          <p:txBody>
            <a:bodyPr lIns="0" tIns="0" rIns="0" bIns="0" rtlCol="0" anchor="t">
              <a:spAutoFit/>
            </a:bodyPr>
            <a:lstStyle/>
            <a:p>
              <a:pPr marL="0" lvl="0" indent="0" algn="just">
                <a:lnSpc>
                  <a:spcPts val="1540"/>
                </a:lnSpc>
                <a:spcBef>
                  <a:spcPct val="0"/>
                </a:spcBef>
              </a:pPr>
              <a:r>
                <a:rPr lang="en-US" sz="1100" u="none" strike="noStrike">
                  <a:solidFill>
                    <a:srgbClr val="000000"/>
                  </a:solidFill>
                  <a:latin typeface="Canva Sans"/>
                  <a:ea typeface="Canva Sans"/>
                  <a:cs typeface="Canva Sans"/>
                  <a:sym typeface="Canva Sans"/>
                </a:rPr>
                <a:t>Don’t let off the gas! Your contributions to preparing for Florida PALM are invaluable.  Your </a:t>
              </a:r>
              <a:r>
                <a:rPr lang="en-US" sz="1100" u="sng" strike="noStrike">
                  <a:solidFill>
                    <a:srgbClr val="000000"/>
                  </a:solidFill>
                  <a:latin typeface="Canva Sans"/>
                  <a:ea typeface="Canva Sans"/>
                  <a:cs typeface="Canva Sans"/>
                  <a:sym typeface="Canva Sans"/>
                  <a:hlinkClick r:id="rId10" tooltip="https://myfloridacfo.sharepoint.com/sites/FLP/DFS%20CCN/SitePages/Home.aspx?e=1%3A6855daeec2ba475d8ebd598897783d8e"/>
                </a:rPr>
                <a:t>CCN</a:t>
              </a:r>
              <a:r>
                <a:rPr lang="en-US" sz="1100" u="none" strike="noStrike">
                  <a:solidFill>
                    <a:srgbClr val="000000"/>
                  </a:solidFill>
                  <a:latin typeface="Canva Sans"/>
                  <a:ea typeface="Canva Sans"/>
                  <a:cs typeface="Canva Sans"/>
                  <a:sym typeface="Canva Sans"/>
                </a:rPr>
                <a:t> and </a:t>
              </a:r>
              <a:r>
                <a:rPr lang="en-US" sz="1100" u="sng" strike="noStrike">
                  <a:solidFill>
                    <a:srgbClr val="000000"/>
                  </a:solidFill>
                  <a:latin typeface="Canva Sans"/>
                  <a:ea typeface="Canva Sans"/>
                  <a:cs typeface="Canva Sans"/>
                  <a:sym typeface="Canva Sans"/>
                  <a:hlinkClick r:id="rId11" tooltip="https://myfloridacfo.sharepoint.com/sites/LnD/CCN/Lists/DFS%20Points%20of%20Contact%20POCs/AllItems.aspx"/>
                </a:rPr>
                <a:t>Division/Office POC</a:t>
              </a:r>
              <a:r>
                <a:rPr lang="en-US" sz="1100" u="none" strike="noStrike">
                  <a:solidFill>
                    <a:srgbClr val="000000"/>
                  </a:solidFill>
                  <a:latin typeface="Canva Sans"/>
                  <a:ea typeface="Canva Sans"/>
                  <a:cs typeface="Canva Sans"/>
                  <a:sym typeface="Canva Sans"/>
                </a:rPr>
                <a:t> are here to help. Continue to visit the </a:t>
              </a:r>
              <a:r>
                <a:rPr lang="en-US" sz="1100" u="sng" strike="noStrike">
                  <a:solidFill>
                    <a:srgbClr val="000000"/>
                  </a:solidFill>
                  <a:latin typeface="Canva Sans"/>
                  <a:ea typeface="Canva Sans"/>
                  <a:cs typeface="Canva Sans"/>
                  <a:sym typeface="Canva Sans"/>
                  <a:hlinkClick r:id="rId12" tooltip="https://myfloridacfo.sharepoint.com/sites/LnD/CCN/SitePages/DFS-Florida-PALM-Stakeholders-Site.aspx"/>
                </a:rPr>
                <a:t>DFS Florida PALM Stakeholder</a:t>
              </a:r>
              <a:r>
                <a:rPr lang="en-US" sz="1100" u="none" strike="noStrike">
                  <a:solidFill>
                    <a:srgbClr val="000000"/>
                  </a:solidFill>
                  <a:latin typeface="Canva Sans"/>
                  <a:ea typeface="Canva Sans"/>
                  <a:cs typeface="Canva Sans"/>
                  <a:sym typeface="Canva Sans"/>
                </a:rPr>
                <a:t> and the </a:t>
              </a:r>
              <a:r>
                <a:rPr lang="en-US" sz="1100" u="sng" strike="noStrike">
                  <a:solidFill>
                    <a:srgbClr val="000000"/>
                  </a:solidFill>
                  <a:latin typeface="Canva Sans"/>
                  <a:ea typeface="Canva Sans"/>
                  <a:cs typeface="Canva Sans"/>
                  <a:sym typeface="Canva Sans"/>
                  <a:hlinkClick r:id="rId13" tooltip="https://myfloridacfo.com/floridapalm/knowledge-center"/>
                </a:rPr>
                <a:t>Florida PALM Knowledge Center</a:t>
              </a:r>
              <a:r>
                <a:rPr lang="en-US" sz="1100" strike="noStrike">
                  <a:solidFill>
                    <a:srgbClr val="000000"/>
                  </a:solidFill>
                  <a:latin typeface="Canva Sans"/>
                  <a:ea typeface="Canva Sans"/>
                  <a:cs typeface="Canva Sans"/>
                  <a:sym typeface="Canva Sans"/>
                </a:rPr>
                <a:t> </a:t>
              </a:r>
              <a:r>
                <a:rPr lang="en-US" sz="1100" u="none" strike="noStrike">
                  <a:solidFill>
                    <a:srgbClr val="000000"/>
                  </a:solidFill>
                  <a:latin typeface="Canva Sans"/>
                  <a:ea typeface="Canva Sans"/>
                  <a:cs typeface="Canva Sans"/>
                  <a:sym typeface="Canva Sans"/>
                </a:rPr>
                <a:t>sites and reach out to your </a:t>
              </a:r>
              <a:r>
                <a:rPr lang="en-US" sz="1100" u="sng" strike="noStrike">
                  <a:solidFill>
                    <a:srgbClr val="000000"/>
                  </a:solidFill>
                  <a:latin typeface="Canva Sans"/>
                  <a:ea typeface="Canva Sans"/>
                  <a:cs typeface="Canva Sans"/>
                  <a:sym typeface="Canva Sans"/>
                  <a:hlinkClick r:id="rId11" tooltip="https://myfloridacfo.sharepoint.com/sites/LnD/CCN/Lists/DFS%20Points%20of%20Contact%20POCs/AllItems.aspx"/>
                </a:rPr>
                <a:t>Division/Office POC</a:t>
              </a:r>
              <a:r>
                <a:rPr lang="en-US" sz="1100" u="none" strike="noStrike">
                  <a:solidFill>
                    <a:srgbClr val="000000"/>
                  </a:solidFill>
                  <a:latin typeface="Canva Sans"/>
                  <a:ea typeface="Canva Sans"/>
                  <a:cs typeface="Canva Sans"/>
                  <a:sym typeface="Canva Sans"/>
                </a:rPr>
                <a:t> or </a:t>
              </a:r>
              <a:r>
                <a:rPr lang="en-US" sz="1100" u="sng" strike="noStrike">
                  <a:solidFill>
                    <a:srgbClr val="000000"/>
                  </a:solidFill>
                  <a:latin typeface="Canva Sans"/>
                  <a:ea typeface="Canva Sans"/>
                  <a:cs typeface="Canva Sans"/>
                  <a:sym typeface="Canva Sans"/>
                  <a:hlinkClick r:id="rId10" tooltip="https://myfloridacfo.sharepoint.com/sites/FLP/DFS%20CCN/SitePages/Home.aspx?e=1%3A6855daeec2ba475d8ebd598897783d8e"/>
                </a:rPr>
                <a:t>CCN Change Coordinator</a:t>
              </a:r>
              <a:r>
                <a:rPr lang="en-US" sz="1100" u="none" strike="noStrike">
                  <a:solidFill>
                    <a:srgbClr val="000000"/>
                  </a:solidFill>
                  <a:latin typeface="Canva Sans"/>
                  <a:ea typeface="Canva Sans"/>
                  <a:cs typeface="Canva Sans"/>
                  <a:sym typeface="Canva Sans"/>
                </a:rPr>
                <a:t> with any questions or post them on our </a:t>
              </a:r>
              <a:r>
                <a:rPr lang="en-US" sz="1100" u="sng" strike="noStrike">
                  <a:solidFill>
                    <a:srgbClr val="000000"/>
                  </a:solidFill>
                  <a:latin typeface="Canva Sans"/>
                  <a:ea typeface="Canva Sans"/>
                  <a:cs typeface="Canva Sans"/>
                  <a:sym typeface="Canva Sans"/>
                  <a:hlinkClick r:id="rId14" tooltip="https://myfloridacfo.sharepoint.com/sites/LnD/CCN/Lists/Question%20Board/AllItems.aspx"/>
                </a:rPr>
                <a:t>Question Board</a:t>
              </a:r>
              <a:r>
                <a:rPr lang="en-US" sz="1100" strike="noStrike">
                  <a:solidFill>
                    <a:srgbClr val="000000"/>
                  </a:solidFill>
                  <a:latin typeface="Canva Sans"/>
                  <a:ea typeface="Canva Sans"/>
                  <a:cs typeface="Canva Sans"/>
                  <a:sym typeface="Canva Sans"/>
                </a:rPr>
                <a:t>.  </a:t>
              </a:r>
              <a:r>
                <a:rPr lang="en-US" sz="1100" u="none" strike="noStrike">
                  <a:solidFill>
                    <a:srgbClr val="000000"/>
                  </a:solidFill>
                  <a:latin typeface="Canva Sans"/>
                  <a:ea typeface="Canva Sans"/>
                  <a:cs typeface="Canva Sans"/>
                  <a:sym typeface="Canva Sans"/>
                </a:rPr>
                <a:t> </a:t>
              </a:r>
            </a:p>
          </p:txBody>
        </p:sp>
        <p:sp>
          <p:nvSpPr>
            <p:cNvPr id="26" name="TextBox 26"/>
            <p:cNvSpPr txBox="1"/>
            <p:nvPr/>
          </p:nvSpPr>
          <p:spPr>
            <a:xfrm>
              <a:off x="1161938" y="-38100"/>
              <a:ext cx="7006176" cy="298873"/>
            </a:xfrm>
            <a:prstGeom prst="rect">
              <a:avLst/>
            </a:prstGeom>
          </p:spPr>
          <p:txBody>
            <a:bodyPr lIns="0" tIns="0" rIns="0" bIns="0" rtlCol="0" anchor="t">
              <a:spAutoFit/>
            </a:bodyPr>
            <a:lstStyle/>
            <a:p>
              <a:pPr algn="ctr">
                <a:lnSpc>
                  <a:spcPts val="1819"/>
                </a:lnSpc>
              </a:pPr>
              <a:r>
                <a:rPr lang="en-US" sz="1299" b="1">
                  <a:solidFill>
                    <a:srgbClr val="000000"/>
                  </a:solidFill>
                  <a:latin typeface="Canva Sans Bold"/>
                  <a:ea typeface="Canva Sans Bold"/>
                  <a:cs typeface="Canva Sans Bold"/>
                  <a:sym typeface="Canva Sans Bold"/>
                </a:rPr>
                <a:t>What should I do to prepare? </a:t>
              </a:r>
            </a:p>
          </p:txBody>
        </p:sp>
      </p:grpSp>
      <p:grpSp>
        <p:nvGrpSpPr>
          <p:cNvPr id="27" name="Group 27"/>
          <p:cNvGrpSpPr/>
          <p:nvPr/>
        </p:nvGrpSpPr>
        <p:grpSpPr>
          <a:xfrm>
            <a:off x="387431" y="2115443"/>
            <a:ext cx="6997539" cy="995030"/>
            <a:chOff x="0" y="0"/>
            <a:chExt cx="9330052" cy="1326707"/>
          </a:xfrm>
        </p:grpSpPr>
        <p:sp>
          <p:nvSpPr>
            <p:cNvPr id="28" name="TextBox 28"/>
            <p:cNvSpPr txBox="1"/>
            <p:nvPr/>
          </p:nvSpPr>
          <p:spPr>
            <a:xfrm>
              <a:off x="0" y="328910"/>
              <a:ext cx="9330052" cy="997797"/>
            </a:xfrm>
            <a:prstGeom prst="rect">
              <a:avLst/>
            </a:prstGeom>
          </p:spPr>
          <p:txBody>
            <a:bodyPr lIns="0" tIns="0" rIns="0" bIns="0" rtlCol="0" anchor="t">
              <a:spAutoFit/>
            </a:bodyPr>
            <a:lstStyle/>
            <a:p>
              <a:pPr marL="0" lvl="0" indent="0" algn="just">
                <a:lnSpc>
                  <a:spcPts val="1540"/>
                </a:lnSpc>
                <a:spcBef>
                  <a:spcPct val="0"/>
                </a:spcBef>
              </a:pPr>
              <a:r>
                <a:rPr lang="en-US" sz="1100" spc="-22">
                  <a:solidFill>
                    <a:srgbClr val="000000"/>
                  </a:solidFill>
                  <a:latin typeface="Canva Sans"/>
                  <a:ea typeface="Canva Sans"/>
                  <a:cs typeface="Canva Sans"/>
                  <a:sym typeface="Canva Sans"/>
                </a:rPr>
                <a:t>Interface testing for DFS will start in June 2025 and is extending by one month.  UAT starts in August 2025 and is extending by two months.  RW tasks will be updated to align with the new timeline and mock conversion timelines will be shifted. Cutover shifts from Calendar Year to Fiscal Year, with Florida PALM going live once Central FLAIR closing has occurred.  A mid-year Payroll conversion will be needed. </a:t>
              </a:r>
            </a:p>
          </p:txBody>
        </p:sp>
        <p:sp>
          <p:nvSpPr>
            <p:cNvPr id="29" name="TextBox 29"/>
            <p:cNvSpPr txBox="1"/>
            <p:nvPr/>
          </p:nvSpPr>
          <p:spPr>
            <a:xfrm>
              <a:off x="378841" y="-38100"/>
              <a:ext cx="8572369" cy="298873"/>
            </a:xfrm>
            <a:prstGeom prst="rect">
              <a:avLst/>
            </a:prstGeom>
          </p:spPr>
          <p:txBody>
            <a:bodyPr lIns="0" tIns="0" rIns="0" bIns="0" rtlCol="0" anchor="t">
              <a:spAutoFit/>
            </a:bodyPr>
            <a:lstStyle/>
            <a:p>
              <a:pPr algn="ctr">
                <a:lnSpc>
                  <a:spcPts val="1819"/>
                </a:lnSpc>
              </a:pPr>
              <a:r>
                <a:rPr lang="en-US" sz="1299" b="1">
                  <a:solidFill>
                    <a:srgbClr val="000000"/>
                  </a:solidFill>
                  <a:latin typeface="Canva Sans Bold"/>
                  <a:ea typeface="Canva Sans Bold"/>
                  <a:cs typeface="Canva Sans Bold"/>
                  <a:sym typeface="Canva Sans Bold"/>
                </a:rPr>
                <a:t>What other dates have changed? </a:t>
              </a:r>
            </a:p>
          </p:txBody>
        </p:sp>
      </p:grpSp>
      <p:sp>
        <p:nvSpPr>
          <p:cNvPr id="30" name="TextBox 30"/>
          <p:cNvSpPr txBox="1"/>
          <p:nvPr/>
        </p:nvSpPr>
        <p:spPr>
          <a:xfrm>
            <a:off x="6422565" y="9552900"/>
            <a:ext cx="949005" cy="174596"/>
          </a:xfrm>
          <a:prstGeom prst="rect">
            <a:avLst/>
          </a:prstGeom>
        </p:spPr>
        <p:txBody>
          <a:bodyPr lIns="0" tIns="0" rIns="0" bIns="0" rtlCol="0" anchor="t">
            <a:spAutoFit/>
          </a:bodyPr>
          <a:lstStyle/>
          <a:p>
            <a:pPr marL="0" lvl="0" indent="0" algn="r">
              <a:lnSpc>
                <a:spcPts val="1401"/>
              </a:lnSpc>
              <a:spcBef>
                <a:spcPct val="0"/>
              </a:spcBef>
            </a:pPr>
            <a:r>
              <a:rPr lang="en-US" sz="1001">
                <a:solidFill>
                  <a:srgbClr val="201F1E"/>
                </a:solidFill>
                <a:latin typeface="Didact Gothic"/>
                <a:ea typeface="Didact Gothic"/>
                <a:cs typeface="Didact Gothic"/>
                <a:sym typeface="Didact Gothic"/>
              </a:rPr>
              <a:t>February 2025</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7326A8CD784514980151857FFB91438" ma:contentTypeVersion="9" ma:contentTypeDescription="Create a new document." ma:contentTypeScope="" ma:versionID="5ada2d19edcb68cd8912940340cc943b">
  <xsd:schema xmlns:xsd="http://www.w3.org/2001/XMLSchema" xmlns:xs="http://www.w3.org/2001/XMLSchema" xmlns:p="http://schemas.microsoft.com/office/2006/metadata/properties" xmlns:ns2="ee0d1073-b73c-4cf9-a2e0-1985adf7d54f" xmlns:ns3="38bbd39f-e931-4627-bb4e-35dd95c2a6ed" targetNamespace="http://schemas.microsoft.com/office/2006/metadata/properties" ma:root="true" ma:fieldsID="92ea1cf7cd12e34d9b6cca020c40d3f7" ns2:_="" ns3:_="">
    <xsd:import namespace="ee0d1073-b73c-4cf9-a2e0-1985adf7d54f"/>
    <xsd:import namespace="38bbd39f-e931-4627-bb4e-35dd95c2a6ed"/>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SearchProperties" minOccurs="0"/>
                <xsd:element ref="ns3:MediaServiceDateTaken" minOccurs="0"/>
                <xsd:element ref="ns3:MediaServiceGenerationTime" minOccurs="0"/>
                <xsd:element ref="ns3:MediaServiceEventHashCode" minOccurs="0"/>
                <xsd:element ref="ns3:MediaLengthInSeconds" minOccurs="0"/>
                <xsd:element ref="ns3:Descrip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e0d1073-b73c-4cf9-a2e0-1985adf7d54f"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38bbd39f-e931-4627-bb4e-35dd95c2a6ed"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Description" ma:index="18" nillable="true" ma:displayName="Description" ma:format="Dropdown" ma:internalName="Description">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Description xmlns="38bbd39f-e931-4627-bb4e-35dd95c2a6ed" xsi:nil="true"/>
    <_dlc_DocId xmlns="ee0d1073-b73c-4cf9-a2e0-1985adf7d54f">3XNNPFDRQHSR-1102996205-112</_dlc_DocId>
    <_dlc_DocIdUrl xmlns="ee0d1073-b73c-4cf9-a2e0-1985adf7d54f">
      <Url>https://myfloridacfo.sharepoint.com/sites/FLP/DFS CCN/_layouts/15/DocIdRedir.aspx?ID=3XNNPFDRQHSR-1102996205-112</Url>
      <Description>3XNNPFDRQHSR-1102996205-112</Description>
    </_dlc_DocIdUrl>
  </documentManagement>
</p:properties>
</file>

<file path=customXml/itemProps1.xml><?xml version="1.0" encoding="utf-8"?>
<ds:datastoreItem xmlns:ds="http://schemas.openxmlformats.org/officeDocument/2006/customXml" ds:itemID="{EE353600-FE97-4053-AC0C-39A8951CD619}"/>
</file>

<file path=customXml/itemProps2.xml><?xml version="1.0" encoding="utf-8"?>
<ds:datastoreItem xmlns:ds="http://schemas.openxmlformats.org/officeDocument/2006/customXml" ds:itemID="{89ACC956-9FE8-46C9-B95E-22DF6925BB93}"/>
</file>

<file path=customXml/itemProps3.xml><?xml version="1.0" encoding="utf-8"?>
<ds:datastoreItem xmlns:ds="http://schemas.openxmlformats.org/officeDocument/2006/customXml" ds:itemID="{5256ECC4-7595-4BC6-AC92-5724A5B2510B}"/>
</file>

<file path=customXml/itemProps4.xml><?xml version="1.0" encoding="utf-8"?>
<ds:datastoreItem xmlns:ds="http://schemas.openxmlformats.org/officeDocument/2006/customXml" ds:itemID="{5AAD3702-529A-4F68-B432-6F344EAB8613}"/>
</file>

<file path=docProps/app.xml><?xml version="1.0" encoding="utf-8"?>
<Properties xmlns="http://schemas.openxmlformats.org/officeDocument/2006/extended-properties" xmlns:vt="http://schemas.openxmlformats.org/officeDocument/2006/docPropsVTypes">
  <TotalTime>0</TotalTime>
  <Words>390</Words>
  <Application>Microsoft Office PowerPoint</Application>
  <PresentationFormat>Custom</PresentationFormat>
  <Paragraphs>13</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Canva Sans</vt:lpstr>
      <vt:lpstr>Calibri</vt:lpstr>
      <vt:lpstr>Canva Sans Bold</vt:lpstr>
      <vt:lpstr>Didact Gothic</vt:lpstr>
      <vt:lpstr>Arial</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5 Florida PALM Updates - Go-Live Change (8.5 x 11 in)</dc:title>
  <cp:lastModifiedBy>Topol, Amy</cp:lastModifiedBy>
  <cp:revision>1</cp:revision>
  <dcterms:created xsi:type="dcterms:W3CDTF">2006-08-16T00:00:00Z</dcterms:created>
  <dcterms:modified xsi:type="dcterms:W3CDTF">2025-04-25T20:16:12Z</dcterms:modified>
  <dc:identifier>DAGgDRHsdvY</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0x01010057326A8CD784514980151857FFB91438</vt:lpwstr>
  </property>
  <property fmtid="{D5CDD505-2E9C-101B-9397-08002B2CF9AE}" pid="3" name="_dlc_DocIdItemGuid">
    <vt:lpwstr>8068f92f-7662-4a0b-8393-27beb8eecc74</vt:lpwstr>
  </property>
</Properties>
</file>