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7620000" cy="19050000"/>
  <p:notesSz cx="6858000" cy="9144000"/>
  <p:embeddedFontLst>
    <p:embeddedFont>
      <p:font typeface="Canva Sans" panose="020B0604020202020204" charset="0"/>
      <p:regular r:id="rId3"/>
    </p:embeddedFont>
    <p:embeddedFont>
      <p:font typeface="Canva Sans Bold" panose="020B0604020202020204" charset="0"/>
      <p:regular r:id="rId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7" d="100"/>
          <a:sy n="47" d="100"/>
        </p:scale>
        <p:origin x="3288"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font" Target="fonts/font1.fntdata"/><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font" Target="fonts/font2.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dfs.ccn4u@myfloridacfo.com" TargetMode="External"/><Relationship Id="rId3" Type="http://schemas.openxmlformats.org/officeDocument/2006/relationships/image" Target="../media/image2.png"/><Relationship Id="rId7" Type="http://schemas.openxmlformats.org/officeDocument/2006/relationships/hyperlink" Target="https://myfloridacfo.sharepoint.com/sites/LnD/CCN/SitePages/DFS-Florida-PALM-Stakeholders-Site.aspx"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myfloridacfo.sharepoint.com/sites/LnD/CCN/Printable%20Resources/Forms/AllItems.aspx" TargetMode="External"/><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hyperlink" Target="https://myfloridacfofloridapalm.us.document360.io/docs/knowledge-center-change-catalo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AF3FB"/>
        </a:solidFill>
        <a:effectLst/>
      </p:bgPr>
    </p:bg>
    <p:spTree>
      <p:nvGrpSpPr>
        <p:cNvPr id="1" name=""/>
        <p:cNvGrpSpPr/>
        <p:nvPr/>
      </p:nvGrpSpPr>
      <p:grpSpPr>
        <a:xfrm>
          <a:off x="0" y="0"/>
          <a:ext cx="0" cy="0"/>
          <a:chOff x="0" y="0"/>
          <a:chExt cx="0" cy="0"/>
        </a:xfrm>
      </p:grpSpPr>
      <p:sp>
        <p:nvSpPr>
          <p:cNvPr id="2" name="AutoShape 2"/>
          <p:cNvSpPr/>
          <p:nvPr/>
        </p:nvSpPr>
        <p:spPr>
          <a:xfrm>
            <a:off x="-3744" y="4889658"/>
            <a:ext cx="7616952" cy="2453797"/>
          </a:xfrm>
          <a:prstGeom prst="rect">
            <a:avLst/>
          </a:prstGeom>
          <a:solidFill>
            <a:srgbClr val="5784BD"/>
          </a:solidFill>
        </p:spPr>
        <p:txBody>
          <a:bodyPr/>
          <a:lstStyle/>
          <a:p>
            <a:endParaRPr lang="en-US"/>
          </a:p>
        </p:txBody>
      </p:sp>
      <p:sp>
        <p:nvSpPr>
          <p:cNvPr id="3" name="AutoShape 3"/>
          <p:cNvSpPr/>
          <p:nvPr/>
        </p:nvSpPr>
        <p:spPr>
          <a:xfrm>
            <a:off x="-3744" y="1354819"/>
            <a:ext cx="7616952" cy="1963849"/>
          </a:xfrm>
          <a:prstGeom prst="rect">
            <a:avLst/>
          </a:prstGeom>
          <a:solidFill>
            <a:srgbClr val="5784BD"/>
          </a:solidFill>
        </p:spPr>
        <p:txBody>
          <a:bodyPr/>
          <a:lstStyle/>
          <a:p>
            <a:endParaRPr lang="en-US"/>
          </a:p>
        </p:txBody>
      </p:sp>
      <p:sp>
        <p:nvSpPr>
          <p:cNvPr id="4" name="AutoShape 4"/>
          <p:cNvSpPr/>
          <p:nvPr/>
        </p:nvSpPr>
        <p:spPr>
          <a:xfrm>
            <a:off x="-3744" y="9636962"/>
            <a:ext cx="7616952" cy="2732173"/>
          </a:xfrm>
          <a:prstGeom prst="rect">
            <a:avLst/>
          </a:prstGeom>
          <a:solidFill>
            <a:srgbClr val="5784BD"/>
          </a:solidFill>
        </p:spPr>
        <p:txBody>
          <a:bodyPr/>
          <a:lstStyle/>
          <a:p>
            <a:endParaRPr lang="en-US"/>
          </a:p>
        </p:txBody>
      </p:sp>
      <p:grpSp>
        <p:nvGrpSpPr>
          <p:cNvPr id="5" name="Group 5"/>
          <p:cNvGrpSpPr/>
          <p:nvPr/>
        </p:nvGrpSpPr>
        <p:grpSpPr>
          <a:xfrm>
            <a:off x="697980" y="1493540"/>
            <a:ext cx="1007933" cy="1713487"/>
            <a:chOff x="0" y="0"/>
            <a:chExt cx="2006600" cy="3411220"/>
          </a:xfrm>
        </p:grpSpPr>
        <p:sp>
          <p:nvSpPr>
            <p:cNvPr id="6" name="Freeform 6"/>
            <p:cNvSpPr/>
            <p:nvPr/>
          </p:nvSpPr>
          <p:spPr>
            <a:xfrm>
              <a:off x="0" y="0"/>
              <a:ext cx="2005330" cy="3411220"/>
            </a:xfrm>
            <a:custGeom>
              <a:avLst/>
              <a:gdLst/>
              <a:ahLst/>
              <a:cxnLst/>
              <a:rect l="l" t="t" r="r" b="b"/>
              <a:pathLst>
                <a:path w="2005330" h="3411220">
                  <a:moveTo>
                    <a:pt x="1766570" y="1388110"/>
                  </a:moveTo>
                  <a:cubicBezTo>
                    <a:pt x="1689100" y="1291590"/>
                    <a:pt x="1596390" y="1219200"/>
                    <a:pt x="1490980" y="1170940"/>
                  </a:cubicBezTo>
                  <a:cubicBezTo>
                    <a:pt x="1386840" y="1123950"/>
                    <a:pt x="1275080" y="1099820"/>
                    <a:pt x="1156970" y="1099820"/>
                  </a:cubicBezTo>
                  <a:cubicBezTo>
                    <a:pt x="1035050" y="1099820"/>
                    <a:pt x="929640" y="1120140"/>
                    <a:pt x="845820" y="1159510"/>
                  </a:cubicBezTo>
                  <a:cubicBezTo>
                    <a:pt x="844550" y="1160780"/>
                    <a:pt x="843280" y="1160780"/>
                    <a:pt x="840740" y="1162050"/>
                  </a:cubicBezTo>
                  <a:lnTo>
                    <a:pt x="867410" y="728980"/>
                  </a:lnTo>
                  <a:lnTo>
                    <a:pt x="1875790" y="728980"/>
                  </a:lnTo>
                  <a:lnTo>
                    <a:pt x="1875790" y="0"/>
                  </a:lnTo>
                  <a:lnTo>
                    <a:pt x="193040" y="0"/>
                  </a:lnTo>
                  <a:lnTo>
                    <a:pt x="78740" y="1939290"/>
                  </a:lnTo>
                  <a:lnTo>
                    <a:pt x="774700" y="2038350"/>
                  </a:lnTo>
                  <a:lnTo>
                    <a:pt x="807720" y="1963420"/>
                  </a:lnTo>
                  <a:cubicBezTo>
                    <a:pt x="835660" y="1901190"/>
                    <a:pt x="869950" y="1847850"/>
                    <a:pt x="911860" y="1807210"/>
                  </a:cubicBezTo>
                  <a:cubicBezTo>
                    <a:pt x="943610" y="1776730"/>
                    <a:pt x="982980" y="1761490"/>
                    <a:pt x="1036320" y="1761490"/>
                  </a:cubicBezTo>
                  <a:cubicBezTo>
                    <a:pt x="1060450" y="1761490"/>
                    <a:pt x="1080770" y="1767840"/>
                    <a:pt x="1101090" y="1780540"/>
                  </a:cubicBezTo>
                  <a:cubicBezTo>
                    <a:pt x="1123950" y="1795780"/>
                    <a:pt x="1145540" y="1819910"/>
                    <a:pt x="1165860" y="1854200"/>
                  </a:cubicBezTo>
                  <a:cubicBezTo>
                    <a:pt x="1188720" y="1892300"/>
                    <a:pt x="1206500" y="1943100"/>
                    <a:pt x="1220470" y="2002790"/>
                  </a:cubicBezTo>
                  <a:cubicBezTo>
                    <a:pt x="1234440" y="2065020"/>
                    <a:pt x="1242060" y="2138680"/>
                    <a:pt x="1242060" y="2221230"/>
                  </a:cubicBezTo>
                  <a:cubicBezTo>
                    <a:pt x="1242060" y="2316480"/>
                    <a:pt x="1234440" y="2400300"/>
                    <a:pt x="1219200" y="2470150"/>
                  </a:cubicBezTo>
                  <a:cubicBezTo>
                    <a:pt x="1205230" y="2537460"/>
                    <a:pt x="1184910" y="2592070"/>
                    <a:pt x="1160780" y="2633980"/>
                  </a:cubicBezTo>
                  <a:cubicBezTo>
                    <a:pt x="1139190" y="2670810"/>
                    <a:pt x="1115060" y="2697480"/>
                    <a:pt x="1088390" y="2713990"/>
                  </a:cubicBezTo>
                  <a:cubicBezTo>
                    <a:pt x="1064260" y="2729230"/>
                    <a:pt x="1037590" y="2736850"/>
                    <a:pt x="1007110" y="2736850"/>
                  </a:cubicBezTo>
                  <a:cubicBezTo>
                    <a:pt x="972820" y="2736850"/>
                    <a:pt x="944880" y="2729230"/>
                    <a:pt x="919480" y="2713990"/>
                  </a:cubicBezTo>
                  <a:cubicBezTo>
                    <a:pt x="891540" y="2696210"/>
                    <a:pt x="867410" y="2670810"/>
                    <a:pt x="847090" y="2635250"/>
                  </a:cubicBezTo>
                  <a:cubicBezTo>
                    <a:pt x="824230" y="2595880"/>
                    <a:pt x="805180" y="2545080"/>
                    <a:pt x="792480" y="2486660"/>
                  </a:cubicBezTo>
                  <a:cubicBezTo>
                    <a:pt x="778510" y="2423160"/>
                    <a:pt x="772160" y="2352040"/>
                    <a:pt x="772160" y="2273300"/>
                  </a:cubicBezTo>
                  <a:lnTo>
                    <a:pt x="772160" y="2165350"/>
                  </a:lnTo>
                  <a:lnTo>
                    <a:pt x="0" y="2165350"/>
                  </a:lnTo>
                  <a:lnTo>
                    <a:pt x="0" y="2273300"/>
                  </a:lnTo>
                  <a:cubicBezTo>
                    <a:pt x="0" y="2443480"/>
                    <a:pt x="22860" y="2599690"/>
                    <a:pt x="69850" y="2738120"/>
                  </a:cubicBezTo>
                  <a:cubicBezTo>
                    <a:pt x="116840" y="2879090"/>
                    <a:pt x="185420" y="2999740"/>
                    <a:pt x="271780" y="3098800"/>
                  </a:cubicBezTo>
                  <a:cubicBezTo>
                    <a:pt x="359410" y="3199130"/>
                    <a:pt x="468630" y="3277870"/>
                    <a:pt x="593090" y="3331210"/>
                  </a:cubicBezTo>
                  <a:cubicBezTo>
                    <a:pt x="716280" y="3384550"/>
                    <a:pt x="855980" y="3411220"/>
                    <a:pt x="1005840" y="3411220"/>
                  </a:cubicBezTo>
                  <a:cubicBezTo>
                    <a:pt x="1156970" y="3411220"/>
                    <a:pt x="1296670" y="3384550"/>
                    <a:pt x="1419860" y="3331210"/>
                  </a:cubicBezTo>
                  <a:cubicBezTo>
                    <a:pt x="1545590" y="3276600"/>
                    <a:pt x="1653540" y="3196590"/>
                    <a:pt x="1741170" y="3091180"/>
                  </a:cubicBezTo>
                  <a:cubicBezTo>
                    <a:pt x="1827530" y="2988310"/>
                    <a:pt x="1893570" y="2861310"/>
                    <a:pt x="1939290" y="2713990"/>
                  </a:cubicBezTo>
                  <a:cubicBezTo>
                    <a:pt x="1983740" y="2570480"/>
                    <a:pt x="2005330" y="2405380"/>
                    <a:pt x="2005330" y="2222500"/>
                  </a:cubicBezTo>
                  <a:cubicBezTo>
                    <a:pt x="2005330" y="2039620"/>
                    <a:pt x="1985010" y="1878330"/>
                    <a:pt x="1943100" y="1741170"/>
                  </a:cubicBezTo>
                  <a:cubicBezTo>
                    <a:pt x="1902460" y="1600200"/>
                    <a:pt x="1842770" y="1482090"/>
                    <a:pt x="1766570" y="1388110"/>
                  </a:cubicBezTo>
                  <a:close/>
                </a:path>
              </a:pathLst>
            </a:custGeom>
            <a:blipFill>
              <a:blip r:embed="rId2"/>
              <a:stretch>
                <a:fillRect l="-77421" r="-77421"/>
              </a:stretch>
            </a:blipFill>
          </p:spPr>
          <p:txBody>
            <a:bodyPr/>
            <a:lstStyle/>
            <a:p>
              <a:endParaRPr lang="en-US"/>
            </a:p>
          </p:txBody>
        </p:sp>
      </p:grpSp>
      <p:sp>
        <p:nvSpPr>
          <p:cNvPr id="7" name="AutoShape 7"/>
          <p:cNvSpPr/>
          <p:nvPr/>
        </p:nvSpPr>
        <p:spPr>
          <a:xfrm>
            <a:off x="0" y="15686375"/>
            <a:ext cx="7620696" cy="2162570"/>
          </a:xfrm>
          <a:prstGeom prst="rect">
            <a:avLst/>
          </a:prstGeom>
          <a:solidFill>
            <a:srgbClr val="5784BD"/>
          </a:solidFill>
        </p:spPr>
        <p:txBody>
          <a:bodyPr/>
          <a:lstStyle/>
          <a:p>
            <a:endParaRPr lang="en-US"/>
          </a:p>
        </p:txBody>
      </p:sp>
      <p:sp>
        <p:nvSpPr>
          <p:cNvPr id="8" name="Freeform 8"/>
          <p:cNvSpPr/>
          <p:nvPr/>
        </p:nvSpPr>
        <p:spPr>
          <a:xfrm>
            <a:off x="418163" y="359376"/>
            <a:ext cx="6780625" cy="804639"/>
          </a:xfrm>
          <a:custGeom>
            <a:avLst/>
            <a:gdLst/>
            <a:ahLst/>
            <a:cxnLst/>
            <a:rect l="l" t="t" r="r" b="b"/>
            <a:pathLst>
              <a:path w="6780625" h="804639">
                <a:moveTo>
                  <a:pt x="0" y="0"/>
                </a:moveTo>
                <a:lnTo>
                  <a:pt x="6780626" y="0"/>
                </a:lnTo>
                <a:lnTo>
                  <a:pt x="6780626" y="804639"/>
                </a:lnTo>
                <a:lnTo>
                  <a:pt x="0" y="804639"/>
                </a:lnTo>
                <a:lnTo>
                  <a:pt x="0" y="0"/>
                </a:lnTo>
                <a:close/>
              </a:path>
            </a:pathLst>
          </a:custGeom>
          <a:blipFill>
            <a:blip r:embed="rId3"/>
            <a:stretch>
              <a:fillRect b="-1421"/>
            </a:stretch>
          </a:blipFill>
        </p:spPr>
        <p:txBody>
          <a:bodyPr/>
          <a:lstStyle/>
          <a:p>
            <a:endParaRPr lang="en-US"/>
          </a:p>
        </p:txBody>
      </p:sp>
      <p:sp>
        <p:nvSpPr>
          <p:cNvPr id="9" name="Freeform 9"/>
          <p:cNvSpPr/>
          <p:nvPr/>
        </p:nvSpPr>
        <p:spPr>
          <a:xfrm rot="603173">
            <a:off x="5110534" y="9523771"/>
            <a:ext cx="2068055" cy="2983041"/>
          </a:xfrm>
          <a:custGeom>
            <a:avLst/>
            <a:gdLst/>
            <a:ahLst/>
            <a:cxnLst/>
            <a:rect l="l" t="t" r="r" b="b"/>
            <a:pathLst>
              <a:path w="2068055" h="2983041">
                <a:moveTo>
                  <a:pt x="0" y="0"/>
                </a:moveTo>
                <a:lnTo>
                  <a:pt x="2068056" y="0"/>
                </a:lnTo>
                <a:lnTo>
                  <a:pt x="2068056" y="2983041"/>
                </a:lnTo>
                <a:lnTo>
                  <a:pt x="0" y="2983041"/>
                </a:lnTo>
                <a:lnTo>
                  <a:pt x="0" y="0"/>
                </a:lnTo>
                <a:close/>
              </a:path>
            </a:pathLst>
          </a:custGeom>
          <a:blipFill>
            <a:blip r:embed="rId4"/>
            <a:stretch>
              <a:fillRect/>
            </a:stretch>
          </a:blipFill>
        </p:spPr>
        <p:txBody>
          <a:bodyPr/>
          <a:lstStyle/>
          <a:p>
            <a:endParaRPr lang="en-US"/>
          </a:p>
        </p:txBody>
      </p:sp>
      <p:sp>
        <p:nvSpPr>
          <p:cNvPr id="10" name="Freeform 10"/>
          <p:cNvSpPr/>
          <p:nvPr/>
        </p:nvSpPr>
        <p:spPr>
          <a:xfrm rot="-653409">
            <a:off x="447446" y="12385687"/>
            <a:ext cx="2516936" cy="3254304"/>
          </a:xfrm>
          <a:custGeom>
            <a:avLst/>
            <a:gdLst/>
            <a:ahLst/>
            <a:cxnLst/>
            <a:rect l="l" t="t" r="r" b="b"/>
            <a:pathLst>
              <a:path w="2516936" h="3254304">
                <a:moveTo>
                  <a:pt x="0" y="0"/>
                </a:moveTo>
                <a:lnTo>
                  <a:pt x="2516936" y="0"/>
                </a:lnTo>
                <a:lnTo>
                  <a:pt x="2516936" y="3254305"/>
                </a:lnTo>
                <a:lnTo>
                  <a:pt x="0" y="3254305"/>
                </a:lnTo>
                <a:lnTo>
                  <a:pt x="0" y="0"/>
                </a:lnTo>
                <a:close/>
              </a:path>
            </a:pathLst>
          </a:custGeom>
          <a:blipFill>
            <a:blip r:embed="rId5"/>
            <a:stretch>
              <a:fillRect/>
            </a:stretch>
          </a:blipFill>
        </p:spPr>
        <p:txBody>
          <a:bodyPr/>
          <a:lstStyle/>
          <a:p>
            <a:endParaRPr lang="en-US"/>
          </a:p>
        </p:txBody>
      </p:sp>
      <p:sp>
        <p:nvSpPr>
          <p:cNvPr id="11" name="TextBox 11"/>
          <p:cNvSpPr txBox="1"/>
          <p:nvPr/>
        </p:nvSpPr>
        <p:spPr>
          <a:xfrm>
            <a:off x="1964324" y="1499632"/>
            <a:ext cx="5047527" cy="1739403"/>
          </a:xfrm>
          <a:prstGeom prst="rect">
            <a:avLst/>
          </a:prstGeom>
        </p:spPr>
        <p:txBody>
          <a:bodyPr lIns="0" tIns="0" rIns="0" bIns="0" rtlCol="0" anchor="t">
            <a:spAutoFit/>
          </a:bodyPr>
          <a:lstStyle/>
          <a:p>
            <a:pPr marL="0" lvl="0" indent="0" algn="l">
              <a:lnSpc>
                <a:spcPts val="6849"/>
              </a:lnSpc>
              <a:spcBef>
                <a:spcPct val="0"/>
              </a:spcBef>
            </a:pPr>
            <a:r>
              <a:rPr lang="en-US" sz="6061" b="1" u="none" strike="noStrike">
                <a:solidFill>
                  <a:srgbClr val="EAF3FB"/>
                </a:solidFill>
                <a:latin typeface="Canva Sans Bold"/>
                <a:ea typeface="Canva Sans Bold"/>
                <a:cs typeface="Canva Sans Bold"/>
                <a:sym typeface="Canva Sans Bold"/>
              </a:rPr>
              <a:t>Florida PALM </a:t>
            </a:r>
          </a:p>
          <a:p>
            <a:pPr marL="0" lvl="0" indent="0" algn="l">
              <a:lnSpc>
                <a:spcPts val="6849"/>
              </a:lnSpc>
              <a:spcBef>
                <a:spcPct val="0"/>
              </a:spcBef>
            </a:pPr>
            <a:r>
              <a:rPr lang="en-US" sz="6061" b="1" u="none" strike="noStrike">
                <a:solidFill>
                  <a:srgbClr val="EAF3FB"/>
                </a:solidFill>
                <a:latin typeface="Canva Sans Bold"/>
                <a:ea typeface="Canva Sans Bold"/>
                <a:cs typeface="Canva Sans Bold"/>
                <a:sym typeface="Canva Sans Bold"/>
              </a:rPr>
              <a:t>UPDATES</a:t>
            </a:r>
          </a:p>
        </p:txBody>
      </p:sp>
      <p:sp>
        <p:nvSpPr>
          <p:cNvPr id="12" name="TextBox 12"/>
          <p:cNvSpPr txBox="1"/>
          <p:nvPr/>
        </p:nvSpPr>
        <p:spPr>
          <a:xfrm>
            <a:off x="886968" y="7379276"/>
            <a:ext cx="5843016" cy="422275"/>
          </a:xfrm>
          <a:prstGeom prst="rect">
            <a:avLst/>
          </a:prstGeom>
        </p:spPr>
        <p:txBody>
          <a:bodyPr lIns="0" tIns="0" rIns="0" bIns="0" rtlCol="0" anchor="t">
            <a:spAutoFit/>
          </a:bodyPr>
          <a:lstStyle/>
          <a:p>
            <a:pPr algn="ctr">
              <a:lnSpc>
                <a:spcPts val="3499"/>
              </a:lnSpc>
            </a:pPr>
            <a:r>
              <a:rPr lang="en-US" sz="2499" b="1" spc="-99">
                <a:solidFill>
                  <a:srgbClr val="000000"/>
                </a:solidFill>
                <a:latin typeface="Canva Sans Bold"/>
                <a:ea typeface="Canva Sans Bold"/>
                <a:cs typeface="Canva Sans Bold"/>
                <a:sym typeface="Canva Sans Bold"/>
              </a:rPr>
              <a:t>UAT Prerequisites</a:t>
            </a:r>
          </a:p>
        </p:txBody>
      </p:sp>
      <p:sp>
        <p:nvSpPr>
          <p:cNvPr id="13" name="TextBox 13"/>
          <p:cNvSpPr txBox="1"/>
          <p:nvPr/>
        </p:nvSpPr>
        <p:spPr>
          <a:xfrm>
            <a:off x="3349482" y="12616785"/>
            <a:ext cx="3849307" cy="422275"/>
          </a:xfrm>
          <a:prstGeom prst="rect">
            <a:avLst/>
          </a:prstGeom>
        </p:spPr>
        <p:txBody>
          <a:bodyPr lIns="0" tIns="0" rIns="0" bIns="0" rtlCol="0" anchor="t">
            <a:spAutoFit/>
          </a:bodyPr>
          <a:lstStyle/>
          <a:p>
            <a:pPr algn="ctr">
              <a:lnSpc>
                <a:spcPts val="3499"/>
              </a:lnSpc>
            </a:pPr>
            <a:r>
              <a:rPr lang="en-US" sz="2499" b="1" spc="-99">
                <a:solidFill>
                  <a:srgbClr val="000000"/>
                </a:solidFill>
                <a:latin typeface="Canva Sans Bold"/>
                <a:ea typeface="Canva Sans Bold"/>
                <a:cs typeface="Canva Sans Bold"/>
                <a:sym typeface="Canva Sans Bold"/>
              </a:rPr>
              <a:t>Handouts &amp; Job Aids</a:t>
            </a:r>
          </a:p>
        </p:txBody>
      </p:sp>
      <p:sp>
        <p:nvSpPr>
          <p:cNvPr id="14" name="TextBox 14"/>
          <p:cNvSpPr txBox="1"/>
          <p:nvPr/>
        </p:nvSpPr>
        <p:spPr>
          <a:xfrm>
            <a:off x="433655" y="7846898"/>
            <a:ext cx="6749642" cy="1656715"/>
          </a:xfrm>
          <a:prstGeom prst="rect">
            <a:avLst/>
          </a:prstGeom>
        </p:spPr>
        <p:txBody>
          <a:bodyPr lIns="0" tIns="0" rIns="0" bIns="0" rtlCol="0" anchor="t">
            <a:spAutoFit/>
          </a:bodyPr>
          <a:lstStyle/>
          <a:p>
            <a:pPr algn="just">
              <a:lnSpc>
                <a:spcPts val="2660"/>
              </a:lnSpc>
            </a:pPr>
            <a:r>
              <a:rPr lang="en-US" sz="1900" spc="-76">
                <a:solidFill>
                  <a:srgbClr val="000000"/>
                </a:solidFill>
                <a:latin typeface="Canva Sans"/>
                <a:ea typeface="Canva Sans"/>
                <a:cs typeface="Canva Sans"/>
                <a:sym typeface="Canva Sans"/>
              </a:rPr>
              <a:t>UAT Prerequisite Training will help you begin UAT with confidence. The trainings will be offered on the People First LMS, so they can be easily referenced. Topics include: accessing the system, reporting testing results, where to ask for help, and more. </a:t>
            </a:r>
          </a:p>
        </p:txBody>
      </p:sp>
      <p:sp>
        <p:nvSpPr>
          <p:cNvPr id="15" name="TextBox 15"/>
          <p:cNvSpPr txBox="1"/>
          <p:nvPr/>
        </p:nvSpPr>
        <p:spPr>
          <a:xfrm>
            <a:off x="3349482" y="13143835"/>
            <a:ext cx="3849307" cy="2323465"/>
          </a:xfrm>
          <a:prstGeom prst="rect">
            <a:avLst/>
          </a:prstGeom>
        </p:spPr>
        <p:txBody>
          <a:bodyPr lIns="0" tIns="0" rIns="0" bIns="0" rtlCol="0" anchor="t">
            <a:spAutoFit/>
          </a:bodyPr>
          <a:lstStyle/>
          <a:p>
            <a:pPr algn="just">
              <a:lnSpc>
                <a:spcPts val="2660"/>
              </a:lnSpc>
            </a:pPr>
            <a:r>
              <a:rPr lang="en-US" sz="1900" spc="-76">
                <a:solidFill>
                  <a:srgbClr val="000000"/>
                </a:solidFill>
                <a:latin typeface="Canva Sans"/>
                <a:ea typeface="Canva Sans"/>
                <a:cs typeface="Canva Sans"/>
                <a:sym typeface="Canva Sans"/>
              </a:rPr>
              <a:t>If you haven’t been to the </a:t>
            </a:r>
            <a:r>
              <a:rPr lang="en-US" sz="1900" u="sng" spc="-76">
                <a:solidFill>
                  <a:srgbClr val="000000"/>
                </a:solidFill>
                <a:latin typeface="Canva Sans"/>
                <a:ea typeface="Canva Sans"/>
                <a:cs typeface="Canva Sans"/>
                <a:sym typeface="Canva Sans"/>
                <a:hlinkClick r:id="rId6" tooltip="https://myfloridacfo.sharepoint.com/sites/LnD/CCN/Printable%20Resources/Forms/AllItems.aspx"/>
              </a:rPr>
              <a:t>Resources Tab</a:t>
            </a:r>
            <a:r>
              <a:rPr lang="en-US" sz="1900" spc="-76">
                <a:solidFill>
                  <a:srgbClr val="000000"/>
                </a:solidFill>
                <a:latin typeface="Canva Sans"/>
                <a:ea typeface="Canva Sans"/>
                <a:cs typeface="Canva Sans"/>
                <a:sym typeface="Canva Sans"/>
              </a:rPr>
              <a:t> on our DFS Florida PALM Stakeholder site recently, go now! This site is updated regularly with handouts, fliers, job aids, and games that are designed to assist you in preparing for go-live. </a:t>
            </a:r>
          </a:p>
        </p:txBody>
      </p:sp>
      <p:sp>
        <p:nvSpPr>
          <p:cNvPr id="16" name="TextBox 16"/>
          <p:cNvSpPr txBox="1"/>
          <p:nvPr/>
        </p:nvSpPr>
        <p:spPr>
          <a:xfrm>
            <a:off x="6468767" y="18543635"/>
            <a:ext cx="900410" cy="257175"/>
          </a:xfrm>
          <a:prstGeom prst="rect">
            <a:avLst/>
          </a:prstGeom>
        </p:spPr>
        <p:txBody>
          <a:bodyPr lIns="0" tIns="0" rIns="0" bIns="0" rtlCol="0" anchor="t">
            <a:spAutoFit/>
          </a:bodyPr>
          <a:lstStyle/>
          <a:p>
            <a:pPr algn="just">
              <a:lnSpc>
                <a:spcPts val="2100"/>
              </a:lnSpc>
            </a:pPr>
            <a:r>
              <a:rPr lang="en-US" sz="1500" spc="-60">
                <a:solidFill>
                  <a:srgbClr val="000000"/>
                </a:solidFill>
                <a:latin typeface="Canva Sans"/>
                <a:ea typeface="Canva Sans"/>
                <a:cs typeface="Canva Sans"/>
                <a:sym typeface="Canva Sans"/>
              </a:rPr>
              <a:t>April 2025</a:t>
            </a:r>
          </a:p>
        </p:txBody>
      </p:sp>
      <p:sp>
        <p:nvSpPr>
          <p:cNvPr id="17" name="TextBox 17"/>
          <p:cNvSpPr txBox="1"/>
          <p:nvPr/>
        </p:nvSpPr>
        <p:spPr>
          <a:xfrm>
            <a:off x="697980" y="17915620"/>
            <a:ext cx="6220991" cy="656590"/>
          </a:xfrm>
          <a:prstGeom prst="rect">
            <a:avLst/>
          </a:prstGeom>
        </p:spPr>
        <p:txBody>
          <a:bodyPr lIns="0" tIns="0" rIns="0" bIns="0" rtlCol="0" anchor="t">
            <a:spAutoFit/>
          </a:bodyPr>
          <a:lstStyle/>
          <a:p>
            <a:pPr algn="just">
              <a:lnSpc>
                <a:spcPts val="2660"/>
              </a:lnSpc>
            </a:pPr>
            <a:r>
              <a:rPr lang="en-US" sz="1900" spc="-76">
                <a:solidFill>
                  <a:srgbClr val="000000"/>
                </a:solidFill>
                <a:latin typeface="Canva Sans"/>
                <a:ea typeface="Canva Sans"/>
                <a:cs typeface="Canva Sans"/>
                <a:sym typeface="Canva Sans"/>
              </a:rPr>
              <a:t>Keep an eye on the Sponsor Snapshot and our </a:t>
            </a:r>
            <a:r>
              <a:rPr lang="en-US" sz="1900" u="sng" spc="-76">
                <a:solidFill>
                  <a:srgbClr val="000000"/>
                </a:solidFill>
                <a:latin typeface="Canva Sans"/>
                <a:ea typeface="Canva Sans"/>
                <a:cs typeface="Canva Sans"/>
                <a:sym typeface="Canva Sans"/>
                <a:hlinkClick r:id="rId7" tooltip="https://myfloridacfo.sharepoint.com/sites/LnD/CCN/SitePages/DFS-Florida-PALM-Stakeholders-Site.aspx"/>
              </a:rPr>
              <a:t>DFS Florida PALM Stakeholder SharePoint</a:t>
            </a:r>
            <a:r>
              <a:rPr lang="en-US" sz="1900" spc="-76">
                <a:solidFill>
                  <a:srgbClr val="000000"/>
                </a:solidFill>
                <a:latin typeface="Canva Sans"/>
                <a:ea typeface="Canva Sans"/>
                <a:cs typeface="Canva Sans"/>
                <a:sym typeface="Canva Sans"/>
              </a:rPr>
              <a:t> for more information. </a:t>
            </a:r>
          </a:p>
        </p:txBody>
      </p:sp>
      <p:sp>
        <p:nvSpPr>
          <p:cNvPr id="18" name="TextBox 18"/>
          <p:cNvSpPr txBox="1"/>
          <p:nvPr/>
        </p:nvSpPr>
        <p:spPr>
          <a:xfrm>
            <a:off x="418163" y="5521483"/>
            <a:ext cx="6780625" cy="1656715"/>
          </a:xfrm>
          <a:prstGeom prst="rect">
            <a:avLst/>
          </a:prstGeom>
        </p:spPr>
        <p:txBody>
          <a:bodyPr lIns="0" tIns="0" rIns="0" bIns="0" rtlCol="0" anchor="t">
            <a:spAutoFit/>
          </a:bodyPr>
          <a:lstStyle/>
          <a:p>
            <a:pPr algn="just">
              <a:lnSpc>
                <a:spcPts val="2660"/>
              </a:lnSpc>
            </a:pPr>
            <a:r>
              <a:rPr lang="en-US" sz="1900" spc="-76">
                <a:solidFill>
                  <a:srgbClr val="FFFFFF"/>
                </a:solidFill>
                <a:latin typeface="Canva Sans"/>
                <a:ea typeface="Canva Sans"/>
                <a:cs typeface="Canva Sans"/>
                <a:sym typeface="Canva Sans"/>
              </a:rPr>
              <a:t>A series of Micro-Trainings and Lunch &amp; Learns covering the Chart of Accounts, Navigating the Knowledge Center, Running Reports in Florida PALM, Design Session Overviews (and more) are being developed for deployment. Have a topic you’re interested in? Let us know at </a:t>
            </a:r>
            <a:r>
              <a:rPr lang="en-US" sz="1900" u="sng" spc="-76">
                <a:solidFill>
                  <a:srgbClr val="FFFFFF"/>
                </a:solidFill>
                <a:latin typeface="Canva Sans"/>
                <a:ea typeface="Canva Sans"/>
                <a:cs typeface="Canva Sans"/>
                <a:sym typeface="Canva Sans"/>
                <a:hlinkClick r:id="rId8" tooltip="mailto:dfs.ccn4u@myfloridacfo.com"/>
              </a:rPr>
              <a:t>DFS.CCN4U@myfloridacfo.com</a:t>
            </a:r>
            <a:r>
              <a:rPr lang="en-US" sz="1900" spc="-76">
                <a:solidFill>
                  <a:srgbClr val="FFFFFF"/>
                </a:solidFill>
                <a:latin typeface="Canva Sans"/>
                <a:ea typeface="Canva Sans"/>
                <a:cs typeface="Canva Sans"/>
                <a:sym typeface="Canva Sans"/>
              </a:rPr>
              <a:t>. </a:t>
            </a:r>
          </a:p>
        </p:txBody>
      </p:sp>
      <p:sp>
        <p:nvSpPr>
          <p:cNvPr id="19" name="TextBox 19"/>
          <p:cNvSpPr txBox="1"/>
          <p:nvPr/>
        </p:nvSpPr>
        <p:spPr>
          <a:xfrm>
            <a:off x="364194" y="10212749"/>
            <a:ext cx="4251906" cy="1990090"/>
          </a:xfrm>
          <a:prstGeom prst="rect">
            <a:avLst/>
          </a:prstGeom>
        </p:spPr>
        <p:txBody>
          <a:bodyPr lIns="0" tIns="0" rIns="0" bIns="0" rtlCol="0" anchor="t">
            <a:spAutoFit/>
          </a:bodyPr>
          <a:lstStyle/>
          <a:p>
            <a:pPr algn="just">
              <a:lnSpc>
                <a:spcPts val="2660"/>
              </a:lnSpc>
            </a:pPr>
            <a:r>
              <a:rPr lang="en-US" sz="1900" spc="-76">
                <a:solidFill>
                  <a:srgbClr val="FFFFFF"/>
                </a:solidFill>
                <a:latin typeface="Canva Sans"/>
                <a:ea typeface="Canva Sans"/>
                <a:cs typeface="Canva Sans"/>
                <a:sym typeface="Canva Sans"/>
              </a:rPr>
              <a:t>The UAT Handbook will be your go-to guide during UAT. The handbook will have guidance for end-users, the answers to frequently asked questions (FAQs), a glossary of common terms, and more. </a:t>
            </a:r>
          </a:p>
        </p:txBody>
      </p:sp>
      <p:sp>
        <p:nvSpPr>
          <p:cNvPr id="20" name="TextBox 20"/>
          <p:cNvSpPr txBox="1"/>
          <p:nvPr/>
        </p:nvSpPr>
        <p:spPr>
          <a:xfrm>
            <a:off x="391179" y="16220364"/>
            <a:ext cx="6834594" cy="1323340"/>
          </a:xfrm>
          <a:prstGeom prst="rect">
            <a:avLst/>
          </a:prstGeom>
        </p:spPr>
        <p:txBody>
          <a:bodyPr lIns="0" tIns="0" rIns="0" bIns="0" rtlCol="0" anchor="t">
            <a:spAutoFit/>
          </a:bodyPr>
          <a:lstStyle/>
          <a:p>
            <a:pPr algn="just">
              <a:lnSpc>
                <a:spcPts val="2660"/>
              </a:lnSpc>
            </a:pPr>
            <a:r>
              <a:rPr lang="en-US" sz="1900" spc="-76">
                <a:solidFill>
                  <a:srgbClr val="FFFFFF"/>
                </a:solidFill>
                <a:latin typeface="Canva Sans"/>
                <a:ea typeface="Canva Sans"/>
                <a:cs typeface="Canva Sans"/>
                <a:sym typeface="Canva Sans"/>
              </a:rPr>
              <a:t>The Florida PALM Project is developing readiness and training materials, including an end user manual, to help you as you transition to Florida PALM. These resources will be posted in the </a:t>
            </a:r>
            <a:r>
              <a:rPr lang="en-US" sz="1900" u="sng" spc="-76">
                <a:solidFill>
                  <a:srgbClr val="FFFFFF"/>
                </a:solidFill>
                <a:latin typeface="Canva Sans"/>
                <a:ea typeface="Canva Sans"/>
                <a:cs typeface="Canva Sans"/>
                <a:sym typeface="Canva Sans"/>
                <a:hlinkClick r:id="rId9" tooltip="https://myfloridacfofloridapalm.us.document360.io/docs/knowledge-center-change-catalog"/>
              </a:rPr>
              <a:t>Florida PALM Knowledge Center</a:t>
            </a:r>
            <a:r>
              <a:rPr lang="en-US" sz="1900" spc="-76">
                <a:solidFill>
                  <a:srgbClr val="FFFFFF"/>
                </a:solidFill>
                <a:latin typeface="Canva Sans"/>
                <a:ea typeface="Canva Sans"/>
                <a:cs typeface="Canva Sans"/>
                <a:sym typeface="Canva Sans"/>
              </a:rPr>
              <a:t> as they become available. </a:t>
            </a:r>
          </a:p>
        </p:txBody>
      </p:sp>
      <p:sp>
        <p:nvSpPr>
          <p:cNvPr id="21" name="TextBox 21"/>
          <p:cNvSpPr txBox="1"/>
          <p:nvPr/>
        </p:nvSpPr>
        <p:spPr>
          <a:xfrm>
            <a:off x="449147" y="3423443"/>
            <a:ext cx="6718658" cy="1323340"/>
          </a:xfrm>
          <a:prstGeom prst="rect">
            <a:avLst/>
          </a:prstGeom>
        </p:spPr>
        <p:txBody>
          <a:bodyPr lIns="0" tIns="0" rIns="0" bIns="0" rtlCol="0" anchor="t">
            <a:spAutoFit/>
          </a:bodyPr>
          <a:lstStyle/>
          <a:p>
            <a:pPr algn="just">
              <a:lnSpc>
                <a:spcPts val="2660"/>
              </a:lnSpc>
            </a:pPr>
            <a:r>
              <a:rPr lang="en-US" sz="1900" spc="-76">
                <a:solidFill>
                  <a:srgbClr val="000000"/>
                </a:solidFill>
                <a:latin typeface="Canva Sans"/>
                <a:ea typeface="Canva Sans"/>
                <a:cs typeface="Canva Sans"/>
                <a:sym typeface="Canva Sans"/>
              </a:rPr>
              <a:t>Your CCN and the Project are working hard for you! Below is a sneak peek into five tools and trainings that are being developed to help you successfully navigate User Acceptance Testing (UAT) and the transition to Florida PALM.  </a:t>
            </a:r>
          </a:p>
        </p:txBody>
      </p:sp>
      <p:sp>
        <p:nvSpPr>
          <p:cNvPr id="22" name="TextBox 22"/>
          <p:cNvSpPr txBox="1"/>
          <p:nvPr/>
        </p:nvSpPr>
        <p:spPr>
          <a:xfrm>
            <a:off x="933257" y="4994433"/>
            <a:ext cx="5750439" cy="422275"/>
          </a:xfrm>
          <a:prstGeom prst="rect">
            <a:avLst/>
          </a:prstGeom>
        </p:spPr>
        <p:txBody>
          <a:bodyPr lIns="0" tIns="0" rIns="0" bIns="0" rtlCol="0" anchor="t">
            <a:spAutoFit/>
          </a:bodyPr>
          <a:lstStyle/>
          <a:p>
            <a:pPr algn="ctr">
              <a:lnSpc>
                <a:spcPts val="3499"/>
              </a:lnSpc>
            </a:pPr>
            <a:r>
              <a:rPr lang="en-US" sz="2499" b="1">
                <a:solidFill>
                  <a:srgbClr val="FFFFFF"/>
                </a:solidFill>
                <a:latin typeface="Canva Sans Bold"/>
                <a:ea typeface="Canva Sans Bold"/>
                <a:cs typeface="Canva Sans Bold"/>
                <a:sym typeface="Canva Sans Bold"/>
              </a:rPr>
              <a:t>Micro-Trainings / Lunch &amp; Learns</a:t>
            </a:r>
          </a:p>
        </p:txBody>
      </p:sp>
      <p:sp>
        <p:nvSpPr>
          <p:cNvPr id="23" name="TextBox 23"/>
          <p:cNvSpPr txBox="1"/>
          <p:nvPr/>
        </p:nvSpPr>
        <p:spPr>
          <a:xfrm>
            <a:off x="364194" y="9751262"/>
            <a:ext cx="4123894" cy="422275"/>
          </a:xfrm>
          <a:prstGeom prst="rect">
            <a:avLst/>
          </a:prstGeom>
        </p:spPr>
        <p:txBody>
          <a:bodyPr lIns="0" tIns="0" rIns="0" bIns="0" rtlCol="0" anchor="t">
            <a:spAutoFit/>
          </a:bodyPr>
          <a:lstStyle/>
          <a:p>
            <a:pPr algn="ctr">
              <a:lnSpc>
                <a:spcPts val="3499"/>
              </a:lnSpc>
            </a:pPr>
            <a:r>
              <a:rPr lang="en-US" sz="2499" b="1">
                <a:solidFill>
                  <a:srgbClr val="FFFFFF"/>
                </a:solidFill>
                <a:latin typeface="Canva Sans Bold"/>
                <a:ea typeface="Canva Sans Bold"/>
                <a:cs typeface="Canva Sans Bold"/>
                <a:sym typeface="Canva Sans Bold"/>
              </a:rPr>
              <a:t>UAT Handbook</a:t>
            </a:r>
          </a:p>
        </p:txBody>
      </p:sp>
      <p:sp>
        <p:nvSpPr>
          <p:cNvPr id="24" name="TextBox 24"/>
          <p:cNvSpPr txBox="1"/>
          <p:nvPr/>
        </p:nvSpPr>
        <p:spPr>
          <a:xfrm>
            <a:off x="1827391" y="15698315"/>
            <a:ext cx="3962170" cy="422275"/>
          </a:xfrm>
          <a:prstGeom prst="rect">
            <a:avLst/>
          </a:prstGeom>
        </p:spPr>
        <p:txBody>
          <a:bodyPr lIns="0" tIns="0" rIns="0" bIns="0" rtlCol="0" anchor="t">
            <a:spAutoFit/>
          </a:bodyPr>
          <a:lstStyle/>
          <a:p>
            <a:pPr algn="ctr">
              <a:lnSpc>
                <a:spcPts val="3499"/>
              </a:lnSpc>
            </a:pPr>
            <a:r>
              <a:rPr lang="en-US" sz="2499" b="1">
                <a:solidFill>
                  <a:srgbClr val="FFFFFF"/>
                </a:solidFill>
                <a:latin typeface="Canva Sans Bold"/>
                <a:ea typeface="Canva Sans Bold"/>
                <a:cs typeface="Canva Sans Bold"/>
                <a:sym typeface="Canva Sans Bold"/>
              </a:rPr>
              <a:t>Project Training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313</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Canva Sans Bold</vt:lpstr>
      <vt:lpstr>Arial</vt:lpstr>
      <vt:lpstr>Canva Sans</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Florida PALM Updates - Sneak Peek</dc:title>
  <dc:creator>Amy Topol</dc:creator>
  <cp:lastModifiedBy>Amy Topol</cp:lastModifiedBy>
  <cp:revision>1</cp:revision>
  <dcterms:created xsi:type="dcterms:W3CDTF">2006-08-16T00:00:00Z</dcterms:created>
  <dcterms:modified xsi:type="dcterms:W3CDTF">2025-04-30T13:19:19Z</dcterms:modified>
  <dc:identifier>DAGU4tML0Zk</dc:identifier>
</cp:coreProperties>
</file>