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620000" cy="19050000"/>
  <p:notesSz cx="6858000" cy="9144000"/>
  <p:embeddedFontLst>
    <p:embeddedFont>
      <p:font typeface="Canva Sans" panose="020B0604020202020204" charset="0"/>
      <p:regular r:id="rId3"/>
    </p:embeddedFont>
    <p:embeddedFont>
      <p:font typeface="Canva Sans Bold" panose="020B0604020202020204" charset="0"/>
      <p:regular r:id="rId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7" d="100"/>
          <a:sy n="37" d="100"/>
        </p:scale>
        <p:origin x="379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theme" Target="theme/theme1.xml"/><Relationship Id="rId12" Type="http://schemas.openxmlformats.org/officeDocument/2006/relationships/customXml" Target="../customXml/item4.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font" Target="fonts/font2.fntdata"/><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yfloridacfofloridapalm.us.document360.io/version1/docs/en/speedkey-overview-1" TargetMode="External"/><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https://www.myfloridacfo.com/floridapalm/meetings-workshops/2024/09/11/meetings-events/segment-iv-design-workshop--cash-checking--financial-statement---budget-clo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909" y="485595"/>
            <a:ext cx="6671135" cy="17872109"/>
            <a:chOff x="0" y="0"/>
            <a:chExt cx="2325450" cy="6229929"/>
          </a:xfrm>
        </p:grpSpPr>
        <p:sp>
          <p:nvSpPr>
            <p:cNvPr id="3" name="Freeform 3"/>
            <p:cNvSpPr/>
            <p:nvPr/>
          </p:nvSpPr>
          <p:spPr>
            <a:xfrm>
              <a:off x="0" y="0"/>
              <a:ext cx="2325450" cy="6229929"/>
            </a:xfrm>
            <a:custGeom>
              <a:avLst/>
              <a:gdLst/>
              <a:ahLst/>
              <a:cxnLst/>
              <a:rect l="l" t="t" r="r" b="b"/>
              <a:pathLst>
                <a:path w="2325450" h="6229929">
                  <a:moveTo>
                    <a:pt x="0" y="0"/>
                  </a:moveTo>
                  <a:lnTo>
                    <a:pt x="2325450" y="0"/>
                  </a:lnTo>
                  <a:lnTo>
                    <a:pt x="2325450" y="6229929"/>
                  </a:lnTo>
                  <a:lnTo>
                    <a:pt x="0" y="6229929"/>
                  </a:lnTo>
                  <a:close/>
                </a:path>
              </a:pathLst>
            </a:custGeom>
            <a:solidFill>
              <a:srgbClr val="F8EEE4">
                <a:alpha val="88627"/>
              </a:srgbClr>
            </a:solidFill>
          </p:spPr>
          <p:txBody>
            <a:bodyPr/>
            <a:lstStyle/>
            <a:p>
              <a:endParaRPr lang="en-US"/>
            </a:p>
          </p:txBody>
        </p:sp>
        <p:sp>
          <p:nvSpPr>
            <p:cNvPr id="4" name="TextBox 4"/>
            <p:cNvSpPr txBox="1"/>
            <p:nvPr/>
          </p:nvSpPr>
          <p:spPr>
            <a:xfrm>
              <a:off x="0" y="-38100"/>
              <a:ext cx="2325450" cy="6268029"/>
            </a:xfrm>
            <a:prstGeom prst="rect">
              <a:avLst/>
            </a:prstGeom>
          </p:spPr>
          <p:txBody>
            <a:bodyPr lIns="50800" tIns="50800" rIns="50800" bIns="50800" rtlCol="0" anchor="ctr"/>
            <a:lstStyle/>
            <a:p>
              <a:pPr algn="ctr">
                <a:lnSpc>
                  <a:spcPts val="1679"/>
                </a:lnSpc>
              </a:pPr>
              <a:endParaRPr/>
            </a:p>
          </p:txBody>
        </p:sp>
      </p:grpSp>
      <p:sp>
        <p:nvSpPr>
          <p:cNvPr id="5" name="Freeform 5"/>
          <p:cNvSpPr/>
          <p:nvPr/>
        </p:nvSpPr>
        <p:spPr>
          <a:xfrm>
            <a:off x="0" y="-91451"/>
            <a:ext cx="7820757" cy="19890982"/>
          </a:xfrm>
          <a:custGeom>
            <a:avLst/>
            <a:gdLst/>
            <a:ahLst/>
            <a:cxnLst/>
            <a:rect l="l" t="t" r="r" b="b"/>
            <a:pathLst>
              <a:path w="7820757" h="19890982">
                <a:moveTo>
                  <a:pt x="0" y="0"/>
                </a:moveTo>
                <a:lnTo>
                  <a:pt x="7820757" y="0"/>
                </a:lnTo>
                <a:lnTo>
                  <a:pt x="7820757" y="19890983"/>
                </a:lnTo>
                <a:lnTo>
                  <a:pt x="0" y="19890983"/>
                </a:lnTo>
                <a:lnTo>
                  <a:pt x="0" y="0"/>
                </a:lnTo>
                <a:close/>
              </a:path>
            </a:pathLst>
          </a:custGeom>
          <a:blipFill>
            <a:blip r:embed="rId2"/>
            <a:stretch>
              <a:fillRect l="-64834" r="-219068"/>
            </a:stretch>
          </a:blipFill>
        </p:spPr>
        <p:txBody>
          <a:bodyPr/>
          <a:lstStyle/>
          <a:p>
            <a:endParaRPr lang="en-US"/>
          </a:p>
        </p:txBody>
      </p:sp>
      <p:grpSp>
        <p:nvGrpSpPr>
          <p:cNvPr id="6" name="Group 6"/>
          <p:cNvGrpSpPr/>
          <p:nvPr/>
        </p:nvGrpSpPr>
        <p:grpSpPr>
          <a:xfrm>
            <a:off x="167358" y="1110425"/>
            <a:ext cx="7256164" cy="1844855"/>
            <a:chOff x="0" y="0"/>
            <a:chExt cx="2529382" cy="643087"/>
          </a:xfrm>
        </p:grpSpPr>
        <p:sp>
          <p:nvSpPr>
            <p:cNvPr id="7" name="Freeform 7"/>
            <p:cNvSpPr/>
            <p:nvPr/>
          </p:nvSpPr>
          <p:spPr>
            <a:xfrm>
              <a:off x="0" y="0"/>
              <a:ext cx="2529382" cy="643087"/>
            </a:xfrm>
            <a:custGeom>
              <a:avLst/>
              <a:gdLst/>
              <a:ahLst/>
              <a:cxnLst/>
              <a:rect l="l" t="t" r="r" b="b"/>
              <a:pathLst>
                <a:path w="2529382" h="643087">
                  <a:moveTo>
                    <a:pt x="0" y="0"/>
                  </a:moveTo>
                  <a:lnTo>
                    <a:pt x="2529382" y="0"/>
                  </a:lnTo>
                  <a:lnTo>
                    <a:pt x="2529382" y="643087"/>
                  </a:lnTo>
                  <a:lnTo>
                    <a:pt x="0" y="643087"/>
                  </a:lnTo>
                  <a:close/>
                </a:path>
              </a:pathLst>
            </a:custGeom>
            <a:solidFill>
              <a:srgbClr val="FCFDFD">
                <a:alpha val="88627"/>
              </a:srgbClr>
            </a:solidFill>
          </p:spPr>
          <p:txBody>
            <a:bodyPr/>
            <a:lstStyle/>
            <a:p>
              <a:endParaRPr lang="en-US"/>
            </a:p>
          </p:txBody>
        </p:sp>
        <p:sp>
          <p:nvSpPr>
            <p:cNvPr id="8" name="TextBox 8"/>
            <p:cNvSpPr txBox="1"/>
            <p:nvPr/>
          </p:nvSpPr>
          <p:spPr>
            <a:xfrm>
              <a:off x="0" y="-38100"/>
              <a:ext cx="2529382" cy="681187"/>
            </a:xfrm>
            <a:prstGeom prst="rect">
              <a:avLst/>
            </a:prstGeom>
          </p:spPr>
          <p:txBody>
            <a:bodyPr lIns="50800" tIns="50800" rIns="50800" bIns="50800" rtlCol="0" anchor="ctr"/>
            <a:lstStyle/>
            <a:p>
              <a:pPr algn="l">
                <a:lnSpc>
                  <a:spcPts val="1679"/>
                </a:lnSpc>
              </a:pPr>
              <a:endParaRPr/>
            </a:p>
          </p:txBody>
        </p:sp>
      </p:grpSp>
      <p:sp>
        <p:nvSpPr>
          <p:cNvPr id="9" name="Freeform 9"/>
          <p:cNvSpPr/>
          <p:nvPr/>
        </p:nvSpPr>
        <p:spPr>
          <a:xfrm>
            <a:off x="167358" y="108405"/>
            <a:ext cx="7256164" cy="861070"/>
          </a:xfrm>
          <a:custGeom>
            <a:avLst/>
            <a:gdLst/>
            <a:ahLst/>
            <a:cxnLst/>
            <a:rect l="l" t="t" r="r" b="b"/>
            <a:pathLst>
              <a:path w="7256164" h="861070">
                <a:moveTo>
                  <a:pt x="0" y="0"/>
                </a:moveTo>
                <a:lnTo>
                  <a:pt x="7256164" y="0"/>
                </a:lnTo>
                <a:lnTo>
                  <a:pt x="7256164" y="861071"/>
                </a:lnTo>
                <a:lnTo>
                  <a:pt x="0" y="861071"/>
                </a:lnTo>
                <a:lnTo>
                  <a:pt x="0" y="0"/>
                </a:lnTo>
                <a:close/>
              </a:path>
            </a:pathLst>
          </a:custGeom>
          <a:blipFill>
            <a:blip r:embed="rId3"/>
            <a:stretch>
              <a:fillRect b="-1421"/>
            </a:stretch>
          </a:blipFill>
        </p:spPr>
        <p:txBody>
          <a:bodyPr/>
          <a:lstStyle/>
          <a:p>
            <a:endParaRPr lang="en-US"/>
          </a:p>
        </p:txBody>
      </p:sp>
      <p:sp>
        <p:nvSpPr>
          <p:cNvPr id="10" name="Freeform 10"/>
          <p:cNvSpPr/>
          <p:nvPr/>
        </p:nvSpPr>
        <p:spPr>
          <a:xfrm>
            <a:off x="1358165" y="1353359"/>
            <a:ext cx="934303" cy="1358986"/>
          </a:xfrm>
          <a:custGeom>
            <a:avLst/>
            <a:gdLst/>
            <a:ahLst/>
            <a:cxnLst/>
            <a:rect l="l" t="t" r="r" b="b"/>
            <a:pathLst>
              <a:path w="934303" h="1358986">
                <a:moveTo>
                  <a:pt x="0" y="0"/>
                </a:moveTo>
                <a:lnTo>
                  <a:pt x="934303" y="0"/>
                </a:lnTo>
                <a:lnTo>
                  <a:pt x="934303" y="1358986"/>
                </a:lnTo>
                <a:lnTo>
                  <a:pt x="0" y="13589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393751" y="1465439"/>
            <a:ext cx="3235820" cy="1144351"/>
          </a:xfrm>
          <a:prstGeom prst="rect">
            <a:avLst/>
          </a:prstGeom>
        </p:spPr>
        <p:txBody>
          <a:bodyPr lIns="0" tIns="0" rIns="0" bIns="0" rtlCol="0" anchor="t">
            <a:spAutoFit/>
          </a:bodyPr>
          <a:lstStyle/>
          <a:p>
            <a:pPr algn="ctr">
              <a:lnSpc>
                <a:spcPts val="4524"/>
              </a:lnSpc>
            </a:pPr>
            <a:r>
              <a:rPr lang="en-US" sz="3900" b="1">
                <a:solidFill>
                  <a:srgbClr val="08060C"/>
                </a:solidFill>
                <a:latin typeface="Canva Sans Bold"/>
                <a:ea typeface="Canva Sans Bold"/>
                <a:cs typeface="Canva Sans Bold"/>
                <a:sym typeface="Canva Sans Bold"/>
              </a:rPr>
              <a:t>Florida PALM </a:t>
            </a:r>
          </a:p>
          <a:p>
            <a:pPr algn="ctr">
              <a:lnSpc>
                <a:spcPts val="4524"/>
              </a:lnSpc>
            </a:pPr>
            <a:r>
              <a:rPr lang="en-US" sz="3900" b="1">
                <a:solidFill>
                  <a:srgbClr val="08060C"/>
                </a:solidFill>
                <a:latin typeface="Canva Sans Bold"/>
                <a:ea typeface="Canva Sans Bold"/>
                <a:cs typeface="Canva Sans Bold"/>
                <a:sym typeface="Canva Sans Bold"/>
              </a:rPr>
              <a:t>Updates</a:t>
            </a:r>
          </a:p>
        </p:txBody>
      </p:sp>
      <p:grpSp>
        <p:nvGrpSpPr>
          <p:cNvPr id="12" name="Group 12"/>
          <p:cNvGrpSpPr/>
          <p:nvPr/>
        </p:nvGrpSpPr>
        <p:grpSpPr>
          <a:xfrm>
            <a:off x="180394" y="3155305"/>
            <a:ext cx="7256164" cy="3753723"/>
            <a:chOff x="0" y="0"/>
            <a:chExt cx="9674885" cy="5004964"/>
          </a:xfrm>
        </p:grpSpPr>
        <p:grpSp>
          <p:nvGrpSpPr>
            <p:cNvPr id="13" name="Group 13"/>
            <p:cNvGrpSpPr/>
            <p:nvPr/>
          </p:nvGrpSpPr>
          <p:grpSpPr>
            <a:xfrm>
              <a:off x="0" y="0"/>
              <a:ext cx="9674885" cy="5004964"/>
              <a:chOff x="0" y="0"/>
              <a:chExt cx="2529382" cy="1308487"/>
            </a:xfrm>
          </p:grpSpPr>
          <p:sp>
            <p:nvSpPr>
              <p:cNvPr id="14" name="Freeform 14"/>
              <p:cNvSpPr/>
              <p:nvPr/>
            </p:nvSpPr>
            <p:spPr>
              <a:xfrm>
                <a:off x="0" y="0"/>
                <a:ext cx="2529382" cy="1308487"/>
              </a:xfrm>
              <a:custGeom>
                <a:avLst/>
                <a:gdLst/>
                <a:ahLst/>
                <a:cxnLst/>
                <a:rect l="l" t="t" r="r" b="b"/>
                <a:pathLst>
                  <a:path w="2529382" h="1308487">
                    <a:moveTo>
                      <a:pt x="0" y="0"/>
                    </a:moveTo>
                    <a:lnTo>
                      <a:pt x="2529382" y="0"/>
                    </a:lnTo>
                    <a:lnTo>
                      <a:pt x="2529382" y="1308487"/>
                    </a:lnTo>
                    <a:lnTo>
                      <a:pt x="0" y="1308487"/>
                    </a:lnTo>
                    <a:close/>
                  </a:path>
                </a:pathLst>
              </a:custGeom>
              <a:solidFill>
                <a:srgbClr val="FDFDFD">
                  <a:alpha val="88627"/>
                </a:srgbClr>
              </a:solidFill>
            </p:spPr>
            <p:txBody>
              <a:bodyPr/>
              <a:lstStyle/>
              <a:p>
                <a:endParaRPr lang="en-US"/>
              </a:p>
            </p:txBody>
          </p:sp>
          <p:sp>
            <p:nvSpPr>
              <p:cNvPr id="15" name="TextBox 15"/>
              <p:cNvSpPr txBox="1"/>
              <p:nvPr/>
            </p:nvSpPr>
            <p:spPr>
              <a:xfrm>
                <a:off x="0" y="-38100"/>
                <a:ext cx="2529382" cy="1346587"/>
              </a:xfrm>
              <a:prstGeom prst="rect">
                <a:avLst/>
              </a:prstGeom>
            </p:spPr>
            <p:txBody>
              <a:bodyPr lIns="50800" tIns="50800" rIns="50800" bIns="50800" rtlCol="0" anchor="ctr"/>
              <a:lstStyle/>
              <a:p>
                <a:pPr algn="ctr">
                  <a:lnSpc>
                    <a:spcPts val="1679"/>
                  </a:lnSpc>
                </a:pPr>
                <a:endParaRPr/>
              </a:p>
            </p:txBody>
          </p:sp>
        </p:grpSp>
        <p:sp>
          <p:nvSpPr>
            <p:cNvPr id="16" name="TextBox 16"/>
            <p:cNvSpPr txBox="1"/>
            <p:nvPr/>
          </p:nvSpPr>
          <p:spPr>
            <a:xfrm>
              <a:off x="365781" y="636396"/>
              <a:ext cx="8943323" cy="4208992"/>
            </a:xfrm>
            <a:prstGeom prst="rect">
              <a:avLst/>
            </a:prstGeom>
          </p:spPr>
          <p:txBody>
            <a:bodyPr lIns="0" tIns="0" rIns="0" bIns="0" rtlCol="0" anchor="t">
              <a:spAutoFit/>
            </a:bodyPr>
            <a:lstStyle/>
            <a:p>
              <a:pPr algn="just">
                <a:lnSpc>
                  <a:spcPts val="2800"/>
                </a:lnSpc>
              </a:pPr>
              <a:r>
                <a:rPr lang="en-US" sz="2000" spc="-12">
                  <a:solidFill>
                    <a:srgbClr val="000000"/>
                  </a:solidFill>
                  <a:latin typeface="Canva Sans"/>
                  <a:ea typeface="Canva Sans"/>
                  <a:cs typeface="Canva Sans"/>
                  <a:sym typeface="Canva Sans"/>
                </a:rPr>
                <a:t>SpeedKeys are preconfigured ChartField combinations that can reduce the time required to enter ChartField values during transactional entry. They are a 10-character alpha-numeric value and are established and maintained by OFB. The intent of the SpeedKey is to provide a shortcut for entering all the required ChartFields on a transaction. They can contain one or more ChartFields, and values can be overridden by users in all the Financials modules in Florida PALM.</a:t>
              </a:r>
            </a:p>
          </p:txBody>
        </p:sp>
        <p:sp>
          <p:nvSpPr>
            <p:cNvPr id="17" name="TextBox 17"/>
            <p:cNvSpPr txBox="1"/>
            <p:nvPr/>
          </p:nvSpPr>
          <p:spPr>
            <a:xfrm>
              <a:off x="1479557" y="53975"/>
              <a:ext cx="6715771"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What are SpeedKeys? </a:t>
              </a:r>
            </a:p>
          </p:txBody>
        </p:sp>
      </p:grpSp>
      <p:sp>
        <p:nvSpPr>
          <p:cNvPr id="18" name="Freeform 18"/>
          <p:cNvSpPr/>
          <p:nvPr/>
        </p:nvSpPr>
        <p:spPr>
          <a:xfrm rot="1666289">
            <a:off x="5704987" y="1361358"/>
            <a:ext cx="1296910" cy="1402065"/>
          </a:xfrm>
          <a:custGeom>
            <a:avLst/>
            <a:gdLst/>
            <a:ahLst/>
            <a:cxnLst/>
            <a:rect l="l" t="t" r="r" b="b"/>
            <a:pathLst>
              <a:path w="1296910" h="1402065">
                <a:moveTo>
                  <a:pt x="0" y="0"/>
                </a:moveTo>
                <a:lnTo>
                  <a:pt x="1296909" y="0"/>
                </a:lnTo>
                <a:lnTo>
                  <a:pt x="1296909" y="1402065"/>
                </a:lnTo>
                <a:lnTo>
                  <a:pt x="0" y="14020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9" name="Group 19"/>
          <p:cNvGrpSpPr/>
          <p:nvPr/>
        </p:nvGrpSpPr>
        <p:grpSpPr>
          <a:xfrm>
            <a:off x="180394" y="14154405"/>
            <a:ext cx="7256164" cy="2047417"/>
            <a:chOff x="0" y="0"/>
            <a:chExt cx="9674885" cy="2729889"/>
          </a:xfrm>
        </p:grpSpPr>
        <p:grpSp>
          <p:nvGrpSpPr>
            <p:cNvPr id="20" name="Group 20"/>
            <p:cNvGrpSpPr/>
            <p:nvPr/>
          </p:nvGrpSpPr>
          <p:grpSpPr>
            <a:xfrm>
              <a:off x="0" y="0"/>
              <a:ext cx="9674885" cy="2729889"/>
              <a:chOff x="0" y="0"/>
              <a:chExt cx="2529382" cy="713697"/>
            </a:xfrm>
          </p:grpSpPr>
          <p:sp>
            <p:nvSpPr>
              <p:cNvPr id="21" name="Freeform 21"/>
              <p:cNvSpPr/>
              <p:nvPr/>
            </p:nvSpPr>
            <p:spPr>
              <a:xfrm>
                <a:off x="0" y="0"/>
                <a:ext cx="2529382" cy="713697"/>
              </a:xfrm>
              <a:custGeom>
                <a:avLst/>
                <a:gdLst/>
                <a:ahLst/>
                <a:cxnLst/>
                <a:rect l="l" t="t" r="r" b="b"/>
                <a:pathLst>
                  <a:path w="2529382" h="713697">
                    <a:moveTo>
                      <a:pt x="0" y="0"/>
                    </a:moveTo>
                    <a:lnTo>
                      <a:pt x="2529382" y="0"/>
                    </a:lnTo>
                    <a:lnTo>
                      <a:pt x="2529382" y="713697"/>
                    </a:lnTo>
                    <a:lnTo>
                      <a:pt x="0" y="713697"/>
                    </a:lnTo>
                    <a:close/>
                  </a:path>
                </a:pathLst>
              </a:custGeom>
              <a:solidFill>
                <a:srgbClr val="FDFDFD">
                  <a:alpha val="88627"/>
                </a:srgbClr>
              </a:solidFill>
            </p:spPr>
            <p:txBody>
              <a:bodyPr/>
              <a:lstStyle/>
              <a:p>
                <a:endParaRPr lang="en-US"/>
              </a:p>
            </p:txBody>
          </p:sp>
          <p:sp>
            <p:nvSpPr>
              <p:cNvPr id="22" name="TextBox 22"/>
              <p:cNvSpPr txBox="1"/>
              <p:nvPr/>
            </p:nvSpPr>
            <p:spPr>
              <a:xfrm>
                <a:off x="0" y="-38100"/>
                <a:ext cx="2529382" cy="751797"/>
              </a:xfrm>
              <a:prstGeom prst="rect">
                <a:avLst/>
              </a:prstGeom>
            </p:spPr>
            <p:txBody>
              <a:bodyPr lIns="50800" tIns="50800" rIns="50800" bIns="50800" rtlCol="0" anchor="ctr"/>
              <a:lstStyle/>
              <a:p>
                <a:pPr algn="ctr">
                  <a:lnSpc>
                    <a:spcPts val="1679"/>
                  </a:lnSpc>
                </a:pPr>
                <a:endParaRPr/>
              </a:p>
            </p:txBody>
          </p:sp>
        </p:grpSp>
        <p:sp>
          <p:nvSpPr>
            <p:cNvPr id="23" name="TextBox 23"/>
            <p:cNvSpPr txBox="1"/>
            <p:nvPr/>
          </p:nvSpPr>
          <p:spPr>
            <a:xfrm>
              <a:off x="317304" y="740547"/>
              <a:ext cx="9040277" cy="1859492"/>
            </a:xfrm>
            <a:prstGeom prst="rect">
              <a:avLst/>
            </a:prstGeom>
          </p:spPr>
          <p:txBody>
            <a:bodyPr lIns="0" tIns="0" rIns="0" bIns="0" rtlCol="0" anchor="t">
              <a:spAutoFit/>
            </a:bodyPr>
            <a:lstStyle/>
            <a:p>
              <a:pPr algn="just">
                <a:lnSpc>
                  <a:spcPts val="2800"/>
                </a:lnSpc>
              </a:pPr>
              <a:r>
                <a:rPr lang="en-US" sz="2000" spc="-44">
                  <a:solidFill>
                    <a:srgbClr val="000000"/>
                  </a:solidFill>
                  <a:latin typeface="Canva Sans"/>
                  <a:ea typeface="Canva Sans"/>
                  <a:cs typeface="Canva Sans"/>
                  <a:sym typeface="Canva Sans"/>
                </a:rPr>
                <a:t>SpeedKeys are required in PCard Works and for one-time payments, recurring payments, and overtime in PeopleFirst.  They are optional in MFMP </a:t>
              </a:r>
            </a:p>
            <a:p>
              <a:pPr algn="just">
                <a:lnSpc>
                  <a:spcPts val="2800"/>
                </a:lnSpc>
              </a:pPr>
              <a:r>
                <a:rPr lang="en-US" sz="2000" spc="-44">
                  <a:solidFill>
                    <a:srgbClr val="000000"/>
                  </a:solidFill>
                  <a:latin typeface="Canva Sans"/>
                  <a:ea typeface="Canva Sans"/>
                  <a:cs typeface="Canva Sans"/>
                  <a:sym typeface="Canva Sans"/>
                </a:rPr>
                <a:t>and STMS.  </a:t>
              </a:r>
            </a:p>
          </p:txBody>
        </p:sp>
        <p:sp>
          <p:nvSpPr>
            <p:cNvPr id="24" name="TextBox 24"/>
            <p:cNvSpPr txBox="1"/>
            <p:nvPr/>
          </p:nvSpPr>
          <p:spPr>
            <a:xfrm>
              <a:off x="1263988" y="114014"/>
              <a:ext cx="7146909"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STMS, PeopleFirst, MFMP, Works</a:t>
              </a:r>
            </a:p>
          </p:txBody>
        </p:sp>
      </p:grpSp>
      <p:grpSp>
        <p:nvGrpSpPr>
          <p:cNvPr id="25" name="Group 25"/>
          <p:cNvGrpSpPr/>
          <p:nvPr/>
        </p:nvGrpSpPr>
        <p:grpSpPr>
          <a:xfrm>
            <a:off x="180394" y="7109053"/>
            <a:ext cx="7256164" cy="1763395"/>
            <a:chOff x="0" y="0"/>
            <a:chExt cx="9674885" cy="2351193"/>
          </a:xfrm>
        </p:grpSpPr>
        <p:grpSp>
          <p:nvGrpSpPr>
            <p:cNvPr id="26" name="Group 26"/>
            <p:cNvGrpSpPr/>
            <p:nvPr/>
          </p:nvGrpSpPr>
          <p:grpSpPr>
            <a:xfrm>
              <a:off x="0" y="0"/>
              <a:ext cx="9674885" cy="2351193"/>
              <a:chOff x="0" y="0"/>
              <a:chExt cx="2529382" cy="614691"/>
            </a:xfrm>
          </p:grpSpPr>
          <p:sp>
            <p:nvSpPr>
              <p:cNvPr id="27" name="Freeform 27"/>
              <p:cNvSpPr/>
              <p:nvPr/>
            </p:nvSpPr>
            <p:spPr>
              <a:xfrm>
                <a:off x="0" y="0"/>
                <a:ext cx="2529382" cy="614691"/>
              </a:xfrm>
              <a:custGeom>
                <a:avLst/>
                <a:gdLst/>
                <a:ahLst/>
                <a:cxnLst/>
                <a:rect l="l" t="t" r="r" b="b"/>
                <a:pathLst>
                  <a:path w="2529382" h="614691">
                    <a:moveTo>
                      <a:pt x="0" y="0"/>
                    </a:moveTo>
                    <a:lnTo>
                      <a:pt x="2529382" y="0"/>
                    </a:lnTo>
                    <a:lnTo>
                      <a:pt x="2529382" y="614691"/>
                    </a:lnTo>
                    <a:lnTo>
                      <a:pt x="0" y="614691"/>
                    </a:lnTo>
                    <a:close/>
                  </a:path>
                </a:pathLst>
              </a:custGeom>
              <a:solidFill>
                <a:srgbClr val="FCFDFD">
                  <a:alpha val="88627"/>
                </a:srgbClr>
              </a:solidFill>
            </p:spPr>
            <p:txBody>
              <a:bodyPr/>
              <a:lstStyle/>
              <a:p>
                <a:endParaRPr lang="en-US"/>
              </a:p>
            </p:txBody>
          </p:sp>
          <p:sp>
            <p:nvSpPr>
              <p:cNvPr id="28" name="TextBox 28"/>
              <p:cNvSpPr txBox="1"/>
              <p:nvPr/>
            </p:nvSpPr>
            <p:spPr>
              <a:xfrm>
                <a:off x="0" y="-38100"/>
                <a:ext cx="2529382" cy="652791"/>
              </a:xfrm>
              <a:prstGeom prst="rect">
                <a:avLst/>
              </a:prstGeom>
            </p:spPr>
            <p:txBody>
              <a:bodyPr lIns="50800" tIns="50800" rIns="50800" bIns="50800" rtlCol="0" anchor="ctr"/>
              <a:lstStyle/>
              <a:p>
                <a:pPr algn="ctr">
                  <a:lnSpc>
                    <a:spcPts val="1679"/>
                  </a:lnSpc>
                </a:pPr>
                <a:endParaRPr/>
              </a:p>
            </p:txBody>
          </p:sp>
        </p:grpSp>
        <p:sp>
          <p:nvSpPr>
            <p:cNvPr id="29" name="TextBox 29"/>
            <p:cNvSpPr txBox="1"/>
            <p:nvPr/>
          </p:nvSpPr>
          <p:spPr>
            <a:xfrm>
              <a:off x="365781" y="758402"/>
              <a:ext cx="8943323" cy="1389592"/>
            </a:xfrm>
            <a:prstGeom prst="rect">
              <a:avLst/>
            </a:prstGeom>
          </p:spPr>
          <p:txBody>
            <a:bodyPr lIns="0" tIns="0" rIns="0" bIns="0" rtlCol="0" anchor="t">
              <a:spAutoFit/>
            </a:bodyPr>
            <a:lstStyle/>
            <a:p>
              <a:pPr algn="just">
                <a:lnSpc>
                  <a:spcPts val="2800"/>
                </a:lnSpc>
              </a:pPr>
              <a:r>
                <a:rPr lang="en-US" sz="2000" spc="-118">
                  <a:solidFill>
                    <a:srgbClr val="000000"/>
                  </a:solidFill>
                  <a:latin typeface="Canva Sans"/>
                  <a:ea typeface="Canva Sans"/>
                  <a:cs typeface="Canva Sans"/>
                  <a:sym typeface="Canva Sans"/>
                </a:rPr>
                <a:t>SpeedKeys will improve, efficiency, simplify data entry, and reduce errors by allowing users to select from a preconfigured set of ChartFields rather than entering data manually. </a:t>
              </a:r>
            </a:p>
          </p:txBody>
        </p:sp>
        <p:sp>
          <p:nvSpPr>
            <p:cNvPr id="30" name="TextBox 30"/>
            <p:cNvSpPr txBox="1"/>
            <p:nvPr/>
          </p:nvSpPr>
          <p:spPr>
            <a:xfrm>
              <a:off x="1793357" y="79375"/>
              <a:ext cx="6088172"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Why use SpeedKeys?</a:t>
              </a:r>
            </a:p>
          </p:txBody>
        </p:sp>
      </p:grpSp>
      <p:grpSp>
        <p:nvGrpSpPr>
          <p:cNvPr id="31" name="Group 31"/>
          <p:cNvGrpSpPr/>
          <p:nvPr/>
        </p:nvGrpSpPr>
        <p:grpSpPr>
          <a:xfrm>
            <a:off x="180394" y="16398383"/>
            <a:ext cx="7256164" cy="2392906"/>
            <a:chOff x="0" y="0"/>
            <a:chExt cx="9674885" cy="3190541"/>
          </a:xfrm>
        </p:grpSpPr>
        <p:grpSp>
          <p:nvGrpSpPr>
            <p:cNvPr id="32" name="Group 32"/>
            <p:cNvGrpSpPr/>
            <p:nvPr/>
          </p:nvGrpSpPr>
          <p:grpSpPr>
            <a:xfrm>
              <a:off x="0" y="0"/>
              <a:ext cx="9674885" cy="3190541"/>
              <a:chOff x="0" y="0"/>
              <a:chExt cx="2529382" cy="834128"/>
            </a:xfrm>
          </p:grpSpPr>
          <p:sp>
            <p:nvSpPr>
              <p:cNvPr id="33" name="Freeform 33"/>
              <p:cNvSpPr/>
              <p:nvPr/>
            </p:nvSpPr>
            <p:spPr>
              <a:xfrm>
                <a:off x="0" y="0"/>
                <a:ext cx="2529382" cy="834128"/>
              </a:xfrm>
              <a:custGeom>
                <a:avLst/>
                <a:gdLst/>
                <a:ahLst/>
                <a:cxnLst/>
                <a:rect l="l" t="t" r="r" b="b"/>
                <a:pathLst>
                  <a:path w="2529382" h="834128">
                    <a:moveTo>
                      <a:pt x="0" y="0"/>
                    </a:moveTo>
                    <a:lnTo>
                      <a:pt x="2529382" y="0"/>
                    </a:lnTo>
                    <a:lnTo>
                      <a:pt x="2529382" y="834128"/>
                    </a:lnTo>
                    <a:lnTo>
                      <a:pt x="0" y="834128"/>
                    </a:lnTo>
                    <a:close/>
                  </a:path>
                </a:pathLst>
              </a:custGeom>
              <a:solidFill>
                <a:srgbClr val="FDFDFD">
                  <a:alpha val="88627"/>
                </a:srgbClr>
              </a:solidFill>
            </p:spPr>
            <p:txBody>
              <a:bodyPr/>
              <a:lstStyle/>
              <a:p>
                <a:endParaRPr lang="en-US"/>
              </a:p>
            </p:txBody>
          </p:sp>
          <p:sp>
            <p:nvSpPr>
              <p:cNvPr id="34" name="TextBox 34"/>
              <p:cNvSpPr txBox="1"/>
              <p:nvPr/>
            </p:nvSpPr>
            <p:spPr>
              <a:xfrm>
                <a:off x="0" y="-38100"/>
                <a:ext cx="2529382" cy="872228"/>
              </a:xfrm>
              <a:prstGeom prst="rect">
                <a:avLst/>
              </a:prstGeom>
            </p:spPr>
            <p:txBody>
              <a:bodyPr lIns="50800" tIns="50800" rIns="50800" bIns="50800" rtlCol="0" anchor="ctr"/>
              <a:lstStyle/>
              <a:p>
                <a:pPr algn="ctr">
                  <a:lnSpc>
                    <a:spcPts val="1679"/>
                  </a:lnSpc>
                </a:pPr>
                <a:endParaRPr/>
              </a:p>
            </p:txBody>
          </p:sp>
        </p:grpSp>
        <p:sp>
          <p:nvSpPr>
            <p:cNvPr id="35" name="TextBox 35"/>
            <p:cNvSpPr txBox="1"/>
            <p:nvPr/>
          </p:nvSpPr>
          <p:spPr>
            <a:xfrm>
              <a:off x="341542" y="722456"/>
              <a:ext cx="8991800" cy="2329392"/>
            </a:xfrm>
            <a:prstGeom prst="rect">
              <a:avLst/>
            </a:prstGeom>
          </p:spPr>
          <p:txBody>
            <a:bodyPr lIns="0" tIns="0" rIns="0" bIns="0" rtlCol="0" anchor="t">
              <a:spAutoFit/>
            </a:bodyPr>
            <a:lstStyle/>
            <a:p>
              <a:pPr algn="just">
                <a:lnSpc>
                  <a:spcPts val="2800"/>
                </a:lnSpc>
              </a:pPr>
              <a:r>
                <a:rPr lang="en-US" sz="2000" spc="-60">
                  <a:solidFill>
                    <a:srgbClr val="000000"/>
                  </a:solidFill>
                  <a:latin typeface="Canva Sans"/>
                  <a:ea typeface="Canva Sans"/>
                  <a:cs typeface="Canva Sans"/>
                  <a:sym typeface="Canva Sans"/>
                </a:rPr>
                <a:t>More information about SpeedKeys is available in the </a:t>
              </a:r>
              <a:r>
                <a:rPr lang="en-US" sz="2000" u="sng" spc="-60">
                  <a:solidFill>
                    <a:srgbClr val="000000"/>
                  </a:solidFill>
                  <a:latin typeface="Canva Sans"/>
                  <a:ea typeface="Canva Sans"/>
                  <a:cs typeface="Canva Sans"/>
                  <a:sym typeface="Canva Sans"/>
                  <a:hlinkClick r:id="rId8" tooltip="https://myfloridacfofloridapalm.us.document360.io/version1/docs/en/speedkey-overview-1"/>
                </a:rPr>
                <a:t>Knowledge Center</a:t>
              </a:r>
              <a:r>
                <a:rPr lang="en-US" sz="2000" spc="-60">
                  <a:solidFill>
                    <a:srgbClr val="000000"/>
                  </a:solidFill>
                  <a:latin typeface="Canva Sans"/>
                  <a:ea typeface="Canva Sans"/>
                  <a:cs typeface="Canva Sans"/>
                  <a:sym typeface="Canva Sans"/>
                </a:rPr>
                <a:t>. View the Florida PALM Design Session, including a presentation by Sheila Cole on how DFS Proper will approach SpeedKeys, on the Florida PALM </a:t>
              </a:r>
              <a:r>
                <a:rPr lang="en-US" sz="2000" u="sng" spc="-60">
                  <a:solidFill>
                    <a:srgbClr val="000000"/>
                  </a:solidFill>
                  <a:latin typeface="Canva Sans"/>
                  <a:ea typeface="Canva Sans"/>
                  <a:cs typeface="Canva Sans"/>
                  <a:sym typeface="Canva Sans"/>
                  <a:hlinkClick r:id="rId9" tooltip="https://www.myfloridacfo.com/floridapalm/meetings-workshops/2024/09/11/meetings-events/segment-iv-design-workshop--cash-checking--financial-statement---budget-close"/>
                </a:rPr>
                <a:t>Meetings and Workshops website</a:t>
              </a:r>
              <a:r>
                <a:rPr lang="en-US" sz="2000" spc="-60">
                  <a:solidFill>
                    <a:srgbClr val="000000"/>
                  </a:solidFill>
                  <a:latin typeface="Canva Sans"/>
                  <a:ea typeface="Canva Sans"/>
                  <a:cs typeface="Canva Sans"/>
                  <a:sym typeface="Canva Sans"/>
                </a:rPr>
                <a:t>. </a:t>
              </a:r>
            </a:p>
          </p:txBody>
        </p:sp>
        <p:sp>
          <p:nvSpPr>
            <p:cNvPr id="36" name="TextBox 36"/>
            <p:cNvSpPr txBox="1"/>
            <p:nvPr/>
          </p:nvSpPr>
          <p:spPr>
            <a:xfrm>
              <a:off x="1529173" y="95922"/>
              <a:ext cx="6616538"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Where can I learn more? </a:t>
              </a:r>
            </a:p>
          </p:txBody>
        </p:sp>
      </p:grpSp>
      <p:grpSp>
        <p:nvGrpSpPr>
          <p:cNvPr id="37" name="Group 37"/>
          <p:cNvGrpSpPr/>
          <p:nvPr/>
        </p:nvGrpSpPr>
        <p:grpSpPr>
          <a:xfrm>
            <a:off x="180394" y="9072473"/>
            <a:ext cx="7256164" cy="4881907"/>
            <a:chOff x="0" y="0"/>
            <a:chExt cx="9674885" cy="6509210"/>
          </a:xfrm>
        </p:grpSpPr>
        <p:grpSp>
          <p:nvGrpSpPr>
            <p:cNvPr id="38" name="Group 38"/>
            <p:cNvGrpSpPr/>
            <p:nvPr/>
          </p:nvGrpSpPr>
          <p:grpSpPr>
            <a:xfrm>
              <a:off x="0" y="0"/>
              <a:ext cx="9674885" cy="6509210"/>
              <a:chOff x="0" y="0"/>
              <a:chExt cx="2529382" cy="1701754"/>
            </a:xfrm>
          </p:grpSpPr>
          <p:sp>
            <p:nvSpPr>
              <p:cNvPr id="39" name="Freeform 39"/>
              <p:cNvSpPr/>
              <p:nvPr/>
            </p:nvSpPr>
            <p:spPr>
              <a:xfrm>
                <a:off x="0" y="0"/>
                <a:ext cx="2529382" cy="1701754"/>
              </a:xfrm>
              <a:custGeom>
                <a:avLst/>
                <a:gdLst/>
                <a:ahLst/>
                <a:cxnLst/>
                <a:rect l="l" t="t" r="r" b="b"/>
                <a:pathLst>
                  <a:path w="2529382" h="1701754">
                    <a:moveTo>
                      <a:pt x="0" y="0"/>
                    </a:moveTo>
                    <a:lnTo>
                      <a:pt x="2529382" y="0"/>
                    </a:lnTo>
                    <a:lnTo>
                      <a:pt x="2529382" y="1701754"/>
                    </a:lnTo>
                    <a:lnTo>
                      <a:pt x="0" y="1701754"/>
                    </a:lnTo>
                    <a:close/>
                  </a:path>
                </a:pathLst>
              </a:custGeom>
              <a:solidFill>
                <a:srgbClr val="FDFDFD">
                  <a:alpha val="88627"/>
                </a:srgbClr>
              </a:solidFill>
            </p:spPr>
            <p:txBody>
              <a:bodyPr/>
              <a:lstStyle/>
              <a:p>
                <a:endParaRPr lang="en-US"/>
              </a:p>
            </p:txBody>
          </p:sp>
          <p:sp>
            <p:nvSpPr>
              <p:cNvPr id="40" name="TextBox 40"/>
              <p:cNvSpPr txBox="1"/>
              <p:nvPr/>
            </p:nvSpPr>
            <p:spPr>
              <a:xfrm>
                <a:off x="0" y="-38100"/>
                <a:ext cx="2529382" cy="1739854"/>
              </a:xfrm>
              <a:prstGeom prst="rect">
                <a:avLst/>
              </a:prstGeom>
            </p:spPr>
            <p:txBody>
              <a:bodyPr lIns="50800" tIns="50800" rIns="50800" bIns="50800" rtlCol="0" anchor="ctr"/>
              <a:lstStyle/>
              <a:p>
                <a:pPr algn="ctr">
                  <a:lnSpc>
                    <a:spcPts val="1679"/>
                  </a:lnSpc>
                </a:pPr>
                <a:endParaRPr/>
              </a:p>
            </p:txBody>
          </p:sp>
        </p:grpSp>
        <p:sp>
          <p:nvSpPr>
            <p:cNvPr id="41" name="TextBox 41"/>
            <p:cNvSpPr txBox="1"/>
            <p:nvPr/>
          </p:nvSpPr>
          <p:spPr>
            <a:xfrm>
              <a:off x="317304" y="749791"/>
              <a:ext cx="9040277" cy="5618692"/>
            </a:xfrm>
            <a:prstGeom prst="rect">
              <a:avLst/>
            </a:prstGeom>
          </p:spPr>
          <p:txBody>
            <a:bodyPr lIns="0" tIns="0" rIns="0" bIns="0" rtlCol="0" anchor="t">
              <a:spAutoFit/>
            </a:bodyPr>
            <a:lstStyle/>
            <a:p>
              <a:pPr algn="just">
                <a:lnSpc>
                  <a:spcPts val="2800"/>
                </a:lnSpc>
              </a:pPr>
              <a:r>
                <a:rPr lang="en-US" sz="2000" spc="-40">
                  <a:solidFill>
                    <a:srgbClr val="000000"/>
                  </a:solidFill>
                  <a:latin typeface="Canva Sans"/>
                  <a:ea typeface="Canva Sans"/>
                  <a:cs typeface="Canva Sans"/>
                  <a:sym typeface="Canva Sans"/>
                </a:rPr>
                <a:t>Single line SpeedKeys can be used in most modules in Financials. Multi-line SpeedKeys will allow users to split Chart of Account values and are only used in AP and PO modules. SpeedKeys are required in Florida PALM (Payroll) and are optional in most modules in Florida PALM. SpeedKeys will not be available in Asset Management, Cash Management, and Project Costing.  For agency go-live, OFB will create optional, single-line SpeedKeys that will include Fund, State Program, Business Entity and Category. Users will have to manually enter the Account and Organization ChartFields along with the SpeedKey value on transactions. </a:t>
              </a:r>
            </a:p>
          </p:txBody>
        </p:sp>
        <p:sp>
          <p:nvSpPr>
            <p:cNvPr id="42" name="TextBox 42"/>
            <p:cNvSpPr txBox="1"/>
            <p:nvPr/>
          </p:nvSpPr>
          <p:spPr>
            <a:xfrm>
              <a:off x="1604779" y="123257"/>
              <a:ext cx="6465327" cy="547159"/>
            </a:xfrm>
            <a:prstGeom prst="rect">
              <a:avLst/>
            </a:prstGeom>
          </p:spPr>
          <p:txBody>
            <a:bodyPr lIns="0" tIns="0" rIns="0" bIns="0" rtlCol="0" anchor="t">
              <a:spAutoFit/>
            </a:bodyPr>
            <a:lstStyle/>
            <a:p>
              <a:pPr algn="ctr">
                <a:lnSpc>
                  <a:spcPts val="3499"/>
                </a:lnSpc>
              </a:pPr>
              <a:r>
                <a:rPr lang="en-US" sz="2499" b="1">
                  <a:solidFill>
                    <a:srgbClr val="000000"/>
                  </a:solidFill>
                  <a:latin typeface="Canva Sans Bold"/>
                  <a:ea typeface="Canva Sans Bold"/>
                  <a:cs typeface="Canva Sans Bold"/>
                  <a:sym typeface="Canva Sans Bold"/>
                </a:rPr>
                <a:t> SpeedKeys in Florida PALM</a:t>
              </a:r>
            </a:p>
          </p:txBody>
        </p:sp>
      </p:grpSp>
      <p:sp>
        <p:nvSpPr>
          <p:cNvPr id="43" name="Freeform 43"/>
          <p:cNvSpPr/>
          <p:nvPr/>
        </p:nvSpPr>
        <p:spPr>
          <a:xfrm>
            <a:off x="5743870" y="15497624"/>
            <a:ext cx="1509976" cy="1408396"/>
          </a:xfrm>
          <a:custGeom>
            <a:avLst/>
            <a:gdLst/>
            <a:ahLst/>
            <a:cxnLst/>
            <a:rect l="l" t="t" r="r" b="b"/>
            <a:pathLst>
              <a:path w="1509976" h="1408396">
                <a:moveTo>
                  <a:pt x="0" y="0"/>
                </a:moveTo>
                <a:lnTo>
                  <a:pt x="1509976" y="0"/>
                </a:lnTo>
                <a:lnTo>
                  <a:pt x="1509976" y="1408396"/>
                </a:lnTo>
                <a:lnTo>
                  <a:pt x="0" y="14083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26A8CD784514980151857FFB91438" ma:contentTypeVersion="9" ma:contentTypeDescription="Create a new document." ma:contentTypeScope="" ma:versionID="5ada2d19edcb68cd8912940340cc943b">
  <xsd:schema xmlns:xsd="http://www.w3.org/2001/XMLSchema" xmlns:xs="http://www.w3.org/2001/XMLSchema" xmlns:p="http://schemas.microsoft.com/office/2006/metadata/properties" xmlns:ns2="ee0d1073-b73c-4cf9-a2e0-1985adf7d54f" xmlns:ns3="38bbd39f-e931-4627-bb4e-35dd95c2a6ed" targetNamespace="http://schemas.microsoft.com/office/2006/metadata/properties" ma:root="true" ma:fieldsID="92ea1cf7cd12e34d9b6cca020c40d3f7" ns2:_="" ns3:_="">
    <xsd:import namespace="ee0d1073-b73c-4cf9-a2e0-1985adf7d54f"/>
    <xsd:import namespace="38bbd39f-e931-4627-bb4e-35dd95c2a6e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bbd39f-e931-4627-bb4e-35dd95c2a6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escription" ma:index="18" nillable="true" ma:displayName="Description" ma:format="Dropdown" ma:internalName="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escription xmlns="38bbd39f-e931-4627-bb4e-35dd95c2a6ed" xsi:nil="true"/>
    <_dlc_DocId xmlns="ee0d1073-b73c-4cf9-a2e0-1985adf7d54f">3XNNPFDRQHSR-1102996205-114</_dlc_DocId>
    <_dlc_DocIdUrl xmlns="ee0d1073-b73c-4cf9-a2e0-1985adf7d54f">
      <Url>https://myfloridacfo.sharepoint.com/sites/FLP/DFS CCN/_layouts/15/DocIdRedir.aspx?ID=3XNNPFDRQHSR-1102996205-114</Url>
      <Description>3XNNPFDRQHSR-1102996205-114</Description>
    </_dlc_DocIdUrl>
  </documentManagement>
</p:properties>
</file>

<file path=customXml/itemProps1.xml><?xml version="1.0" encoding="utf-8"?>
<ds:datastoreItem xmlns:ds="http://schemas.openxmlformats.org/officeDocument/2006/customXml" ds:itemID="{1AD49583-52CE-41F2-8362-275706F8541E}"/>
</file>

<file path=customXml/itemProps2.xml><?xml version="1.0" encoding="utf-8"?>
<ds:datastoreItem xmlns:ds="http://schemas.openxmlformats.org/officeDocument/2006/customXml" ds:itemID="{A4CC5B13-12CF-4D5F-AB58-EBD2AF95271C}"/>
</file>

<file path=customXml/itemProps3.xml><?xml version="1.0" encoding="utf-8"?>
<ds:datastoreItem xmlns:ds="http://schemas.openxmlformats.org/officeDocument/2006/customXml" ds:itemID="{F2358182-A06E-4F2F-92C1-F7C78FB719CF}"/>
</file>

<file path=customXml/itemProps4.xml><?xml version="1.0" encoding="utf-8"?>
<ds:datastoreItem xmlns:ds="http://schemas.openxmlformats.org/officeDocument/2006/customXml" ds:itemID="{31C6E54C-9705-495C-875E-0D088A00272C}"/>
</file>

<file path=docProps/app.xml><?xml version="1.0" encoding="utf-8"?>
<Properties xmlns="http://schemas.openxmlformats.org/officeDocument/2006/extended-properties" xmlns:vt="http://schemas.openxmlformats.org/officeDocument/2006/docPropsVTypes">
  <TotalTime>0</TotalTime>
  <Words>315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Canva Sans</vt:lpstr>
      <vt:lpstr>Calibri</vt:lpstr>
      <vt:lpstr>Canva Sans 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Florida PALM Updates - SpeedKeys</dc:title>
  <cp:lastModifiedBy>Topol, Amy</cp:lastModifiedBy>
  <cp:revision>1</cp:revision>
  <dcterms:created xsi:type="dcterms:W3CDTF">2006-08-16T00:00:00Z</dcterms:created>
  <dcterms:modified xsi:type="dcterms:W3CDTF">2025-04-25T20:16:20Z</dcterms:modified>
  <dc:identifier>DAGUmVnH3g0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0x01010057326A8CD784514980151857FFB91438</vt:lpwstr>
  </property>
  <property fmtid="{D5CDD505-2E9C-101B-9397-08002B2CF9AE}" pid="3" name="_dlc_DocIdItemGuid">
    <vt:lpwstr>5187b896-a7da-45e3-ad38-00bcf1d2830c</vt:lpwstr>
  </property>
</Properties>
</file>