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7620000" cy="19050000"/>
  <p:notesSz cx="6858000" cy="9144000"/>
  <p:embeddedFontLst>
    <p:embeddedFont>
      <p:font typeface="Canva Sans" panose="020B0604020202020204" charset="0"/>
      <p:regular r:id="rId3"/>
    </p:embeddedFont>
    <p:embeddedFont>
      <p:font typeface="Canva Sans Bold" panose="020B0604020202020204" charset="0"/>
      <p:regular r:id="rId4"/>
    </p:embeddedFont>
    <p:embeddedFont>
      <p:font typeface="Didact Gothic" panose="00000500000000000000" pitchFamily="2" charset="0"/>
      <p:regular r:id="rId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7" d="100"/>
          <a:sy n="37" d="100"/>
        </p:scale>
        <p:origin x="379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customXml" Target="../customXml/item4.xml"/><Relationship Id="rId3" Type="http://schemas.openxmlformats.org/officeDocument/2006/relationships/font" Target="fonts/font1.fntdata"/><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font" Target="fonts/font3.fntdata"/><Relationship Id="rId10" Type="http://schemas.openxmlformats.org/officeDocument/2006/relationships/customXml" Target="../customXml/item1.xml"/><Relationship Id="rId4" Type="http://schemas.openxmlformats.org/officeDocument/2006/relationships/font" Target="fonts/font2.fntdata"/><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myfloridacfo.sharepoint.com/sites/LnD/CCN/Lists/Question%20Board/AllItems.aspx" TargetMode="External"/><Relationship Id="rId3" Type="http://schemas.openxmlformats.org/officeDocument/2006/relationships/image" Target="../media/image2.png"/><Relationship Id="rId7" Type="http://schemas.openxmlformats.org/officeDocument/2006/relationships/hyperlink" Target="https://myfloridacfo.com/floridapalm/knowledge-center"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myfloridacfo.sharepoint.com/sites/LnD/CCN/SitePages/DFS-Florida-PALM-Stakeholders-Site.aspx" TargetMode="External"/><Relationship Id="rId5" Type="http://schemas.openxmlformats.org/officeDocument/2006/relationships/image" Target="../media/image4.svg"/><Relationship Id="rId10" Type="http://schemas.openxmlformats.org/officeDocument/2006/relationships/hyperlink" Target="https://myfloridacfo.sharepoint.com/sites/FLP/DFS%20CCN/SitePages/Home.aspx?e=1%3A6855daeec2ba475d8ebd598897783d8e" TargetMode="External"/><Relationship Id="rId4" Type="http://schemas.openxmlformats.org/officeDocument/2006/relationships/image" Target="../media/image3.png"/><Relationship Id="rId9" Type="http://schemas.openxmlformats.org/officeDocument/2006/relationships/hyperlink" Target="https://myfloridacfo.sharepoint.com/sites/LnD/CCN/Lists/DFS%20Points%20of%20Contact%20POCs/AllItems.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7616952" cy="19046952"/>
          </a:xfrm>
          <a:custGeom>
            <a:avLst/>
            <a:gdLst/>
            <a:ahLst/>
            <a:cxnLst/>
            <a:rect l="l" t="t" r="r" b="b"/>
            <a:pathLst>
              <a:path w="7616952" h="19046952">
                <a:moveTo>
                  <a:pt x="0" y="0"/>
                </a:moveTo>
                <a:lnTo>
                  <a:pt x="7616952" y="0"/>
                </a:lnTo>
                <a:lnTo>
                  <a:pt x="7616952" y="19046952"/>
                </a:lnTo>
                <a:lnTo>
                  <a:pt x="0" y="19046952"/>
                </a:lnTo>
                <a:lnTo>
                  <a:pt x="0" y="0"/>
                </a:lnTo>
                <a:close/>
              </a:path>
            </a:pathLst>
          </a:custGeom>
          <a:blipFill>
            <a:blip r:embed="rId2"/>
            <a:stretch>
              <a:fillRect l="-137486" r="-137486"/>
            </a:stretch>
          </a:blipFill>
        </p:spPr>
        <p:txBody>
          <a:bodyPr/>
          <a:lstStyle/>
          <a:p>
            <a:endParaRPr lang="en-US"/>
          </a:p>
        </p:txBody>
      </p:sp>
      <p:grpSp>
        <p:nvGrpSpPr>
          <p:cNvPr id="3" name="Group 3"/>
          <p:cNvGrpSpPr/>
          <p:nvPr/>
        </p:nvGrpSpPr>
        <p:grpSpPr>
          <a:xfrm>
            <a:off x="180394" y="264760"/>
            <a:ext cx="7256164" cy="18517432"/>
            <a:chOff x="0" y="0"/>
            <a:chExt cx="2529382" cy="6454878"/>
          </a:xfrm>
        </p:grpSpPr>
        <p:sp>
          <p:nvSpPr>
            <p:cNvPr id="4" name="Freeform 4"/>
            <p:cNvSpPr/>
            <p:nvPr/>
          </p:nvSpPr>
          <p:spPr>
            <a:xfrm>
              <a:off x="0" y="0"/>
              <a:ext cx="2529382" cy="6454878"/>
            </a:xfrm>
            <a:custGeom>
              <a:avLst/>
              <a:gdLst/>
              <a:ahLst/>
              <a:cxnLst/>
              <a:rect l="l" t="t" r="r" b="b"/>
              <a:pathLst>
                <a:path w="2529382" h="6454878">
                  <a:moveTo>
                    <a:pt x="0" y="0"/>
                  </a:moveTo>
                  <a:lnTo>
                    <a:pt x="2529382" y="0"/>
                  </a:lnTo>
                  <a:lnTo>
                    <a:pt x="2529382" y="6454878"/>
                  </a:lnTo>
                  <a:lnTo>
                    <a:pt x="0" y="6454878"/>
                  </a:lnTo>
                  <a:close/>
                </a:path>
              </a:pathLst>
            </a:custGeom>
            <a:solidFill>
              <a:srgbClr val="FCFDFD">
                <a:alpha val="91765"/>
              </a:srgbClr>
            </a:solidFill>
          </p:spPr>
          <p:txBody>
            <a:bodyPr/>
            <a:lstStyle/>
            <a:p>
              <a:endParaRPr lang="en-US"/>
            </a:p>
          </p:txBody>
        </p:sp>
        <p:sp>
          <p:nvSpPr>
            <p:cNvPr id="5" name="TextBox 5"/>
            <p:cNvSpPr txBox="1"/>
            <p:nvPr/>
          </p:nvSpPr>
          <p:spPr>
            <a:xfrm>
              <a:off x="0" y="-38100"/>
              <a:ext cx="2529382" cy="6492978"/>
            </a:xfrm>
            <a:prstGeom prst="rect">
              <a:avLst/>
            </a:prstGeom>
          </p:spPr>
          <p:txBody>
            <a:bodyPr lIns="50800" tIns="50800" rIns="50800" bIns="50800" rtlCol="0" anchor="ctr"/>
            <a:lstStyle/>
            <a:p>
              <a:pPr algn="l">
                <a:lnSpc>
                  <a:spcPts val="1679"/>
                </a:lnSpc>
              </a:pPr>
              <a:endParaRPr/>
            </a:p>
          </p:txBody>
        </p:sp>
      </p:grpSp>
      <p:sp>
        <p:nvSpPr>
          <p:cNvPr id="6" name="Freeform 6"/>
          <p:cNvSpPr/>
          <p:nvPr/>
        </p:nvSpPr>
        <p:spPr>
          <a:xfrm>
            <a:off x="273476" y="395109"/>
            <a:ext cx="7069999" cy="859579"/>
          </a:xfrm>
          <a:custGeom>
            <a:avLst/>
            <a:gdLst/>
            <a:ahLst/>
            <a:cxnLst/>
            <a:rect l="l" t="t" r="r" b="b"/>
            <a:pathLst>
              <a:path w="7069999" h="859579">
                <a:moveTo>
                  <a:pt x="0" y="0"/>
                </a:moveTo>
                <a:lnTo>
                  <a:pt x="7070000" y="0"/>
                </a:lnTo>
                <a:lnTo>
                  <a:pt x="7070000" y="859579"/>
                </a:lnTo>
                <a:lnTo>
                  <a:pt x="0" y="859579"/>
                </a:lnTo>
                <a:lnTo>
                  <a:pt x="0" y="0"/>
                </a:lnTo>
                <a:close/>
              </a:path>
            </a:pathLst>
          </a:custGeom>
          <a:blipFill>
            <a:blip r:embed="rId3"/>
            <a:stretch>
              <a:fillRect t="-4833" b="-4833"/>
            </a:stretch>
          </a:blipFill>
        </p:spPr>
        <p:txBody>
          <a:bodyPr/>
          <a:lstStyle/>
          <a:p>
            <a:endParaRPr lang="en-US"/>
          </a:p>
        </p:txBody>
      </p:sp>
      <p:sp>
        <p:nvSpPr>
          <p:cNvPr id="7" name="Freeform 7"/>
          <p:cNvSpPr/>
          <p:nvPr/>
        </p:nvSpPr>
        <p:spPr>
          <a:xfrm>
            <a:off x="489625" y="1554759"/>
            <a:ext cx="1082401" cy="1574402"/>
          </a:xfrm>
          <a:custGeom>
            <a:avLst/>
            <a:gdLst/>
            <a:ahLst/>
            <a:cxnLst/>
            <a:rect l="l" t="t" r="r" b="b"/>
            <a:pathLst>
              <a:path w="1082401" h="1574402">
                <a:moveTo>
                  <a:pt x="0" y="0"/>
                </a:moveTo>
                <a:lnTo>
                  <a:pt x="1082401" y="0"/>
                </a:lnTo>
                <a:lnTo>
                  <a:pt x="1082401" y="1574402"/>
                </a:lnTo>
                <a:lnTo>
                  <a:pt x="0" y="15744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AutoShape 8"/>
          <p:cNvSpPr/>
          <p:nvPr/>
        </p:nvSpPr>
        <p:spPr>
          <a:xfrm>
            <a:off x="1930496" y="2602905"/>
            <a:ext cx="5218258" cy="0"/>
          </a:xfrm>
          <a:prstGeom prst="line">
            <a:avLst/>
          </a:prstGeom>
          <a:ln w="38100" cap="flat">
            <a:solidFill>
              <a:srgbClr val="000000"/>
            </a:solidFill>
            <a:prstDash val="solid"/>
            <a:headEnd type="none" w="sm" len="sm"/>
            <a:tailEnd type="none" w="sm" len="sm"/>
          </a:ln>
        </p:spPr>
        <p:txBody>
          <a:bodyPr/>
          <a:lstStyle/>
          <a:p>
            <a:endParaRPr lang="en-US"/>
          </a:p>
        </p:txBody>
      </p:sp>
      <p:sp>
        <p:nvSpPr>
          <p:cNvPr id="9" name="TextBox 9"/>
          <p:cNvSpPr txBox="1"/>
          <p:nvPr/>
        </p:nvSpPr>
        <p:spPr>
          <a:xfrm>
            <a:off x="1572026" y="1471610"/>
            <a:ext cx="5702007" cy="581744"/>
          </a:xfrm>
          <a:prstGeom prst="rect">
            <a:avLst/>
          </a:prstGeom>
        </p:spPr>
        <p:txBody>
          <a:bodyPr lIns="0" tIns="0" rIns="0" bIns="0" rtlCol="0" anchor="t">
            <a:spAutoFit/>
          </a:bodyPr>
          <a:lstStyle/>
          <a:p>
            <a:pPr algn="ctr">
              <a:lnSpc>
                <a:spcPts val="4514"/>
              </a:lnSpc>
            </a:pPr>
            <a:r>
              <a:rPr lang="en-US" sz="3891" b="1">
                <a:solidFill>
                  <a:srgbClr val="08060C"/>
                </a:solidFill>
                <a:latin typeface="Canva Sans Bold"/>
                <a:ea typeface="Canva Sans Bold"/>
                <a:cs typeface="Canva Sans Bold"/>
                <a:sym typeface="Canva Sans Bold"/>
              </a:rPr>
              <a:t>Florida PALM Updates</a:t>
            </a:r>
          </a:p>
        </p:txBody>
      </p:sp>
      <p:sp>
        <p:nvSpPr>
          <p:cNvPr id="10" name="TextBox 10"/>
          <p:cNvSpPr txBox="1"/>
          <p:nvPr/>
        </p:nvSpPr>
        <p:spPr>
          <a:xfrm>
            <a:off x="1930496" y="1993755"/>
            <a:ext cx="5218258" cy="523070"/>
          </a:xfrm>
          <a:prstGeom prst="rect">
            <a:avLst/>
          </a:prstGeom>
        </p:spPr>
        <p:txBody>
          <a:bodyPr lIns="0" tIns="0" rIns="0" bIns="0" rtlCol="0" anchor="t">
            <a:spAutoFit/>
          </a:bodyPr>
          <a:lstStyle/>
          <a:p>
            <a:pPr algn="ctr">
              <a:lnSpc>
                <a:spcPts val="4166"/>
              </a:lnSpc>
            </a:pPr>
            <a:r>
              <a:rPr lang="en-US" sz="3591">
                <a:solidFill>
                  <a:srgbClr val="08060C"/>
                </a:solidFill>
                <a:latin typeface="Didact Gothic"/>
                <a:ea typeface="Didact Gothic"/>
                <a:cs typeface="Didact Gothic"/>
                <a:sym typeface="Didact Gothic"/>
              </a:rPr>
              <a:t>Terminology Changes</a:t>
            </a:r>
          </a:p>
        </p:txBody>
      </p:sp>
      <p:sp>
        <p:nvSpPr>
          <p:cNvPr id="11" name="TextBox 11"/>
          <p:cNvSpPr txBox="1"/>
          <p:nvPr/>
        </p:nvSpPr>
        <p:spPr>
          <a:xfrm>
            <a:off x="342919" y="2793405"/>
            <a:ext cx="6904176" cy="356235"/>
          </a:xfrm>
          <a:prstGeom prst="rect">
            <a:avLst/>
          </a:prstGeom>
        </p:spPr>
        <p:txBody>
          <a:bodyPr lIns="0" tIns="0" rIns="0" bIns="0" rtlCol="0" anchor="t">
            <a:spAutoFit/>
          </a:bodyPr>
          <a:lstStyle/>
          <a:p>
            <a:pPr algn="r">
              <a:lnSpc>
                <a:spcPts val="2940"/>
              </a:lnSpc>
            </a:pPr>
            <a:r>
              <a:rPr lang="en-US" sz="2100" spc="-31">
                <a:solidFill>
                  <a:srgbClr val="000000"/>
                </a:solidFill>
                <a:latin typeface="Canva Sans"/>
                <a:ea typeface="Canva Sans"/>
                <a:cs typeface="Canva Sans"/>
                <a:sym typeface="Canva Sans"/>
              </a:rPr>
              <a:t>             Did you know that many terms will change </a:t>
            </a:r>
          </a:p>
        </p:txBody>
      </p:sp>
      <p:sp>
        <p:nvSpPr>
          <p:cNvPr id="12" name="TextBox 12"/>
          <p:cNvSpPr txBox="1"/>
          <p:nvPr/>
        </p:nvSpPr>
        <p:spPr>
          <a:xfrm>
            <a:off x="342919" y="3194725"/>
            <a:ext cx="6904176" cy="727710"/>
          </a:xfrm>
          <a:prstGeom prst="rect">
            <a:avLst/>
          </a:prstGeom>
        </p:spPr>
        <p:txBody>
          <a:bodyPr lIns="0" tIns="0" rIns="0" bIns="0" rtlCol="0" anchor="t">
            <a:spAutoFit/>
          </a:bodyPr>
          <a:lstStyle/>
          <a:p>
            <a:pPr algn="just">
              <a:lnSpc>
                <a:spcPts val="2940"/>
              </a:lnSpc>
            </a:pPr>
            <a:r>
              <a:rPr lang="en-US" sz="2100" spc="-31">
                <a:solidFill>
                  <a:srgbClr val="000000"/>
                </a:solidFill>
                <a:latin typeface="Canva Sans"/>
                <a:ea typeface="Canva Sans"/>
                <a:cs typeface="Canva Sans"/>
                <a:sym typeface="Canva Sans"/>
              </a:rPr>
              <a:t>between FLAIR and Florida PALM?</a:t>
            </a:r>
            <a:r>
              <a:rPr lang="en-US" sz="2100" b="1" spc="-31">
                <a:solidFill>
                  <a:srgbClr val="000000"/>
                </a:solidFill>
                <a:latin typeface="Canva Sans Bold"/>
                <a:ea typeface="Canva Sans Bold"/>
                <a:cs typeface="Canva Sans Bold"/>
                <a:sym typeface="Canva Sans Bold"/>
              </a:rPr>
              <a:t> </a:t>
            </a:r>
            <a:r>
              <a:rPr lang="en-US" sz="2100" spc="-31">
                <a:solidFill>
                  <a:srgbClr val="000000"/>
                </a:solidFill>
                <a:latin typeface="Canva Sans"/>
                <a:ea typeface="Canva Sans"/>
                <a:cs typeface="Canva Sans"/>
                <a:sym typeface="Canva Sans"/>
              </a:rPr>
              <a:t>Below are 5 terms you’ll want to know! </a:t>
            </a:r>
          </a:p>
        </p:txBody>
      </p:sp>
      <p:sp>
        <p:nvSpPr>
          <p:cNvPr id="13" name="TextBox 13"/>
          <p:cNvSpPr txBox="1"/>
          <p:nvPr/>
        </p:nvSpPr>
        <p:spPr>
          <a:xfrm>
            <a:off x="333756" y="16329940"/>
            <a:ext cx="6949440" cy="2183130"/>
          </a:xfrm>
          <a:prstGeom prst="rect">
            <a:avLst/>
          </a:prstGeom>
        </p:spPr>
        <p:txBody>
          <a:bodyPr lIns="0" tIns="0" rIns="0" bIns="0" rtlCol="0" anchor="t">
            <a:spAutoFit/>
          </a:bodyPr>
          <a:lstStyle/>
          <a:p>
            <a:pPr algn="just">
              <a:lnSpc>
                <a:spcPts val="2520"/>
              </a:lnSpc>
            </a:pPr>
            <a:r>
              <a:rPr lang="en-US" sz="1800">
                <a:solidFill>
                  <a:srgbClr val="000000"/>
                </a:solidFill>
                <a:latin typeface="Canva Sans"/>
                <a:ea typeface="Canva Sans"/>
                <a:cs typeface="Canva Sans"/>
                <a:sym typeface="Canva Sans"/>
              </a:rPr>
              <a:t>A longer list of changing terminology can be found under “</a:t>
            </a:r>
            <a:r>
              <a:rPr lang="en-US" sz="1800" b="1">
                <a:solidFill>
                  <a:srgbClr val="000000"/>
                </a:solidFill>
                <a:latin typeface="Canva Sans Bold"/>
                <a:ea typeface="Canva Sans Bold"/>
                <a:cs typeface="Canva Sans Bold"/>
                <a:sym typeface="Canva Sans Bold"/>
              </a:rPr>
              <a:t>Resources</a:t>
            </a:r>
            <a:r>
              <a:rPr lang="en-US" sz="1800">
                <a:solidFill>
                  <a:srgbClr val="000000"/>
                </a:solidFill>
                <a:latin typeface="Canva Sans"/>
                <a:ea typeface="Canva Sans"/>
                <a:cs typeface="Canva Sans"/>
                <a:sym typeface="Canva Sans"/>
              </a:rPr>
              <a:t>” on the </a:t>
            </a:r>
            <a:r>
              <a:rPr lang="en-US" sz="1800" u="sng">
                <a:solidFill>
                  <a:srgbClr val="000000"/>
                </a:solidFill>
                <a:latin typeface="Canva Sans"/>
                <a:ea typeface="Canva Sans"/>
                <a:cs typeface="Canva Sans"/>
                <a:sym typeface="Canva Sans"/>
                <a:hlinkClick r:id="rId6" tooltip="https://myfloridacfo.sharepoint.com/sites/LnD/CCN/SitePages/DFS-Florida-PALM-Stakeholders-Site.aspx"/>
              </a:rPr>
              <a:t>DFS Florida PALM Stakeholder</a:t>
            </a:r>
            <a:r>
              <a:rPr lang="en-US" sz="1800">
                <a:solidFill>
                  <a:srgbClr val="000000"/>
                </a:solidFill>
                <a:latin typeface="Canva Sans"/>
                <a:ea typeface="Canva Sans"/>
                <a:cs typeface="Canva Sans"/>
                <a:sym typeface="Canva Sans"/>
              </a:rPr>
              <a:t> site, along with fun </a:t>
            </a:r>
            <a:r>
              <a:rPr lang="en-US" sz="1800" b="1">
                <a:solidFill>
                  <a:srgbClr val="000000"/>
                </a:solidFill>
                <a:latin typeface="Canva Sans Bold"/>
                <a:ea typeface="Canva Sans Bold"/>
                <a:cs typeface="Canva Sans Bold"/>
                <a:sym typeface="Canva Sans Bold"/>
              </a:rPr>
              <a:t>games</a:t>
            </a:r>
            <a:r>
              <a:rPr lang="en-US" sz="1800">
                <a:solidFill>
                  <a:srgbClr val="000000"/>
                </a:solidFill>
                <a:latin typeface="Canva Sans"/>
                <a:ea typeface="Canva Sans"/>
                <a:cs typeface="Canva Sans"/>
                <a:sym typeface="Canva Sans"/>
              </a:rPr>
              <a:t> to help you learn the new terms! A full </a:t>
            </a:r>
            <a:r>
              <a:rPr lang="en-US" sz="1800" b="1">
                <a:solidFill>
                  <a:srgbClr val="000000"/>
                </a:solidFill>
                <a:latin typeface="Canva Sans Bold"/>
                <a:ea typeface="Canva Sans Bold"/>
                <a:cs typeface="Canva Sans Bold"/>
                <a:sym typeface="Canva Sans Bold"/>
              </a:rPr>
              <a:t>glossary</a:t>
            </a:r>
            <a:r>
              <a:rPr lang="en-US" sz="1800">
                <a:solidFill>
                  <a:srgbClr val="000000"/>
                </a:solidFill>
                <a:latin typeface="Canva Sans"/>
                <a:ea typeface="Canva Sans"/>
                <a:cs typeface="Canva Sans"/>
                <a:sym typeface="Canva Sans"/>
              </a:rPr>
              <a:t> can be found on the </a:t>
            </a:r>
            <a:r>
              <a:rPr lang="en-US" sz="1800" u="sng">
                <a:solidFill>
                  <a:srgbClr val="000000"/>
                </a:solidFill>
                <a:latin typeface="Canva Sans"/>
                <a:ea typeface="Canva Sans"/>
                <a:cs typeface="Canva Sans"/>
                <a:sym typeface="Canva Sans"/>
                <a:hlinkClick r:id="rId7" tooltip="https://myfloridacfo.com/floridapalm/knowledge-center"/>
              </a:rPr>
              <a:t>Florida PALM Knowledge Center</a:t>
            </a:r>
            <a:r>
              <a:rPr lang="en-US" sz="1800">
                <a:solidFill>
                  <a:srgbClr val="000000"/>
                </a:solidFill>
                <a:latin typeface="Canva Sans"/>
                <a:ea typeface="Canva Sans"/>
                <a:cs typeface="Canva Sans"/>
                <a:sym typeface="Canva Sans"/>
              </a:rPr>
              <a:t>.  If you have unanswered questions, post them on our </a:t>
            </a:r>
            <a:r>
              <a:rPr lang="en-US" sz="1800" b="1" u="sng">
                <a:solidFill>
                  <a:srgbClr val="000000"/>
                </a:solidFill>
                <a:latin typeface="Canva Sans Bold"/>
                <a:ea typeface="Canva Sans Bold"/>
                <a:cs typeface="Canva Sans Bold"/>
                <a:sym typeface="Canva Sans Bold"/>
                <a:hlinkClick r:id="rId8" tooltip="https://myfloridacfo.sharepoint.com/sites/LnD/CCN/Lists/Question%20Board/AllItems.aspx"/>
              </a:rPr>
              <a:t>Question Board</a:t>
            </a:r>
            <a:r>
              <a:rPr lang="en-US" sz="1800">
                <a:solidFill>
                  <a:srgbClr val="000000"/>
                </a:solidFill>
                <a:latin typeface="Canva Sans"/>
                <a:ea typeface="Canva Sans"/>
                <a:cs typeface="Canva Sans"/>
                <a:sym typeface="Canva Sans"/>
              </a:rPr>
              <a:t> on the DFS Stakeholder site or reach out to your </a:t>
            </a:r>
            <a:r>
              <a:rPr lang="en-US" sz="1800" u="sng">
                <a:solidFill>
                  <a:srgbClr val="000000"/>
                </a:solidFill>
                <a:latin typeface="Canva Sans"/>
                <a:ea typeface="Canva Sans"/>
                <a:cs typeface="Canva Sans"/>
                <a:sym typeface="Canva Sans"/>
                <a:hlinkClick r:id="rId9" tooltip="https://myfloridacfo.sharepoint.com/sites/LnD/CCN/Lists/DFS%20Points%20of%20Contact%20POCs/AllItems.aspx"/>
              </a:rPr>
              <a:t>Division/Office POC</a:t>
            </a:r>
            <a:r>
              <a:rPr lang="en-US" sz="1800">
                <a:solidFill>
                  <a:srgbClr val="000000"/>
                </a:solidFill>
                <a:latin typeface="Canva Sans"/>
                <a:ea typeface="Canva Sans"/>
                <a:cs typeface="Canva Sans"/>
                <a:sym typeface="Canva Sans"/>
              </a:rPr>
              <a:t> or </a:t>
            </a:r>
            <a:r>
              <a:rPr lang="en-US" sz="1800" u="sng">
                <a:solidFill>
                  <a:srgbClr val="000000"/>
                </a:solidFill>
                <a:latin typeface="Canva Sans"/>
                <a:ea typeface="Canva Sans"/>
                <a:cs typeface="Canva Sans"/>
                <a:sym typeface="Canva Sans"/>
                <a:hlinkClick r:id="rId10" tooltip="https://myfloridacfo.sharepoint.com/sites/FLP/DFS%20CCN/SitePages/Home.aspx?e=1%3A6855daeec2ba475d8ebd598897783d8e"/>
              </a:rPr>
              <a:t>CCN Change Coordinator</a:t>
            </a:r>
            <a:r>
              <a:rPr lang="en-US" sz="1800">
                <a:solidFill>
                  <a:srgbClr val="000000"/>
                </a:solidFill>
                <a:latin typeface="Canva Sans"/>
                <a:ea typeface="Canva Sans"/>
                <a:cs typeface="Canva Sans"/>
                <a:sym typeface="Canva Sans"/>
              </a:rPr>
              <a:t>. </a:t>
            </a:r>
          </a:p>
        </p:txBody>
      </p:sp>
      <p:sp>
        <p:nvSpPr>
          <p:cNvPr id="14" name="TextBox 14"/>
          <p:cNvSpPr txBox="1"/>
          <p:nvPr/>
        </p:nvSpPr>
        <p:spPr>
          <a:xfrm>
            <a:off x="288036" y="15890194"/>
            <a:ext cx="7040880" cy="389255"/>
          </a:xfrm>
          <a:prstGeom prst="rect">
            <a:avLst/>
          </a:prstGeom>
        </p:spPr>
        <p:txBody>
          <a:bodyPr lIns="0" tIns="0" rIns="0" bIns="0" rtlCol="0" anchor="t">
            <a:spAutoFit/>
          </a:bodyPr>
          <a:lstStyle/>
          <a:p>
            <a:pPr algn="ctr">
              <a:lnSpc>
                <a:spcPts val="3219"/>
              </a:lnSpc>
            </a:pPr>
            <a:r>
              <a:rPr lang="en-US" sz="2299" b="1">
                <a:solidFill>
                  <a:srgbClr val="000000"/>
                </a:solidFill>
                <a:latin typeface="Canva Sans Bold"/>
                <a:ea typeface="Canva Sans Bold"/>
                <a:cs typeface="Canva Sans Bold"/>
                <a:sym typeface="Canva Sans Bold"/>
              </a:rPr>
              <a:t>Additional Resources</a:t>
            </a:r>
          </a:p>
        </p:txBody>
      </p:sp>
      <p:sp>
        <p:nvSpPr>
          <p:cNvPr id="15" name="TextBox 15"/>
          <p:cNvSpPr txBox="1"/>
          <p:nvPr/>
        </p:nvSpPr>
        <p:spPr>
          <a:xfrm>
            <a:off x="320287" y="4985425"/>
            <a:ext cx="6949440" cy="925830"/>
          </a:xfrm>
          <a:prstGeom prst="rect">
            <a:avLst/>
          </a:prstGeom>
        </p:spPr>
        <p:txBody>
          <a:bodyPr lIns="0" tIns="0" rIns="0" bIns="0" rtlCol="0" anchor="t">
            <a:spAutoFit/>
          </a:bodyPr>
          <a:lstStyle/>
          <a:p>
            <a:pPr algn="just">
              <a:lnSpc>
                <a:spcPts val="2520"/>
              </a:lnSpc>
            </a:pPr>
            <a:r>
              <a:rPr lang="en-US" sz="1800">
                <a:solidFill>
                  <a:srgbClr val="000000"/>
                </a:solidFill>
                <a:latin typeface="Canva Sans"/>
                <a:ea typeface="Canva Sans"/>
                <a:cs typeface="Canva Sans"/>
                <a:sym typeface="Canva Sans"/>
              </a:rPr>
              <a:t>The Account ChartField classifies the nature of a transaction by identifying the type of asset, liability, fund balance, receipt, expense, or transfer involved in a transaction.</a:t>
            </a:r>
          </a:p>
        </p:txBody>
      </p:sp>
      <p:sp>
        <p:nvSpPr>
          <p:cNvPr id="16" name="TextBox 16"/>
          <p:cNvSpPr txBox="1"/>
          <p:nvPr/>
        </p:nvSpPr>
        <p:spPr>
          <a:xfrm>
            <a:off x="288036" y="4119919"/>
            <a:ext cx="7040880" cy="789305"/>
          </a:xfrm>
          <a:prstGeom prst="rect">
            <a:avLst/>
          </a:prstGeom>
        </p:spPr>
        <p:txBody>
          <a:bodyPr lIns="0" tIns="0" rIns="0" bIns="0" rtlCol="0" anchor="t">
            <a:spAutoFit/>
          </a:bodyPr>
          <a:lstStyle/>
          <a:p>
            <a:pPr algn="ctr">
              <a:lnSpc>
                <a:spcPts val="3219"/>
              </a:lnSpc>
            </a:pPr>
            <a:r>
              <a:rPr lang="en-US" sz="2299" b="1">
                <a:solidFill>
                  <a:srgbClr val="000000"/>
                </a:solidFill>
                <a:latin typeface="Canva Sans Bold"/>
                <a:ea typeface="Canva Sans Bold"/>
                <a:cs typeface="Canva Sans Bold"/>
                <a:sym typeface="Canva Sans Bold"/>
              </a:rPr>
              <a:t>FLAIR:  General Ledger/Object Code</a:t>
            </a:r>
          </a:p>
          <a:p>
            <a:pPr algn="ctr">
              <a:lnSpc>
                <a:spcPts val="3219"/>
              </a:lnSpc>
            </a:pPr>
            <a:r>
              <a:rPr lang="en-US" sz="2299" b="1">
                <a:solidFill>
                  <a:srgbClr val="000000"/>
                </a:solidFill>
                <a:latin typeface="Canva Sans Bold"/>
                <a:ea typeface="Canva Sans Bold"/>
                <a:cs typeface="Canva Sans Bold"/>
                <a:sym typeface="Canva Sans Bold"/>
              </a:rPr>
              <a:t>Florida PALM:  Account</a:t>
            </a:r>
          </a:p>
        </p:txBody>
      </p:sp>
      <p:sp>
        <p:nvSpPr>
          <p:cNvPr id="17" name="TextBox 17"/>
          <p:cNvSpPr txBox="1"/>
          <p:nvPr/>
        </p:nvSpPr>
        <p:spPr>
          <a:xfrm>
            <a:off x="333756" y="13959505"/>
            <a:ext cx="6949440" cy="1868805"/>
          </a:xfrm>
          <a:prstGeom prst="rect">
            <a:avLst/>
          </a:prstGeom>
        </p:spPr>
        <p:txBody>
          <a:bodyPr lIns="0" tIns="0" rIns="0" bIns="0" rtlCol="0" anchor="t">
            <a:spAutoFit/>
          </a:bodyPr>
          <a:lstStyle/>
          <a:p>
            <a:pPr algn="just">
              <a:lnSpc>
                <a:spcPts val="2520"/>
              </a:lnSpc>
            </a:pPr>
            <a:r>
              <a:rPr lang="en-US" sz="1800">
                <a:solidFill>
                  <a:srgbClr val="000000"/>
                </a:solidFill>
                <a:latin typeface="Canva Sans"/>
                <a:ea typeface="Canva Sans"/>
                <a:cs typeface="Canva Sans"/>
                <a:sym typeface="Canva Sans"/>
              </a:rPr>
              <a:t>Modules within Florida PALM capture business transaction information and provide accounting or other information to other modules (e.g., to the general ledger for posting). Most modules will send journals to the General Ledger to impact accounting. This replaces the concept of FLAIR</a:t>
            </a:r>
          </a:p>
          <a:p>
            <a:pPr algn="just">
              <a:lnSpc>
                <a:spcPts val="2520"/>
              </a:lnSpc>
            </a:pPr>
            <a:r>
              <a:rPr lang="en-US" sz="1800">
                <a:solidFill>
                  <a:srgbClr val="000000"/>
                </a:solidFill>
                <a:latin typeface="Canva Sans"/>
                <a:ea typeface="Canva Sans"/>
                <a:cs typeface="Canva Sans"/>
                <a:sym typeface="Canva Sans"/>
              </a:rPr>
              <a:t>transactions.</a:t>
            </a:r>
          </a:p>
        </p:txBody>
      </p:sp>
      <p:sp>
        <p:nvSpPr>
          <p:cNvPr id="18" name="TextBox 18"/>
          <p:cNvSpPr txBox="1"/>
          <p:nvPr/>
        </p:nvSpPr>
        <p:spPr>
          <a:xfrm>
            <a:off x="288036" y="13085484"/>
            <a:ext cx="7040880" cy="789305"/>
          </a:xfrm>
          <a:prstGeom prst="rect">
            <a:avLst/>
          </a:prstGeom>
        </p:spPr>
        <p:txBody>
          <a:bodyPr lIns="0" tIns="0" rIns="0" bIns="0" rtlCol="0" anchor="t">
            <a:spAutoFit/>
          </a:bodyPr>
          <a:lstStyle/>
          <a:p>
            <a:pPr algn="ctr">
              <a:lnSpc>
                <a:spcPts val="3219"/>
              </a:lnSpc>
            </a:pPr>
            <a:r>
              <a:rPr lang="en-US" sz="2299" b="1">
                <a:solidFill>
                  <a:srgbClr val="000000"/>
                </a:solidFill>
                <a:latin typeface="Canva Sans Bold"/>
                <a:ea typeface="Canva Sans Bold"/>
                <a:cs typeface="Canva Sans Bold"/>
                <a:sym typeface="Canva Sans Bold"/>
              </a:rPr>
              <a:t>FLAIR:  Transaction Type</a:t>
            </a:r>
          </a:p>
          <a:p>
            <a:pPr algn="ctr">
              <a:lnSpc>
                <a:spcPts val="3219"/>
              </a:lnSpc>
            </a:pPr>
            <a:r>
              <a:rPr lang="en-US" sz="2299" b="1">
                <a:solidFill>
                  <a:srgbClr val="000000"/>
                </a:solidFill>
                <a:latin typeface="Canva Sans Bold"/>
                <a:ea typeface="Canva Sans Bold"/>
                <a:cs typeface="Canva Sans Bold"/>
                <a:sym typeface="Canva Sans Bold"/>
              </a:rPr>
              <a:t>  Florida PALM:  Source Module</a:t>
            </a:r>
          </a:p>
        </p:txBody>
      </p:sp>
      <p:sp>
        <p:nvSpPr>
          <p:cNvPr id="19" name="TextBox 19"/>
          <p:cNvSpPr txBox="1"/>
          <p:nvPr/>
        </p:nvSpPr>
        <p:spPr>
          <a:xfrm>
            <a:off x="333756" y="8472844"/>
            <a:ext cx="6949440" cy="925830"/>
          </a:xfrm>
          <a:prstGeom prst="rect">
            <a:avLst/>
          </a:prstGeom>
        </p:spPr>
        <p:txBody>
          <a:bodyPr lIns="0" tIns="0" rIns="0" bIns="0" rtlCol="0" anchor="t">
            <a:spAutoFit/>
          </a:bodyPr>
          <a:lstStyle/>
          <a:p>
            <a:pPr algn="just">
              <a:lnSpc>
                <a:spcPts val="2520"/>
              </a:lnSpc>
            </a:pPr>
            <a:r>
              <a:rPr lang="en-US" sz="1800">
                <a:solidFill>
                  <a:srgbClr val="000000"/>
                </a:solidFill>
                <a:latin typeface="Canva Sans"/>
                <a:ea typeface="Canva Sans"/>
                <a:cs typeface="Canva Sans"/>
                <a:sym typeface="Canva Sans"/>
              </a:rPr>
              <a:t>Payment Reference ID indicates the payment number assigned to a payment (warrant or pay advice) issued outside of Florida PALM (as a result of pay cycle). </a:t>
            </a:r>
          </a:p>
        </p:txBody>
      </p:sp>
      <p:sp>
        <p:nvSpPr>
          <p:cNvPr id="20" name="TextBox 20"/>
          <p:cNvSpPr txBox="1"/>
          <p:nvPr/>
        </p:nvSpPr>
        <p:spPr>
          <a:xfrm>
            <a:off x="288036" y="7607339"/>
            <a:ext cx="7040880" cy="789305"/>
          </a:xfrm>
          <a:prstGeom prst="rect">
            <a:avLst/>
          </a:prstGeom>
        </p:spPr>
        <p:txBody>
          <a:bodyPr lIns="0" tIns="0" rIns="0" bIns="0" rtlCol="0" anchor="t">
            <a:spAutoFit/>
          </a:bodyPr>
          <a:lstStyle/>
          <a:p>
            <a:pPr algn="ctr">
              <a:lnSpc>
                <a:spcPts val="3219"/>
              </a:lnSpc>
            </a:pPr>
            <a:r>
              <a:rPr lang="en-US" sz="2299" b="1">
                <a:solidFill>
                  <a:srgbClr val="000000"/>
                </a:solidFill>
                <a:latin typeface="Canva Sans Bold"/>
                <a:ea typeface="Canva Sans Bold"/>
                <a:cs typeface="Canva Sans Bold"/>
                <a:sym typeface="Canva Sans Bold"/>
              </a:rPr>
              <a:t>FLAIR:  Warrant Number</a:t>
            </a:r>
          </a:p>
          <a:p>
            <a:pPr algn="ctr">
              <a:lnSpc>
                <a:spcPts val="3219"/>
              </a:lnSpc>
            </a:pPr>
            <a:r>
              <a:rPr lang="en-US" sz="2299" b="1">
                <a:solidFill>
                  <a:srgbClr val="000000"/>
                </a:solidFill>
                <a:latin typeface="Canva Sans Bold"/>
                <a:ea typeface="Canva Sans Bold"/>
                <a:cs typeface="Canva Sans Bold"/>
                <a:sym typeface="Canva Sans Bold"/>
              </a:rPr>
              <a:t>Florida PALM:  Payment Reference ID</a:t>
            </a:r>
          </a:p>
        </p:txBody>
      </p:sp>
      <p:sp>
        <p:nvSpPr>
          <p:cNvPr id="21" name="TextBox 21"/>
          <p:cNvSpPr txBox="1"/>
          <p:nvPr/>
        </p:nvSpPr>
        <p:spPr>
          <a:xfrm>
            <a:off x="333756" y="10426104"/>
            <a:ext cx="6949440" cy="2497455"/>
          </a:xfrm>
          <a:prstGeom prst="rect">
            <a:avLst/>
          </a:prstGeom>
        </p:spPr>
        <p:txBody>
          <a:bodyPr lIns="0" tIns="0" rIns="0" bIns="0" rtlCol="0" anchor="t">
            <a:spAutoFit/>
          </a:bodyPr>
          <a:lstStyle/>
          <a:p>
            <a:pPr algn="just">
              <a:lnSpc>
                <a:spcPts val="2520"/>
              </a:lnSpc>
            </a:pPr>
            <a:r>
              <a:rPr lang="en-US" sz="1800">
                <a:solidFill>
                  <a:srgbClr val="000000"/>
                </a:solidFill>
                <a:latin typeface="Canva Sans"/>
                <a:ea typeface="Canva Sans"/>
                <a:cs typeface="Canva Sans"/>
                <a:sym typeface="Canva Sans"/>
              </a:rPr>
              <a:t>Fund is a ChartField that segregates and captures specific activities or classifies certain objectives in accordance with special regulations, restrictions, or limitations. Fund can be classified as one of the following types:</a:t>
            </a:r>
          </a:p>
          <a:p>
            <a:pPr marL="388622" lvl="1" indent="-194311" algn="just">
              <a:lnSpc>
                <a:spcPts val="2520"/>
              </a:lnSpc>
              <a:buFont typeface="Arial"/>
              <a:buChar char="•"/>
            </a:pPr>
            <a:r>
              <a:rPr lang="en-US" sz="1800">
                <a:solidFill>
                  <a:srgbClr val="000000"/>
                </a:solidFill>
                <a:latin typeface="Canva Sans"/>
                <a:ea typeface="Canva Sans"/>
                <a:cs typeface="Canva Sans"/>
                <a:sym typeface="Canva Sans"/>
              </a:rPr>
              <a:t>Budgetary Funds: Used on budgetary transactions only to store appropriations, releases, and reserves budget. </a:t>
            </a:r>
          </a:p>
          <a:p>
            <a:pPr marL="388622" lvl="1" indent="-194311" algn="just">
              <a:lnSpc>
                <a:spcPts val="2520"/>
              </a:lnSpc>
              <a:buFont typeface="Arial"/>
              <a:buChar char="•"/>
            </a:pPr>
            <a:r>
              <a:rPr lang="en-US" sz="1800">
                <a:solidFill>
                  <a:srgbClr val="000000"/>
                </a:solidFill>
                <a:latin typeface="Canva Sans"/>
                <a:ea typeface="Canva Sans"/>
                <a:cs typeface="Canva Sans"/>
                <a:sym typeface="Canva Sans"/>
              </a:rPr>
              <a:t>Transactional Funds: Used to record financial accounting entries or budget entries for allotments.</a:t>
            </a:r>
          </a:p>
        </p:txBody>
      </p:sp>
      <p:sp>
        <p:nvSpPr>
          <p:cNvPr id="22" name="TextBox 22"/>
          <p:cNvSpPr txBox="1"/>
          <p:nvPr/>
        </p:nvSpPr>
        <p:spPr>
          <a:xfrm>
            <a:off x="288036" y="9560599"/>
            <a:ext cx="7040880" cy="789305"/>
          </a:xfrm>
          <a:prstGeom prst="rect">
            <a:avLst/>
          </a:prstGeom>
        </p:spPr>
        <p:txBody>
          <a:bodyPr lIns="0" tIns="0" rIns="0" bIns="0" rtlCol="0" anchor="t">
            <a:spAutoFit/>
          </a:bodyPr>
          <a:lstStyle/>
          <a:p>
            <a:pPr algn="ctr">
              <a:lnSpc>
                <a:spcPts val="3219"/>
              </a:lnSpc>
            </a:pPr>
            <a:r>
              <a:rPr lang="en-US" sz="2299" b="1">
                <a:solidFill>
                  <a:srgbClr val="000000"/>
                </a:solidFill>
                <a:latin typeface="Canva Sans Bold"/>
                <a:ea typeface="Canva Sans Bold"/>
                <a:cs typeface="Canva Sans Bold"/>
                <a:sym typeface="Canva Sans Bold"/>
              </a:rPr>
              <a:t>FLAIR:  Fund</a:t>
            </a:r>
          </a:p>
          <a:p>
            <a:pPr algn="ctr">
              <a:lnSpc>
                <a:spcPts val="3219"/>
              </a:lnSpc>
            </a:pPr>
            <a:r>
              <a:rPr lang="en-US" sz="2299" b="1">
                <a:solidFill>
                  <a:srgbClr val="000000"/>
                </a:solidFill>
                <a:latin typeface="Canva Sans Bold"/>
                <a:ea typeface="Canva Sans Bold"/>
                <a:cs typeface="Canva Sans Bold"/>
                <a:sym typeface="Canva Sans Bold"/>
              </a:rPr>
              <a:t>Florida PALM:  Budgetary/Transactional Fund</a:t>
            </a:r>
          </a:p>
        </p:txBody>
      </p:sp>
      <p:sp>
        <p:nvSpPr>
          <p:cNvPr id="23" name="TextBox 23"/>
          <p:cNvSpPr txBox="1"/>
          <p:nvPr/>
        </p:nvSpPr>
        <p:spPr>
          <a:xfrm>
            <a:off x="333756" y="6886297"/>
            <a:ext cx="6949440" cy="611505"/>
          </a:xfrm>
          <a:prstGeom prst="rect">
            <a:avLst/>
          </a:prstGeom>
        </p:spPr>
        <p:txBody>
          <a:bodyPr lIns="0" tIns="0" rIns="0" bIns="0" rtlCol="0" anchor="t">
            <a:spAutoFit/>
          </a:bodyPr>
          <a:lstStyle/>
          <a:p>
            <a:pPr algn="just">
              <a:lnSpc>
                <a:spcPts val="2520"/>
              </a:lnSpc>
            </a:pPr>
            <a:r>
              <a:rPr lang="en-US" sz="1800" spc="-18">
                <a:solidFill>
                  <a:srgbClr val="000000"/>
                </a:solidFill>
                <a:latin typeface="Canva Sans"/>
                <a:ea typeface="Canva Sans"/>
                <a:cs typeface="Canva Sans"/>
                <a:sym typeface="Canva Sans"/>
              </a:rPr>
              <a:t>All individuals or entities receiving a payment are referred to as suppliers in Florida PALM. May also be referred to as a vendor.</a:t>
            </a:r>
          </a:p>
        </p:txBody>
      </p:sp>
      <p:sp>
        <p:nvSpPr>
          <p:cNvPr id="24" name="TextBox 24"/>
          <p:cNvSpPr txBox="1"/>
          <p:nvPr/>
        </p:nvSpPr>
        <p:spPr>
          <a:xfrm>
            <a:off x="288036" y="6020792"/>
            <a:ext cx="7040880" cy="789305"/>
          </a:xfrm>
          <a:prstGeom prst="rect">
            <a:avLst/>
          </a:prstGeom>
        </p:spPr>
        <p:txBody>
          <a:bodyPr lIns="0" tIns="0" rIns="0" bIns="0" rtlCol="0" anchor="t">
            <a:spAutoFit/>
          </a:bodyPr>
          <a:lstStyle/>
          <a:p>
            <a:pPr algn="ctr">
              <a:lnSpc>
                <a:spcPts val="3219"/>
              </a:lnSpc>
            </a:pPr>
            <a:r>
              <a:rPr lang="en-US" sz="2299" b="1">
                <a:solidFill>
                  <a:srgbClr val="000000"/>
                </a:solidFill>
                <a:latin typeface="Canva Sans Bold"/>
                <a:ea typeface="Canva Sans Bold"/>
                <a:cs typeface="Canva Sans Bold"/>
                <a:sym typeface="Canva Sans Bold"/>
              </a:rPr>
              <a:t>FLAIR:  Vendor</a:t>
            </a:r>
          </a:p>
          <a:p>
            <a:pPr algn="ctr">
              <a:lnSpc>
                <a:spcPts val="3219"/>
              </a:lnSpc>
            </a:pPr>
            <a:r>
              <a:rPr lang="en-US" sz="2299" b="1">
                <a:solidFill>
                  <a:srgbClr val="000000"/>
                </a:solidFill>
                <a:latin typeface="Canva Sans Bold"/>
                <a:ea typeface="Canva Sans Bold"/>
                <a:cs typeface="Canva Sans Bold"/>
                <a:sym typeface="Canva Sans Bold"/>
              </a:rPr>
              <a:t>Florida PALM:  Supplier</a:t>
            </a:r>
          </a:p>
        </p:txBody>
      </p:sp>
      <p:sp>
        <p:nvSpPr>
          <p:cNvPr id="25" name="TextBox 25"/>
          <p:cNvSpPr txBox="1"/>
          <p:nvPr/>
        </p:nvSpPr>
        <p:spPr>
          <a:xfrm>
            <a:off x="5961444" y="18434349"/>
            <a:ext cx="1382032" cy="257175"/>
          </a:xfrm>
          <a:prstGeom prst="rect">
            <a:avLst/>
          </a:prstGeom>
        </p:spPr>
        <p:txBody>
          <a:bodyPr lIns="0" tIns="0" rIns="0" bIns="0" rtlCol="0" anchor="t">
            <a:spAutoFit/>
          </a:bodyPr>
          <a:lstStyle/>
          <a:p>
            <a:pPr marL="0" lvl="0" indent="0" algn="r">
              <a:lnSpc>
                <a:spcPts val="2100"/>
              </a:lnSpc>
              <a:spcBef>
                <a:spcPct val="0"/>
              </a:spcBef>
            </a:pPr>
            <a:r>
              <a:rPr lang="en-US" sz="1500">
                <a:solidFill>
                  <a:srgbClr val="201F1E"/>
                </a:solidFill>
                <a:latin typeface="Canva Sans"/>
                <a:ea typeface="Canva Sans"/>
                <a:cs typeface="Canva Sans"/>
                <a:sym typeface="Canva Sans"/>
              </a:rPr>
              <a:t>March 2025</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326A8CD784514980151857FFB91438" ma:contentTypeVersion="9" ma:contentTypeDescription="Create a new document." ma:contentTypeScope="" ma:versionID="5ada2d19edcb68cd8912940340cc943b">
  <xsd:schema xmlns:xsd="http://www.w3.org/2001/XMLSchema" xmlns:xs="http://www.w3.org/2001/XMLSchema" xmlns:p="http://schemas.microsoft.com/office/2006/metadata/properties" xmlns:ns2="ee0d1073-b73c-4cf9-a2e0-1985adf7d54f" xmlns:ns3="38bbd39f-e931-4627-bb4e-35dd95c2a6ed" targetNamespace="http://schemas.microsoft.com/office/2006/metadata/properties" ma:root="true" ma:fieldsID="92ea1cf7cd12e34d9b6cca020c40d3f7" ns2:_="" ns3:_="">
    <xsd:import namespace="ee0d1073-b73c-4cf9-a2e0-1985adf7d54f"/>
    <xsd:import namespace="38bbd39f-e931-4627-bb4e-35dd95c2a6e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DateTaken" minOccurs="0"/>
                <xsd:element ref="ns3:MediaServiceGenerationTime" minOccurs="0"/>
                <xsd:element ref="ns3:MediaServiceEventHashCode" minOccurs="0"/>
                <xsd:element ref="ns3:MediaLengthInSeconds" minOccurs="0"/>
                <xsd:element ref="ns3: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0d1073-b73c-4cf9-a2e0-1985adf7d54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8bbd39f-e931-4627-bb4e-35dd95c2a6e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Description" ma:index="18" nillable="true" ma:displayName="Description" ma:format="Dropdown" ma:internalName="Descrip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escription xmlns="38bbd39f-e931-4627-bb4e-35dd95c2a6ed" xsi:nil="true"/>
    <_dlc_DocId xmlns="ee0d1073-b73c-4cf9-a2e0-1985adf7d54f">3XNNPFDRQHSR-1102996205-113</_dlc_DocId>
    <_dlc_DocIdUrl xmlns="ee0d1073-b73c-4cf9-a2e0-1985adf7d54f">
      <Url>https://myfloridacfo.sharepoint.com/sites/FLP/DFS CCN/_layouts/15/DocIdRedir.aspx?ID=3XNNPFDRQHSR-1102996205-113</Url>
      <Description>3XNNPFDRQHSR-1102996205-113</Description>
    </_dlc_DocIdUrl>
  </documentManagement>
</p:properties>
</file>

<file path=customXml/itemProps1.xml><?xml version="1.0" encoding="utf-8"?>
<ds:datastoreItem xmlns:ds="http://schemas.openxmlformats.org/officeDocument/2006/customXml" ds:itemID="{F9CEFA26-3688-49CE-9733-1A6423E3CEAE}"/>
</file>

<file path=customXml/itemProps2.xml><?xml version="1.0" encoding="utf-8"?>
<ds:datastoreItem xmlns:ds="http://schemas.openxmlformats.org/officeDocument/2006/customXml" ds:itemID="{0E027CC8-994B-413B-BF39-1A3D58FF7F0E}"/>
</file>

<file path=customXml/itemProps3.xml><?xml version="1.0" encoding="utf-8"?>
<ds:datastoreItem xmlns:ds="http://schemas.openxmlformats.org/officeDocument/2006/customXml" ds:itemID="{14892B26-062E-4775-8DE4-D490BA1C59F7}"/>
</file>

<file path=customXml/itemProps4.xml><?xml version="1.0" encoding="utf-8"?>
<ds:datastoreItem xmlns:ds="http://schemas.openxmlformats.org/officeDocument/2006/customXml" ds:itemID="{9D62942E-484C-4FC1-ADA5-85E68C81B84B}"/>
</file>

<file path=docProps/app.xml><?xml version="1.0" encoding="utf-8"?>
<Properties xmlns="http://schemas.openxmlformats.org/officeDocument/2006/extended-properties" xmlns:vt="http://schemas.openxmlformats.org/officeDocument/2006/docPropsVTypes">
  <TotalTime>0</TotalTime>
  <Words>364</Words>
  <Application>Microsoft Office PowerPoint</Application>
  <PresentationFormat>Custom</PresentationFormat>
  <Paragraphs>25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Canva Sans</vt:lpstr>
      <vt:lpstr>Calibri</vt:lpstr>
      <vt:lpstr>Canva Sans Bold</vt:lpstr>
      <vt:lpstr>Didact Gothic</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Florida PALM Updates - Terminology</dc:title>
  <cp:lastModifiedBy>Topol, Amy</cp:lastModifiedBy>
  <cp:revision>1</cp:revision>
  <dcterms:created xsi:type="dcterms:W3CDTF">2006-08-16T00:00:00Z</dcterms:created>
  <dcterms:modified xsi:type="dcterms:W3CDTF">2025-04-25T20:14:23Z</dcterms:modified>
  <dc:identifier>DAGhulCA4_Y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0x01010057326A8CD784514980151857FFB91438</vt:lpwstr>
  </property>
  <property fmtid="{D5CDD505-2E9C-101B-9397-08002B2CF9AE}" pid="3" name="_dlc_DocIdItemGuid">
    <vt:lpwstr>19a153b8-46ce-49fc-bd98-9a6d79bc06aa</vt:lpwstr>
  </property>
</Properties>
</file>