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620000" cy="19050000"/>
  <p:notesSz cx="6858000" cy="9144000"/>
  <p:embeddedFontLst>
    <p:embeddedFont>
      <p:font typeface="Arimo" panose="020B0604020202020204" charset="0"/>
      <p:regular r:id="rId4"/>
    </p:embeddedFont>
    <p:embeddedFont>
      <p:font typeface="Arimo Bold" panose="020B0604020202020204" charset="0"/>
      <p:regular r:id="rId5"/>
    </p:embeddedFont>
    <p:embeddedFont>
      <p:font typeface="Didact Gothic" panose="00000500000000000000" pitchFamily="2"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379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ustomXml" Target="../customXml/item1.xml"/><Relationship Id="rId5" Type="http://schemas.openxmlformats.org/officeDocument/2006/relationships/font" Target="fonts/font2.fntdata"/><Relationship Id="rId10"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theme" Target="theme/theme1.xml"/><Relationship Id="rId14"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myfloridacfo.sharepoint.com/sites/LnD/CCN/SitePages/DFS-Florida-PALM-Stakeholders-Site.aspx" TargetMode="External"/><Relationship Id="rId4" Type="http://schemas.openxmlformats.org/officeDocument/2006/relationships/hyperlink" Target="https://myfloridacfo.sharepoint.com/sites/LnD/CCN/Printable%20Resources/Forms/AllItems.aspx?id=%2Fsites%2FLnD%2FCCN%2FPrintable%20Resources%2FRoad%20Show%20FAQs%2Epdf&amp;parent=%2Fsites%2FLnD%2FCCN%2FPrintable%20Resources" TargetMode="External"/><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hyperlink" Target="https://myfloridacfofloridapalm.us.document360.io/docs/reports" TargetMode="External"/><Relationship Id="rId7" Type="http://schemas.openxmlformats.org/officeDocument/2006/relationships/hyperlink" Target="https://myfloridacfo.sharepoint.com/sites/LnD/CCN/Lists/Question%20Board/AllItems.aspx"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myfloridacfo.sharepoint.com/sites/LnD/CCN/SitePages/DFS-Florida-PALM-Stakeholders-Site.aspx" TargetMode="External"/><Relationship Id="rId5" Type="http://schemas.openxmlformats.org/officeDocument/2006/relationships/hyperlink" Target="https://myfloridacfo.com/floridapalm/reporting" TargetMode="External"/><Relationship Id="rId4" Type="http://schemas.openxmlformats.org/officeDocument/2006/relationships/hyperlink" Target="https://myfloridacfo.com/docs-sf/florida-palm-libraries/approach-documents/reporting-approachc38fa8024a9645e6bbbe7825c6374b1b.pdf?sfvrsn=f119edff_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284B"/>
        </a:solidFill>
        <a:effectLst/>
      </p:bgPr>
    </p:bg>
    <p:spTree>
      <p:nvGrpSpPr>
        <p:cNvPr id="1" name=""/>
        <p:cNvGrpSpPr/>
        <p:nvPr/>
      </p:nvGrpSpPr>
      <p:grpSpPr>
        <a:xfrm>
          <a:off x="0" y="0"/>
          <a:ext cx="0" cy="0"/>
          <a:chOff x="0" y="0"/>
          <a:chExt cx="0" cy="0"/>
        </a:xfrm>
      </p:grpSpPr>
      <p:sp>
        <p:nvSpPr>
          <p:cNvPr id="2" name="Freeform 2"/>
          <p:cNvSpPr/>
          <p:nvPr/>
        </p:nvSpPr>
        <p:spPr>
          <a:xfrm rot="-540633">
            <a:off x="-1705390" y="10502308"/>
            <a:ext cx="13208666" cy="8997239"/>
          </a:xfrm>
          <a:custGeom>
            <a:avLst/>
            <a:gdLst/>
            <a:ahLst/>
            <a:cxnLst/>
            <a:rect l="l" t="t" r="r" b="b"/>
            <a:pathLst>
              <a:path w="13208666" h="8997239">
                <a:moveTo>
                  <a:pt x="0" y="0"/>
                </a:moveTo>
                <a:lnTo>
                  <a:pt x="13208666" y="0"/>
                </a:lnTo>
                <a:lnTo>
                  <a:pt x="13208666" y="8997239"/>
                </a:lnTo>
                <a:lnTo>
                  <a:pt x="0" y="8997239"/>
                </a:lnTo>
                <a:lnTo>
                  <a:pt x="0" y="0"/>
                </a:lnTo>
                <a:close/>
              </a:path>
            </a:pathLst>
          </a:custGeom>
          <a:blipFill>
            <a:blip r:embed="rId2"/>
            <a:stretch>
              <a:fillRect l="-45945" t="-25002" r="-33175" b="-6369"/>
            </a:stretch>
          </a:blipFill>
        </p:spPr>
        <p:txBody>
          <a:bodyPr/>
          <a:lstStyle/>
          <a:p>
            <a:endParaRPr lang="en-US"/>
          </a:p>
        </p:txBody>
      </p:sp>
      <p:sp>
        <p:nvSpPr>
          <p:cNvPr id="3" name="Freeform 3"/>
          <p:cNvSpPr/>
          <p:nvPr/>
        </p:nvSpPr>
        <p:spPr>
          <a:xfrm rot="898927">
            <a:off x="-1654846" y="-862419"/>
            <a:ext cx="12027576" cy="6792810"/>
          </a:xfrm>
          <a:custGeom>
            <a:avLst/>
            <a:gdLst/>
            <a:ahLst/>
            <a:cxnLst/>
            <a:rect l="l" t="t" r="r" b="b"/>
            <a:pathLst>
              <a:path w="12027576" h="6792810">
                <a:moveTo>
                  <a:pt x="0" y="0"/>
                </a:moveTo>
                <a:lnTo>
                  <a:pt x="12027576" y="0"/>
                </a:lnTo>
                <a:lnTo>
                  <a:pt x="12027576" y="6792810"/>
                </a:lnTo>
                <a:lnTo>
                  <a:pt x="0" y="6792810"/>
                </a:lnTo>
                <a:lnTo>
                  <a:pt x="0" y="0"/>
                </a:lnTo>
                <a:close/>
              </a:path>
            </a:pathLst>
          </a:custGeom>
          <a:blipFill>
            <a:blip r:embed="rId2"/>
            <a:stretch>
              <a:fillRect l="-18789" r="-26533" b="-28548"/>
            </a:stretch>
          </a:blipFill>
        </p:spPr>
        <p:txBody>
          <a:bodyPr/>
          <a:lstStyle/>
          <a:p>
            <a:endParaRPr lang="en-US"/>
          </a:p>
        </p:txBody>
      </p:sp>
      <p:sp>
        <p:nvSpPr>
          <p:cNvPr id="4" name="AutoShape 4"/>
          <p:cNvSpPr/>
          <p:nvPr/>
        </p:nvSpPr>
        <p:spPr>
          <a:xfrm>
            <a:off x="355293" y="341865"/>
            <a:ext cx="6906366" cy="18363221"/>
          </a:xfrm>
          <a:prstGeom prst="rect">
            <a:avLst/>
          </a:prstGeom>
          <a:solidFill>
            <a:srgbClr val="FFFFFF"/>
          </a:solidFill>
        </p:spPr>
        <p:txBody>
          <a:bodyPr/>
          <a:lstStyle/>
          <a:p>
            <a:endParaRPr lang="en-US"/>
          </a:p>
        </p:txBody>
      </p:sp>
      <p:sp>
        <p:nvSpPr>
          <p:cNvPr id="5" name="AutoShape 5"/>
          <p:cNvSpPr/>
          <p:nvPr/>
        </p:nvSpPr>
        <p:spPr>
          <a:xfrm>
            <a:off x="1056344" y="4942158"/>
            <a:ext cx="5504264" cy="0"/>
          </a:xfrm>
          <a:prstGeom prst="line">
            <a:avLst/>
          </a:prstGeom>
          <a:ln w="9525" cap="flat">
            <a:solidFill>
              <a:srgbClr val="010101"/>
            </a:solidFill>
            <a:prstDash val="solid"/>
            <a:headEnd type="none" w="sm" len="sm"/>
            <a:tailEnd type="none" w="sm" len="sm"/>
          </a:ln>
        </p:spPr>
        <p:txBody>
          <a:bodyPr/>
          <a:lstStyle/>
          <a:p>
            <a:endParaRPr lang="en-US"/>
          </a:p>
        </p:txBody>
      </p:sp>
      <p:sp>
        <p:nvSpPr>
          <p:cNvPr id="6" name="AutoShape 6"/>
          <p:cNvSpPr/>
          <p:nvPr/>
        </p:nvSpPr>
        <p:spPr>
          <a:xfrm>
            <a:off x="1056344" y="6942257"/>
            <a:ext cx="5504264" cy="0"/>
          </a:xfrm>
          <a:prstGeom prst="line">
            <a:avLst/>
          </a:prstGeom>
          <a:ln w="9525" cap="flat">
            <a:solidFill>
              <a:srgbClr val="010101"/>
            </a:solidFill>
            <a:prstDash val="solid"/>
            <a:headEnd type="none" w="sm" len="sm"/>
            <a:tailEnd type="none" w="sm" len="sm"/>
          </a:ln>
        </p:spPr>
        <p:txBody>
          <a:bodyPr/>
          <a:lstStyle/>
          <a:p>
            <a:endParaRPr lang="en-US"/>
          </a:p>
        </p:txBody>
      </p:sp>
      <p:sp>
        <p:nvSpPr>
          <p:cNvPr id="7" name="Freeform 7"/>
          <p:cNvSpPr/>
          <p:nvPr/>
        </p:nvSpPr>
        <p:spPr>
          <a:xfrm>
            <a:off x="502666" y="585824"/>
            <a:ext cx="6611620" cy="803849"/>
          </a:xfrm>
          <a:custGeom>
            <a:avLst/>
            <a:gdLst/>
            <a:ahLst/>
            <a:cxnLst/>
            <a:rect l="l" t="t" r="r" b="b"/>
            <a:pathLst>
              <a:path w="6611620" h="803849">
                <a:moveTo>
                  <a:pt x="0" y="0"/>
                </a:moveTo>
                <a:lnTo>
                  <a:pt x="6611620" y="0"/>
                </a:lnTo>
                <a:lnTo>
                  <a:pt x="6611620" y="803849"/>
                </a:lnTo>
                <a:lnTo>
                  <a:pt x="0" y="803849"/>
                </a:lnTo>
                <a:lnTo>
                  <a:pt x="0" y="0"/>
                </a:lnTo>
                <a:close/>
              </a:path>
            </a:pathLst>
          </a:custGeom>
          <a:blipFill>
            <a:blip r:embed="rId3"/>
            <a:stretch>
              <a:fillRect t="-4833" b="-4833"/>
            </a:stretch>
          </a:blipFill>
        </p:spPr>
        <p:txBody>
          <a:bodyPr/>
          <a:lstStyle/>
          <a:p>
            <a:endParaRPr lang="en-US"/>
          </a:p>
        </p:txBody>
      </p:sp>
      <p:sp>
        <p:nvSpPr>
          <p:cNvPr id="8" name="TextBox 8"/>
          <p:cNvSpPr txBox="1"/>
          <p:nvPr/>
        </p:nvSpPr>
        <p:spPr>
          <a:xfrm>
            <a:off x="585216" y="5068689"/>
            <a:ext cx="6456314" cy="1716405"/>
          </a:xfrm>
          <a:prstGeom prst="rect">
            <a:avLst/>
          </a:prstGeom>
        </p:spPr>
        <p:txBody>
          <a:bodyPr lIns="0" tIns="0" rIns="0" bIns="0" rtlCol="0" anchor="t">
            <a:spAutoFit/>
          </a:bodyPr>
          <a:lstStyle/>
          <a:p>
            <a:pPr algn="just">
              <a:lnSpc>
                <a:spcPts val="2730"/>
              </a:lnSpc>
            </a:pPr>
            <a:r>
              <a:rPr lang="en-US" sz="2100" spc="105">
                <a:solidFill>
                  <a:srgbClr val="010101"/>
                </a:solidFill>
                <a:latin typeface="Didact Gothic"/>
                <a:ea typeface="Didact Gothic"/>
                <a:cs typeface="Didact Gothic"/>
                <a:sym typeface="Didact Gothic"/>
              </a:rPr>
              <a:t>The </a:t>
            </a:r>
            <a:r>
              <a:rPr lang="en-US" sz="2100" u="sng" spc="105">
                <a:solidFill>
                  <a:srgbClr val="23648A"/>
                </a:solidFill>
                <a:latin typeface="Didact Gothic"/>
                <a:ea typeface="Didact Gothic"/>
                <a:cs typeface="Didact Gothic"/>
                <a:sym typeface="Didact Gothic"/>
                <a:hlinkClick r:id="rId4" tooltip="https://myfloridacfo.sharepoint.com/sites/LnD/CCN/Printable%20Resources/Forms/AllItems.aspx?id=%2Fsites%2FLnD%2FCCN%2FPrintable%20Resources%2FRoad%20Show%20FAQs%2Epdf&amp;parent=%2Fsites%2FLnD%2FCCN%2FPrintable%20Resources"/>
              </a:rPr>
              <a:t>Frequently Asked Questions</a:t>
            </a:r>
            <a:r>
              <a:rPr lang="en-US" sz="2100" u="sng" spc="105">
                <a:solidFill>
                  <a:srgbClr val="23648A"/>
                </a:solidFill>
                <a:latin typeface="Didact Gothic"/>
                <a:ea typeface="Didact Gothic"/>
                <a:cs typeface="Didact Gothic"/>
                <a:sym typeface="Didact Gothic"/>
              </a:rPr>
              <a:t> (FAQs)</a:t>
            </a:r>
            <a:r>
              <a:rPr lang="en-US" sz="2100" spc="105">
                <a:solidFill>
                  <a:srgbClr val="010101"/>
                </a:solidFill>
                <a:latin typeface="Didact Gothic"/>
                <a:ea typeface="Didact Gothic"/>
                <a:cs typeface="Didact Gothic"/>
                <a:sym typeface="Didact Gothic"/>
              </a:rPr>
              <a:t> from the Florida PALM Road Shows are now live! The following are top questions from each category. Head to the </a:t>
            </a:r>
            <a:r>
              <a:rPr lang="en-US" sz="2100" u="sng" spc="105">
                <a:solidFill>
                  <a:srgbClr val="23648A"/>
                </a:solidFill>
                <a:latin typeface="Didact Gothic"/>
                <a:ea typeface="Didact Gothic"/>
                <a:cs typeface="Didact Gothic"/>
                <a:sym typeface="Didact Gothic"/>
                <a:hlinkClick r:id="rId5" tooltip="https://myfloridacfo.sharepoint.com/sites/LnD/CCN/SitePages/DFS-Florida-PALM-Stakeholders-Site.aspx"/>
              </a:rPr>
              <a:t>DFS Florida PALM Stakeholder Site</a:t>
            </a:r>
            <a:r>
              <a:rPr lang="en-US" sz="2100" spc="105">
                <a:solidFill>
                  <a:srgbClr val="010101"/>
                </a:solidFill>
                <a:latin typeface="Didact Gothic"/>
                <a:ea typeface="Didact Gothic"/>
                <a:cs typeface="Didact Gothic"/>
                <a:sym typeface="Didact Gothic"/>
              </a:rPr>
              <a:t> to read the full list. </a:t>
            </a:r>
          </a:p>
        </p:txBody>
      </p:sp>
      <p:grpSp>
        <p:nvGrpSpPr>
          <p:cNvPr id="9" name="Group 9"/>
          <p:cNvGrpSpPr/>
          <p:nvPr/>
        </p:nvGrpSpPr>
        <p:grpSpPr>
          <a:xfrm>
            <a:off x="1552304" y="1674209"/>
            <a:ext cx="895002" cy="1259924"/>
            <a:chOff x="0" y="0"/>
            <a:chExt cx="2462897" cy="3467100"/>
          </a:xfrm>
        </p:grpSpPr>
        <p:sp>
          <p:nvSpPr>
            <p:cNvPr id="10" name="Freeform 10"/>
            <p:cNvSpPr/>
            <p:nvPr/>
          </p:nvSpPr>
          <p:spPr>
            <a:xfrm>
              <a:off x="0" y="0"/>
              <a:ext cx="2464167" cy="3465830"/>
            </a:xfrm>
            <a:custGeom>
              <a:avLst/>
              <a:gdLst/>
              <a:ahLst/>
              <a:cxnLst/>
              <a:rect l="l" t="t" r="r" b="b"/>
              <a:pathLst>
                <a:path w="2464167" h="3465830">
                  <a:moveTo>
                    <a:pt x="2065093" y="1680210"/>
                  </a:moveTo>
                  <a:cubicBezTo>
                    <a:pt x="2152261" y="1610360"/>
                    <a:pt x="2221995" y="1529080"/>
                    <a:pt x="2272712" y="1436370"/>
                  </a:cubicBezTo>
                  <a:cubicBezTo>
                    <a:pt x="2348786" y="1299210"/>
                    <a:pt x="2386823" y="1146810"/>
                    <a:pt x="2386823" y="982980"/>
                  </a:cubicBezTo>
                  <a:cubicBezTo>
                    <a:pt x="2386823" y="852170"/>
                    <a:pt x="2363050" y="726440"/>
                    <a:pt x="2315503" y="609600"/>
                  </a:cubicBezTo>
                  <a:cubicBezTo>
                    <a:pt x="2266372" y="491490"/>
                    <a:pt x="2193468" y="384810"/>
                    <a:pt x="2098375" y="294640"/>
                  </a:cubicBezTo>
                  <a:cubicBezTo>
                    <a:pt x="2001698" y="203200"/>
                    <a:pt x="1878078" y="129540"/>
                    <a:pt x="1733854" y="77470"/>
                  </a:cubicBezTo>
                  <a:cubicBezTo>
                    <a:pt x="1589630" y="26670"/>
                    <a:pt x="1421633" y="0"/>
                    <a:pt x="1233033" y="0"/>
                  </a:cubicBezTo>
                  <a:cubicBezTo>
                    <a:pt x="1044433" y="0"/>
                    <a:pt x="876436" y="26670"/>
                    <a:pt x="732213" y="78740"/>
                  </a:cubicBezTo>
                  <a:cubicBezTo>
                    <a:pt x="587989" y="130810"/>
                    <a:pt x="464369" y="204470"/>
                    <a:pt x="366106" y="295910"/>
                  </a:cubicBezTo>
                  <a:cubicBezTo>
                    <a:pt x="269429" y="386080"/>
                    <a:pt x="196525" y="492760"/>
                    <a:pt x="148978" y="610870"/>
                  </a:cubicBezTo>
                  <a:cubicBezTo>
                    <a:pt x="101432" y="727710"/>
                    <a:pt x="79244" y="852170"/>
                    <a:pt x="79244" y="984250"/>
                  </a:cubicBezTo>
                  <a:cubicBezTo>
                    <a:pt x="79244" y="1146810"/>
                    <a:pt x="117281" y="1299210"/>
                    <a:pt x="190185" y="1436370"/>
                  </a:cubicBezTo>
                  <a:cubicBezTo>
                    <a:pt x="240901" y="1529080"/>
                    <a:pt x="310636" y="1611630"/>
                    <a:pt x="397804" y="1681480"/>
                  </a:cubicBezTo>
                  <a:cubicBezTo>
                    <a:pt x="282108" y="1753870"/>
                    <a:pt x="193355" y="1842770"/>
                    <a:pt x="129960" y="1946910"/>
                  </a:cubicBezTo>
                  <a:cubicBezTo>
                    <a:pt x="44377" y="2090420"/>
                    <a:pt x="0" y="2258060"/>
                    <a:pt x="0" y="2442210"/>
                  </a:cubicBezTo>
                  <a:cubicBezTo>
                    <a:pt x="0" y="2576830"/>
                    <a:pt x="22188" y="2707640"/>
                    <a:pt x="68150" y="2828290"/>
                  </a:cubicBezTo>
                  <a:cubicBezTo>
                    <a:pt x="114111" y="2954020"/>
                    <a:pt x="190185" y="3065780"/>
                    <a:pt x="291617" y="3159760"/>
                  </a:cubicBezTo>
                  <a:cubicBezTo>
                    <a:pt x="393049" y="3253740"/>
                    <a:pt x="524594" y="3329940"/>
                    <a:pt x="679912" y="3384550"/>
                  </a:cubicBezTo>
                  <a:cubicBezTo>
                    <a:pt x="835229" y="3439160"/>
                    <a:pt x="1020660" y="3465830"/>
                    <a:pt x="1233033" y="3465830"/>
                  </a:cubicBezTo>
                  <a:cubicBezTo>
                    <a:pt x="1445407" y="3465830"/>
                    <a:pt x="1632422" y="3437890"/>
                    <a:pt x="1786155" y="3384550"/>
                  </a:cubicBezTo>
                  <a:cubicBezTo>
                    <a:pt x="1941473" y="3329940"/>
                    <a:pt x="2073017" y="3253740"/>
                    <a:pt x="2174449" y="3159760"/>
                  </a:cubicBezTo>
                  <a:cubicBezTo>
                    <a:pt x="2274296" y="3065780"/>
                    <a:pt x="2348786" y="2954020"/>
                    <a:pt x="2396332" y="2828290"/>
                  </a:cubicBezTo>
                  <a:cubicBezTo>
                    <a:pt x="2440708" y="2707640"/>
                    <a:pt x="2464167" y="2576830"/>
                    <a:pt x="2464167" y="2442210"/>
                  </a:cubicBezTo>
                  <a:cubicBezTo>
                    <a:pt x="2464167" y="2255520"/>
                    <a:pt x="2421690" y="2087880"/>
                    <a:pt x="2336107" y="1945640"/>
                  </a:cubicBezTo>
                  <a:cubicBezTo>
                    <a:pt x="2272712" y="1841500"/>
                    <a:pt x="2182374" y="1752600"/>
                    <a:pt x="2065093" y="1680210"/>
                  </a:cubicBezTo>
                  <a:close/>
                  <a:moveTo>
                    <a:pt x="1039678" y="2112010"/>
                  </a:moveTo>
                  <a:cubicBezTo>
                    <a:pt x="1085640" y="2058670"/>
                    <a:pt x="1144280" y="2034540"/>
                    <a:pt x="1233033" y="2034540"/>
                  </a:cubicBezTo>
                  <a:cubicBezTo>
                    <a:pt x="1321786" y="2034540"/>
                    <a:pt x="1380427" y="2058670"/>
                    <a:pt x="1424803" y="2112010"/>
                  </a:cubicBezTo>
                  <a:cubicBezTo>
                    <a:pt x="1478689" y="2176780"/>
                    <a:pt x="1505632" y="2279650"/>
                    <a:pt x="1505632" y="2416810"/>
                  </a:cubicBezTo>
                  <a:cubicBezTo>
                    <a:pt x="1505632" y="2552700"/>
                    <a:pt x="1478689" y="2653030"/>
                    <a:pt x="1424803" y="2717800"/>
                  </a:cubicBezTo>
                  <a:cubicBezTo>
                    <a:pt x="1380427" y="2771140"/>
                    <a:pt x="1321786" y="2794000"/>
                    <a:pt x="1233033" y="2794000"/>
                  </a:cubicBezTo>
                  <a:cubicBezTo>
                    <a:pt x="1144280" y="2794000"/>
                    <a:pt x="1084055" y="2769870"/>
                    <a:pt x="1038094" y="2716530"/>
                  </a:cubicBezTo>
                  <a:cubicBezTo>
                    <a:pt x="984208" y="2651760"/>
                    <a:pt x="955680" y="2551430"/>
                    <a:pt x="955680" y="2416810"/>
                  </a:cubicBezTo>
                  <a:cubicBezTo>
                    <a:pt x="957265" y="2279650"/>
                    <a:pt x="984208" y="2176780"/>
                    <a:pt x="1039678" y="2112010"/>
                  </a:cubicBezTo>
                  <a:close/>
                  <a:moveTo>
                    <a:pt x="1377257" y="1300480"/>
                  </a:moveTo>
                  <a:cubicBezTo>
                    <a:pt x="1340805" y="1346200"/>
                    <a:pt x="1298013" y="1365250"/>
                    <a:pt x="1233033" y="1365250"/>
                  </a:cubicBezTo>
                  <a:cubicBezTo>
                    <a:pt x="1168053" y="1365250"/>
                    <a:pt x="1126847" y="1346200"/>
                    <a:pt x="1091979" y="1301750"/>
                  </a:cubicBezTo>
                  <a:cubicBezTo>
                    <a:pt x="1047603" y="1243330"/>
                    <a:pt x="1023830" y="1145540"/>
                    <a:pt x="1023830" y="1019810"/>
                  </a:cubicBezTo>
                  <a:cubicBezTo>
                    <a:pt x="1023830" y="894080"/>
                    <a:pt x="1047603" y="796290"/>
                    <a:pt x="1091979" y="737870"/>
                  </a:cubicBezTo>
                  <a:cubicBezTo>
                    <a:pt x="1125262" y="693420"/>
                    <a:pt x="1168053" y="674370"/>
                    <a:pt x="1233033" y="674370"/>
                  </a:cubicBezTo>
                  <a:cubicBezTo>
                    <a:pt x="1298013" y="674370"/>
                    <a:pt x="1342390" y="693420"/>
                    <a:pt x="1377257" y="739140"/>
                  </a:cubicBezTo>
                  <a:cubicBezTo>
                    <a:pt x="1423218" y="797560"/>
                    <a:pt x="1446991" y="894080"/>
                    <a:pt x="1446991" y="1019810"/>
                  </a:cubicBezTo>
                  <a:cubicBezTo>
                    <a:pt x="1446991" y="1145540"/>
                    <a:pt x="1423218" y="1242060"/>
                    <a:pt x="1377257" y="1300480"/>
                  </a:cubicBezTo>
                  <a:close/>
                </a:path>
              </a:pathLst>
            </a:custGeom>
            <a:blipFill>
              <a:blip r:embed="rId2"/>
              <a:stretch>
                <a:fillRect l="-221663" t="-50365" r="-394213" b="-103912"/>
              </a:stretch>
            </a:blipFill>
          </p:spPr>
          <p:txBody>
            <a:bodyPr/>
            <a:lstStyle/>
            <a:p>
              <a:endParaRPr lang="en-US"/>
            </a:p>
          </p:txBody>
        </p:sp>
      </p:grpSp>
      <p:sp>
        <p:nvSpPr>
          <p:cNvPr id="11" name="Freeform 11"/>
          <p:cNvSpPr/>
          <p:nvPr/>
        </p:nvSpPr>
        <p:spPr>
          <a:xfrm>
            <a:off x="548236" y="2228793"/>
            <a:ext cx="826135" cy="975052"/>
          </a:xfrm>
          <a:custGeom>
            <a:avLst/>
            <a:gdLst/>
            <a:ahLst/>
            <a:cxnLst/>
            <a:rect l="l" t="t" r="r" b="b"/>
            <a:pathLst>
              <a:path w="826135" h="975052">
                <a:moveTo>
                  <a:pt x="0" y="0"/>
                </a:moveTo>
                <a:lnTo>
                  <a:pt x="826135" y="0"/>
                </a:lnTo>
                <a:lnTo>
                  <a:pt x="826135" y="975052"/>
                </a:lnTo>
                <a:lnTo>
                  <a:pt x="0" y="9750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458686" y="2211781"/>
            <a:ext cx="948303" cy="951926"/>
          </a:xfrm>
          <a:custGeom>
            <a:avLst/>
            <a:gdLst/>
            <a:ahLst/>
            <a:cxnLst/>
            <a:rect l="l" t="t" r="r" b="b"/>
            <a:pathLst>
              <a:path w="948303" h="951926">
                <a:moveTo>
                  <a:pt x="0" y="0"/>
                </a:moveTo>
                <a:lnTo>
                  <a:pt x="948303" y="0"/>
                </a:lnTo>
                <a:lnTo>
                  <a:pt x="948303" y="951926"/>
                </a:lnTo>
                <a:lnTo>
                  <a:pt x="0" y="9519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2594251" y="1725088"/>
            <a:ext cx="4495831" cy="751713"/>
          </a:xfrm>
          <a:prstGeom prst="rect">
            <a:avLst/>
          </a:prstGeom>
        </p:spPr>
        <p:txBody>
          <a:bodyPr lIns="0" tIns="0" rIns="0" bIns="0" rtlCol="0" anchor="t">
            <a:spAutoFit/>
          </a:bodyPr>
          <a:lstStyle/>
          <a:p>
            <a:pPr algn="l">
              <a:lnSpc>
                <a:spcPts val="5376"/>
              </a:lnSpc>
            </a:pPr>
            <a:r>
              <a:rPr lang="en-US" sz="5600">
                <a:solidFill>
                  <a:srgbClr val="000000"/>
                </a:solidFill>
                <a:latin typeface="Arimo"/>
                <a:ea typeface="Arimo"/>
                <a:cs typeface="Arimo"/>
                <a:sym typeface="Arimo"/>
              </a:rPr>
              <a:t>Florida PALM</a:t>
            </a:r>
          </a:p>
        </p:txBody>
      </p:sp>
      <p:sp>
        <p:nvSpPr>
          <p:cNvPr id="14" name="TextBox 14"/>
          <p:cNvSpPr txBox="1"/>
          <p:nvPr/>
        </p:nvSpPr>
        <p:spPr>
          <a:xfrm>
            <a:off x="2592620" y="2408946"/>
            <a:ext cx="4575440" cy="754761"/>
          </a:xfrm>
          <a:prstGeom prst="rect">
            <a:avLst/>
          </a:prstGeom>
        </p:spPr>
        <p:txBody>
          <a:bodyPr lIns="0" tIns="0" rIns="0" bIns="0" rtlCol="0" anchor="t">
            <a:spAutoFit/>
          </a:bodyPr>
          <a:lstStyle/>
          <a:p>
            <a:pPr algn="l">
              <a:lnSpc>
                <a:spcPts val="5472"/>
              </a:lnSpc>
            </a:pPr>
            <a:r>
              <a:rPr lang="en-US" sz="5700" spc="2086">
                <a:solidFill>
                  <a:srgbClr val="000000"/>
                </a:solidFill>
                <a:latin typeface="Arimo"/>
                <a:ea typeface="Arimo"/>
                <a:cs typeface="Arimo"/>
                <a:sym typeface="Arimo"/>
              </a:rPr>
              <a:t>Updates</a:t>
            </a:r>
          </a:p>
        </p:txBody>
      </p:sp>
      <p:sp>
        <p:nvSpPr>
          <p:cNvPr id="15" name="TextBox 15"/>
          <p:cNvSpPr txBox="1"/>
          <p:nvPr/>
        </p:nvSpPr>
        <p:spPr>
          <a:xfrm>
            <a:off x="1006389" y="3365770"/>
            <a:ext cx="5604175" cy="1430020"/>
          </a:xfrm>
          <a:prstGeom prst="rect">
            <a:avLst/>
          </a:prstGeom>
        </p:spPr>
        <p:txBody>
          <a:bodyPr lIns="0" tIns="0" rIns="0" bIns="0" rtlCol="0" anchor="t">
            <a:spAutoFit/>
          </a:bodyPr>
          <a:lstStyle/>
          <a:p>
            <a:pPr algn="ctr">
              <a:lnSpc>
                <a:spcPts val="5720"/>
              </a:lnSpc>
            </a:pPr>
            <a:r>
              <a:rPr lang="en-US" sz="4400" spc="352">
                <a:solidFill>
                  <a:srgbClr val="010101"/>
                </a:solidFill>
                <a:latin typeface="Didact Gothic"/>
                <a:ea typeface="Didact Gothic"/>
                <a:cs typeface="Didact Gothic"/>
                <a:sym typeface="Didact Gothic"/>
              </a:rPr>
              <a:t>FREQUENTLY ASKED QUESTIONS</a:t>
            </a:r>
          </a:p>
        </p:txBody>
      </p:sp>
      <p:grpSp>
        <p:nvGrpSpPr>
          <p:cNvPr id="16" name="Group 16"/>
          <p:cNvGrpSpPr/>
          <p:nvPr/>
        </p:nvGrpSpPr>
        <p:grpSpPr>
          <a:xfrm>
            <a:off x="580644" y="7166094"/>
            <a:ext cx="6455664" cy="3175313"/>
            <a:chOff x="0" y="0"/>
            <a:chExt cx="8607552" cy="4233750"/>
          </a:xfrm>
        </p:grpSpPr>
        <p:sp>
          <p:nvSpPr>
            <p:cNvPr id="17" name="TextBox 17"/>
            <p:cNvSpPr txBox="1"/>
            <p:nvPr/>
          </p:nvSpPr>
          <p:spPr>
            <a:xfrm>
              <a:off x="0" y="583135"/>
              <a:ext cx="8607552" cy="3650615"/>
            </a:xfrm>
            <a:prstGeom prst="rect">
              <a:avLst/>
            </a:prstGeom>
          </p:spPr>
          <p:txBody>
            <a:bodyPr lIns="0" tIns="0" rIns="0" bIns="0" rtlCol="0" anchor="t">
              <a:spAutoFit/>
            </a:bodyPr>
            <a:lstStyle/>
            <a:p>
              <a:pPr algn="just">
                <a:lnSpc>
                  <a:spcPts val="2730"/>
                </a:lnSpc>
              </a:pPr>
              <a:r>
                <a:rPr lang="en-US" sz="2100" spc="105">
                  <a:solidFill>
                    <a:srgbClr val="010101"/>
                  </a:solidFill>
                  <a:latin typeface="Didact Gothic"/>
                  <a:ea typeface="Didact Gothic"/>
                  <a:cs typeface="Didact Gothic"/>
                  <a:sym typeface="Didact Gothic"/>
                </a:rPr>
                <a:t>Q:  Why are we replacing FLAIR, Payroll (PYRL), and the Data Warehouse? </a:t>
              </a:r>
            </a:p>
            <a:p>
              <a:pPr algn="just">
                <a:lnSpc>
                  <a:spcPts val="2730"/>
                </a:lnSpc>
              </a:pPr>
              <a:r>
                <a:rPr lang="en-US" sz="2100" spc="105">
                  <a:solidFill>
                    <a:srgbClr val="010101"/>
                  </a:solidFill>
                  <a:latin typeface="Didact Gothic"/>
                  <a:ea typeface="Didact Gothic"/>
                  <a:cs typeface="Didact Gothic"/>
                  <a:sym typeface="Didact Gothic"/>
                </a:rPr>
                <a:t>A:  FLAIR is over 40 years old and was built using programming languages that are no longer in widespread use.  As a result, finding people with the expertise to maintain FLAIR is increasingly difficult and expensive. Pulling accurate and timely data from FLAIR is very difficult. </a:t>
              </a:r>
            </a:p>
          </p:txBody>
        </p:sp>
        <p:sp>
          <p:nvSpPr>
            <p:cNvPr id="18" name="TextBox 18"/>
            <p:cNvSpPr txBox="1"/>
            <p:nvPr/>
          </p:nvSpPr>
          <p:spPr>
            <a:xfrm>
              <a:off x="6096" y="-57150"/>
              <a:ext cx="5195960" cy="556683"/>
            </a:xfrm>
            <a:prstGeom prst="rect">
              <a:avLst/>
            </a:prstGeom>
          </p:spPr>
          <p:txBody>
            <a:bodyPr lIns="0" tIns="0" rIns="0" bIns="0" rtlCol="0" anchor="t">
              <a:spAutoFit/>
            </a:bodyPr>
            <a:lstStyle/>
            <a:p>
              <a:pPr algn="l">
                <a:lnSpc>
                  <a:spcPts val="3499"/>
                </a:lnSpc>
              </a:pPr>
              <a:r>
                <a:rPr lang="en-US" sz="2499" b="1" spc="199">
                  <a:solidFill>
                    <a:srgbClr val="010101"/>
                  </a:solidFill>
                  <a:latin typeface="Arimo Bold"/>
                  <a:ea typeface="Arimo Bold"/>
                  <a:cs typeface="Arimo Bold"/>
                  <a:sym typeface="Arimo Bold"/>
                </a:rPr>
                <a:t>PROJECT OVERVIEW</a:t>
              </a:r>
            </a:p>
          </p:txBody>
        </p:sp>
      </p:grpSp>
      <p:grpSp>
        <p:nvGrpSpPr>
          <p:cNvPr id="19" name="Group 19"/>
          <p:cNvGrpSpPr/>
          <p:nvPr/>
        </p:nvGrpSpPr>
        <p:grpSpPr>
          <a:xfrm>
            <a:off x="580644" y="10560482"/>
            <a:ext cx="6456314" cy="2491105"/>
            <a:chOff x="0" y="0"/>
            <a:chExt cx="8608419" cy="3321473"/>
          </a:xfrm>
        </p:grpSpPr>
        <p:sp>
          <p:nvSpPr>
            <p:cNvPr id="20" name="TextBox 20"/>
            <p:cNvSpPr txBox="1"/>
            <p:nvPr/>
          </p:nvSpPr>
          <p:spPr>
            <a:xfrm>
              <a:off x="0" y="585258"/>
              <a:ext cx="8608419" cy="2736215"/>
            </a:xfrm>
            <a:prstGeom prst="rect">
              <a:avLst/>
            </a:prstGeom>
          </p:spPr>
          <p:txBody>
            <a:bodyPr lIns="0" tIns="0" rIns="0" bIns="0" rtlCol="0" anchor="t">
              <a:spAutoFit/>
            </a:bodyPr>
            <a:lstStyle/>
            <a:p>
              <a:pPr algn="just">
                <a:lnSpc>
                  <a:spcPts val="2730"/>
                </a:lnSpc>
              </a:pPr>
              <a:r>
                <a:rPr lang="en-US" sz="2100" spc="63">
                  <a:solidFill>
                    <a:srgbClr val="010101"/>
                  </a:solidFill>
                  <a:latin typeface="Didact Gothic"/>
                  <a:ea typeface="Didact Gothic"/>
                  <a:cs typeface="Didact Gothic"/>
                  <a:sym typeface="Didact Gothic"/>
                </a:rPr>
                <a:t>Q:  What does Florida PALM replace in FLAIR? </a:t>
              </a:r>
            </a:p>
            <a:p>
              <a:pPr algn="just">
                <a:lnSpc>
                  <a:spcPts val="2730"/>
                </a:lnSpc>
              </a:pPr>
              <a:r>
                <a:rPr lang="en-US" sz="2100" spc="63">
                  <a:solidFill>
                    <a:srgbClr val="010101"/>
                  </a:solidFill>
                  <a:latin typeface="Didact Gothic"/>
                  <a:ea typeface="Didact Gothic"/>
                  <a:cs typeface="Didact Gothic"/>
                  <a:sym typeface="Didact Gothic"/>
                </a:rPr>
                <a:t>A:  Florida PALM replaces all components of FLAIR for all agencies, including Central and Departmental accounting, PYRL, and the Information Warehouse. Florida PALM is designed to meet the State’s current and future financial needs. </a:t>
              </a:r>
            </a:p>
          </p:txBody>
        </p:sp>
        <p:sp>
          <p:nvSpPr>
            <p:cNvPr id="21" name="TextBox 21"/>
            <p:cNvSpPr txBox="1"/>
            <p:nvPr/>
          </p:nvSpPr>
          <p:spPr>
            <a:xfrm>
              <a:off x="6096" y="-57150"/>
              <a:ext cx="2779179" cy="556683"/>
            </a:xfrm>
            <a:prstGeom prst="rect">
              <a:avLst/>
            </a:prstGeom>
          </p:spPr>
          <p:txBody>
            <a:bodyPr lIns="0" tIns="0" rIns="0" bIns="0" rtlCol="0" anchor="t">
              <a:spAutoFit/>
            </a:bodyPr>
            <a:lstStyle/>
            <a:p>
              <a:pPr algn="l">
                <a:lnSpc>
                  <a:spcPts val="3499"/>
                </a:lnSpc>
              </a:pPr>
              <a:r>
                <a:rPr lang="en-US" sz="2499" b="1" spc="199">
                  <a:solidFill>
                    <a:srgbClr val="010101"/>
                  </a:solidFill>
                  <a:latin typeface="Arimo Bold"/>
                  <a:ea typeface="Arimo Bold"/>
                  <a:cs typeface="Arimo Bold"/>
                  <a:sym typeface="Arimo Bold"/>
                </a:rPr>
                <a:t>TECHNICAL</a:t>
              </a:r>
            </a:p>
          </p:txBody>
        </p:sp>
      </p:grpSp>
      <p:grpSp>
        <p:nvGrpSpPr>
          <p:cNvPr id="22" name="Group 22"/>
          <p:cNvGrpSpPr/>
          <p:nvPr/>
        </p:nvGrpSpPr>
        <p:grpSpPr>
          <a:xfrm>
            <a:off x="585866" y="13270662"/>
            <a:ext cx="6455664" cy="2834005"/>
            <a:chOff x="0" y="0"/>
            <a:chExt cx="8607552" cy="3778673"/>
          </a:xfrm>
        </p:grpSpPr>
        <p:sp>
          <p:nvSpPr>
            <p:cNvPr id="23" name="TextBox 23"/>
            <p:cNvSpPr txBox="1"/>
            <p:nvPr/>
          </p:nvSpPr>
          <p:spPr>
            <a:xfrm>
              <a:off x="0" y="585258"/>
              <a:ext cx="8607552" cy="3193415"/>
            </a:xfrm>
            <a:prstGeom prst="rect">
              <a:avLst/>
            </a:prstGeom>
          </p:spPr>
          <p:txBody>
            <a:bodyPr lIns="0" tIns="0" rIns="0" bIns="0" rtlCol="0" anchor="t">
              <a:spAutoFit/>
            </a:bodyPr>
            <a:lstStyle/>
            <a:p>
              <a:pPr algn="just">
                <a:lnSpc>
                  <a:spcPts val="2730"/>
                </a:lnSpc>
              </a:pPr>
              <a:r>
                <a:rPr lang="en-US" sz="2100" spc="105">
                  <a:solidFill>
                    <a:srgbClr val="010101"/>
                  </a:solidFill>
                  <a:latin typeface="Didact Gothic"/>
                  <a:ea typeface="Didact Gothic"/>
                  <a:cs typeface="Didact Gothic"/>
                  <a:sym typeface="Didact Gothic"/>
                </a:rPr>
                <a:t>Q:  What other systems will change when Florida PALM goes live? </a:t>
              </a:r>
            </a:p>
            <a:p>
              <a:pPr algn="just">
                <a:lnSpc>
                  <a:spcPts val="2730"/>
                </a:lnSpc>
              </a:pPr>
              <a:r>
                <a:rPr lang="en-US" sz="2100" spc="105">
                  <a:solidFill>
                    <a:srgbClr val="010101"/>
                  </a:solidFill>
                  <a:latin typeface="Didact Gothic"/>
                  <a:ea typeface="Didact Gothic"/>
                  <a:cs typeface="Didact Gothic"/>
                  <a:sym typeface="Didact Gothic"/>
                </a:rPr>
                <a:t>A:  All enterprise Florida Financial Management Information Systems (FFMIS) will be remediated to ensure they properly interface with Florida PALM, including LAS/PBS, MFMP, STMS, PCard Works, FACTS, and PeopleFirst. </a:t>
              </a:r>
            </a:p>
          </p:txBody>
        </p:sp>
        <p:sp>
          <p:nvSpPr>
            <p:cNvPr id="24" name="TextBox 24"/>
            <p:cNvSpPr txBox="1"/>
            <p:nvPr/>
          </p:nvSpPr>
          <p:spPr>
            <a:xfrm>
              <a:off x="5229" y="-57150"/>
              <a:ext cx="7022068" cy="556683"/>
            </a:xfrm>
            <a:prstGeom prst="rect">
              <a:avLst/>
            </a:prstGeom>
          </p:spPr>
          <p:txBody>
            <a:bodyPr lIns="0" tIns="0" rIns="0" bIns="0" rtlCol="0" anchor="t">
              <a:spAutoFit/>
            </a:bodyPr>
            <a:lstStyle/>
            <a:p>
              <a:pPr algn="l">
                <a:lnSpc>
                  <a:spcPts val="3499"/>
                </a:lnSpc>
              </a:pPr>
              <a:r>
                <a:rPr lang="en-US" sz="2499" b="1" spc="199">
                  <a:solidFill>
                    <a:srgbClr val="010101"/>
                  </a:solidFill>
                  <a:latin typeface="Arimo Bold"/>
                  <a:ea typeface="Arimo Bold"/>
                  <a:cs typeface="Arimo Bold"/>
                  <a:sym typeface="Arimo Bold"/>
                </a:rPr>
                <a:t>BUSINESS SYSTEMS</a:t>
              </a:r>
            </a:p>
          </p:txBody>
        </p:sp>
      </p:grpSp>
      <p:grpSp>
        <p:nvGrpSpPr>
          <p:cNvPr id="25" name="Group 25"/>
          <p:cNvGrpSpPr/>
          <p:nvPr/>
        </p:nvGrpSpPr>
        <p:grpSpPr>
          <a:xfrm>
            <a:off x="585866" y="16277387"/>
            <a:ext cx="6455664" cy="2109266"/>
            <a:chOff x="0" y="0"/>
            <a:chExt cx="8607552" cy="2812354"/>
          </a:xfrm>
        </p:grpSpPr>
        <p:sp>
          <p:nvSpPr>
            <p:cNvPr id="26" name="TextBox 26"/>
            <p:cNvSpPr txBox="1"/>
            <p:nvPr/>
          </p:nvSpPr>
          <p:spPr>
            <a:xfrm>
              <a:off x="5229" y="-57150"/>
              <a:ext cx="6278244" cy="556683"/>
            </a:xfrm>
            <a:prstGeom prst="rect">
              <a:avLst/>
            </a:prstGeom>
          </p:spPr>
          <p:txBody>
            <a:bodyPr lIns="0" tIns="0" rIns="0" bIns="0" rtlCol="0" anchor="t">
              <a:spAutoFit/>
            </a:bodyPr>
            <a:lstStyle/>
            <a:p>
              <a:pPr algn="l">
                <a:lnSpc>
                  <a:spcPts val="3499"/>
                </a:lnSpc>
              </a:pPr>
              <a:r>
                <a:rPr lang="en-US" sz="2499" b="1" spc="199">
                  <a:solidFill>
                    <a:srgbClr val="010101"/>
                  </a:solidFill>
                  <a:latin typeface="Arimo Bold"/>
                  <a:ea typeface="Arimo Bold"/>
                  <a:cs typeface="Arimo Bold"/>
                  <a:sym typeface="Arimo Bold"/>
                </a:rPr>
                <a:t>PROCESS/REPORTING</a:t>
              </a:r>
            </a:p>
          </p:txBody>
        </p:sp>
        <p:sp>
          <p:nvSpPr>
            <p:cNvPr id="27" name="TextBox 27"/>
            <p:cNvSpPr txBox="1"/>
            <p:nvPr/>
          </p:nvSpPr>
          <p:spPr>
            <a:xfrm>
              <a:off x="0" y="533339"/>
              <a:ext cx="8607552" cy="2279015"/>
            </a:xfrm>
            <a:prstGeom prst="rect">
              <a:avLst/>
            </a:prstGeom>
          </p:spPr>
          <p:txBody>
            <a:bodyPr lIns="0" tIns="0" rIns="0" bIns="0" rtlCol="0" anchor="t">
              <a:spAutoFit/>
            </a:bodyPr>
            <a:lstStyle/>
            <a:p>
              <a:pPr algn="just">
                <a:lnSpc>
                  <a:spcPts val="2730"/>
                </a:lnSpc>
              </a:pPr>
              <a:r>
                <a:rPr lang="en-US" sz="2100" spc="126">
                  <a:solidFill>
                    <a:srgbClr val="010101"/>
                  </a:solidFill>
                  <a:latin typeface="Didact Gothic"/>
                  <a:ea typeface="Didact Gothic"/>
                  <a:cs typeface="Didact Gothic"/>
                  <a:sym typeface="Didact Gothic"/>
                </a:rPr>
                <a:t>Q:  How will we pull information and reports from Florida PALM? </a:t>
              </a:r>
            </a:p>
            <a:p>
              <a:pPr algn="just">
                <a:lnSpc>
                  <a:spcPts val="2730"/>
                </a:lnSpc>
              </a:pPr>
              <a:r>
                <a:rPr lang="en-US" sz="2100" spc="84">
                  <a:solidFill>
                    <a:srgbClr val="010101"/>
                  </a:solidFill>
                  <a:latin typeface="Didact Gothic"/>
                  <a:ea typeface="Didact Gothic"/>
                  <a:cs typeface="Didact Gothic"/>
                  <a:sym typeface="Didact Gothic"/>
                </a:rPr>
                <a:t>A:  Florida PALM can pull from any data field and includes standard reports.  If a standard report doesn’t meet your needs, custom queries can be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284B"/>
        </a:solidFill>
        <a:effectLst/>
      </p:bgPr>
    </p:bg>
    <p:spTree>
      <p:nvGrpSpPr>
        <p:cNvPr id="1" name=""/>
        <p:cNvGrpSpPr/>
        <p:nvPr/>
      </p:nvGrpSpPr>
      <p:grpSpPr>
        <a:xfrm>
          <a:off x="0" y="0"/>
          <a:ext cx="0" cy="0"/>
          <a:chOff x="0" y="0"/>
          <a:chExt cx="0" cy="0"/>
        </a:xfrm>
      </p:grpSpPr>
      <p:sp>
        <p:nvSpPr>
          <p:cNvPr id="2" name="Freeform 2"/>
          <p:cNvSpPr/>
          <p:nvPr/>
        </p:nvSpPr>
        <p:spPr>
          <a:xfrm rot="-540633">
            <a:off x="-1705390" y="10502308"/>
            <a:ext cx="13208666" cy="8997239"/>
          </a:xfrm>
          <a:custGeom>
            <a:avLst/>
            <a:gdLst/>
            <a:ahLst/>
            <a:cxnLst/>
            <a:rect l="l" t="t" r="r" b="b"/>
            <a:pathLst>
              <a:path w="13208666" h="8997239">
                <a:moveTo>
                  <a:pt x="0" y="0"/>
                </a:moveTo>
                <a:lnTo>
                  <a:pt x="13208666" y="0"/>
                </a:lnTo>
                <a:lnTo>
                  <a:pt x="13208666" y="8997239"/>
                </a:lnTo>
                <a:lnTo>
                  <a:pt x="0" y="8997239"/>
                </a:lnTo>
                <a:lnTo>
                  <a:pt x="0" y="0"/>
                </a:lnTo>
                <a:close/>
              </a:path>
            </a:pathLst>
          </a:custGeom>
          <a:blipFill>
            <a:blip r:embed="rId2"/>
            <a:stretch>
              <a:fillRect l="-45945" t="-25002" r="-33175" b="-6369"/>
            </a:stretch>
          </a:blipFill>
        </p:spPr>
        <p:txBody>
          <a:bodyPr/>
          <a:lstStyle/>
          <a:p>
            <a:endParaRPr lang="en-US"/>
          </a:p>
        </p:txBody>
      </p:sp>
      <p:sp>
        <p:nvSpPr>
          <p:cNvPr id="3" name="Freeform 3"/>
          <p:cNvSpPr/>
          <p:nvPr/>
        </p:nvSpPr>
        <p:spPr>
          <a:xfrm rot="898927">
            <a:off x="-1654846" y="-862419"/>
            <a:ext cx="12027576" cy="6792810"/>
          </a:xfrm>
          <a:custGeom>
            <a:avLst/>
            <a:gdLst/>
            <a:ahLst/>
            <a:cxnLst/>
            <a:rect l="l" t="t" r="r" b="b"/>
            <a:pathLst>
              <a:path w="12027576" h="6792810">
                <a:moveTo>
                  <a:pt x="0" y="0"/>
                </a:moveTo>
                <a:lnTo>
                  <a:pt x="12027576" y="0"/>
                </a:lnTo>
                <a:lnTo>
                  <a:pt x="12027576" y="6792810"/>
                </a:lnTo>
                <a:lnTo>
                  <a:pt x="0" y="6792810"/>
                </a:lnTo>
                <a:lnTo>
                  <a:pt x="0" y="0"/>
                </a:lnTo>
                <a:close/>
              </a:path>
            </a:pathLst>
          </a:custGeom>
          <a:blipFill>
            <a:blip r:embed="rId2"/>
            <a:stretch>
              <a:fillRect l="-18789" r="-26533" b="-28548"/>
            </a:stretch>
          </a:blipFill>
        </p:spPr>
        <p:txBody>
          <a:bodyPr/>
          <a:lstStyle/>
          <a:p>
            <a:endParaRPr lang="en-US"/>
          </a:p>
        </p:txBody>
      </p:sp>
      <p:sp>
        <p:nvSpPr>
          <p:cNvPr id="4" name="AutoShape 4"/>
          <p:cNvSpPr/>
          <p:nvPr/>
        </p:nvSpPr>
        <p:spPr>
          <a:xfrm>
            <a:off x="361261" y="321159"/>
            <a:ext cx="6894431" cy="18404633"/>
          </a:xfrm>
          <a:prstGeom prst="rect">
            <a:avLst/>
          </a:prstGeom>
          <a:solidFill>
            <a:srgbClr val="FFFFFF"/>
          </a:solidFill>
        </p:spPr>
        <p:txBody>
          <a:bodyPr/>
          <a:lstStyle/>
          <a:p>
            <a:endParaRPr lang="en-US"/>
          </a:p>
        </p:txBody>
      </p:sp>
      <p:grpSp>
        <p:nvGrpSpPr>
          <p:cNvPr id="5" name="Group 5"/>
          <p:cNvGrpSpPr/>
          <p:nvPr/>
        </p:nvGrpSpPr>
        <p:grpSpPr>
          <a:xfrm>
            <a:off x="580644" y="8833133"/>
            <a:ext cx="6455664" cy="3205480"/>
            <a:chOff x="0" y="0"/>
            <a:chExt cx="8607552" cy="4273973"/>
          </a:xfrm>
        </p:grpSpPr>
        <p:sp>
          <p:nvSpPr>
            <p:cNvPr id="6" name="TextBox 6"/>
            <p:cNvSpPr txBox="1"/>
            <p:nvPr/>
          </p:nvSpPr>
          <p:spPr>
            <a:xfrm>
              <a:off x="0" y="623358"/>
              <a:ext cx="8607552" cy="3650615"/>
            </a:xfrm>
            <a:prstGeom prst="rect">
              <a:avLst/>
            </a:prstGeom>
          </p:spPr>
          <p:txBody>
            <a:bodyPr lIns="0" tIns="0" rIns="0" bIns="0" rtlCol="0" anchor="t">
              <a:spAutoFit/>
            </a:bodyPr>
            <a:lstStyle/>
            <a:p>
              <a:pPr algn="just">
                <a:lnSpc>
                  <a:spcPts val="2730"/>
                </a:lnSpc>
              </a:pPr>
              <a:r>
                <a:rPr lang="en-US" sz="2100" spc="105">
                  <a:solidFill>
                    <a:srgbClr val="010101"/>
                  </a:solidFill>
                  <a:latin typeface="Didact Gothic"/>
                  <a:ea typeface="Didact Gothic"/>
                  <a:cs typeface="Didact Gothic"/>
                  <a:sym typeface="Didact Gothic"/>
                </a:rPr>
                <a:t>Q:  What is the plan to transition from FLAIR to Florida PALM? </a:t>
              </a:r>
            </a:p>
            <a:p>
              <a:pPr algn="just">
                <a:lnSpc>
                  <a:spcPts val="2730"/>
                </a:lnSpc>
              </a:pPr>
              <a:r>
                <a:rPr lang="en-US" sz="2100" spc="105">
                  <a:solidFill>
                    <a:srgbClr val="010101"/>
                  </a:solidFill>
                  <a:latin typeface="Didact Gothic"/>
                  <a:ea typeface="Didact Gothic"/>
                  <a:cs typeface="Didact Gothic"/>
                  <a:sym typeface="Didact Gothic"/>
                </a:rPr>
                <a:t>A:  All state agencies will go live with Florida PALM at the same time.  We will work with your division leadership to create a plan for when and how to fully transition processes into Florida PALM.  The go-live date for Florida PALM is January 6, 2026, so most processes will transition at that time. </a:t>
              </a:r>
            </a:p>
          </p:txBody>
        </p:sp>
        <p:sp>
          <p:nvSpPr>
            <p:cNvPr id="7" name="TextBox 7"/>
            <p:cNvSpPr txBox="1"/>
            <p:nvPr/>
          </p:nvSpPr>
          <p:spPr>
            <a:xfrm>
              <a:off x="5307" y="-57150"/>
              <a:ext cx="6180293" cy="556683"/>
            </a:xfrm>
            <a:prstGeom prst="rect">
              <a:avLst/>
            </a:prstGeom>
          </p:spPr>
          <p:txBody>
            <a:bodyPr lIns="0" tIns="0" rIns="0" bIns="0" rtlCol="0" anchor="t">
              <a:spAutoFit/>
            </a:bodyPr>
            <a:lstStyle/>
            <a:p>
              <a:pPr algn="l">
                <a:lnSpc>
                  <a:spcPts val="3499"/>
                </a:lnSpc>
              </a:pPr>
              <a:r>
                <a:rPr lang="en-US" sz="2499" b="1" spc="199">
                  <a:solidFill>
                    <a:srgbClr val="010101"/>
                  </a:solidFill>
                  <a:latin typeface="Arimo Bold"/>
                  <a:ea typeface="Arimo Bold"/>
                  <a:cs typeface="Arimo Bold"/>
                  <a:sym typeface="Arimo Bold"/>
                </a:rPr>
                <a:t>TRANSITION / CUTOVER</a:t>
              </a:r>
            </a:p>
          </p:txBody>
        </p:sp>
      </p:grpSp>
      <p:grpSp>
        <p:nvGrpSpPr>
          <p:cNvPr id="8" name="Group 8"/>
          <p:cNvGrpSpPr/>
          <p:nvPr/>
        </p:nvGrpSpPr>
        <p:grpSpPr>
          <a:xfrm>
            <a:off x="580644" y="12191013"/>
            <a:ext cx="6455664" cy="3862705"/>
            <a:chOff x="0" y="0"/>
            <a:chExt cx="8607552" cy="5150273"/>
          </a:xfrm>
        </p:grpSpPr>
        <p:sp>
          <p:nvSpPr>
            <p:cNvPr id="9" name="TextBox 9"/>
            <p:cNvSpPr txBox="1"/>
            <p:nvPr/>
          </p:nvSpPr>
          <p:spPr>
            <a:xfrm>
              <a:off x="0" y="585258"/>
              <a:ext cx="8607552" cy="4565015"/>
            </a:xfrm>
            <a:prstGeom prst="rect">
              <a:avLst/>
            </a:prstGeom>
          </p:spPr>
          <p:txBody>
            <a:bodyPr lIns="0" tIns="0" rIns="0" bIns="0" rtlCol="0" anchor="t">
              <a:spAutoFit/>
            </a:bodyPr>
            <a:lstStyle/>
            <a:p>
              <a:pPr algn="just">
                <a:lnSpc>
                  <a:spcPts val="2730"/>
                </a:lnSpc>
              </a:pPr>
              <a:r>
                <a:rPr lang="en-US" sz="2100" spc="21">
                  <a:solidFill>
                    <a:srgbClr val="010101"/>
                  </a:solidFill>
                  <a:latin typeface="Didact Gothic"/>
                  <a:ea typeface="Didact Gothic"/>
                  <a:cs typeface="Didact Gothic"/>
                  <a:sym typeface="Didact Gothic"/>
                </a:rPr>
                <a:t>Q:  What are the benefits of transitioning to Florida PALM for end users? What’s in it for me (WIIFM)?</a:t>
              </a:r>
            </a:p>
            <a:p>
              <a:pPr algn="just">
                <a:lnSpc>
                  <a:spcPts val="2730"/>
                </a:lnSpc>
              </a:pPr>
              <a:r>
                <a:rPr lang="en-US" sz="2100" spc="21">
                  <a:solidFill>
                    <a:srgbClr val="010101"/>
                  </a:solidFill>
                  <a:latin typeface="Didact Gothic"/>
                  <a:ea typeface="Didact Gothic"/>
                  <a:cs typeface="Didact Gothic"/>
                  <a:sym typeface="Didact Gothic"/>
                </a:rPr>
                <a:t>A:  There are numerous benefits of transitioning to Florida PALM, including: </a:t>
              </a:r>
            </a:p>
            <a:p>
              <a:pPr marL="453390" lvl="1" indent="-226695" algn="just">
                <a:lnSpc>
                  <a:spcPts val="2730"/>
                </a:lnSpc>
                <a:buFont typeface="Arial"/>
                <a:buChar char="•"/>
              </a:pPr>
              <a:r>
                <a:rPr lang="en-US" sz="2100" spc="21">
                  <a:solidFill>
                    <a:srgbClr val="010101"/>
                  </a:solidFill>
                  <a:latin typeface="Didact Gothic"/>
                  <a:ea typeface="Didact Gothic"/>
                  <a:cs typeface="Didact Gothic"/>
                  <a:sym typeface="Didact Gothic"/>
                </a:rPr>
                <a:t>The ability to use your mouse. Say goodbye ‘F’ keys! </a:t>
              </a:r>
            </a:p>
            <a:p>
              <a:pPr marL="453390" lvl="1" indent="-226695" algn="just">
                <a:lnSpc>
                  <a:spcPts val="2730"/>
                </a:lnSpc>
                <a:buFont typeface="Arial"/>
                <a:buChar char="•"/>
              </a:pPr>
              <a:r>
                <a:rPr lang="en-US" sz="2100" spc="21">
                  <a:solidFill>
                    <a:srgbClr val="010101"/>
                  </a:solidFill>
                  <a:latin typeface="Didact Gothic"/>
                  <a:ea typeface="Didact Gothic"/>
                  <a:cs typeface="Didact Gothic"/>
                  <a:sym typeface="Didact Gothic"/>
                </a:rPr>
                <a:t>Florida PALM operates on Oracle® PeopleSoft technology used by many businesses and agencies. Learning this software gives you transferrable skills. </a:t>
              </a:r>
            </a:p>
            <a:p>
              <a:pPr marL="453390" lvl="1" indent="-226695" algn="just">
                <a:lnSpc>
                  <a:spcPts val="2730"/>
                </a:lnSpc>
                <a:buFont typeface="Arial"/>
                <a:buChar char="•"/>
              </a:pPr>
              <a:r>
                <a:rPr lang="en-US" sz="2100" spc="21">
                  <a:solidFill>
                    <a:srgbClr val="010101"/>
                  </a:solidFill>
                  <a:latin typeface="Didact Gothic"/>
                  <a:ea typeface="Didact Gothic"/>
                  <a:cs typeface="Didact Gothic"/>
                  <a:sym typeface="Didact Gothic"/>
                </a:rPr>
                <a:t>Near real-time data will be available in Florida PALM! </a:t>
              </a:r>
            </a:p>
          </p:txBody>
        </p:sp>
        <p:sp>
          <p:nvSpPr>
            <p:cNvPr id="10" name="TextBox 10"/>
            <p:cNvSpPr txBox="1"/>
            <p:nvPr/>
          </p:nvSpPr>
          <p:spPr>
            <a:xfrm>
              <a:off x="6096" y="-57150"/>
              <a:ext cx="2739784" cy="556683"/>
            </a:xfrm>
            <a:prstGeom prst="rect">
              <a:avLst/>
            </a:prstGeom>
          </p:spPr>
          <p:txBody>
            <a:bodyPr lIns="0" tIns="0" rIns="0" bIns="0" rtlCol="0" anchor="t">
              <a:spAutoFit/>
            </a:bodyPr>
            <a:lstStyle/>
            <a:p>
              <a:pPr algn="l">
                <a:lnSpc>
                  <a:spcPts val="3499"/>
                </a:lnSpc>
              </a:pPr>
              <a:r>
                <a:rPr lang="en-US" sz="2499" b="1" spc="199">
                  <a:solidFill>
                    <a:srgbClr val="010101"/>
                  </a:solidFill>
                  <a:latin typeface="Arimo Bold"/>
                  <a:ea typeface="Arimo Bold"/>
                  <a:cs typeface="Arimo Bold"/>
                  <a:sym typeface="Arimo Bold"/>
                </a:rPr>
                <a:t>PEOPLE</a:t>
              </a:r>
            </a:p>
          </p:txBody>
        </p:sp>
      </p:grpSp>
      <p:grpSp>
        <p:nvGrpSpPr>
          <p:cNvPr id="11" name="Group 11"/>
          <p:cNvGrpSpPr/>
          <p:nvPr/>
        </p:nvGrpSpPr>
        <p:grpSpPr>
          <a:xfrm>
            <a:off x="580644" y="5084405"/>
            <a:ext cx="6455664" cy="3548380"/>
            <a:chOff x="0" y="0"/>
            <a:chExt cx="8607552" cy="4731173"/>
          </a:xfrm>
        </p:grpSpPr>
        <p:sp>
          <p:nvSpPr>
            <p:cNvPr id="12" name="TextBox 12"/>
            <p:cNvSpPr txBox="1"/>
            <p:nvPr/>
          </p:nvSpPr>
          <p:spPr>
            <a:xfrm>
              <a:off x="6096" y="-57150"/>
              <a:ext cx="4765220" cy="556683"/>
            </a:xfrm>
            <a:prstGeom prst="rect">
              <a:avLst/>
            </a:prstGeom>
          </p:spPr>
          <p:txBody>
            <a:bodyPr lIns="0" tIns="0" rIns="0" bIns="0" rtlCol="0" anchor="t">
              <a:spAutoFit/>
            </a:bodyPr>
            <a:lstStyle/>
            <a:p>
              <a:pPr algn="l">
                <a:lnSpc>
                  <a:spcPts val="3499"/>
                </a:lnSpc>
              </a:pPr>
              <a:r>
                <a:rPr lang="en-US" sz="2499" b="1" spc="199">
                  <a:solidFill>
                    <a:srgbClr val="010101"/>
                  </a:solidFill>
                  <a:latin typeface="Arimo Bold"/>
                  <a:ea typeface="Arimo Bold"/>
                  <a:cs typeface="Arimo Bold"/>
                  <a:sym typeface="Arimo Bold"/>
                </a:rPr>
                <a:t>TRAINING/UAT</a:t>
              </a:r>
            </a:p>
          </p:txBody>
        </p:sp>
        <p:sp>
          <p:nvSpPr>
            <p:cNvPr id="13" name="TextBox 13"/>
            <p:cNvSpPr txBox="1"/>
            <p:nvPr/>
          </p:nvSpPr>
          <p:spPr>
            <a:xfrm>
              <a:off x="0" y="623358"/>
              <a:ext cx="8607552" cy="4107815"/>
            </a:xfrm>
            <a:prstGeom prst="rect">
              <a:avLst/>
            </a:prstGeom>
          </p:spPr>
          <p:txBody>
            <a:bodyPr lIns="0" tIns="0" rIns="0" bIns="0" rtlCol="0" anchor="t">
              <a:spAutoFit/>
            </a:bodyPr>
            <a:lstStyle/>
            <a:p>
              <a:pPr algn="just">
                <a:lnSpc>
                  <a:spcPts val="2730"/>
                </a:lnSpc>
              </a:pPr>
              <a:r>
                <a:rPr lang="en-US" sz="2100" spc="105">
                  <a:solidFill>
                    <a:srgbClr val="010101"/>
                  </a:solidFill>
                  <a:latin typeface="Didact Gothic"/>
                  <a:ea typeface="Didact Gothic"/>
                  <a:cs typeface="Didact Gothic"/>
                  <a:sym typeface="Didact Gothic"/>
                </a:rPr>
                <a:t>Q:  Will we be provided with a testing environment for real-world beta testing? </a:t>
              </a:r>
            </a:p>
            <a:p>
              <a:pPr algn="just">
                <a:lnSpc>
                  <a:spcPts val="2730"/>
                </a:lnSpc>
              </a:pPr>
              <a:r>
                <a:rPr lang="en-US" sz="2100" spc="105">
                  <a:solidFill>
                    <a:srgbClr val="010101"/>
                  </a:solidFill>
                  <a:latin typeface="Didact Gothic"/>
                  <a:ea typeface="Didact Gothic"/>
                  <a:cs typeface="Didact Gothic"/>
                  <a:sym typeface="Didact Gothic"/>
                </a:rPr>
                <a:t>A:  Yes.  We will test the system as part of User Acceptance Testing (UAT) from April through November 2025. The Project Team will load our data into a testing environment so we can test our processes and ensure they work correctly.  UAT will also be the time to create manuals and job aids for DFS processes so we will be prepared for go-live. </a:t>
              </a:r>
            </a:p>
          </p:txBody>
        </p:sp>
      </p:grpSp>
      <p:grpSp>
        <p:nvGrpSpPr>
          <p:cNvPr id="14" name="Group 14"/>
          <p:cNvGrpSpPr/>
          <p:nvPr/>
        </p:nvGrpSpPr>
        <p:grpSpPr>
          <a:xfrm>
            <a:off x="580644" y="2020028"/>
            <a:ext cx="6455664" cy="2890297"/>
            <a:chOff x="0" y="0"/>
            <a:chExt cx="8607552" cy="3853729"/>
          </a:xfrm>
        </p:grpSpPr>
        <p:sp>
          <p:nvSpPr>
            <p:cNvPr id="15" name="TextBox 15"/>
            <p:cNvSpPr txBox="1"/>
            <p:nvPr/>
          </p:nvSpPr>
          <p:spPr>
            <a:xfrm>
              <a:off x="0" y="660314"/>
              <a:ext cx="8607552" cy="3193415"/>
            </a:xfrm>
            <a:prstGeom prst="rect">
              <a:avLst/>
            </a:prstGeom>
          </p:spPr>
          <p:txBody>
            <a:bodyPr lIns="0" tIns="0" rIns="0" bIns="0" rtlCol="0" anchor="t">
              <a:spAutoFit/>
            </a:bodyPr>
            <a:lstStyle/>
            <a:p>
              <a:pPr algn="just">
                <a:lnSpc>
                  <a:spcPts val="2730"/>
                </a:lnSpc>
              </a:pPr>
              <a:r>
                <a:rPr lang="en-US" sz="2100" spc="126">
                  <a:solidFill>
                    <a:srgbClr val="010101"/>
                  </a:solidFill>
                  <a:latin typeface="Didact Gothic"/>
                  <a:ea typeface="Didact Gothic"/>
                  <a:cs typeface="Didact Gothic"/>
                  <a:sym typeface="Didact Gothic"/>
                </a:rPr>
                <a:t>Q:  Is the FLAIR Chart of Accounts changing? </a:t>
              </a:r>
            </a:p>
            <a:p>
              <a:pPr algn="just">
                <a:lnSpc>
                  <a:spcPts val="2730"/>
                </a:lnSpc>
              </a:pPr>
              <a:r>
                <a:rPr lang="en-US" sz="2100" spc="105">
                  <a:solidFill>
                    <a:srgbClr val="010101"/>
                  </a:solidFill>
                  <a:latin typeface="Didact Gothic"/>
                  <a:ea typeface="Didact Gothic"/>
                  <a:cs typeface="Didact Gothic"/>
                  <a:sym typeface="Didact Gothic"/>
                </a:rPr>
                <a:t>A:  Yes.  FLAIR data elements will be replaced with Florida PALM ChartFields.  For instance, in Florida PALM the “Account” ChartField replaces FLAIR’s “General Ledger” Data Element for all Balance Sheet records and replaces the “Object Code” Data Elements for Expense and Revenue records. </a:t>
              </a:r>
            </a:p>
          </p:txBody>
        </p:sp>
        <p:sp>
          <p:nvSpPr>
            <p:cNvPr id="16" name="TextBox 16"/>
            <p:cNvSpPr txBox="1"/>
            <p:nvPr/>
          </p:nvSpPr>
          <p:spPr>
            <a:xfrm>
              <a:off x="6096" y="-57150"/>
              <a:ext cx="6714258" cy="556683"/>
            </a:xfrm>
            <a:prstGeom prst="rect">
              <a:avLst/>
            </a:prstGeom>
          </p:spPr>
          <p:txBody>
            <a:bodyPr lIns="0" tIns="0" rIns="0" bIns="0" rtlCol="0" anchor="t">
              <a:spAutoFit/>
            </a:bodyPr>
            <a:lstStyle/>
            <a:p>
              <a:pPr algn="l">
                <a:lnSpc>
                  <a:spcPts val="3499"/>
                </a:lnSpc>
              </a:pPr>
              <a:r>
                <a:rPr lang="en-US" sz="2499" b="1" spc="199">
                  <a:solidFill>
                    <a:srgbClr val="010101"/>
                  </a:solidFill>
                  <a:latin typeface="Arimo Bold"/>
                  <a:ea typeface="Arimo Bold"/>
                  <a:cs typeface="Arimo Bold"/>
                  <a:sym typeface="Arimo Bold"/>
                </a:rPr>
                <a:t>CHART OF ACCOUNTS</a:t>
              </a:r>
            </a:p>
          </p:txBody>
        </p:sp>
      </p:grpSp>
      <p:sp>
        <p:nvSpPr>
          <p:cNvPr id="17" name="TextBox 17"/>
          <p:cNvSpPr txBox="1"/>
          <p:nvPr/>
        </p:nvSpPr>
        <p:spPr>
          <a:xfrm>
            <a:off x="580644" y="472443"/>
            <a:ext cx="6455664" cy="1373505"/>
          </a:xfrm>
          <a:prstGeom prst="rect">
            <a:avLst/>
          </a:prstGeom>
        </p:spPr>
        <p:txBody>
          <a:bodyPr lIns="0" tIns="0" rIns="0" bIns="0" rtlCol="0" anchor="t">
            <a:spAutoFit/>
          </a:bodyPr>
          <a:lstStyle/>
          <a:p>
            <a:pPr algn="just">
              <a:lnSpc>
                <a:spcPts val="2730"/>
              </a:lnSpc>
            </a:pPr>
            <a:r>
              <a:rPr lang="en-US" sz="2100" spc="126">
                <a:solidFill>
                  <a:srgbClr val="010101"/>
                </a:solidFill>
                <a:latin typeface="Didact Gothic"/>
                <a:ea typeface="Didact Gothic"/>
                <a:cs typeface="Didact Gothic"/>
                <a:sym typeface="Didact Gothic"/>
              </a:rPr>
              <a:t>built to extract data.  The </a:t>
            </a:r>
            <a:r>
              <a:rPr lang="en-US" sz="2100" u="sng" spc="126">
                <a:solidFill>
                  <a:srgbClr val="23648A"/>
                </a:solidFill>
                <a:latin typeface="Didact Gothic"/>
                <a:ea typeface="Didact Gothic"/>
                <a:cs typeface="Didact Gothic"/>
                <a:sym typeface="Didact Gothic"/>
                <a:hlinkClick r:id="rId3" tooltip="https://myfloridacfofloridapalm.us.document360.io/docs/reports"/>
              </a:rPr>
              <a:t>Florida PALM Reports Catalog</a:t>
            </a:r>
            <a:r>
              <a:rPr lang="en-US" sz="2100" spc="126">
                <a:solidFill>
                  <a:srgbClr val="010101"/>
                </a:solidFill>
                <a:latin typeface="Didact Gothic"/>
                <a:ea typeface="Didact Gothic"/>
                <a:cs typeface="Didact Gothic"/>
                <a:sym typeface="Didact Gothic"/>
              </a:rPr>
              <a:t> can be found in the </a:t>
            </a:r>
            <a:r>
              <a:rPr lang="en-US" sz="2100" u="sng" spc="126">
                <a:solidFill>
                  <a:srgbClr val="23648A"/>
                </a:solidFill>
                <a:latin typeface="Didact Gothic"/>
                <a:ea typeface="Didact Gothic"/>
                <a:cs typeface="Didact Gothic"/>
                <a:sym typeface="Didact Gothic"/>
                <a:hlinkClick r:id="rId3" tooltip="https://myfloridacfofloridapalm.us.document360.io/docs/reports"/>
              </a:rPr>
              <a:t>Knowledge Center</a:t>
            </a:r>
            <a:r>
              <a:rPr lang="en-US" sz="2100" spc="126">
                <a:solidFill>
                  <a:srgbClr val="010101"/>
                </a:solidFill>
                <a:latin typeface="Didact Gothic"/>
                <a:ea typeface="Didact Gothic"/>
                <a:cs typeface="Didact Gothic"/>
                <a:sym typeface="Didact Gothic"/>
              </a:rPr>
              <a:t>. The </a:t>
            </a:r>
            <a:r>
              <a:rPr lang="en-US" sz="2100" u="sng" spc="126">
                <a:solidFill>
                  <a:srgbClr val="23648A"/>
                </a:solidFill>
                <a:latin typeface="Didact Gothic"/>
                <a:ea typeface="Didact Gothic"/>
                <a:cs typeface="Didact Gothic"/>
                <a:sym typeface="Didact Gothic"/>
                <a:hlinkClick r:id="rId4" tooltip="https://myfloridacfo.com/docs-sf/florida-palm-libraries/approach-documents/reporting-approachc38fa8024a9645e6bbbe7825c6374b1b.pdf?sfvrsn=f119edff_17"/>
              </a:rPr>
              <a:t>Reporting Approach</a:t>
            </a:r>
            <a:r>
              <a:rPr lang="en-US" sz="2100" spc="126">
                <a:solidFill>
                  <a:srgbClr val="010101"/>
                </a:solidFill>
                <a:latin typeface="Didact Gothic"/>
                <a:ea typeface="Didact Gothic"/>
                <a:cs typeface="Didact Gothic"/>
                <a:sym typeface="Didact Gothic"/>
              </a:rPr>
              <a:t> can be found on the </a:t>
            </a:r>
            <a:r>
              <a:rPr lang="en-US" sz="2100" u="sng" spc="126">
                <a:solidFill>
                  <a:srgbClr val="23648A"/>
                </a:solidFill>
                <a:latin typeface="Didact Gothic"/>
                <a:ea typeface="Didact Gothic"/>
                <a:cs typeface="Didact Gothic"/>
                <a:sym typeface="Didact Gothic"/>
                <a:hlinkClick r:id="rId5" tooltip="https://myfloridacfo.com/floridapalm/reporting"/>
              </a:rPr>
              <a:t>Florida PALM</a:t>
            </a:r>
            <a:r>
              <a:rPr lang="en-US" sz="2100" spc="126">
                <a:solidFill>
                  <a:srgbClr val="010101"/>
                </a:solidFill>
                <a:latin typeface="Didact Gothic"/>
                <a:ea typeface="Didact Gothic"/>
                <a:cs typeface="Didact Gothic"/>
                <a:sym typeface="Didact Gothic"/>
              </a:rPr>
              <a:t> site. </a:t>
            </a:r>
          </a:p>
        </p:txBody>
      </p:sp>
      <p:sp>
        <p:nvSpPr>
          <p:cNvPr id="18" name="TextBox 18"/>
          <p:cNvSpPr txBox="1"/>
          <p:nvPr/>
        </p:nvSpPr>
        <p:spPr>
          <a:xfrm>
            <a:off x="580644" y="16322799"/>
            <a:ext cx="6455664" cy="2223135"/>
          </a:xfrm>
          <a:prstGeom prst="rect">
            <a:avLst/>
          </a:prstGeom>
        </p:spPr>
        <p:txBody>
          <a:bodyPr lIns="0" tIns="0" rIns="0" bIns="0" rtlCol="0" anchor="t">
            <a:spAutoFit/>
          </a:bodyPr>
          <a:lstStyle/>
          <a:p>
            <a:pPr algn="just">
              <a:lnSpc>
                <a:spcPts val="2940"/>
              </a:lnSpc>
              <a:spcBef>
                <a:spcPct val="0"/>
              </a:spcBef>
            </a:pPr>
            <a:r>
              <a:rPr lang="en-US" sz="2100" spc="168">
                <a:solidFill>
                  <a:srgbClr val="000000"/>
                </a:solidFill>
                <a:latin typeface="Didact Gothic"/>
                <a:ea typeface="Didact Gothic"/>
                <a:cs typeface="Didact Gothic"/>
                <a:sym typeface="Didact Gothic"/>
              </a:rPr>
              <a:t>Have additional questions that haven’t been answered?  No worries!  You can post them on the</a:t>
            </a:r>
            <a:r>
              <a:rPr lang="en-US" sz="2100" spc="168">
                <a:solidFill>
                  <a:srgbClr val="23648A"/>
                </a:solidFill>
                <a:latin typeface="Didact Gothic"/>
                <a:ea typeface="Didact Gothic"/>
                <a:cs typeface="Didact Gothic"/>
                <a:sym typeface="Didact Gothic"/>
              </a:rPr>
              <a:t> </a:t>
            </a:r>
            <a:r>
              <a:rPr lang="en-US" sz="2100" u="sng" spc="168">
                <a:solidFill>
                  <a:srgbClr val="23648A"/>
                </a:solidFill>
                <a:latin typeface="Didact Gothic"/>
                <a:ea typeface="Didact Gothic"/>
                <a:cs typeface="Didact Gothic"/>
                <a:sym typeface="Didact Gothic"/>
                <a:hlinkClick r:id="rId6" tooltip="https://myfloridacfo.sharepoint.com/sites/LnD/CCN/SitePages/DFS-Florida-PALM-Stakeholders-Site.aspx"/>
              </a:rPr>
              <a:t>DFS Florida PALM Stakeholder Site</a:t>
            </a:r>
            <a:r>
              <a:rPr lang="en-US" sz="2100" spc="168">
                <a:solidFill>
                  <a:srgbClr val="23648A"/>
                </a:solidFill>
                <a:latin typeface="Didact Gothic"/>
                <a:ea typeface="Didact Gothic"/>
                <a:cs typeface="Didact Gothic"/>
                <a:sym typeface="Didact Gothic"/>
              </a:rPr>
              <a:t>: </a:t>
            </a:r>
            <a:r>
              <a:rPr lang="en-US" sz="2100" u="sng" spc="168">
                <a:solidFill>
                  <a:srgbClr val="23648A"/>
                </a:solidFill>
                <a:latin typeface="Didact Gothic"/>
                <a:ea typeface="Didact Gothic"/>
                <a:cs typeface="Didact Gothic"/>
                <a:sym typeface="Didact Gothic"/>
                <a:hlinkClick r:id="rId7" tooltip="https://myfloridacfo.sharepoint.com/sites/LnD/CCN/Lists/Question%20Board/AllItems.aspx"/>
              </a:rPr>
              <a:t>Question Board</a:t>
            </a:r>
            <a:r>
              <a:rPr lang="en-US" sz="2100" spc="168">
                <a:solidFill>
                  <a:srgbClr val="000000"/>
                </a:solidFill>
                <a:latin typeface="Didact Gothic"/>
                <a:ea typeface="Didact Gothic"/>
                <a:cs typeface="Didact Gothic"/>
                <a:sym typeface="Didact Gothic"/>
              </a:rPr>
              <a:t>.  The Question Board is monitored closely so check back regularly for answers to all your questions about Florida PALM. </a:t>
            </a:r>
          </a:p>
        </p:txBody>
      </p:sp>
      <p:sp>
        <p:nvSpPr>
          <p:cNvPr id="19" name="AutoShape 19"/>
          <p:cNvSpPr/>
          <p:nvPr/>
        </p:nvSpPr>
        <p:spPr>
          <a:xfrm>
            <a:off x="1056344" y="16213262"/>
            <a:ext cx="5504264" cy="0"/>
          </a:xfrm>
          <a:prstGeom prst="line">
            <a:avLst/>
          </a:prstGeom>
          <a:ln w="9525" cap="flat">
            <a:solidFill>
              <a:srgbClr val="010101"/>
            </a:solidFill>
            <a:prstDash val="solid"/>
            <a:headEnd type="none" w="sm" len="sm"/>
            <a:tailEnd type="none" w="sm" len="sm"/>
          </a:ln>
        </p:spPr>
        <p:txBody>
          <a:bodyPr/>
          <a:lstStyle/>
          <a:p>
            <a:endParaRPr lang="en-US"/>
          </a:p>
        </p:txBody>
      </p:sp>
      <p:sp>
        <p:nvSpPr>
          <p:cNvPr id="20" name="TextBox 20"/>
          <p:cNvSpPr txBox="1"/>
          <p:nvPr/>
        </p:nvSpPr>
        <p:spPr>
          <a:xfrm>
            <a:off x="4541239" y="18315125"/>
            <a:ext cx="2314018" cy="266700"/>
          </a:xfrm>
          <a:prstGeom prst="rect">
            <a:avLst/>
          </a:prstGeom>
        </p:spPr>
        <p:txBody>
          <a:bodyPr lIns="0" tIns="0" rIns="0" bIns="0" rtlCol="0" anchor="t">
            <a:spAutoFit/>
          </a:bodyPr>
          <a:lstStyle/>
          <a:p>
            <a:pPr marL="0" lvl="0" indent="0" algn="r">
              <a:lnSpc>
                <a:spcPts val="2100"/>
              </a:lnSpc>
              <a:spcBef>
                <a:spcPct val="0"/>
              </a:spcBef>
            </a:pPr>
            <a:r>
              <a:rPr lang="en-US" sz="1500">
                <a:solidFill>
                  <a:srgbClr val="201F1E"/>
                </a:solidFill>
                <a:latin typeface="Didact Gothic"/>
                <a:ea typeface="Didact Gothic"/>
                <a:cs typeface="Didact Gothic"/>
                <a:sym typeface="Didact Gothic"/>
              </a:rPr>
              <a:t>January 2025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6A8CD784514980151857FFB91438" ma:contentTypeVersion="9" ma:contentTypeDescription="Create a new document." ma:contentTypeScope="" ma:versionID="5ada2d19edcb68cd8912940340cc943b">
  <xsd:schema xmlns:xsd="http://www.w3.org/2001/XMLSchema" xmlns:xs="http://www.w3.org/2001/XMLSchema" xmlns:p="http://schemas.microsoft.com/office/2006/metadata/properties" xmlns:ns2="ee0d1073-b73c-4cf9-a2e0-1985adf7d54f" xmlns:ns3="38bbd39f-e931-4627-bb4e-35dd95c2a6ed" targetNamespace="http://schemas.microsoft.com/office/2006/metadata/properties" ma:root="true" ma:fieldsID="92ea1cf7cd12e34d9b6cca020c40d3f7" ns2:_="" ns3:_="">
    <xsd:import namespace="ee0d1073-b73c-4cf9-a2e0-1985adf7d54f"/>
    <xsd:import namespace="38bbd39f-e931-4627-bb4e-35dd95c2a6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bbd39f-e931-4627-bb4e-35dd95c2a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escription" ma:index="18" nillable="true" ma:displayName="Description" ma:format="Dropdown" ma:internalNam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 xmlns="38bbd39f-e931-4627-bb4e-35dd95c2a6ed" xsi:nil="true"/>
    <_dlc_DocId xmlns="ee0d1073-b73c-4cf9-a2e0-1985adf7d54f">3XNNPFDRQHSR-1102996205-116</_dlc_DocId>
    <_dlc_DocIdUrl xmlns="ee0d1073-b73c-4cf9-a2e0-1985adf7d54f">
      <Url>https://myfloridacfo.sharepoint.com/sites/FLP/DFS CCN/_layouts/15/DocIdRedir.aspx?ID=3XNNPFDRQHSR-1102996205-116</Url>
      <Description>3XNNPFDRQHSR-1102996205-116</Description>
    </_dlc_DocIdUrl>
  </documentManagement>
</p:properties>
</file>

<file path=customXml/itemProps1.xml><?xml version="1.0" encoding="utf-8"?>
<ds:datastoreItem xmlns:ds="http://schemas.openxmlformats.org/officeDocument/2006/customXml" ds:itemID="{A6B467EF-345D-43FF-9C40-7D8A93197580}"/>
</file>

<file path=customXml/itemProps2.xml><?xml version="1.0" encoding="utf-8"?>
<ds:datastoreItem xmlns:ds="http://schemas.openxmlformats.org/officeDocument/2006/customXml" ds:itemID="{FACE77E7-B70E-4CCF-B745-3C06D66E9890}"/>
</file>

<file path=customXml/itemProps3.xml><?xml version="1.0" encoding="utf-8"?>
<ds:datastoreItem xmlns:ds="http://schemas.openxmlformats.org/officeDocument/2006/customXml" ds:itemID="{2174B16E-A26D-4795-B335-F26EA078D952}"/>
</file>

<file path=customXml/itemProps4.xml><?xml version="1.0" encoding="utf-8"?>
<ds:datastoreItem xmlns:ds="http://schemas.openxmlformats.org/officeDocument/2006/customXml" ds:itemID="{59D717E7-C6A0-418F-8316-5D0E28CA38E5}"/>
</file>

<file path=docProps/app.xml><?xml version="1.0" encoding="utf-8"?>
<Properties xmlns="http://schemas.openxmlformats.org/officeDocument/2006/extended-properties" xmlns:vt="http://schemas.openxmlformats.org/officeDocument/2006/docPropsVTypes">
  <TotalTime>0</TotalTime>
  <Words>662</Words>
  <Application>Microsoft Office PowerPoint</Application>
  <PresentationFormat>Custom</PresentationFormat>
  <Paragraphs>34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Didact Gothic</vt:lpstr>
      <vt:lpstr>Arimo Bold</vt:lpstr>
      <vt:lpstr>Arial</vt:lpstr>
      <vt:lpstr>Arimo</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Florida PALM Updates - FAQs (Palm Card)</dc:title>
  <cp:lastModifiedBy>Topol, Amy</cp:lastModifiedBy>
  <cp:revision>1</cp:revision>
  <dcterms:created xsi:type="dcterms:W3CDTF">2006-08-16T00:00:00Z</dcterms:created>
  <dcterms:modified xsi:type="dcterms:W3CDTF">2025-04-25T20:16:35Z</dcterms:modified>
  <dc:identifier>DAGbcGlxx-g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0x01010057326A8CD784514980151857FFB91438</vt:lpwstr>
  </property>
  <property fmtid="{D5CDD505-2E9C-101B-9397-08002B2CF9AE}" pid="3" name="_dlc_DocIdItemGuid">
    <vt:lpwstr>712c3359-6b8c-4a97-b863-8e8aa2d9466b</vt:lpwstr>
  </property>
</Properties>
</file>