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620000" cy="19050000"/>
  <p:notesSz cx="6858000" cy="9144000"/>
  <p:embeddedFontLst>
    <p:embeddedFont>
      <p:font typeface="Archivo Black" panose="020B0604020202020204" charset="0"/>
      <p:regular r:id="rId3"/>
    </p:embeddedFont>
    <p:embeddedFont>
      <p:font typeface="Arimo" panose="020B0604020202020204" charset="0"/>
      <p:regular r:id="rId4"/>
    </p:embeddedFont>
    <p:embeddedFont>
      <p:font typeface="Arimo Bold" panose="020B0604020202020204" charset="0"/>
      <p:regular r:id="rId5"/>
    </p:embeddedFont>
    <p:embeddedFont>
      <p:font typeface="Arimo Italics" panose="020B0604020202020204" charset="0"/>
      <p:regular r:id="rId6"/>
    </p:embeddedFont>
    <p:embeddedFont>
      <p:font typeface="Big Shoulders Display Bold" panose="020B0604020202020204" charset="0"/>
      <p:regular r:id="rId7"/>
    </p:embeddedFont>
    <p:embeddedFont>
      <p:font typeface="Biski" panose="020B0604020202020204" charset="-34"/>
      <p:regular r:id="rId8"/>
    </p:embeddedFont>
    <p:embeddedFont>
      <p:font typeface="Canva Sans Bold" panose="020B0604020202020204" charset="0"/>
      <p:regular r:id="rId9"/>
    </p:embeddedFont>
    <p:embeddedFont>
      <p:font typeface="Copperplate Gothic 32 AB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379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openxmlformats.org/officeDocument/2006/relationships/customXml" Target="../customXml/item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yfloridacfo.com/floridapalm/design-meetings" TargetMode="Externa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18.png"/><Relationship Id="rId7" Type="http://schemas.openxmlformats.org/officeDocument/2006/relationships/image" Target="../media/image6.svg"/><Relationship Id="rId12" Type="http://schemas.openxmlformats.org/officeDocument/2006/relationships/hyperlink" Target="https://myfloridacfo.com/floridapalm/agency-reporting" TargetMode="External"/><Relationship Id="rId17" Type="http://schemas.openxmlformats.org/officeDocument/2006/relationships/image" Target="../media/image14.sv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sv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svg"/><Relationship Id="rId24" Type="http://schemas.openxmlformats.org/officeDocument/2006/relationships/image" Target="../media/image21.svg"/><Relationship Id="rId5" Type="http://schemas.openxmlformats.org/officeDocument/2006/relationships/image" Target="../media/image4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6.svg"/><Relationship Id="rId31" Type="http://schemas.openxmlformats.org/officeDocument/2006/relationships/hyperlink" Target="https://myfloridacfo.com/floridapalm/palmcas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svg"/><Relationship Id="rId27" Type="http://schemas.openxmlformats.org/officeDocument/2006/relationships/image" Target="../media/image24.jpe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7053" y="1304144"/>
            <a:ext cx="2305507" cy="473221"/>
          </a:xfrm>
          <a:custGeom>
            <a:avLst/>
            <a:gdLst/>
            <a:ahLst/>
            <a:cxnLst/>
            <a:rect l="l" t="t" r="r" b="b"/>
            <a:pathLst>
              <a:path w="2305507" h="473221">
                <a:moveTo>
                  <a:pt x="0" y="0"/>
                </a:moveTo>
                <a:lnTo>
                  <a:pt x="2305507" y="0"/>
                </a:lnTo>
                <a:lnTo>
                  <a:pt x="2305507" y="473221"/>
                </a:lnTo>
                <a:lnTo>
                  <a:pt x="0" y="473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849529" y="1910715"/>
            <a:ext cx="1700555" cy="338185"/>
          </a:xfrm>
          <a:custGeom>
            <a:avLst/>
            <a:gdLst/>
            <a:ahLst/>
            <a:cxnLst/>
            <a:rect l="l" t="t" r="r" b="b"/>
            <a:pathLst>
              <a:path w="1700555" h="338185">
                <a:moveTo>
                  <a:pt x="0" y="0"/>
                </a:moveTo>
                <a:lnTo>
                  <a:pt x="1700555" y="0"/>
                </a:lnTo>
                <a:lnTo>
                  <a:pt x="1700555" y="338185"/>
                </a:lnTo>
                <a:lnTo>
                  <a:pt x="0" y="3381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119896" y="2383936"/>
            <a:ext cx="1159812" cy="337890"/>
          </a:xfrm>
          <a:custGeom>
            <a:avLst/>
            <a:gdLst/>
            <a:ahLst/>
            <a:cxnLst/>
            <a:rect l="l" t="t" r="r" b="b"/>
            <a:pathLst>
              <a:path w="1159812" h="337890">
                <a:moveTo>
                  <a:pt x="0" y="0"/>
                </a:moveTo>
                <a:lnTo>
                  <a:pt x="1159812" y="0"/>
                </a:lnTo>
                <a:lnTo>
                  <a:pt x="1159812" y="337890"/>
                </a:lnTo>
                <a:lnTo>
                  <a:pt x="0" y="3378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-23970" y="15474539"/>
            <a:ext cx="7643970" cy="3575461"/>
            <a:chOff x="0" y="0"/>
            <a:chExt cx="2717856" cy="1271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17856" cy="1271275"/>
            </a:xfrm>
            <a:custGeom>
              <a:avLst/>
              <a:gdLst/>
              <a:ahLst/>
              <a:cxnLst/>
              <a:rect l="l" t="t" r="r" b="b"/>
              <a:pathLst>
                <a:path w="2717856" h="1271275">
                  <a:moveTo>
                    <a:pt x="0" y="0"/>
                  </a:moveTo>
                  <a:lnTo>
                    <a:pt x="2717856" y="0"/>
                  </a:lnTo>
                  <a:lnTo>
                    <a:pt x="2717856" y="1271275"/>
                  </a:lnTo>
                  <a:lnTo>
                    <a:pt x="0" y="127127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17856" cy="131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7"/>
                </a:lnSpc>
              </a:pPr>
              <a:endParaRPr/>
            </a:p>
          </p:txBody>
        </p:sp>
      </p:grpSp>
      <p:sp>
        <p:nvSpPr>
          <p:cNvPr id="8" name="Freeform 8">
            <a:hlinkClick r:id="rId8" tooltip="https://myfloridacfo.com/floridapalm/design-meetings"/>
          </p:cNvPr>
          <p:cNvSpPr/>
          <p:nvPr/>
        </p:nvSpPr>
        <p:spPr>
          <a:xfrm>
            <a:off x="694895" y="15465014"/>
            <a:ext cx="6309268" cy="3481438"/>
          </a:xfrm>
          <a:custGeom>
            <a:avLst/>
            <a:gdLst/>
            <a:ahLst/>
            <a:cxnLst/>
            <a:rect l="l" t="t" r="r" b="b"/>
            <a:pathLst>
              <a:path w="6309268" h="3481438">
                <a:moveTo>
                  <a:pt x="0" y="0"/>
                </a:moveTo>
                <a:lnTo>
                  <a:pt x="6309268" y="0"/>
                </a:lnTo>
                <a:lnTo>
                  <a:pt x="6309268" y="3481438"/>
                </a:lnTo>
                <a:lnTo>
                  <a:pt x="0" y="348143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779" t="-21940" r="-490" b="-182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226625" y="9559480"/>
            <a:ext cx="7910119" cy="2771318"/>
          </a:xfrm>
          <a:custGeom>
            <a:avLst/>
            <a:gdLst/>
            <a:ahLst/>
            <a:cxnLst/>
            <a:rect l="l" t="t" r="r" b="b"/>
            <a:pathLst>
              <a:path w="7910119" h="2771318">
                <a:moveTo>
                  <a:pt x="0" y="0"/>
                </a:moveTo>
                <a:lnTo>
                  <a:pt x="7910119" y="0"/>
                </a:lnTo>
                <a:lnTo>
                  <a:pt x="7910119" y="2771318"/>
                </a:lnTo>
                <a:lnTo>
                  <a:pt x="0" y="27713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hlinkClick r:id="rId12" tooltip="https://myfloridacfo.com/floridapalm/agency-reporting"/>
          </p:cNvPr>
          <p:cNvSpPr/>
          <p:nvPr/>
        </p:nvSpPr>
        <p:spPr>
          <a:xfrm>
            <a:off x="-126997" y="2855176"/>
            <a:ext cx="7810490" cy="3612375"/>
          </a:xfrm>
          <a:custGeom>
            <a:avLst/>
            <a:gdLst/>
            <a:ahLst/>
            <a:cxnLst/>
            <a:rect l="l" t="t" r="r" b="b"/>
            <a:pathLst>
              <a:path w="7810490" h="3612375">
                <a:moveTo>
                  <a:pt x="0" y="0"/>
                </a:moveTo>
                <a:lnTo>
                  <a:pt x="7810491" y="0"/>
                </a:lnTo>
                <a:lnTo>
                  <a:pt x="7810491" y="3612375"/>
                </a:lnTo>
                <a:lnTo>
                  <a:pt x="0" y="361237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409" b="-40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63503" y="6719716"/>
            <a:ext cx="7746997" cy="2655160"/>
          </a:xfrm>
          <a:custGeom>
            <a:avLst/>
            <a:gdLst/>
            <a:ahLst/>
            <a:cxnLst/>
            <a:rect l="l" t="t" r="r" b="b"/>
            <a:pathLst>
              <a:path w="7746997" h="2655160">
                <a:moveTo>
                  <a:pt x="0" y="0"/>
                </a:moveTo>
                <a:lnTo>
                  <a:pt x="7746997" y="0"/>
                </a:lnTo>
                <a:lnTo>
                  <a:pt x="7746997" y="2655160"/>
                </a:lnTo>
                <a:lnTo>
                  <a:pt x="0" y="26551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63503" y="12511773"/>
            <a:ext cx="7786530" cy="2668710"/>
          </a:xfrm>
          <a:custGeom>
            <a:avLst/>
            <a:gdLst/>
            <a:ahLst/>
            <a:cxnLst/>
            <a:rect l="l" t="t" r="r" b="b"/>
            <a:pathLst>
              <a:path w="7786530" h="2668710">
                <a:moveTo>
                  <a:pt x="0" y="0"/>
                </a:moveTo>
                <a:lnTo>
                  <a:pt x="7786530" y="0"/>
                </a:lnTo>
                <a:lnTo>
                  <a:pt x="7786530" y="2668710"/>
                </a:lnTo>
                <a:lnTo>
                  <a:pt x="0" y="266871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71450" y="6980501"/>
            <a:ext cx="66675" cy="66675"/>
            <a:chOff x="0" y="0"/>
            <a:chExt cx="66675" cy="666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675" cy="66548"/>
            </a:xfrm>
            <a:custGeom>
              <a:avLst/>
              <a:gdLst/>
              <a:ahLst/>
              <a:cxnLst/>
              <a:rect l="l" t="t" r="r" b="b"/>
              <a:pathLst>
                <a:path w="66675" h="66548">
                  <a:moveTo>
                    <a:pt x="66675" y="33274"/>
                  </a:moveTo>
                  <a:lnTo>
                    <a:pt x="65786" y="41910"/>
                  </a:lnTo>
                  <a:cubicBezTo>
                    <a:pt x="62357" y="50038"/>
                    <a:pt x="59944" y="53721"/>
                    <a:pt x="56896" y="56769"/>
                  </a:cubicBezTo>
                  <a:lnTo>
                    <a:pt x="50165" y="62357"/>
                  </a:lnTo>
                  <a:cubicBezTo>
                    <a:pt x="42037" y="65786"/>
                    <a:pt x="37719" y="66548"/>
                    <a:pt x="33274" y="66548"/>
                  </a:cubicBezTo>
                  <a:lnTo>
                    <a:pt x="24638" y="65659"/>
                  </a:lnTo>
                  <a:cubicBezTo>
                    <a:pt x="16510" y="62230"/>
                    <a:pt x="12827" y="59817"/>
                    <a:pt x="9779" y="56769"/>
                  </a:cubicBezTo>
                  <a:lnTo>
                    <a:pt x="4191" y="50165"/>
                  </a:lnTo>
                  <a:cubicBezTo>
                    <a:pt x="889" y="42037"/>
                    <a:pt x="0" y="37719"/>
                    <a:pt x="0" y="33274"/>
                  </a:cubicBezTo>
                  <a:lnTo>
                    <a:pt x="889" y="24638"/>
                  </a:lnTo>
                  <a:cubicBezTo>
                    <a:pt x="4191" y="16510"/>
                    <a:pt x="6604" y="12954"/>
                    <a:pt x="9779" y="9779"/>
                  </a:cubicBezTo>
                  <a:lnTo>
                    <a:pt x="16510" y="4191"/>
                  </a:lnTo>
                  <a:cubicBezTo>
                    <a:pt x="24638" y="889"/>
                    <a:pt x="28956" y="0"/>
                    <a:pt x="33401" y="0"/>
                  </a:cubicBezTo>
                  <a:lnTo>
                    <a:pt x="42037" y="889"/>
                  </a:lnTo>
                  <a:cubicBezTo>
                    <a:pt x="50165" y="4318"/>
                    <a:pt x="53848" y="6731"/>
                    <a:pt x="56896" y="9779"/>
                  </a:cubicBezTo>
                  <a:lnTo>
                    <a:pt x="62484" y="16510"/>
                  </a:lnTo>
                  <a:cubicBezTo>
                    <a:pt x="65913" y="24638"/>
                    <a:pt x="66675" y="28956"/>
                    <a:pt x="66675" y="3340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71450" y="8752151"/>
            <a:ext cx="66675" cy="66675"/>
            <a:chOff x="0" y="0"/>
            <a:chExt cx="66675" cy="666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675" cy="66548"/>
            </a:xfrm>
            <a:custGeom>
              <a:avLst/>
              <a:gdLst/>
              <a:ahLst/>
              <a:cxnLst/>
              <a:rect l="l" t="t" r="r" b="b"/>
              <a:pathLst>
                <a:path w="66675" h="66548">
                  <a:moveTo>
                    <a:pt x="66675" y="33274"/>
                  </a:moveTo>
                  <a:lnTo>
                    <a:pt x="65786" y="41910"/>
                  </a:lnTo>
                  <a:cubicBezTo>
                    <a:pt x="62357" y="50038"/>
                    <a:pt x="59944" y="53721"/>
                    <a:pt x="56896" y="56769"/>
                  </a:cubicBezTo>
                  <a:lnTo>
                    <a:pt x="50165" y="62357"/>
                  </a:lnTo>
                  <a:cubicBezTo>
                    <a:pt x="42037" y="65786"/>
                    <a:pt x="37719" y="66548"/>
                    <a:pt x="33274" y="66548"/>
                  </a:cubicBezTo>
                  <a:lnTo>
                    <a:pt x="24638" y="65659"/>
                  </a:lnTo>
                  <a:cubicBezTo>
                    <a:pt x="16510" y="62230"/>
                    <a:pt x="12827" y="59817"/>
                    <a:pt x="9779" y="56769"/>
                  </a:cubicBezTo>
                  <a:lnTo>
                    <a:pt x="4191" y="50165"/>
                  </a:lnTo>
                  <a:cubicBezTo>
                    <a:pt x="889" y="42037"/>
                    <a:pt x="0" y="37719"/>
                    <a:pt x="0" y="33274"/>
                  </a:cubicBezTo>
                  <a:lnTo>
                    <a:pt x="889" y="24638"/>
                  </a:lnTo>
                  <a:cubicBezTo>
                    <a:pt x="4191" y="16510"/>
                    <a:pt x="6604" y="12827"/>
                    <a:pt x="9779" y="9779"/>
                  </a:cubicBezTo>
                  <a:lnTo>
                    <a:pt x="16510" y="4191"/>
                  </a:lnTo>
                  <a:cubicBezTo>
                    <a:pt x="24638" y="889"/>
                    <a:pt x="28956" y="0"/>
                    <a:pt x="33401" y="0"/>
                  </a:cubicBezTo>
                  <a:lnTo>
                    <a:pt x="42037" y="889"/>
                  </a:lnTo>
                  <a:cubicBezTo>
                    <a:pt x="50165" y="4318"/>
                    <a:pt x="53848" y="6731"/>
                    <a:pt x="56896" y="9779"/>
                  </a:cubicBezTo>
                  <a:lnTo>
                    <a:pt x="62484" y="16510"/>
                  </a:lnTo>
                  <a:cubicBezTo>
                    <a:pt x="65913" y="24638"/>
                    <a:pt x="66675" y="28956"/>
                    <a:pt x="66675" y="3340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528638" y="815683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528638" y="756628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803586" y="9969751"/>
            <a:ext cx="66675" cy="66675"/>
            <a:chOff x="0" y="0"/>
            <a:chExt cx="66675" cy="666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6675" cy="66548"/>
            </a:xfrm>
            <a:custGeom>
              <a:avLst/>
              <a:gdLst/>
              <a:ahLst/>
              <a:cxnLst/>
              <a:rect l="l" t="t" r="r" b="b"/>
              <a:pathLst>
                <a:path w="66675" h="66548">
                  <a:moveTo>
                    <a:pt x="66675" y="33274"/>
                  </a:moveTo>
                  <a:lnTo>
                    <a:pt x="65786" y="41910"/>
                  </a:lnTo>
                  <a:cubicBezTo>
                    <a:pt x="62357" y="50038"/>
                    <a:pt x="59944" y="53721"/>
                    <a:pt x="56896" y="56769"/>
                  </a:cubicBezTo>
                  <a:lnTo>
                    <a:pt x="50165" y="62357"/>
                  </a:lnTo>
                  <a:cubicBezTo>
                    <a:pt x="42037" y="65786"/>
                    <a:pt x="37719" y="66548"/>
                    <a:pt x="33274" y="66548"/>
                  </a:cubicBezTo>
                  <a:lnTo>
                    <a:pt x="24638" y="65659"/>
                  </a:lnTo>
                  <a:cubicBezTo>
                    <a:pt x="16510" y="62230"/>
                    <a:pt x="12827" y="59817"/>
                    <a:pt x="9779" y="56769"/>
                  </a:cubicBezTo>
                  <a:lnTo>
                    <a:pt x="4191" y="50165"/>
                  </a:lnTo>
                  <a:cubicBezTo>
                    <a:pt x="889" y="42037"/>
                    <a:pt x="0" y="37719"/>
                    <a:pt x="0" y="33274"/>
                  </a:cubicBezTo>
                  <a:lnTo>
                    <a:pt x="889" y="24638"/>
                  </a:lnTo>
                  <a:cubicBezTo>
                    <a:pt x="4191" y="16510"/>
                    <a:pt x="6604" y="12954"/>
                    <a:pt x="9779" y="9779"/>
                  </a:cubicBezTo>
                  <a:lnTo>
                    <a:pt x="16510" y="4191"/>
                  </a:lnTo>
                  <a:cubicBezTo>
                    <a:pt x="24638" y="889"/>
                    <a:pt x="28956" y="0"/>
                    <a:pt x="33401" y="0"/>
                  </a:cubicBezTo>
                  <a:lnTo>
                    <a:pt x="42037" y="889"/>
                  </a:lnTo>
                  <a:cubicBezTo>
                    <a:pt x="50165" y="4318"/>
                    <a:pt x="53848" y="6731"/>
                    <a:pt x="56896" y="9779"/>
                  </a:cubicBezTo>
                  <a:lnTo>
                    <a:pt x="62484" y="16510"/>
                  </a:lnTo>
                  <a:cubicBezTo>
                    <a:pt x="65913" y="24638"/>
                    <a:pt x="66675" y="28956"/>
                    <a:pt x="66675" y="3340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803586" y="10598401"/>
            <a:ext cx="66675" cy="66675"/>
            <a:chOff x="0" y="0"/>
            <a:chExt cx="66675" cy="666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6675" cy="66548"/>
            </a:xfrm>
            <a:custGeom>
              <a:avLst/>
              <a:gdLst/>
              <a:ahLst/>
              <a:cxnLst/>
              <a:rect l="l" t="t" r="r" b="b"/>
              <a:pathLst>
                <a:path w="66675" h="66548">
                  <a:moveTo>
                    <a:pt x="66675" y="33274"/>
                  </a:moveTo>
                  <a:lnTo>
                    <a:pt x="65786" y="41910"/>
                  </a:lnTo>
                  <a:cubicBezTo>
                    <a:pt x="62357" y="50038"/>
                    <a:pt x="59944" y="53721"/>
                    <a:pt x="56896" y="56769"/>
                  </a:cubicBezTo>
                  <a:lnTo>
                    <a:pt x="50165" y="62357"/>
                  </a:lnTo>
                  <a:cubicBezTo>
                    <a:pt x="42037" y="65786"/>
                    <a:pt x="37719" y="66548"/>
                    <a:pt x="33274" y="66548"/>
                  </a:cubicBezTo>
                  <a:lnTo>
                    <a:pt x="24638" y="65659"/>
                  </a:lnTo>
                  <a:cubicBezTo>
                    <a:pt x="16510" y="62230"/>
                    <a:pt x="12827" y="59817"/>
                    <a:pt x="9779" y="56769"/>
                  </a:cubicBezTo>
                  <a:lnTo>
                    <a:pt x="4191" y="50165"/>
                  </a:lnTo>
                  <a:cubicBezTo>
                    <a:pt x="889" y="42037"/>
                    <a:pt x="0" y="37719"/>
                    <a:pt x="0" y="33274"/>
                  </a:cubicBezTo>
                  <a:lnTo>
                    <a:pt x="889" y="24638"/>
                  </a:lnTo>
                  <a:cubicBezTo>
                    <a:pt x="4191" y="16510"/>
                    <a:pt x="6604" y="12827"/>
                    <a:pt x="9779" y="9779"/>
                  </a:cubicBezTo>
                  <a:lnTo>
                    <a:pt x="16510" y="4191"/>
                  </a:lnTo>
                  <a:cubicBezTo>
                    <a:pt x="24638" y="889"/>
                    <a:pt x="28956" y="0"/>
                    <a:pt x="33401" y="0"/>
                  </a:cubicBezTo>
                  <a:lnTo>
                    <a:pt x="42037" y="889"/>
                  </a:lnTo>
                  <a:cubicBezTo>
                    <a:pt x="50165" y="4318"/>
                    <a:pt x="53848" y="6731"/>
                    <a:pt x="56896" y="9779"/>
                  </a:cubicBezTo>
                  <a:lnTo>
                    <a:pt x="62484" y="16510"/>
                  </a:lnTo>
                  <a:cubicBezTo>
                    <a:pt x="65913" y="24638"/>
                    <a:pt x="66675" y="28956"/>
                    <a:pt x="66675" y="3340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803586" y="11227051"/>
            <a:ext cx="66675" cy="66675"/>
            <a:chOff x="0" y="0"/>
            <a:chExt cx="66675" cy="6667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6675" cy="66548"/>
            </a:xfrm>
            <a:custGeom>
              <a:avLst/>
              <a:gdLst/>
              <a:ahLst/>
              <a:cxnLst/>
              <a:rect l="l" t="t" r="r" b="b"/>
              <a:pathLst>
                <a:path w="66675" h="66548">
                  <a:moveTo>
                    <a:pt x="66675" y="33274"/>
                  </a:moveTo>
                  <a:lnTo>
                    <a:pt x="65786" y="41910"/>
                  </a:lnTo>
                  <a:cubicBezTo>
                    <a:pt x="62357" y="50038"/>
                    <a:pt x="59944" y="53721"/>
                    <a:pt x="56896" y="56769"/>
                  </a:cubicBezTo>
                  <a:lnTo>
                    <a:pt x="50165" y="62357"/>
                  </a:lnTo>
                  <a:cubicBezTo>
                    <a:pt x="42037" y="65786"/>
                    <a:pt x="37719" y="66548"/>
                    <a:pt x="33274" y="66548"/>
                  </a:cubicBezTo>
                  <a:lnTo>
                    <a:pt x="24638" y="65659"/>
                  </a:lnTo>
                  <a:cubicBezTo>
                    <a:pt x="16510" y="62230"/>
                    <a:pt x="12827" y="59817"/>
                    <a:pt x="9779" y="56769"/>
                  </a:cubicBezTo>
                  <a:lnTo>
                    <a:pt x="4191" y="50165"/>
                  </a:lnTo>
                  <a:cubicBezTo>
                    <a:pt x="889" y="42037"/>
                    <a:pt x="0" y="37719"/>
                    <a:pt x="0" y="33274"/>
                  </a:cubicBezTo>
                  <a:lnTo>
                    <a:pt x="889" y="24638"/>
                  </a:lnTo>
                  <a:cubicBezTo>
                    <a:pt x="4191" y="16510"/>
                    <a:pt x="6604" y="12827"/>
                    <a:pt x="9779" y="9779"/>
                  </a:cubicBezTo>
                  <a:lnTo>
                    <a:pt x="16510" y="4191"/>
                  </a:lnTo>
                  <a:cubicBezTo>
                    <a:pt x="24638" y="889"/>
                    <a:pt x="28956" y="0"/>
                    <a:pt x="33401" y="0"/>
                  </a:cubicBezTo>
                  <a:lnTo>
                    <a:pt x="42037" y="889"/>
                  </a:lnTo>
                  <a:cubicBezTo>
                    <a:pt x="50165" y="4318"/>
                    <a:pt x="53848" y="6731"/>
                    <a:pt x="56896" y="9779"/>
                  </a:cubicBezTo>
                  <a:lnTo>
                    <a:pt x="62484" y="16510"/>
                  </a:lnTo>
                  <a:cubicBezTo>
                    <a:pt x="65913" y="24638"/>
                    <a:pt x="66675" y="28956"/>
                    <a:pt x="66675" y="3340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1040711" y="1708966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040711" y="1738493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040711" y="1768021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1189349" y="10279313"/>
            <a:ext cx="76200" cy="76200"/>
            <a:chOff x="0" y="0"/>
            <a:chExt cx="76200" cy="762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38100"/>
                  </a:moveTo>
                  <a:lnTo>
                    <a:pt x="75184" y="48006"/>
                  </a:lnTo>
                  <a:lnTo>
                    <a:pt x="73279" y="52705"/>
                  </a:lnTo>
                  <a:lnTo>
                    <a:pt x="68580" y="61468"/>
                  </a:lnTo>
                  <a:lnTo>
                    <a:pt x="65024" y="65024"/>
                  </a:lnTo>
                  <a:lnTo>
                    <a:pt x="57277" y="71374"/>
                  </a:lnTo>
                  <a:lnTo>
                    <a:pt x="50800" y="68961"/>
                  </a:lnTo>
                  <a:lnTo>
                    <a:pt x="52578" y="73406"/>
                  </a:lnTo>
                  <a:lnTo>
                    <a:pt x="43180" y="76200"/>
                  </a:lnTo>
                  <a:lnTo>
                    <a:pt x="38100" y="71374"/>
                  </a:lnTo>
                  <a:lnTo>
                    <a:pt x="38100" y="76200"/>
                  </a:lnTo>
                  <a:lnTo>
                    <a:pt x="28194" y="75184"/>
                  </a:lnTo>
                  <a:lnTo>
                    <a:pt x="25400" y="68961"/>
                  </a:lnTo>
                  <a:lnTo>
                    <a:pt x="23622" y="73406"/>
                  </a:lnTo>
                  <a:lnTo>
                    <a:pt x="14859" y="68707"/>
                  </a:lnTo>
                  <a:lnTo>
                    <a:pt x="14605" y="61722"/>
                  </a:lnTo>
                  <a:lnTo>
                    <a:pt x="11176" y="65151"/>
                  </a:lnTo>
                  <a:lnTo>
                    <a:pt x="4826" y="57404"/>
                  </a:lnTo>
                  <a:lnTo>
                    <a:pt x="7239" y="50800"/>
                  </a:lnTo>
                  <a:lnTo>
                    <a:pt x="2794" y="52578"/>
                  </a:lnTo>
                  <a:lnTo>
                    <a:pt x="0" y="43180"/>
                  </a:lnTo>
                  <a:lnTo>
                    <a:pt x="4826" y="38100"/>
                  </a:lnTo>
                  <a:lnTo>
                    <a:pt x="0" y="38100"/>
                  </a:lnTo>
                  <a:lnTo>
                    <a:pt x="1016" y="28194"/>
                  </a:lnTo>
                  <a:lnTo>
                    <a:pt x="7239" y="25400"/>
                  </a:lnTo>
                  <a:lnTo>
                    <a:pt x="2921" y="23495"/>
                  </a:lnTo>
                  <a:lnTo>
                    <a:pt x="7620" y="14732"/>
                  </a:lnTo>
                  <a:lnTo>
                    <a:pt x="14605" y="14478"/>
                  </a:lnTo>
                  <a:lnTo>
                    <a:pt x="11176" y="11176"/>
                  </a:lnTo>
                  <a:lnTo>
                    <a:pt x="18923" y="4826"/>
                  </a:lnTo>
                  <a:lnTo>
                    <a:pt x="25400" y="7239"/>
                  </a:lnTo>
                  <a:lnTo>
                    <a:pt x="23495" y="2921"/>
                  </a:lnTo>
                  <a:lnTo>
                    <a:pt x="33020" y="0"/>
                  </a:lnTo>
                  <a:lnTo>
                    <a:pt x="38100" y="4826"/>
                  </a:lnTo>
                  <a:lnTo>
                    <a:pt x="38100" y="0"/>
                  </a:lnTo>
                  <a:lnTo>
                    <a:pt x="48006" y="1016"/>
                  </a:lnTo>
                  <a:lnTo>
                    <a:pt x="50800" y="7366"/>
                  </a:lnTo>
                  <a:lnTo>
                    <a:pt x="52578" y="2921"/>
                  </a:lnTo>
                  <a:lnTo>
                    <a:pt x="61341" y="7620"/>
                  </a:lnTo>
                  <a:lnTo>
                    <a:pt x="64897" y="11176"/>
                  </a:lnTo>
                  <a:lnTo>
                    <a:pt x="71247" y="18923"/>
                  </a:lnTo>
                  <a:lnTo>
                    <a:pt x="68961" y="25400"/>
                  </a:lnTo>
                  <a:lnTo>
                    <a:pt x="73406" y="23622"/>
                  </a:lnTo>
                  <a:lnTo>
                    <a:pt x="76200" y="33020"/>
                  </a:lnTo>
                  <a:lnTo>
                    <a:pt x="76200" y="38100"/>
                  </a:lnTo>
                  <a:moveTo>
                    <a:pt x="66675" y="38100"/>
                  </a:moveTo>
                  <a:lnTo>
                    <a:pt x="71374" y="38100"/>
                  </a:lnTo>
                  <a:lnTo>
                    <a:pt x="66675" y="38100"/>
                  </a:lnTo>
                  <a:lnTo>
                    <a:pt x="65913" y="30734"/>
                  </a:lnTo>
                  <a:lnTo>
                    <a:pt x="64516" y="27178"/>
                  </a:lnTo>
                  <a:lnTo>
                    <a:pt x="60960" y="20574"/>
                  </a:lnTo>
                  <a:lnTo>
                    <a:pt x="61595" y="14478"/>
                  </a:lnTo>
                  <a:lnTo>
                    <a:pt x="58166" y="17907"/>
                  </a:lnTo>
                  <a:lnTo>
                    <a:pt x="52451" y="13208"/>
                  </a:lnTo>
                  <a:lnTo>
                    <a:pt x="49022" y="11684"/>
                  </a:lnTo>
                  <a:lnTo>
                    <a:pt x="41910" y="9525"/>
                  </a:lnTo>
                  <a:lnTo>
                    <a:pt x="38100" y="9525"/>
                  </a:lnTo>
                  <a:lnTo>
                    <a:pt x="30734" y="10287"/>
                  </a:lnTo>
                  <a:lnTo>
                    <a:pt x="27178" y="11684"/>
                  </a:lnTo>
                  <a:lnTo>
                    <a:pt x="20574" y="15240"/>
                  </a:lnTo>
                  <a:lnTo>
                    <a:pt x="17907" y="17907"/>
                  </a:lnTo>
                  <a:lnTo>
                    <a:pt x="13208" y="23622"/>
                  </a:lnTo>
                  <a:lnTo>
                    <a:pt x="11811" y="27178"/>
                  </a:lnTo>
                  <a:lnTo>
                    <a:pt x="9652" y="34290"/>
                  </a:lnTo>
                  <a:lnTo>
                    <a:pt x="9652" y="38100"/>
                  </a:lnTo>
                  <a:lnTo>
                    <a:pt x="10414" y="45466"/>
                  </a:lnTo>
                  <a:lnTo>
                    <a:pt x="11811" y="49022"/>
                  </a:lnTo>
                  <a:lnTo>
                    <a:pt x="15367" y="55626"/>
                  </a:lnTo>
                  <a:lnTo>
                    <a:pt x="18034" y="58293"/>
                  </a:lnTo>
                  <a:lnTo>
                    <a:pt x="23749" y="62992"/>
                  </a:lnTo>
                  <a:lnTo>
                    <a:pt x="27305" y="64389"/>
                  </a:lnTo>
                  <a:lnTo>
                    <a:pt x="34417" y="66548"/>
                  </a:lnTo>
                  <a:lnTo>
                    <a:pt x="38100" y="66548"/>
                  </a:lnTo>
                  <a:lnTo>
                    <a:pt x="45466" y="65786"/>
                  </a:lnTo>
                  <a:lnTo>
                    <a:pt x="49022" y="64389"/>
                  </a:lnTo>
                  <a:lnTo>
                    <a:pt x="55626" y="60833"/>
                  </a:lnTo>
                  <a:lnTo>
                    <a:pt x="61722" y="61468"/>
                  </a:lnTo>
                  <a:lnTo>
                    <a:pt x="58293" y="58039"/>
                  </a:lnTo>
                  <a:lnTo>
                    <a:pt x="62992" y="52324"/>
                  </a:lnTo>
                  <a:lnTo>
                    <a:pt x="68961" y="50800"/>
                  </a:lnTo>
                  <a:lnTo>
                    <a:pt x="64516" y="49022"/>
                  </a:lnTo>
                  <a:lnTo>
                    <a:pt x="66675" y="419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189349" y="10907963"/>
            <a:ext cx="76200" cy="76200"/>
            <a:chOff x="0" y="0"/>
            <a:chExt cx="76200" cy="762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38100"/>
                  </a:moveTo>
                  <a:lnTo>
                    <a:pt x="75184" y="48006"/>
                  </a:lnTo>
                  <a:lnTo>
                    <a:pt x="73279" y="52705"/>
                  </a:lnTo>
                  <a:lnTo>
                    <a:pt x="68580" y="61468"/>
                  </a:lnTo>
                  <a:lnTo>
                    <a:pt x="65024" y="65024"/>
                  </a:lnTo>
                  <a:lnTo>
                    <a:pt x="57277" y="71374"/>
                  </a:lnTo>
                  <a:lnTo>
                    <a:pt x="50800" y="68961"/>
                  </a:lnTo>
                  <a:lnTo>
                    <a:pt x="52578" y="73406"/>
                  </a:lnTo>
                  <a:lnTo>
                    <a:pt x="43180" y="76200"/>
                  </a:lnTo>
                  <a:lnTo>
                    <a:pt x="38100" y="71374"/>
                  </a:lnTo>
                  <a:lnTo>
                    <a:pt x="38100" y="76200"/>
                  </a:lnTo>
                  <a:lnTo>
                    <a:pt x="28194" y="75184"/>
                  </a:lnTo>
                  <a:lnTo>
                    <a:pt x="25400" y="68961"/>
                  </a:lnTo>
                  <a:lnTo>
                    <a:pt x="23622" y="73406"/>
                  </a:lnTo>
                  <a:lnTo>
                    <a:pt x="14859" y="68707"/>
                  </a:lnTo>
                  <a:lnTo>
                    <a:pt x="14605" y="61722"/>
                  </a:lnTo>
                  <a:lnTo>
                    <a:pt x="11176" y="65151"/>
                  </a:lnTo>
                  <a:lnTo>
                    <a:pt x="4826" y="57404"/>
                  </a:lnTo>
                  <a:lnTo>
                    <a:pt x="7239" y="50800"/>
                  </a:lnTo>
                  <a:lnTo>
                    <a:pt x="2794" y="52578"/>
                  </a:lnTo>
                  <a:lnTo>
                    <a:pt x="0" y="43180"/>
                  </a:lnTo>
                  <a:lnTo>
                    <a:pt x="4826" y="38100"/>
                  </a:lnTo>
                  <a:lnTo>
                    <a:pt x="0" y="38100"/>
                  </a:lnTo>
                  <a:lnTo>
                    <a:pt x="1016" y="28194"/>
                  </a:lnTo>
                  <a:lnTo>
                    <a:pt x="7239" y="25400"/>
                  </a:lnTo>
                  <a:lnTo>
                    <a:pt x="2921" y="23495"/>
                  </a:lnTo>
                  <a:lnTo>
                    <a:pt x="7620" y="14732"/>
                  </a:lnTo>
                  <a:lnTo>
                    <a:pt x="14605" y="14478"/>
                  </a:lnTo>
                  <a:lnTo>
                    <a:pt x="11176" y="11176"/>
                  </a:lnTo>
                  <a:lnTo>
                    <a:pt x="18923" y="4826"/>
                  </a:lnTo>
                  <a:lnTo>
                    <a:pt x="25400" y="7239"/>
                  </a:lnTo>
                  <a:lnTo>
                    <a:pt x="23495" y="2921"/>
                  </a:lnTo>
                  <a:lnTo>
                    <a:pt x="33020" y="0"/>
                  </a:lnTo>
                  <a:lnTo>
                    <a:pt x="38100" y="4826"/>
                  </a:lnTo>
                  <a:lnTo>
                    <a:pt x="38100" y="0"/>
                  </a:lnTo>
                  <a:lnTo>
                    <a:pt x="48006" y="1016"/>
                  </a:lnTo>
                  <a:lnTo>
                    <a:pt x="50800" y="7366"/>
                  </a:lnTo>
                  <a:lnTo>
                    <a:pt x="52578" y="2921"/>
                  </a:lnTo>
                  <a:lnTo>
                    <a:pt x="61341" y="7620"/>
                  </a:lnTo>
                  <a:lnTo>
                    <a:pt x="61595" y="14605"/>
                  </a:lnTo>
                  <a:lnTo>
                    <a:pt x="65024" y="11176"/>
                  </a:lnTo>
                  <a:lnTo>
                    <a:pt x="71374" y="18923"/>
                  </a:lnTo>
                  <a:lnTo>
                    <a:pt x="68961" y="25400"/>
                  </a:lnTo>
                  <a:lnTo>
                    <a:pt x="73406" y="23622"/>
                  </a:lnTo>
                  <a:lnTo>
                    <a:pt x="76200" y="33020"/>
                  </a:lnTo>
                  <a:lnTo>
                    <a:pt x="76200" y="38100"/>
                  </a:lnTo>
                  <a:moveTo>
                    <a:pt x="66675" y="38100"/>
                  </a:moveTo>
                  <a:lnTo>
                    <a:pt x="71374" y="38100"/>
                  </a:lnTo>
                  <a:lnTo>
                    <a:pt x="66675" y="38100"/>
                  </a:lnTo>
                  <a:lnTo>
                    <a:pt x="65913" y="30734"/>
                  </a:lnTo>
                  <a:lnTo>
                    <a:pt x="64516" y="27178"/>
                  </a:lnTo>
                  <a:lnTo>
                    <a:pt x="60960" y="20574"/>
                  </a:lnTo>
                  <a:lnTo>
                    <a:pt x="58293" y="17907"/>
                  </a:lnTo>
                  <a:lnTo>
                    <a:pt x="52578" y="13208"/>
                  </a:lnTo>
                  <a:lnTo>
                    <a:pt x="49022" y="11684"/>
                  </a:lnTo>
                  <a:lnTo>
                    <a:pt x="41910" y="9525"/>
                  </a:lnTo>
                  <a:lnTo>
                    <a:pt x="38100" y="9525"/>
                  </a:lnTo>
                  <a:lnTo>
                    <a:pt x="30734" y="10287"/>
                  </a:lnTo>
                  <a:lnTo>
                    <a:pt x="27178" y="11684"/>
                  </a:lnTo>
                  <a:lnTo>
                    <a:pt x="20574" y="15240"/>
                  </a:lnTo>
                  <a:lnTo>
                    <a:pt x="17907" y="17907"/>
                  </a:lnTo>
                  <a:lnTo>
                    <a:pt x="13208" y="23622"/>
                  </a:lnTo>
                  <a:lnTo>
                    <a:pt x="11811" y="27178"/>
                  </a:lnTo>
                  <a:lnTo>
                    <a:pt x="9652" y="34290"/>
                  </a:lnTo>
                  <a:lnTo>
                    <a:pt x="9652" y="38100"/>
                  </a:lnTo>
                  <a:lnTo>
                    <a:pt x="10414" y="45466"/>
                  </a:lnTo>
                  <a:lnTo>
                    <a:pt x="11811" y="49022"/>
                  </a:lnTo>
                  <a:lnTo>
                    <a:pt x="15367" y="55626"/>
                  </a:lnTo>
                  <a:lnTo>
                    <a:pt x="18034" y="58293"/>
                  </a:lnTo>
                  <a:lnTo>
                    <a:pt x="23749" y="62992"/>
                  </a:lnTo>
                  <a:lnTo>
                    <a:pt x="27305" y="64389"/>
                  </a:lnTo>
                  <a:lnTo>
                    <a:pt x="34417" y="66548"/>
                  </a:lnTo>
                  <a:lnTo>
                    <a:pt x="38100" y="66548"/>
                  </a:lnTo>
                  <a:lnTo>
                    <a:pt x="45466" y="65786"/>
                  </a:lnTo>
                  <a:lnTo>
                    <a:pt x="49022" y="64389"/>
                  </a:lnTo>
                  <a:lnTo>
                    <a:pt x="55626" y="60833"/>
                  </a:lnTo>
                  <a:lnTo>
                    <a:pt x="61722" y="61468"/>
                  </a:lnTo>
                  <a:lnTo>
                    <a:pt x="58293" y="58039"/>
                  </a:lnTo>
                  <a:lnTo>
                    <a:pt x="62992" y="52324"/>
                  </a:lnTo>
                  <a:lnTo>
                    <a:pt x="68961" y="50800"/>
                  </a:lnTo>
                  <a:lnTo>
                    <a:pt x="64516" y="49022"/>
                  </a:lnTo>
                  <a:lnTo>
                    <a:pt x="66675" y="419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1189349" y="11850938"/>
            <a:ext cx="76200" cy="76200"/>
            <a:chOff x="0" y="0"/>
            <a:chExt cx="76200" cy="762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38100"/>
                  </a:moveTo>
                  <a:lnTo>
                    <a:pt x="75184" y="48006"/>
                  </a:lnTo>
                  <a:lnTo>
                    <a:pt x="73279" y="52705"/>
                  </a:lnTo>
                  <a:lnTo>
                    <a:pt x="68580" y="61468"/>
                  </a:lnTo>
                  <a:lnTo>
                    <a:pt x="65024" y="65024"/>
                  </a:lnTo>
                  <a:lnTo>
                    <a:pt x="57277" y="71374"/>
                  </a:lnTo>
                  <a:lnTo>
                    <a:pt x="50800" y="68961"/>
                  </a:lnTo>
                  <a:lnTo>
                    <a:pt x="52578" y="73406"/>
                  </a:lnTo>
                  <a:lnTo>
                    <a:pt x="43180" y="76200"/>
                  </a:lnTo>
                  <a:lnTo>
                    <a:pt x="38100" y="71374"/>
                  </a:lnTo>
                  <a:lnTo>
                    <a:pt x="38100" y="76200"/>
                  </a:lnTo>
                  <a:lnTo>
                    <a:pt x="28194" y="75184"/>
                  </a:lnTo>
                  <a:lnTo>
                    <a:pt x="25400" y="68961"/>
                  </a:lnTo>
                  <a:lnTo>
                    <a:pt x="23622" y="73406"/>
                  </a:lnTo>
                  <a:lnTo>
                    <a:pt x="14859" y="68707"/>
                  </a:lnTo>
                  <a:lnTo>
                    <a:pt x="14605" y="61722"/>
                  </a:lnTo>
                  <a:lnTo>
                    <a:pt x="11176" y="65151"/>
                  </a:lnTo>
                  <a:lnTo>
                    <a:pt x="4826" y="57404"/>
                  </a:lnTo>
                  <a:lnTo>
                    <a:pt x="7239" y="50800"/>
                  </a:lnTo>
                  <a:lnTo>
                    <a:pt x="2794" y="52578"/>
                  </a:lnTo>
                  <a:lnTo>
                    <a:pt x="0" y="43180"/>
                  </a:lnTo>
                  <a:lnTo>
                    <a:pt x="4826" y="38100"/>
                  </a:lnTo>
                  <a:lnTo>
                    <a:pt x="0" y="38100"/>
                  </a:lnTo>
                  <a:lnTo>
                    <a:pt x="1016" y="28194"/>
                  </a:lnTo>
                  <a:lnTo>
                    <a:pt x="7239" y="25400"/>
                  </a:lnTo>
                  <a:lnTo>
                    <a:pt x="2921" y="23495"/>
                  </a:lnTo>
                  <a:lnTo>
                    <a:pt x="7620" y="14732"/>
                  </a:lnTo>
                  <a:lnTo>
                    <a:pt x="14605" y="14478"/>
                  </a:lnTo>
                  <a:lnTo>
                    <a:pt x="11176" y="11176"/>
                  </a:lnTo>
                  <a:lnTo>
                    <a:pt x="18923" y="4826"/>
                  </a:lnTo>
                  <a:lnTo>
                    <a:pt x="25400" y="7239"/>
                  </a:lnTo>
                  <a:lnTo>
                    <a:pt x="23495" y="2921"/>
                  </a:lnTo>
                  <a:lnTo>
                    <a:pt x="33020" y="0"/>
                  </a:lnTo>
                  <a:lnTo>
                    <a:pt x="38100" y="4699"/>
                  </a:lnTo>
                  <a:lnTo>
                    <a:pt x="38100" y="0"/>
                  </a:lnTo>
                  <a:lnTo>
                    <a:pt x="48006" y="1016"/>
                  </a:lnTo>
                  <a:lnTo>
                    <a:pt x="50800" y="7366"/>
                  </a:lnTo>
                  <a:lnTo>
                    <a:pt x="52578" y="2921"/>
                  </a:lnTo>
                  <a:lnTo>
                    <a:pt x="61341" y="7620"/>
                  </a:lnTo>
                  <a:lnTo>
                    <a:pt x="61595" y="14605"/>
                  </a:lnTo>
                  <a:lnTo>
                    <a:pt x="65024" y="11176"/>
                  </a:lnTo>
                  <a:lnTo>
                    <a:pt x="71374" y="18923"/>
                  </a:lnTo>
                  <a:lnTo>
                    <a:pt x="68961" y="25400"/>
                  </a:lnTo>
                  <a:lnTo>
                    <a:pt x="73406" y="23622"/>
                  </a:lnTo>
                  <a:lnTo>
                    <a:pt x="76200" y="33020"/>
                  </a:lnTo>
                  <a:lnTo>
                    <a:pt x="76200" y="38100"/>
                  </a:lnTo>
                  <a:moveTo>
                    <a:pt x="66675" y="38100"/>
                  </a:moveTo>
                  <a:lnTo>
                    <a:pt x="71374" y="38100"/>
                  </a:lnTo>
                  <a:lnTo>
                    <a:pt x="66675" y="38100"/>
                  </a:lnTo>
                  <a:lnTo>
                    <a:pt x="65913" y="30734"/>
                  </a:lnTo>
                  <a:lnTo>
                    <a:pt x="64516" y="27178"/>
                  </a:lnTo>
                  <a:lnTo>
                    <a:pt x="60960" y="20574"/>
                  </a:lnTo>
                  <a:lnTo>
                    <a:pt x="58293" y="17907"/>
                  </a:lnTo>
                  <a:lnTo>
                    <a:pt x="52578" y="13208"/>
                  </a:lnTo>
                  <a:lnTo>
                    <a:pt x="49022" y="11684"/>
                  </a:lnTo>
                  <a:lnTo>
                    <a:pt x="41910" y="9525"/>
                  </a:lnTo>
                  <a:lnTo>
                    <a:pt x="38100" y="9525"/>
                  </a:lnTo>
                  <a:lnTo>
                    <a:pt x="30734" y="10287"/>
                  </a:lnTo>
                  <a:lnTo>
                    <a:pt x="27178" y="11684"/>
                  </a:lnTo>
                  <a:lnTo>
                    <a:pt x="20574" y="15240"/>
                  </a:lnTo>
                  <a:lnTo>
                    <a:pt x="17907" y="17907"/>
                  </a:lnTo>
                  <a:lnTo>
                    <a:pt x="13208" y="23622"/>
                  </a:lnTo>
                  <a:lnTo>
                    <a:pt x="11811" y="27178"/>
                  </a:lnTo>
                  <a:lnTo>
                    <a:pt x="9652" y="34290"/>
                  </a:lnTo>
                  <a:lnTo>
                    <a:pt x="9652" y="38100"/>
                  </a:lnTo>
                  <a:lnTo>
                    <a:pt x="10414" y="45466"/>
                  </a:lnTo>
                  <a:lnTo>
                    <a:pt x="11811" y="49022"/>
                  </a:lnTo>
                  <a:lnTo>
                    <a:pt x="15367" y="55626"/>
                  </a:lnTo>
                  <a:lnTo>
                    <a:pt x="18034" y="58293"/>
                  </a:lnTo>
                  <a:lnTo>
                    <a:pt x="23749" y="62992"/>
                  </a:lnTo>
                  <a:lnTo>
                    <a:pt x="27305" y="64389"/>
                  </a:lnTo>
                  <a:lnTo>
                    <a:pt x="34417" y="66548"/>
                  </a:lnTo>
                  <a:lnTo>
                    <a:pt x="38100" y="66548"/>
                  </a:lnTo>
                  <a:lnTo>
                    <a:pt x="45466" y="65786"/>
                  </a:lnTo>
                  <a:lnTo>
                    <a:pt x="49022" y="64389"/>
                  </a:lnTo>
                  <a:lnTo>
                    <a:pt x="55626" y="60833"/>
                  </a:lnTo>
                  <a:lnTo>
                    <a:pt x="61722" y="61468"/>
                  </a:lnTo>
                  <a:lnTo>
                    <a:pt x="58293" y="58039"/>
                  </a:lnTo>
                  <a:lnTo>
                    <a:pt x="62992" y="52324"/>
                  </a:lnTo>
                  <a:lnTo>
                    <a:pt x="68961" y="50800"/>
                  </a:lnTo>
                  <a:lnTo>
                    <a:pt x="64516" y="49022"/>
                  </a:lnTo>
                  <a:lnTo>
                    <a:pt x="66675" y="419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1399975" y="16570547"/>
            <a:ext cx="1899647" cy="19050"/>
            <a:chOff x="0" y="0"/>
            <a:chExt cx="1899641" cy="19050"/>
          </a:xfrm>
        </p:grpSpPr>
        <p:sp>
          <p:nvSpPr>
            <p:cNvPr id="35" name="Freeform 35"/>
            <p:cNvSpPr/>
            <p:nvPr/>
          </p:nvSpPr>
          <p:spPr>
            <a:xfrm>
              <a:off x="74422" y="0"/>
              <a:ext cx="1825244" cy="19050"/>
            </a:xfrm>
            <a:custGeom>
              <a:avLst/>
              <a:gdLst/>
              <a:ahLst/>
              <a:cxnLst/>
              <a:rect l="l" t="t" r="r" b="b"/>
              <a:pathLst>
                <a:path w="1825244" h="19050">
                  <a:moveTo>
                    <a:pt x="0" y="0"/>
                  </a:moveTo>
                  <a:lnTo>
                    <a:pt x="0" y="19050"/>
                  </a:lnTo>
                  <a:lnTo>
                    <a:pt x="196850" y="19050"/>
                  </a:lnTo>
                  <a:lnTo>
                    <a:pt x="196850" y="0"/>
                  </a:lnTo>
                  <a:close/>
                  <a:moveTo>
                    <a:pt x="307467" y="0"/>
                  </a:moveTo>
                  <a:lnTo>
                    <a:pt x="307467" y="19050"/>
                  </a:lnTo>
                  <a:lnTo>
                    <a:pt x="1251966" y="19050"/>
                  </a:lnTo>
                  <a:lnTo>
                    <a:pt x="1251966" y="0"/>
                  </a:lnTo>
                  <a:close/>
                  <a:moveTo>
                    <a:pt x="1333754" y="0"/>
                  </a:moveTo>
                  <a:lnTo>
                    <a:pt x="1333754" y="19050"/>
                  </a:lnTo>
                  <a:lnTo>
                    <a:pt x="1535176" y="19050"/>
                  </a:lnTo>
                  <a:lnTo>
                    <a:pt x="1535176" y="0"/>
                  </a:lnTo>
                  <a:close/>
                  <a:moveTo>
                    <a:pt x="1692275" y="0"/>
                  </a:moveTo>
                  <a:lnTo>
                    <a:pt x="1692275" y="19050"/>
                  </a:lnTo>
                  <a:lnTo>
                    <a:pt x="1825244" y="19050"/>
                  </a:lnTo>
                  <a:lnTo>
                    <a:pt x="18252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6"/>
          <p:cNvGrpSpPr>
            <a:grpSpLocks noChangeAspect="1"/>
          </p:cNvGrpSpPr>
          <p:nvPr/>
        </p:nvGrpSpPr>
        <p:grpSpPr>
          <a:xfrm>
            <a:off x="4186838" y="4119001"/>
            <a:ext cx="66675" cy="66675"/>
            <a:chOff x="0" y="0"/>
            <a:chExt cx="66675" cy="6667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>
                  <a:moveTo>
                    <a:pt x="66675" y="33401"/>
                  </a:moveTo>
                  <a:lnTo>
                    <a:pt x="65786" y="42037"/>
                  </a:lnTo>
                  <a:cubicBezTo>
                    <a:pt x="62357" y="50165"/>
                    <a:pt x="59944" y="53848"/>
                    <a:pt x="56896" y="56896"/>
                  </a:cubicBezTo>
                  <a:lnTo>
                    <a:pt x="50165" y="62484"/>
                  </a:lnTo>
                  <a:cubicBezTo>
                    <a:pt x="42037" y="65913"/>
                    <a:pt x="37719" y="66675"/>
                    <a:pt x="33274" y="66675"/>
                  </a:cubicBezTo>
                  <a:lnTo>
                    <a:pt x="24638" y="65786"/>
                  </a:lnTo>
                  <a:cubicBezTo>
                    <a:pt x="16510" y="62357"/>
                    <a:pt x="12827" y="59944"/>
                    <a:pt x="9779" y="56896"/>
                  </a:cubicBezTo>
                  <a:lnTo>
                    <a:pt x="4191" y="50165"/>
                  </a:lnTo>
                  <a:cubicBezTo>
                    <a:pt x="889" y="42037"/>
                    <a:pt x="0" y="37719"/>
                    <a:pt x="0" y="33401"/>
                  </a:cubicBezTo>
                  <a:lnTo>
                    <a:pt x="889" y="24765"/>
                  </a:lnTo>
                  <a:cubicBezTo>
                    <a:pt x="4191" y="16510"/>
                    <a:pt x="6604" y="12954"/>
                    <a:pt x="9779" y="9779"/>
                  </a:cubicBezTo>
                  <a:lnTo>
                    <a:pt x="16510" y="4191"/>
                  </a:lnTo>
                  <a:cubicBezTo>
                    <a:pt x="24638" y="889"/>
                    <a:pt x="28956" y="0"/>
                    <a:pt x="33274" y="0"/>
                  </a:cubicBezTo>
                  <a:lnTo>
                    <a:pt x="41910" y="889"/>
                  </a:lnTo>
                  <a:cubicBezTo>
                    <a:pt x="50038" y="4318"/>
                    <a:pt x="53721" y="6731"/>
                    <a:pt x="56769" y="9779"/>
                  </a:cubicBezTo>
                  <a:lnTo>
                    <a:pt x="62357" y="16510"/>
                  </a:lnTo>
                  <a:cubicBezTo>
                    <a:pt x="65786" y="24638"/>
                    <a:pt x="66548" y="28956"/>
                    <a:pt x="66548" y="3340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1578893" y="1044159"/>
            <a:ext cx="4462091" cy="46672"/>
            <a:chOff x="0" y="0"/>
            <a:chExt cx="4462094" cy="46672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462145" cy="46609"/>
            </a:xfrm>
            <a:custGeom>
              <a:avLst/>
              <a:gdLst/>
              <a:ahLst/>
              <a:cxnLst/>
              <a:rect l="l" t="t" r="r" b="b"/>
              <a:pathLst>
                <a:path w="4462145" h="46609">
                  <a:moveTo>
                    <a:pt x="0" y="0"/>
                  </a:moveTo>
                  <a:lnTo>
                    <a:pt x="0" y="46609"/>
                  </a:lnTo>
                  <a:lnTo>
                    <a:pt x="4462145" y="46609"/>
                  </a:lnTo>
                  <a:lnTo>
                    <a:pt x="4462145" y="0"/>
                  </a:lnTo>
                  <a:close/>
                </a:path>
              </a:pathLst>
            </a:custGeom>
            <a:solidFill>
              <a:srgbClr val="19275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>
            <a:off x="3178921" y="16237172"/>
            <a:ext cx="3300708" cy="19050"/>
            <a:chOff x="0" y="0"/>
            <a:chExt cx="3300705" cy="1905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3300730" cy="19050"/>
            </a:xfrm>
            <a:custGeom>
              <a:avLst/>
              <a:gdLst/>
              <a:ahLst/>
              <a:cxnLst/>
              <a:rect l="l" t="t" r="r" b="b"/>
              <a:pathLst>
                <a:path w="3300730" h="19050">
                  <a:moveTo>
                    <a:pt x="0" y="0"/>
                  </a:moveTo>
                  <a:lnTo>
                    <a:pt x="0" y="19050"/>
                  </a:lnTo>
                  <a:lnTo>
                    <a:pt x="1110996" y="19050"/>
                  </a:lnTo>
                  <a:lnTo>
                    <a:pt x="1110996" y="0"/>
                  </a:lnTo>
                  <a:close/>
                  <a:moveTo>
                    <a:pt x="1192784" y="0"/>
                  </a:moveTo>
                  <a:lnTo>
                    <a:pt x="1192784" y="19050"/>
                  </a:lnTo>
                  <a:lnTo>
                    <a:pt x="2108581" y="19050"/>
                  </a:lnTo>
                  <a:lnTo>
                    <a:pt x="2108581" y="0"/>
                  </a:lnTo>
                  <a:close/>
                  <a:moveTo>
                    <a:pt x="2265553" y="0"/>
                  </a:moveTo>
                  <a:lnTo>
                    <a:pt x="2265553" y="19050"/>
                  </a:lnTo>
                  <a:lnTo>
                    <a:pt x="2646807" y="19050"/>
                  </a:lnTo>
                  <a:lnTo>
                    <a:pt x="2646807" y="0"/>
                  </a:lnTo>
                  <a:close/>
                  <a:moveTo>
                    <a:pt x="2728595" y="0"/>
                  </a:moveTo>
                  <a:lnTo>
                    <a:pt x="2728595" y="19050"/>
                  </a:lnTo>
                  <a:lnTo>
                    <a:pt x="3010662" y="19050"/>
                  </a:lnTo>
                  <a:lnTo>
                    <a:pt x="3010662" y="0"/>
                  </a:lnTo>
                  <a:close/>
                  <a:moveTo>
                    <a:pt x="3167634" y="0"/>
                  </a:moveTo>
                  <a:lnTo>
                    <a:pt x="3167634" y="19050"/>
                  </a:lnTo>
                  <a:lnTo>
                    <a:pt x="3300730" y="19050"/>
                  </a:lnTo>
                  <a:lnTo>
                    <a:pt x="33007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Freeform 42">
            <a:hlinkClick r:id="rId12" tooltip="https://myfloridacfo.com/floridapalm/agency-reporting"/>
          </p:cNvPr>
          <p:cNvSpPr/>
          <p:nvPr/>
        </p:nvSpPr>
        <p:spPr>
          <a:xfrm>
            <a:off x="668060" y="5598377"/>
            <a:ext cx="6506344" cy="633166"/>
          </a:xfrm>
          <a:custGeom>
            <a:avLst/>
            <a:gdLst/>
            <a:ahLst/>
            <a:cxnLst/>
            <a:rect l="l" t="t" r="r" b="b"/>
            <a:pathLst>
              <a:path w="6506344" h="633166">
                <a:moveTo>
                  <a:pt x="0" y="0"/>
                </a:moveTo>
                <a:lnTo>
                  <a:pt x="6506344" y="0"/>
                </a:lnTo>
                <a:lnTo>
                  <a:pt x="6506344" y="633166"/>
                </a:lnTo>
                <a:lnTo>
                  <a:pt x="0" y="633166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-971" t="-25485" r="-4202" b="-13967"/>
            </a:stretch>
          </a:blipFill>
          <a:ln w="28575" cap="sq">
            <a:solidFill>
              <a:srgbClr val="B3B4B4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-62" y="9864595"/>
            <a:ext cx="7620000" cy="2187793"/>
          </a:xfrm>
          <a:custGeom>
            <a:avLst/>
            <a:gdLst/>
            <a:ahLst/>
            <a:cxnLst/>
            <a:rect l="l" t="t" r="r" b="b"/>
            <a:pathLst>
              <a:path w="7620000" h="2187793">
                <a:moveTo>
                  <a:pt x="0" y="0"/>
                </a:moveTo>
                <a:lnTo>
                  <a:pt x="7620000" y="0"/>
                </a:lnTo>
                <a:lnTo>
                  <a:pt x="7620000" y="2187793"/>
                </a:lnTo>
                <a:lnTo>
                  <a:pt x="0" y="2187793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t="-38384" b="-560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238374" y="143771"/>
            <a:ext cx="7168285" cy="871529"/>
          </a:xfrm>
          <a:custGeom>
            <a:avLst/>
            <a:gdLst/>
            <a:ahLst/>
            <a:cxnLst/>
            <a:rect l="l" t="t" r="r" b="b"/>
            <a:pathLst>
              <a:path w="7168285" h="871529">
                <a:moveTo>
                  <a:pt x="0" y="0"/>
                </a:moveTo>
                <a:lnTo>
                  <a:pt x="7168285" y="0"/>
                </a:lnTo>
                <a:lnTo>
                  <a:pt x="7168285" y="871529"/>
                </a:lnTo>
                <a:lnTo>
                  <a:pt x="0" y="871529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t="-4833" b="-48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355705" y="6851310"/>
            <a:ext cx="1994093" cy="2403371"/>
          </a:xfrm>
          <a:custGeom>
            <a:avLst/>
            <a:gdLst/>
            <a:ahLst/>
            <a:cxnLst/>
            <a:rect l="l" t="t" r="r" b="b"/>
            <a:pathLst>
              <a:path w="1994093" h="2403371">
                <a:moveTo>
                  <a:pt x="0" y="0"/>
                </a:moveTo>
                <a:lnTo>
                  <a:pt x="1994093" y="0"/>
                </a:lnTo>
                <a:lnTo>
                  <a:pt x="1994093" y="2403370"/>
                </a:lnTo>
                <a:lnTo>
                  <a:pt x="0" y="2403370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t="-2686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6" name="Freeform 46"/>
          <p:cNvSpPr/>
          <p:nvPr/>
        </p:nvSpPr>
        <p:spPr>
          <a:xfrm>
            <a:off x="5218532" y="6851310"/>
            <a:ext cx="2344825" cy="2431511"/>
          </a:xfrm>
          <a:custGeom>
            <a:avLst/>
            <a:gdLst/>
            <a:ahLst/>
            <a:cxnLst/>
            <a:rect l="l" t="t" r="r" b="b"/>
            <a:pathLst>
              <a:path w="2344825" h="2431511">
                <a:moveTo>
                  <a:pt x="0" y="0"/>
                </a:moveTo>
                <a:lnTo>
                  <a:pt x="2344826" y="0"/>
                </a:lnTo>
                <a:lnTo>
                  <a:pt x="2344826" y="2431511"/>
                </a:lnTo>
                <a:lnTo>
                  <a:pt x="0" y="2431511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t="-3529" r="-1144" b="-2201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 47"/>
          <p:cNvSpPr/>
          <p:nvPr/>
        </p:nvSpPr>
        <p:spPr>
          <a:xfrm>
            <a:off x="2739273" y="6851310"/>
            <a:ext cx="2007033" cy="2415502"/>
          </a:xfrm>
          <a:custGeom>
            <a:avLst/>
            <a:gdLst/>
            <a:ahLst/>
            <a:cxnLst/>
            <a:rect l="l" t="t" r="r" b="b"/>
            <a:pathLst>
              <a:path w="2007033" h="2415502">
                <a:moveTo>
                  <a:pt x="0" y="0"/>
                </a:moveTo>
                <a:lnTo>
                  <a:pt x="2007033" y="0"/>
                </a:lnTo>
                <a:lnTo>
                  <a:pt x="2007033" y="2415501"/>
                </a:lnTo>
                <a:lnTo>
                  <a:pt x="0" y="2415501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t="-226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Box 48"/>
          <p:cNvSpPr txBox="1"/>
          <p:nvPr/>
        </p:nvSpPr>
        <p:spPr>
          <a:xfrm>
            <a:off x="566738" y="15007173"/>
            <a:ext cx="7746997" cy="45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Summer of Segment IV Workshops </a:t>
            </a:r>
          </a:p>
        </p:txBody>
      </p:sp>
      <p:sp>
        <p:nvSpPr>
          <p:cNvPr id="49" name="AutoShape 49"/>
          <p:cNvSpPr/>
          <p:nvPr/>
        </p:nvSpPr>
        <p:spPr>
          <a:xfrm flipV="1">
            <a:off x="26556" y="15455489"/>
            <a:ext cx="7696424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Box 50"/>
          <p:cNvSpPr txBox="1"/>
          <p:nvPr/>
        </p:nvSpPr>
        <p:spPr>
          <a:xfrm>
            <a:off x="204788" y="3583075"/>
            <a:ext cx="7547225" cy="862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Agency Readiness Reporting Page Live </a:t>
            </a:r>
          </a:p>
          <a:p>
            <a:pPr algn="l">
              <a:lnSpc>
                <a:spcPts val="3167"/>
              </a:lnSpc>
            </a:pPr>
            <a:endParaRPr lang="en-US" sz="2600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352752" y="12166688"/>
            <a:ext cx="6053907" cy="91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2"/>
              </a:lnSpc>
            </a:pPr>
            <a:r>
              <a:rPr lang="en-US" sz="2601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New PALMCasts Available</a:t>
            </a:r>
          </a:p>
          <a:p>
            <a:pPr algn="l">
              <a:lnSpc>
                <a:spcPts val="3642"/>
              </a:lnSpc>
            </a:pPr>
            <a:endParaRPr lang="en-US" sz="2601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810663" y="6345843"/>
            <a:ext cx="6885699" cy="45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Florida PALM Trees are Growing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399975" y="-30710"/>
            <a:ext cx="1698384" cy="4199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63"/>
              </a:lnSpc>
            </a:pPr>
            <a:r>
              <a:rPr lang="en-US" sz="24045">
                <a:solidFill>
                  <a:srgbClr val="192757"/>
                </a:solidFill>
                <a:latin typeface="Arimo"/>
                <a:ea typeface="Arimo"/>
                <a:cs typeface="Arimo"/>
                <a:sym typeface="Arimo"/>
              </a:rPr>
              <a:t>5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878543" y="1371925"/>
            <a:ext cx="3642517" cy="166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2"/>
              </a:lnSpc>
            </a:pPr>
            <a:r>
              <a:rPr lang="en-US" sz="4811" b="1">
                <a:solidFill>
                  <a:srgbClr val="2E294E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Florida PALM Updates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33530" y="12727742"/>
            <a:ext cx="6424470" cy="90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800" b="1">
                <a:solidFill>
                  <a:srgbClr val="111F28"/>
                </a:solidFill>
                <a:latin typeface="Arimo Bold"/>
                <a:ea typeface="Arimo Bold"/>
                <a:cs typeface="Arimo Bold"/>
                <a:sym typeface="Arimo Bold"/>
              </a:rPr>
              <a:t>Episode #14 - </a:t>
            </a:r>
            <a:r>
              <a:rPr lang="en-US" sz="1800" i="1">
                <a:solidFill>
                  <a:srgbClr val="111F28"/>
                </a:solidFill>
                <a:latin typeface="Arimo Italics"/>
                <a:ea typeface="Arimo Italics"/>
                <a:cs typeface="Arimo Italics"/>
                <a:sym typeface="Arimo Italics"/>
              </a:rPr>
              <a:t>Organizational Change Management: Desire</a:t>
            </a:r>
          </a:p>
          <a:p>
            <a:pPr marL="388620" lvl="1" indent="-194310" algn="l">
              <a:lnSpc>
                <a:spcPts val="2487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Guests:  Vincent Cicco and Alise Fields </a:t>
            </a:r>
          </a:p>
          <a:p>
            <a:pPr algn="l">
              <a:lnSpc>
                <a:spcPts val="2119"/>
              </a:lnSpc>
            </a:pPr>
            <a:endParaRPr lang="en-US" sz="18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2864928" y="14651365"/>
            <a:ext cx="2509936" cy="282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1"/>
              </a:lnSpc>
            </a:pPr>
            <a:r>
              <a:rPr lang="en-US" sz="1999" b="1" u="sng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hlinkClick r:id="rId31" tooltip="https://myfloridacfo.com/floridapalm/palmcast"/>
              </a:rPr>
              <a:t>Want to listen?</a:t>
            </a:r>
          </a:p>
        </p:txBody>
      </p:sp>
      <p:sp>
        <p:nvSpPr>
          <p:cNvPr id="57" name="TextBox 57"/>
          <p:cNvSpPr txBox="1"/>
          <p:nvPr/>
        </p:nvSpPr>
        <p:spPr>
          <a:xfrm rot="-1407062">
            <a:off x="-36687" y="4158832"/>
            <a:ext cx="1561591" cy="1058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4"/>
              </a:lnSpc>
            </a:pPr>
            <a:r>
              <a:rPr lang="en-US" sz="2467" spc="251">
                <a:solidFill>
                  <a:srgbClr val="FF914D"/>
                </a:solidFill>
                <a:latin typeface="Biski"/>
                <a:ea typeface="Biski"/>
                <a:cs typeface="Biski"/>
                <a:sym typeface="Biski"/>
              </a:rPr>
              <a:t>WHAT’S</a:t>
            </a:r>
          </a:p>
          <a:p>
            <a:pPr algn="ctr">
              <a:lnSpc>
                <a:spcPts val="3454"/>
              </a:lnSpc>
            </a:pPr>
            <a:r>
              <a:rPr lang="en-US" sz="2467" spc="251">
                <a:solidFill>
                  <a:srgbClr val="FF914D"/>
                </a:solidFill>
                <a:latin typeface="Biski"/>
                <a:ea typeface="Biski"/>
                <a:cs typeface="Biski"/>
                <a:sym typeface="Biski"/>
              </a:rPr>
              <a:t>NEW?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653099" y="5028271"/>
            <a:ext cx="4392860" cy="388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6"/>
              </a:lnSpc>
              <a:spcBef>
                <a:spcPct val="0"/>
              </a:spcBef>
            </a:pPr>
            <a:r>
              <a:rPr lang="en-US" sz="2199" b="1" u="sng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hlinkClick r:id="rId12" tooltip="https://myfloridacfo.com/floridapalm/agency-reporting"/>
              </a:rPr>
              <a:t>Wanna see how DFS is doing?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2050434" y="9254246"/>
            <a:ext cx="3356000" cy="446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6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Vocabulary Corner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33530" y="13477174"/>
            <a:ext cx="6937715" cy="1264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799" b="1">
                <a:solidFill>
                  <a:srgbClr val="060606"/>
                </a:solidFill>
                <a:latin typeface="Arimo Bold"/>
                <a:ea typeface="Arimo Bold"/>
                <a:cs typeface="Arimo Bold"/>
                <a:sym typeface="Arimo Bold"/>
              </a:rPr>
              <a:t>Episode #16 - </a:t>
            </a:r>
            <a:r>
              <a:rPr lang="en-US" sz="1799" i="1">
                <a:solidFill>
                  <a:srgbClr val="060606"/>
                </a:solidFill>
                <a:latin typeface="Arimo Italics"/>
                <a:ea typeface="Arimo Italics"/>
                <a:cs typeface="Arimo Italics"/>
                <a:sym typeface="Arimo Italics"/>
              </a:rPr>
              <a:t>Organizational Change Management:  Engaging Managers of End Users</a:t>
            </a:r>
          </a:p>
          <a:p>
            <a:pPr marL="388458" lvl="1" indent="-194229" algn="l">
              <a:lnSpc>
                <a:spcPts val="2475"/>
              </a:lnSpc>
              <a:buFont typeface="Arial"/>
              <a:buChar char="•"/>
            </a:pPr>
            <a:r>
              <a:rPr lang="en-US" sz="1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Guests:  Daniella Cross-Wilkins of FDOT, Felicia Hall, and Nicole Jacobik</a:t>
            </a:r>
            <a:r>
              <a:rPr lang="en-US" sz="1799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580232" y="-28575"/>
            <a:ext cx="983126" cy="243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1"/>
              </a:lnSpc>
              <a:spcBef>
                <a:spcPct val="0"/>
              </a:spcBef>
            </a:pPr>
            <a:r>
              <a:rPr lang="en-US" sz="144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June 2024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94212" y="15779339"/>
            <a:ext cx="6877033" cy="2787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37"/>
              </a:lnSpc>
            </a:pPr>
            <a:r>
              <a:rPr lang="en-US" sz="9655">
                <a:solidFill>
                  <a:srgbClr val="F0E448"/>
                </a:solidFill>
                <a:latin typeface="Copperplate Gothic 32 AB"/>
                <a:ea typeface="Copperplate Gothic 32 AB"/>
                <a:cs typeface="Copperplate Gothic 32 AB"/>
                <a:sym typeface="Copperplate Gothic 32 AB"/>
              </a:rPr>
              <a:t>COMING SOON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500677" y="4218830"/>
            <a:ext cx="4874249" cy="68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6"/>
              </a:lnSpc>
              <a:spcBef>
                <a:spcPct val="0"/>
              </a:spcBef>
            </a:pPr>
            <a:r>
              <a:rPr lang="en-US" sz="187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Agency stakeholders now have direct access to our agency’s readiness dashboard! </a:t>
            </a:r>
          </a:p>
        </p:txBody>
      </p:sp>
      <p:grpSp>
        <p:nvGrpSpPr>
          <p:cNvPr id="64" name="Group 64"/>
          <p:cNvGrpSpPr/>
          <p:nvPr/>
        </p:nvGrpSpPr>
        <p:grpSpPr>
          <a:xfrm>
            <a:off x="694895" y="18635085"/>
            <a:ext cx="6309268" cy="414915"/>
            <a:chOff x="0" y="0"/>
            <a:chExt cx="2243295" cy="147525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2243295" cy="147525"/>
            </a:xfrm>
            <a:custGeom>
              <a:avLst/>
              <a:gdLst/>
              <a:ahLst/>
              <a:cxnLst/>
              <a:rect l="l" t="t" r="r" b="b"/>
              <a:pathLst>
                <a:path w="2243295" h="147525">
                  <a:moveTo>
                    <a:pt x="0" y="0"/>
                  </a:moveTo>
                  <a:lnTo>
                    <a:pt x="2243295" y="0"/>
                  </a:lnTo>
                  <a:lnTo>
                    <a:pt x="2243295" y="147525"/>
                  </a:lnTo>
                  <a:lnTo>
                    <a:pt x="0" y="1475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47625"/>
              <a:ext cx="2243295" cy="195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7"/>
                </a:lnSpc>
              </a:pPr>
              <a:endParaRPr/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1160759" y="18690849"/>
            <a:ext cx="5483257" cy="323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41"/>
              </a:lnSpc>
            </a:pPr>
            <a:r>
              <a:rPr lang="en-US" sz="1886" b="1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8" tooltip="https://myfloridacfo.com/floridapalm/design-meetings"/>
              </a:rPr>
              <a:t>Click here for all Design Workshop information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26A8CD784514980151857FFB91438" ma:contentTypeVersion="9" ma:contentTypeDescription="Create a new document." ma:contentTypeScope="" ma:versionID="5ada2d19edcb68cd8912940340cc943b">
  <xsd:schema xmlns:xsd="http://www.w3.org/2001/XMLSchema" xmlns:xs="http://www.w3.org/2001/XMLSchema" xmlns:p="http://schemas.microsoft.com/office/2006/metadata/properties" xmlns:ns2="ee0d1073-b73c-4cf9-a2e0-1985adf7d54f" xmlns:ns3="38bbd39f-e931-4627-bb4e-35dd95c2a6ed" targetNamespace="http://schemas.microsoft.com/office/2006/metadata/properties" ma:root="true" ma:fieldsID="92ea1cf7cd12e34d9b6cca020c40d3f7" ns2:_="" ns3:_="">
    <xsd:import namespace="ee0d1073-b73c-4cf9-a2e0-1985adf7d54f"/>
    <xsd:import namespace="38bbd39f-e931-4627-bb4e-35dd95c2a6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d1073-b73c-4cf9-a2e0-1985adf7d54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bd39f-e931-4627-bb4e-35dd95c2a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Description" ma:index="18" nillable="true" ma:displayName="Description" ma:format="Dropdown" ma:internalName="Descrip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38bbd39f-e931-4627-bb4e-35dd95c2a6ed" xsi:nil="true"/>
    <_dlc_DocId xmlns="ee0d1073-b73c-4cf9-a2e0-1985adf7d54f">3XNNPFDRQHSR-1102996205-124</_dlc_DocId>
    <_dlc_DocIdUrl xmlns="ee0d1073-b73c-4cf9-a2e0-1985adf7d54f">
      <Url>https://myfloridacfo.sharepoint.com/sites/FLP/DFS CCN/_layouts/15/DocIdRedir.aspx?ID=3XNNPFDRQHSR-1102996205-124</Url>
      <Description>3XNNPFDRQHSR-1102996205-124</Description>
    </_dlc_DocIdUrl>
  </documentManagement>
</p:properties>
</file>

<file path=customXml/itemProps1.xml><?xml version="1.0" encoding="utf-8"?>
<ds:datastoreItem xmlns:ds="http://schemas.openxmlformats.org/officeDocument/2006/customXml" ds:itemID="{081E1F0D-7639-4D90-B12F-55847CDA2C81}"/>
</file>

<file path=customXml/itemProps2.xml><?xml version="1.0" encoding="utf-8"?>
<ds:datastoreItem xmlns:ds="http://schemas.openxmlformats.org/officeDocument/2006/customXml" ds:itemID="{64350ECC-6B88-48A2-81EA-7D6A1F3675E1}"/>
</file>

<file path=customXml/itemProps3.xml><?xml version="1.0" encoding="utf-8"?>
<ds:datastoreItem xmlns:ds="http://schemas.openxmlformats.org/officeDocument/2006/customXml" ds:itemID="{1B0361F4-6F59-4E9F-A947-AF61017DDE61}"/>
</file>

<file path=customXml/itemProps4.xml><?xml version="1.0" encoding="utf-8"?>
<ds:datastoreItem xmlns:ds="http://schemas.openxmlformats.org/officeDocument/2006/customXml" ds:itemID="{C7DD372B-032D-4B80-A5DC-41161BBF42E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Copperplate Gothic 32 AB</vt:lpstr>
      <vt:lpstr>Calibri</vt:lpstr>
      <vt:lpstr>Canva Sans Bold</vt:lpstr>
      <vt:lpstr>Arimo Bold</vt:lpstr>
      <vt:lpstr>Arimo Italics</vt:lpstr>
      <vt:lpstr>Arimo</vt:lpstr>
      <vt:lpstr>Arial</vt:lpstr>
      <vt:lpstr>Big Shoulders Display Bold</vt:lpstr>
      <vt:lpstr>Archivo Black</vt:lpstr>
      <vt:lpstr>Biski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DFS CCN - 5 Florida PALM Updates - June 2024.pdf</dc:title>
  <cp:lastModifiedBy>Topol, Amy</cp:lastModifiedBy>
  <cp:revision>1</cp:revision>
  <dcterms:created xsi:type="dcterms:W3CDTF">2006-08-16T00:00:00Z</dcterms:created>
  <dcterms:modified xsi:type="dcterms:W3CDTF">2025-04-25T20:23:44Z</dcterms:modified>
  <dc:identifier>DAGIBYO7OXw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0x01010057326A8CD784514980151857FFB91438</vt:lpwstr>
  </property>
  <property fmtid="{D5CDD505-2E9C-101B-9397-08002B2CF9AE}" pid="3" name="_dlc_DocIdItemGuid">
    <vt:lpwstr>3981e274-c691-4ff3-8993-4caf4b565a5d</vt:lpwstr>
  </property>
</Properties>
</file>