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7620000" cy="19050000"/>
  <p:notesSz cx="6858000" cy="9144000"/>
  <p:embeddedFontLst>
    <p:embeddedFont>
      <p:font typeface="Canva Sans" panose="020B0604020202020204" charset="0"/>
      <p:regular r:id="rId3"/>
    </p:embeddedFont>
    <p:embeddedFont>
      <p:font typeface="Canva Sans Bold" panose="020B0604020202020204" charset="0"/>
      <p:regular r:id="rId4"/>
    </p:embeddedFont>
    <p:embeddedFont>
      <p:font typeface="Now Heavy" panose="020B0604020202020204" charset="0"/>
      <p:regular r:id="rId5"/>
    </p:embeddedFont>
    <p:embeddedFont>
      <p:font typeface="Raleway Heavy" panose="020B0604020202020204" charset="0"/>
      <p:regular r:id="rId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7" d="100"/>
          <a:sy n="37" d="100"/>
        </p:scale>
        <p:origin x="379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3.xml"/><Relationship Id="rId3" Type="http://schemas.openxmlformats.org/officeDocument/2006/relationships/font" Target="fonts/font1.fntdata"/><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customXml" Target="../customXml/item1.xml"/><Relationship Id="rId5" Type="http://schemas.openxmlformats.org/officeDocument/2006/relationships/font" Target="fonts/font3.fntdata"/><Relationship Id="rId10" Type="http://schemas.openxmlformats.org/officeDocument/2006/relationships/tableStyles" Target="tableStyles.xml"/><Relationship Id="rId4" Type="http://schemas.openxmlformats.org/officeDocument/2006/relationships/font" Target="fonts/font2.fntdata"/><Relationship Id="rId9" Type="http://schemas.openxmlformats.org/officeDocument/2006/relationships/theme" Target="theme/theme1.xml"/><Relationship Id="rId14" Type="http://schemas.openxmlformats.org/officeDocument/2006/relationships/customXml" Target="../customXml/item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myfloridacfofloridapalm.us.document360.io/docs/reports" TargetMode="External"/><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99589" y="1313319"/>
            <a:ext cx="1265041" cy="1633460"/>
            <a:chOff x="0" y="0"/>
            <a:chExt cx="3722623" cy="4806766"/>
          </a:xfrm>
        </p:grpSpPr>
        <p:sp>
          <p:nvSpPr>
            <p:cNvPr id="3" name="Freeform 3"/>
            <p:cNvSpPr/>
            <p:nvPr/>
          </p:nvSpPr>
          <p:spPr>
            <a:xfrm>
              <a:off x="0" y="0"/>
              <a:ext cx="3720267" cy="4806766"/>
            </a:xfrm>
            <a:custGeom>
              <a:avLst/>
              <a:gdLst/>
              <a:ahLst/>
              <a:cxnLst/>
              <a:rect l="l" t="t" r="r" b="b"/>
              <a:pathLst>
                <a:path w="3720267" h="4806766">
                  <a:moveTo>
                    <a:pt x="3277322" y="1955992"/>
                  </a:moveTo>
                  <a:cubicBezTo>
                    <a:pt x="3133601" y="1819986"/>
                    <a:pt x="2961606" y="1717980"/>
                    <a:pt x="2766051" y="1649977"/>
                  </a:cubicBezTo>
                  <a:cubicBezTo>
                    <a:pt x="2572851" y="1583763"/>
                    <a:pt x="2365515" y="1549762"/>
                    <a:pt x="2146399" y="1549762"/>
                  </a:cubicBezTo>
                  <a:cubicBezTo>
                    <a:pt x="1920214" y="1549762"/>
                    <a:pt x="1724658" y="1578395"/>
                    <a:pt x="1569157" y="1633871"/>
                  </a:cubicBezTo>
                  <a:cubicBezTo>
                    <a:pt x="1566800" y="1635661"/>
                    <a:pt x="1564444" y="1635661"/>
                    <a:pt x="1559732" y="1637450"/>
                  </a:cubicBezTo>
                  <a:lnTo>
                    <a:pt x="1609210" y="1027209"/>
                  </a:lnTo>
                  <a:lnTo>
                    <a:pt x="3479946" y="1027209"/>
                  </a:lnTo>
                  <a:lnTo>
                    <a:pt x="3479946" y="0"/>
                  </a:lnTo>
                  <a:lnTo>
                    <a:pt x="358126" y="0"/>
                  </a:lnTo>
                  <a:lnTo>
                    <a:pt x="146078" y="2732662"/>
                  </a:lnTo>
                  <a:lnTo>
                    <a:pt x="1437215" y="2872249"/>
                  </a:lnTo>
                  <a:lnTo>
                    <a:pt x="1498474" y="2766664"/>
                  </a:lnTo>
                  <a:cubicBezTo>
                    <a:pt x="1550308" y="2678976"/>
                    <a:pt x="1613922" y="2603814"/>
                    <a:pt x="1691673" y="2546548"/>
                  </a:cubicBezTo>
                  <a:cubicBezTo>
                    <a:pt x="1750575" y="2503598"/>
                    <a:pt x="1823614" y="2482124"/>
                    <a:pt x="1922570" y="2482124"/>
                  </a:cubicBezTo>
                  <a:cubicBezTo>
                    <a:pt x="1967336" y="2482124"/>
                    <a:pt x="2005033" y="2491072"/>
                    <a:pt x="2042731" y="2508967"/>
                  </a:cubicBezTo>
                  <a:cubicBezTo>
                    <a:pt x="2085140" y="2530442"/>
                    <a:pt x="2125194" y="2564444"/>
                    <a:pt x="2162891" y="2612762"/>
                  </a:cubicBezTo>
                  <a:cubicBezTo>
                    <a:pt x="2205301" y="2666449"/>
                    <a:pt x="2238286" y="2738031"/>
                    <a:pt x="2264203" y="2822141"/>
                  </a:cubicBezTo>
                  <a:cubicBezTo>
                    <a:pt x="2290120" y="2909829"/>
                    <a:pt x="2304257" y="3013624"/>
                    <a:pt x="2304257" y="3129945"/>
                  </a:cubicBezTo>
                  <a:cubicBezTo>
                    <a:pt x="2304257" y="3264163"/>
                    <a:pt x="2290120" y="3382274"/>
                    <a:pt x="2261847" y="3480700"/>
                  </a:cubicBezTo>
                  <a:cubicBezTo>
                    <a:pt x="2235930" y="3575547"/>
                    <a:pt x="2198232" y="3652498"/>
                    <a:pt x="2153467" y="3711553"/>
                  </a:cubicBezTo>
                  <a:cubicBezTo>
                    <a:pt x="2113413" y="3763451"/>
                    <a:pt x="2068648" y="3801032"/>
                    <a:pt x="2019170" y="3824296"/>
                  </a:cubicBezTo>
                  <a:cubicBezTo>
                    <a:pt x="1974404" y="3845771"/>
                    <a:pt x="1924926" y="3856508"/>
                    <a:pt x="1868380" y="3856508"/>
                  </a:cubicBezTo>
                  <a:cubicBezTo>
                    <a:pt x="1804765" y="3856508"/>
                    <a:pt x="1752932" y="3845771"/>
                    <a:pt x="1705810" y="3824296"/>
                  </a:cubicBezTo>
                  <a:cubicBezTo>
                    <a:pt x="1653976" y="3799242"/>
                    <a:pt x="1609210" y="3763451"/>
                    <a:pt x="1571512" y="3713343"/>
                  </a:cubicBezTo>
                  <a:cubicBezTo>
                    <a:pt x="1529103" y="3657867"/>
                    <a:pt x="1493761" y="3586284"/>
                    <a:pt x="1470201" y="3503964"/>
                  </a:cubicBezTo>
                  <a:cubicBezTo>
                    <a:pt x="1444284" y="3414486"/>
                    <a:pt x="1432503" y="3314271"/>
                    <a:pt x="1432503" y="3203318"/>
                  </a:cubicBezTo>
                  <a:lnTo>
                    <a:pt x="1432503" y="3051205"/>
                  </a:lnTo>
                  <a:lnTo>
                    <a:pt x="0" y="3051205"/>
                  </a:lnTo>
                  <a:lnTo>
                    <a:pt x="0" y="3203318"/>
                  </a:lnTo>
                  <a:cubicBezTo>
                    <a:pt x="0" y="3443119"/>
                    <a:pt x="42410" y="3663235"/>
                    <a:pt x="129585" y="3858297"/>
                  </a:cubicBezTo>
                  <a:cubicBezTo>
                    <a:pt x="216760" y="4056939"/>
                    <a:pt x="343989" y="4226947"/>
                    <a:pt x="504203" y="4366533"/>
                  </a:cubicBezTo>
                  <a:cubicBezTo>
                    <a:pt x="666774" y="4507909"/>
                    <a:pt x="869398" y="4618862"/>
                    <a:pt x="1100294" y="4694023"/>
                  </a:cubicBezTo>
                  <a:cubicBezTo>
                    <a:pt x="1328835" y="4769185"/>
                    <a:pt x="1588005" y="4806766"/>
                    <a:pt x="1866024" y="4806766"/>
                  </a:cubicBezTo>
                  <a:cubicBezTo>
                    <a:pt x="2146399" y="4806766"/>
                    <a:pt x="2405569" y="4769185"/>
                    <a:pt x="2634109" y="4694023"/>
                  </a:cubicBezTo>
                  <a:cubicBezTo>
                    <a:pt x="2867362" y="4617072"/>
                    <a:pt x="3067630" y="4504330"/>
                    <a:pt x="3230200" y="4355796"/>
                  </a:cubicBezTo>
                  <a:cubicBezTo>
                    <a:pt x="3390414" y="4210841"/>
                    <a:pt x="3512931" y="4031885"/>
                    <a:pt x="3597751" y="3824296"/>
                  </a:cubicBezTo>
                  <a:cubicBezTo>
                    <a:pt x="3680214" y="3622075"/>
                    <a:pt x="3720267" y="3389432"/>
                    <a:pt x="3720267" y="3131735"/>
                  </a:cubicBezTo>
                  <a:cubicBezTo>
                    <a:pt x="3720267" y="2874038"/>
                    <a:pt x="3682570" y="2646763"/>
                    <a:pt x="3604819" y="2453491"/>
                  </a:cubicBezTo>
                  <a:cubicBezTo>
                    <a:pt x="3529424" y="2254849"/>
                    <a:pt x="3418687" y="2088420"/>
                    <a:pt x="3277322" y="1955992"/>
                  </a:cubicBezTo>
                  <a:close/>
                </a:path>
              </a:pathLst>
            </a:custGeom>
            <a:blipFill>
              <a:blip r:embed="rId2"/>
              <a:stretch>
                <a:fillRect l="-44005" r="-49922"/>
              </a:stretch>
            </a:blipFill>
          </p:spPr>
          <p:txBody>
            <a:bodyPr/>
            <a:lstStyle/>
            <a:p>
              <a:endParaRPr lang="en-US"/>
            </a:p>
          </p:txBody>
        </p:sp>
      </p:grpSp>
      <p:sp>
        <p:nvSpPr>
          <p:cNvPr id="4" name="Freeform 4"/>
          <p:cNvSpPr/>
          <p:nvPr/>
        </p:nvSpPr>
        <p:spPr>
          <a:xfrm>
            <a:off x="-103424" y="13214"/>
            <a:ext cx="954861" cy="19033738"/>
          </a:xfrm>
          <a:custGeom>
            <a:avLst/>
            <a:gdLst/>
            <a:ahLst/>
            <a:cxnLst/>
            <a:rect l="l" t="t" r="r" b="b"/>
            <a:pathLst>
              <a:path w="954861" h="19033738">
                <a:moveTo>
                  <a:pt x="0" y="0"/>
                </a:moveTo>
                <a:lnTo>
                  <a:pt x="954861" y="0"/>
                </a:lnTo>
                <a:lnTo>
                  <a:pt x="954861" y="19033738"/>
                </a:lnTo>
                <a:lnTo>
                  <a:pt x="0" y="19033738"/>
                </a:lnTo>
                <a:lnTo>
                  <a:pt x="0" y="0"/>
                </a:lnTo>
                <a:close/>
              </a:path>
            </a:pathLst>
          </a:custGeom>
          <a:blipFill>
            <a:blip r:embed="rId2"/>
            <a:stretch>
              <a:fillRect l="-1400304" r="-1491593"/>
            </a:stretch>
          </a:blipFill>
        </p:spPr>
        <p:txBody>
          <a:bodyPr/>
          <a:lstStyle/>
          <a:p>
            <a:endParaRPr lang="en-US"/>
          </a:p>
        </p:txBody>
      </p:sp>
      <p:sp>
        <p:nvSpPr>
          <p:cNvPr id="5" name="Freeform 5"/>
          <p:cNvSpPr/>
          <p:nvPr/>
        </p:nvSpPr>
        <p:spPr>
          <a:xfrm rot="-2020628">
            <a:off x="4218492" y="15875138"/>
            <a:ext cx="3230755" cy="2456629"/>
          </a:xfrm>
          <a:custGeom>
            <a:avLst/>
            <a:gdLst/>
            <a:ahLst/>
            <a:cxnLst/>
            <a:rect l="l" t="t" r="r" b="b"/>
            <a:pathLst>
              <a:path w="3230755" h="2456629">
                <a:moveTo>
                  <a:pt x="0" y="0"/>
                </a:moveTo>
                <a:lnTo>
                  <a:pt x="3230754" y="0"/>
                </a:lnTo>
                <a:lnTo>
                  <a:pt x="3230754" y="2456629"/>
                </a:lnTo>
                <a:lnTo>
                  <a:pt x="0" y="2456629"/>
                </a:lnTo>
                <a:lnTo>
                  <a:pt x="0" y="0"/>
                </a:lnTo>
                <a:close/>
              </a:path>
            </a:pathLst>
          </a:custGeom>
          <a:blipFill>
            <a:blip r:embed="rId3"/>
            <a:stretch>
              <a:fillRect l="-20457" r="-4095" b="-9132"/>
            </a:stretch>
          </a:blipFill>
        </p:spPr>
        <p:txBody>
          <a:bodyPr/>
          <a:lstStyle/>
          <a:p>
            <a:endParaRPr lang="en-US"/>
          </a:p>
        </p:txBody>
      </p:sp>
      <p:grpSp>
        <p:nvGrpSpPr>
          <p:cNvPr id="6" name="Group 6"/>
          <p:cNvGrpSpPr/>
          <p:nvPr/>
        </p:nvGrpSpPr>
        <p:grpSpPr>
          <a:xfrm>
            <a:off x="1100397" y="3310003"/>
            <a:ext cx="3973479" cy="997598"/>
            <a:chOff x="0" y="0"/>
            <a:chExt cx="5297972" cy="1330131"/>
          </a:xfrm>
        </p:grpSpPr>
        <p:sp>
          <p:nvSpPr>
            <p:cNvPr id="7" name="Freeform 7"/>
            <p:cNvSpPr/>
            <p:nvPr/>
          </p:nvSpPr>
          <p:spPr>
            <a:xfrm>
              <a:off x="0" y="0"/>
              <a:ext cx="1210419" cy="1330131"/>
            </a:xfrm>
            <a:custGeom>
              <a:avLst/>
              <a:gdLst/>
              <a:ahLst/>
              <a:cxnLst/>
              <a:rect l="l" t="t" r="r" b="b"/>
              <a:pathLst>
                <a:path w="1210419" h="1330131">
                  <a:moveTo>
                    <a:pt x="0" y="0"/>
                  </a:moveTo>
                  <a:lnTo>
                    <a:pt x="1210419" y="0"/>
                  </a:lnTo>
                  <a:lnTo>
                    <a:pt x="1210419" y="1330131"/>
                  </a:lnTo>
                  <a:lnTo>
                    <a:pt x="0" y="1330131"/>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2228" y="358544"/>
              <a:ext cx="956831" cy="930973"/>
            </a:xfrm>
            <a:prstGeom prst="rect">
              <a:avLst/>
            </a:prstGeom>
          </p:spPr>
          <p:txBody>
            <a:bodyPr lIns="0" tIns="0" rIns="0" bIns="0" rtlCol="0" anchor="t">
              <a:spAutoFit/>
            </a:bodyPr>
            <a:lstStyle/>
            <a:p>
              <a:pPr algn="ctr">
                <a:lnSpc>
                  <a:spcPts val="5145"/>
                </a:lnSpc>
              </a:pPr>
              <a:r>
                <a:rPr lang="en-US" sz="4947" b="1">
                  <a:solidFill>
                    <a:srgbClr val="492F1E"/>
                  </a:solidFill>
                  <a:latin typeface="Raleway Heavy"/>
                  <a:ea typeface="Raleway Heavy"/>
                  <a:cs typeface="Raleway Heavy"/>
                  <a:sym typeface="Raleway Heavy"/>
                </a:rPr>
                <a:t>1</a:t>
              </a:r>
            </a:p>
          </p:txBody>
        </p:sp>
        <p:sp>
          <p:nvSpPr>
            <p:cNvPr id="9" name="TextBox 9"/>
            <p:cNvSpPr txBox="1"/>
            <p:nvPr/>
          </p:nvSpPr>
          <p:spPr>
            <a:xfrm>
              <a:off x="1375616" y="401525"/>
              <a:ext cx="3922356" cy="523907"/>
            </a:xfrm>
            <a:prstGeom prst="rect">
              <a:avLst/>
            </a:prstGeom>
          </p:spPr>
          <p:txBody>
            <a:bodyPr lIns="0" tIns="0" rIns="0" bIns="0" rtlCol="0" anchor="t">
              <a:spAutoFit/>
            </a:bodyPr>
            <a:lstStyle/>
            <a:p>
              <a:pPr algn="l">
                <a:lnSpc>
                  <a:spcPts val="3297"/>
                </a:lnSpc>
              </a:pPr>
              <a:r>
                <a:rPr lang="en-US" sz="2498" b="1" spc="99">
                  <a:solidFill>
                    <a:srgbClr val="3D3D3D"/>
                  </a:solidFill>
                  <a:latin typeface="Canva Sans Bold"/>
                  <a:ea typeface="Canva Sans Bold"/>
                  <a:cs typeface="Canva Sans Bold"/>
                  <a:sym typeface="Canva Sans Bold"/>
                </a:rPr>
                <a:t>Reports</a:t>
              </a:r>
            </a:p>
          </p:txBody>
        </p:sp>
      </p:grpSp>
      <p:sp>
        <p:nvSpPr>
          <p:cNvPr id="10" name="TextBox 10"/>
          <p:cNvSpPr txBox="1"/>
          <p:nvPr/>
        </p:nvSpPr>
        <p:spPr>
          <a:xfrm>
            <a:off x="1169642" y="5401284"/>
            <a:ext cx="5960297" cy="1323340"/>
          </a:xfrm>
          <a:prstGeom prst="rect">
            <a:avLst/>
          </a:prstGeom>
        </p:spPr>
        <p:txBody>
          <a:bodyPr lIns="0" tIns="0" rIns="0" bIns="0" rtlCol="0" anchor="t">
            <a:spAutoFit/>
          </a:bodyPr>
          <a:lstStyle/>
          <a:p>
            <a:pPr algn="just">
              <a:lnSpc>
                <a:spcPts val="2659"/>
              </a:lnSpc>
            </a:pPr>
            <a:r>
              <a:rPr lang="en-US" sz="1899" spc="-66">
                <a:solidFill>
                  <a:srgbClr val="201F1E"/>
                </a:solidFill>
                <a:latin typeface="Canva Sans"/>
                <a:ea typeface="Canva Sans"/>
                <a:cs typeface="Canva Sans"/>
                <a:sym typeface="Canva Sans"/>
              </a:rPr>
              <a:t>data through standard reports, inquiries, data extracts, or dashboards.  You will have the opportunity to test running reports during User Acceptance Testing (UAT), which will help you prepare for go-live. </a:t>
            </a:r>
          </a:p>
        </p:txBody>
      </p:sp>
      <p:grpSp>
        <p:nvGrpSpPr>
          <p:cNvPr id="11" name="Group 11"/>
          <p:cNvGrpSpPr/>
          <p:nvPr/>
        </p:nvGrpSpPr>
        <p:grpSpPr>
          <a:xfrm>
            <a:off x="3672237" y="6506813"/>
            <a:ext cx="3477887" cy="997598"/>
            <a:chOff x="0" y="0"/>
            <a:chExt cx="4637182" cy="1330131"/>
          </a:xfrm>
        </p:grpSpPr>
        <p:sp>
          <p:nvSpPr>
            <p:cNvPr id="12" name="Freeform 12"/>
            <p:cNvSpPr/>
            <p:nvPr/>
          </p:nvSpPr>
          <p:spPr>
            <a:xfrm>
              <a:off x="3426763" y="0"/>
              <a:ext cx="1210419" cy="1330131"/>
            </a:xfrm>
            <a:custGeom>
              <a:avLst/>
              <a:gdLst/>
              <a:ahLst/>
              <a:cxnLst/>
              <a:rect l="l" t="t" r="r" b="b"/>
              <a:pathLst>
                <a:path w="1210419" h="1330131">
                  <a:moveTo>
                    <a:pt x="0" y="0"/>
                  </a:moveTo>
                  <a:lnTo>
                    <a:pt x="1210419" y="0"/>
                  </a:lnTo>
                  <a:lnTo>
                    <a:pt x="1210419" y="1330131"/>
                  </a:lnTo>
                  <a:lnTo>
                    <a:pt x="0" y="1330131"/>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3504288" y="305942"/>
              <a:ext cx="1055369" cy="1024190"/>
            </a:xfrm>
            <a:prstGeom prst="rect">
              <a:avLst/>
            </a:prstGeom>
          </p:spPr>
          <p:txBody>
            <a:bodyPr lIns="0" tIns="0" rIns="0" bIns="0" rtlCol="0" anchor="t">
              <a:spAutoFit/>
            </a:bodyPr>
            <a:lstStyle/>
            <a:p>
              <a:pPr algn="ctr">
                <a:lnSpc>
                  <a:spcPts val="5675"/>
                </a:lnSpc>
              </a:pPr>
              <a:r>
                <a:rPr lang="en-US" sz="5457" b="1">
                  <a:solidFill>
                    <a:srgbClr val="492F1E"/>
                  </a:solidFill>
                  <a:latin typeface="Raleway Heavy"/>
                  <a:ea typeface="Raleway Heavy"/>
                  <a:cs typeface="Raleway Heavy"/>
                  <a:sym typeface="Raleway Heavy"/>
                </a:rPr>
                <a:t>2</a:t>
              </a:r>
            </a:p>
          </p:txBody>
        </p:sp>
        <p:sp>
          <p:nvSpPr>
            <p:cNvPr id="14" name="TextBox 14"/>
            <p:cNvSpPr txBox="1"/>
            <p:nvPr/>
          </p:nvSpPr>
          <p:spPr>
            <a:xfrm>
              <a:off x="0" y="441325"/>
              <a:ext cx="3212620" cy="523907"/>
            </a:xfrm>
            <a:prstGeom prst="rect">
              <a:avLst/>
            </a:prstGeom>
          </p:spPr>
          <p:txBody>
            <a:bodyPr lIns="0" tIns="0" rIns="0" bIns="0" rtlCol="0" anchor="t">
              <a:spAutoFit/>
            </a:bodyPr>
            <a:lstStyle/>
            <a:p>
              <a:pPr algn="r">
                <a:lnSpc>
                  <a:spcPts val="3297"/>
                </a:lnSpc>
              </a:pPr>
              <a:r>
                <a:rPr lang="en-US" sz="2498" b="1" spc="99">
                  <a:solidFill>
                    <a:srgbClr val="3D3D3D"/>
                  </a:solidFill>
                  <a:latin typeface="Canva Sans Bold"/>
                  <a:ea typeface="Canva Sans Bold"/>
                  <a:cs typeface="Canva Sans Bold"/>
                  <a:sym typeface="Canva Sans Bold"/>
                </a:rPr>
                <a:t>Query Writer</a:t>
              </a:r>
            </a:p>
          </p:txBody>
        </p:sp>
      </p:grpSp>
      <p:grpSp>
        <p:nvGrpSpPr>
          <p:cNvPr id="15" name="Group 15"/>
          <p:cNvGrpSpPr/>
          <p:nvPr/>
        </p:nvGrpSpPr>
        <p:grpSpPr>
          <a:xfrm>
            <a:off x="3176105" y="12723257"/>
            <a:ext cx="3974019" cy="997598"/>
            <a:chOff x="0" y="0"/>
            <a:chExt cx="5298692" cy="1330131"/>
          </a:xfrm>
        </p:grpSpPr>
        <p:sp>
          <p:nvSpPr>
            <p:cNvPr id="16" name="Freeform 16"/>
            <p:cNvSpPr/>
            <p:nvPr/>
          </p:nvSpPr>
          <p:spPr>
            <a:xfrm>
              <a:off x="4088273" y="0"/>
              <a:ext cx="1210419" cy="1330131"/>
            </a:xfrm>
            <a:custGeom>
              <a:avLst/>
              <a:gdLst/>
              <a:ahLst/>
              <a:cxnLst/>
              <a:rect l="l" t="t" r="r" b="b"/>
              <a:pathLst>
                <a:path w="1210419" h="1330131">
                  <a:moveTo>
                    <a:pt x="0" y="0"/>
                  </a:moveTo>
                  <a:lnTo>
                    <a:pt x="1210419" y="0"/>
                  </a:lnTo>
                  <a:lnTo>
                    <a:pt x="1210419" y="1330131"/>
                  </a:lnTo>
                  <a:lnTo>
                    <a:pt x="0" y="1330131"/>
                  </a:lnTo>
                  <a:lnTo>
                    <a:pt x="0" y="0"/>
                  </a:lnTo>
                  <a:close/>
                </a:path>
              </a:pathLst>
            </a:custGeom>
            <a:blipFill>
              <a:blip r:embed="rId4"/>
              <a:stretch>
                <a:fillRect/>
              </a:stretch>
            </a:blipFill>
          </p:spPr>
          <p:txBody>
            <a:bodyPr/>
            <a:lstStyle/>
            <a:p>
              <a:endParaRPr lang="en-US"/>
            </a:p>
          </p:txBody>
        </p:sp>
        <p:sp>
          <p:nvSpPr>
            <p:cNvPr id="17" name="TextBox 17"/>
            <p:cNvSpPr txBox="1"/>
            <p:nvPr/>
          </p:nvSpPr>
          <p:spPr>
            <a:xfrm>
              <a:off x="4215067" y="555350"/>
              <a:ext cx="956831" cy="669010"/>
            </a:xfrm>
            <a:prstGeom prst="rect">
              <a:avLst/>
            </a:prstGeom>
          </p:spPr>
          <p:txBody>
            <a:bodyPr lIns="0" tIns="0" rIns="0" bIns="0" rtlCol="0" anchor="t">
              <a:spAutoFit/>
            </a:bodyPr>
            <a:lstStyle/>
            <a:p>
              <a:pPr algn="ctr">
                <a:lnSpc>
                  <a:spcPts val="2473"/>
                </a:lnSpc>
              </a:pPr>
              <a:r>
                <a:rPr lang="en-US" sz="4947" b="1">
                  <a:solidFill>
                    <a:srgbClr val="492F1E"/>
                  </a:solidFill>
                  <a:latin typeface="Raleway Heavy"/>
                  <a:ea typeface="Raleway Heavy"/>
                  <a:cs typeface="Raleway Heavy"/>
                  <a:sym typeface="Raleway Heavy"/>
                </a:rPr>
                <a:t>4</a:t>
              </a:r>
            </a:p>
          </p:txBody>
        </p:sp>
        <p:sp>
          <p:nvSpPr>
            <p:cNvPr id="18" name="TextBox 18"/>
            <p:cNvSpPr txBox="1"/>
            <p:nvPr/>
          </p:nvSpPr>
          <p:spPr>
            <a:xfrm>
              <a:off x="0" y="388825"/>
              <a:ext cx="3922356" cy="523907"/>
            </a:xfrm>
            <a:prstGeom prst="rect">
              <a:avLst/>
            </a:prstGeom>
          </p:spPr>
          <p:txBody>
            <a:bodyPr lIns="0" tIns="0" rIns="0" bIns="0" rtlCol="0" anchor="t">
              <a:spAutoFit/>
            </a:bodyPr>
            <a:lstStyle/>
            <a:p>
              <a:pPr algn="r">
                <a:lnSpc>
                  <a:spcPts val="3297"/>
                </a:lnSpc>
              </a:pPr>
              <a:r>
                <a:rPr lang="en-US" sz="2498" b="1" spc="99">
                  <a:solidFill>
                    <a:srgbClr val="3D3D3D"/>
                  </a:solidFill>
                  <a:latin typeface="Canva Sans Bold"/>
                  <a:ea typeface="Canva Sans Bold"/>
                  <a:cs typeface="Canva Sans Bold"/>
                  <a:sym typeface="Canva Sans Bold"/>
                </a:rPr>
                <a:t>Formats</a:t>
              </a:r>
            </a:p>
          </p:txBody>
        </p:sp>
      </p:grpSp>
      <p:grpSp>
        <p:nvGrpSpPr>
          <p:cNvPr id="19" name="Group 19"/>
          <p:cNvGrpSpPr/>
          <p:nvPr/>
        </p:nvGrpSpPr>
        <p:grpSpPr>
          <a:xfrm>
            <a:off x="1100397" y="9468233"/>
            <a:ext cx="3973479" cy="997598"/>
            <a:chOff x="0" y="0"/>
            <a:chExt cx="5297972" cy="1330131"/>
          </a:xfrm>
        </p:grpSpPr>
        <p:sp>
          <p:nvSpPr>
            <p:cNvPr id="20" name="Freeform 20"/>
            <p:cNvSpPr/>
            <p:nvPr/>
          </p:nvSpPr>
          <p:spPr>
            <a:xfrm>
              <a:off x="0" y="0"/>
              <a:ext cx="1210419" cy="1330131"/>
            </a:xfrm>
            <a:custGeom>
              <a:avLst/>
              <a:gdLst/>
              <a:ahLst/>
              <a:cxnLst/>
              <a:rect l="l" t="t" r="r" b="b"/>
              <a:pathLst>
                <a:path w="1210419" h="1330131">
                  <a:moveTo>
                    <a:pt x="0" y="0"/>
                  </a:moveTo>
                  <a:lnTo>
                    <a:pt x="1210419" y="0"/>
                  </a:lnTo>
                  <a:lnTo>
                    <a:pt x="1210419" y="1330131"/>
                  </a:lnTo>
                  <a:lnTo>
                    <a:pt x="0" y="1330131"/>
                  </a:lnTo>
                  <a:lnTo>
                    <a:pt x="0" y="0"/>
                  </a:lnTo>
                  <a:close/>
                </a:path>
              </a:pathLst>
            </a:custGeom>
            <a:blipFill>
              <a:blip r:embed="rId4"/>
              <a:stretch>
                <a:fillRect/>
              </a:stretch>
            </a:blipFill>
          </p:spPr>
          <p:txBody>
            <a:bodyPr/>
            <a:lstStyle/>
            <a:p>
              <a:endParaRPr lang="en-US"/>
            </a:p>
          </p:txBody>
        </p:sp>
        <p:sp>
          <p:nvSpPr>
            <p:cNvPr id="21" name="TextBox 21"/>
            <p:cNvSpPr txBox="1"/>
            <p:nvPr/>
          </p:nvSpPr>
          <p:spPr>
            <a:xfrm>
              <a:off x="152228" y="291237"/>
              <a:ext cx="956831" cy="930973"/>
            </a:xfrm>
            <a:prstGeom prst="rect">
              <a:avLst/>
            </a:prstGeom>
          </p:spPr>
          <p:txBody>
            <a:bodyPr lIns="0" tIns="0" rIns="0" bIns="0" rtlCol="0" anchor="t">
              <a:spAutoFit/>
            </a:bodyPr>
            <a:lstStyle/>
            <a:p>
              <a:pPr algn="ctr">
                <a:lnSpc>
                  <a:spcPts val="5145"/>
                </a:lnSpc>
              </a:pPr>
              <a:r>
                <a:rPr lang="en-US" sz="4947" b="1">
                  <a:solidFill>
                    <a:srgbClr val="492F1E"/>
                  </a:solidFill>
                  <a:latin typeface="Raleway Heavy"/>
                  <a:ea typeface="Raleway Heavy"/>
                  <a:cs typeface="Raleway Heavy"/>
                  <a:sym typeface="Raleway Heavy"/>
                </a:rPr>
                <a:t>3</a:t>
              </a:r>
            </a:p>
          </p:txBody>
        </p:sp>
        <p:sp>
          <p:nvSpPr>
            <p:cNvPr id="22" name="TextBox 22"/>
            <p:cNvSpPr txBox="1"/>
            <p:nvPr/>
          </p:nvSpPr>
          <p:spPr>
            <a:xfrm>
              <a:off x="1375616" y="447271"/>
              <a:ext cx="3922356" cy="523907"/>
            </a:xfrm>
            <a:prstGeom prst="rect">
              <a:avLst/>
            </a:prstGeom>
          </p:spPr>
          <p:txBody>
            <a:bodyPr lIns="0" tIns="0" rIns="0" bIns="0" rtlCol="0" anchor="t">
              <a:spAutoFit/>
            </a:bodyPr>
            <a:lstStyle/>
            <a:p>
              <a:pPr algn="l">
                <a:lnSpc>
                  <a:spcPts val="3297"/>
                </a:lnSpc>
              </a:pPr>
              <a:r>
                <a:rPr lang="en-US" sz="2498" b="1" spc="99">
                  <a:solidFill>
                    <a:srgbClr val="3D3D3D"/>
                  </a:solidFill>
                  <a:latin typeface="Canva Sans Bold"/>
                  <a:ea typeface="Canva Sans Bold"/>
                  <a:cs typeface="Canva Sans Bold"/>
                  <a:sym typeface="Canva Sans Bold"/>
                </a:rPr>
                <a:t>Syncing</a:t>
              </a:r>
            </a:p>
          </p:txBody>
        </p:sp>
      </p:grpSp>
      <p:grpSp>
        <p:nvGrpSpPr>
          <p:cNvPr id="23" name="Group 23"/>
          <p:cNvGrpSpPr/>
          <p:nvPr/>
        </p:nvGrpSpPr>
        <p:grpSpPr>
          <a:xfrm>
            <a:off x="1100397" y="14331712"/>
            <a:ext cx="3973479" cy="997598"/>
            <a:chOff x="0" y="0"/>
            <a:chExt cx="5297972" cy="1330131"/>
          </a:xfrm>
        </p:grpSpPr>
        <p:sp>
          <p:nvSpPr>
            <p:cNvPr id="24" name="Freeform 24"/>
            <p:cNvSpPr/>
            <p:nvPr/>
          </p:nvSpPr>
          <p:spPr>
            <a:xfrm>
              <a:off x="0" y="0"/>
              <a:ext cx="1210419" cy="1330131"/>
            </a:xfrm>
            <a:custGeom>
              <a:avLst/>
              <a:gdLst/>
              <a:ahLst/>
              <a:cxnLst/>
              <a:rect l="l" t="t" r="r" b="b"/>
              <a:pathLst>
                <a:path w="1210419" h="1330131">
                  <a:moveTo>
                    <a:pt x="0" y="0"/>
                  </a:moveTo>
                  <a:lnTo>
                    <a:pt x="1210419" y="0"/>
                  </a:lnTo>
                  <a:lnTo>
                    <a:pt x="1210419" y="1330131"/>
                  </a:lnTo>
                  <a:lnTo>
                    <a:pt x="0" y="1330131"/>
                  </a:lnTo>
                  <a:lnTo>
                    <a:pt x="0" y="0"/>
                  </a:lnTo>
                  <a:close/>
                </a:path>
              </a:pathLst>
            </a:custGeom>
            <a:blipFill>
              <a:blip r:embed="rId4"/>
              <a:stretch>
                <a:fillRect/>
              </a:stretch>
            </a:blipFill>
          </p:spPr>
          <p:txBody>
            <a:bodyPr/>
            <a:lstStyle/>
            <a:p>
              <a:endParaRPr lang="en-US"/>
            </a:p>
          </p:txBody>
        </p:sp>
        <p:sp>
          <p:nvSpPr>
            <p:cNvPr id="25" name="TextBox 25"/>
            <p:cNvSpPr txBox="1"/>
            <p:nvPr/>
          </p:nvSpPr>
          <p:spPr>
            <a:xfrm>
              <a:off x="126794" y="559917"/>
              <a:ext cx="956831" cy="669010"/>
            </a:xfrm>
            <a:prstGeom prst="rect">
              <a:avLst/>
            </a:prstGeom>
          </p:spPr>
          <p:txBody>
            <a:bodyPr lIns="0" tIns="0" rIns="0" bIns="0" rtlCol="0" anchor="t">
              <a:spAutoFit/>
            </a:bodyPr>
            <a:lstStyle/>
            <a:p>
              <a:pPr algn="ctr">
                <a:lnSpc>
                  <a:spcPts val="2473"/>
                </a:lnSpc>
              </a:pPr>
              <a:r>
                <a:rPr lang="en-US" sz="4947" b="1">
                  <a:solidFill>
                    <a:srgbClr val="492F1E"/>
                  </a:solidFill>
                  <a:latin typeface="Raleway Heavy"/>
                  <a:ea typeface="Raleway Heavy"/>
                  <a:cs typeface="Raleway Heavy"/>
                  <a:sym typeface="Raleway Heavy"/>
                </a:rPr>
                <a:t>5</a:t>
              </a:r>
            </a:p>
          </p:txBody>
        </p:sp>
        <p:sp>
          <p:nvSpPr>
            <p:cNvPr id="26" name="TextBox 26"/>
            <p:cNvSpPr txBox="1"/>
            <p:nvPr/>
          </p:nvSpPr>
          <p:spPr>
            <a:xfrm>
              <a:off x="1375616" y="388825"/>
              <a:ext cx="3922356" cy="523907"/>
            </a:xfrm>
            <a:prstGeom prst="rect">
              <a:avLst/>
            </a:prstGeom>
          </p:spPr>
          <p:txBody>
            <a:bodyPr lIns="0" tIns="0" rIns="0" bIns="0" rtlCol="0" anchor="t">
              <a:spAutoFit/>
            </a:bodyPr>
            <a:lstStyle/>
            <a:p>
              <a:pPr algn="l">
                <a:lnSpc>
                  <a:spcPts val="3297"/>
                </a:lnSpc>
              </a:pPr>
              <a:r>
                <a:rPr lang="en-US" sz="2498" b="1" spc="99">
                  <a:solidFill>
                    <a:srgbClr val="3D3D3D"/>
                  </a:solidFill>
                  <a:latin typeface="Canva Sans Bold"/>
                  <a:ea typeface="Canva Sans Bold"/>
                  <a:cs typeface="Canva Sans Bold"/>
                  <a:sym typeface="Canva Sans Bold"/>
                </a:rPr>
                <a:t>Reports Catalog</a:t>
              </a:r>
            </a:p>
          </p:txBody>
        </p:sp>
      </p:grpSp>
      <p:sp>
        <p:nvSpPr>
          <p:cNvPr id="27" name="AutoShape 27"/>
          <p:cNvSpPr/>
          <p:nvPr/>
        </p:nvSpPr>
        <p:spPr>
          <a:xfrm>
            <a:off x="1145392" y="3165853"/>
            <a:ext cx="5984546" cy="47625"/>
          </a:xfrm>
          <a:prstGeom prst="line">
            <a:avLst/>
          </a:prstGeom>
          <a:ln w="57150" cap="flat">
            <a:solidFill>
              <a:srgbClr val="492F1E"/>
            </a:solidFill>
            <a:prstDash val="solid"/>
            <a:headEnd type="none" w="sm" len="sm"/>
            <a:tailEnd type="none" w="sm" len="sm"/>
          </a:ln>
        </p:spPr>
        <p:txBody>
          <a:bodyPr/>
          <a:lstStyle/>
          <a:p>
            <a:endParaRPr lang="en-US"/>
          </a:p>
        </p:txBody>
      </p:sp>
      <p:sp>
        <p:nvSpPr>
          <p:cNvPr id="28" name="Freeform 28"/>
          <p:cNvSpPr/>
          <p:nvPr/>
        </p:nvSpPr>
        <p:spPr>
          <a:xfrm rot="2842125">
            <a:off x="6345276" y="9632351"/>
            <a:ext cx="729797" cy="798663"/>
          </a:xfrm>
          <a:custGeom>
            <a:avLst/>
            <a:gdLst/>
            <a:ahLst/>
            <a:cxnLst/>
            <a:rect l="l" t="t" r="r" b="b"/>
            <a:pathLst>
              <a:path w="729797" h="798663">
                <a:moveTo>
                  <a:pt x="0" y="0"/>
                </a:moveTo>
                <a:lnTo>
                  <a:pt x="729796" y="0"/>
                </a:lnTo>
                <a:lnTo>
                  <a:pt x="729796" y="798663"/>
                </a:lnTo>
                <a:lnTo>
                  <a:pt x="0" y="798663"/>
                </a:lnTo>
                <a:lnTo>
                  <a:pt x="0" y="0"/>
                </a:lnTo>
                <a:close/>
              </a:path>
            </a:pathLst>
          </a:custGeom>
          <a:blipFill>
            <a:blip r:embed="rId5"/>
            <a:stretch>
              <a:fillRect l="-1913" r="-1913"/>
            </a:stretch>
          </a:blipFill>
        </p:spPr>
        <p:txBody>
          <a:bodyPr/>
          <a:lstStyle/>
          <a:p>
            <a:endParaRPr lang="en-US"/>
          </a:p>
        </p:txBody>
      </p:sp>
      <p:sp>
        <p:nvSpPr>
          <p:cNvPr id="29" name="Freeform 29"/>
          <p:cNvSpPr/>
          <p:nvPr/>
        </p:nvSpPr>
        <p:spPr>
          <a:xfrm rot="2842125">
            <a:off x="6607941" y="14458005"/>
            <a:ext cx="729797" cy="798663"/>
          </a:xfrm>
          <a:custGeom>
            <a:avLst/>
            <a:gdLst/>
            <a:ahLst/>
            <a:cxnLst/>
            <a:rect l="l" t="t" r="r" b="b"/>
            <a:pathLst>
              <a:path w="729797" h="798663">
                <a:moveTo>
                  <a:pt x="0" y="0"/>
                </a:moveTo>
                <a:lnTo>
                  <a:pt x="729797" y="0"/>
                </a:lnTo>
                <a:lnTo>
                  <a:pt x="729797" y="798663"/>
                </a:lnTo>
                <a:lnTo>
                  <a:pt x="0" y="798663"/>
                </a:lnTo>
                <a:lnTo>
                  <a:pt x="0" y="0"/>
                </a:lnTo>
                <a:close/>
              </a:path>
            </a:pathLst>
          </a:custGeom>
          <a:blipFill>
            <a:blip r:embed="rId5"/>
            <a:stretch>
              <a:fillRect l="-1913" r="-1913"/>
            </a:stretch>
          </a:blipFill>
        </p:spPr>
        <p:txBody>
          <a:bodyPr/>
          <a:lstStyle/>
          <a:p>
            <a:endParaRPr lang="en-US"/>
          </a:p>
        </p:txBody>
      </p:sp>
      <p:sp>
        <p:nvSpPr>
          <p:cNvPr id="30" name="AutoShape 30"/>
          <p:cNvSpPr/>
          <p:nvPr/>
        </p:nvSpPr>
        <p:spPr>
          <a:xfrm flipV="1">
            <a:off x="3571681" y="10031683"/>
            <a:ext cx="3084642" cy="9525"/>
          </a:xfrm>
          <a:prstGeom prst="line">
            <a:avLst/>
          </a:prstGeom>
          <a:ln w="57150" cap="flat">
            <a:solidFill>
              <a:srgbClr val="492F1E"/>
            </a:solidFill>
            <a:prstDash val="solid"/>
            <a:headEnd type="none" w="sm" len="sm"/>
            <a:tailEnd type="none" w="sm" len="sm"/>
          </a:ln>
        </p:spPr>
        <p:txBody>
          <a:bodyPr/>
          <a:lstStyle/>
          <a:p>
            <a:endParaRPr lang="en-US"/>
          </a:p>
        </p:txBody>
      </p:sp>
      <p:sp>
        <p:nvSpPr>
          <p:cNvPr id="31" name="AutoShape 31"/>
          <p:cNvSpPr/>
          <p:nvPr/>
        </p:nvSpPr>
        <p:spPr>
          <a:xfrm flipV="1">
            <a:off x="1239058" y="13189346"/>
            <a:ext cx="3182868" cy="19049"/>
          </a:xfrm>
          <a:prstGeom prst="line">
            <a:avLst/>
          </a:prstGeom>
          <a:ln w="57150" cap="flat">
            <a:solidFill>
              <a:srgbClr val="492F1E"/>
            </a:solidFill>
            <a:prstDash val="solid"/>
            <a:headEnd type="none" w="sm" len="sm"/>
            <a:tailEnd type="none" w="sm" len="sm"/>
          </a:ln>
        </p:spPr>
        <p:txBody>
          <a:bodyPr/>
          <a:lstStyle/>
          <a:p>
            <a:endParaRPr lang="en-US"/>
          </a:p>
        </p:txBody>
      </p:sp>
      <p:sp>
        <p:nvSpPr>
          <p:cNvPr id="32" name="Freeform 32"/>
          <p:cNvSpPr/>
          <p:nvPr/>
        </p:nvSpPr>
        <p:spPr>
          <a:xfrm rot="-8019438">
            <a:off x="1027353" y="12809064"/>
            <a:ext cx="729797" cy="798663"/>
          </a:xfrm>
          <a:custGeom>
            <a:avLst/>
            <a:gdLst/>
            <a:ahLst/>
            <a:cxnLst/>
            <a:rect l="l" t="t" r="r" b="b"/>
            <a:pathLst>
              <a:path w="729797" h="798663">
                <a:moveTo>
                  <a:pt x="0" y="0"/>
                </a:moveTo>
                <a:lnTo>
                  <a:pt x="729797" y="0"/>
                </a:lnTo>
                <a:lnTo>
                  <a:pt x="729797" y="798663"/>
                </a:lnTo>
                <a:lnTo>
                  <a:pt x="0" y="798663"/>
                </a:lnTo>
                <a:lnTo>
                  <a:pt x="0" y="0"/>
                </a:lnTo>
                <a:close/>
              </a:path>
            </a:pathLst>
          </a:custGeom>
          <a:blipFill>
            <a:blip r:embed="rId5"/>
            <a:stretch>
              <a:fillRect l="-1913" r="-1913"/>
            </a:stretch>
          </a:blipFill>
        </p:spPr>
        <p:txBody>
          <a:bodyPr/>
          <a:lstStyle/>
          <a:p>
            <a:endParaRPr lang="en-US"/>
          </a:p>
        </p:txBody>
      </p:sp>
      <p:sp>
        <p:nvSpPr>
          <p:cNvPr id="33" name="AutoShape 33"/>
          <p:cNvSpPr/>
          <p:nvPr/>
        </p:nvSpPr>
        <p:spPr>
          <a:xfrm>
            <a:off x="1238970" y="7074116"/>
            <a:ext cx="2318164" cy="0"/>
          </a:xfrm>
          <a:prstGeom prst="line">
            <a:avLst/>
          </a:prstGeom>
          <a:ln w="57150" cap="flat">
            <a:solidFill>
              <a:srgbClr val="492F1E"/>
            </a:solidFill>
            <a:prstDash val="solid"/>
            <a:headEnd type="none" w="sm" len="sm"/>
            <a:tailEnd type="none" w="sm" len="sm"/>
          </a:ln>
        </p:spPr>
        <p:txBody>
          <a:bodyPr/>
          <a:lstStyle/>
          <a:p>
            <a:endParaRPr lang="en-US"/>
          </a:p>
        </p:txBody>
      </p:sp>
      <p:sp>
        <p:nvSpPr>
          <p:cNvPr id="34" name="Freeform 34"/>
          <p:cNvSpPr/>
          <p:nvPr/>
        </p:nvSpPr>
        <p:spPr>
          <a:xfrm rot="-8019438">
            <a:off x="1027353" y="6674785"/>
            <a:ext cx="729797" cy="798663"/>
          </a:xfrm>
          <a:custGeom>
            <a:avLst/>
            <a:gdLst/>
            <a:ahLst/>
            <a:cxnLst/>
            <a:rect l="l" t="t" r="r" b="b"/>
            <a:pathLst>
              <a:path w="729797" h="798663">
                <a:moveTo>
                  <a:pt x="0" y="0"/>
                </a:moveTo>
                <a:lnTo>
                  <a:pt x="729797" y="0"/>
                </a:lnTo>
                <a:lnTo>
                  <a:pt x="729797" y="798662"/>
                </a:lnTo>
                <a:lnTo>
                  <a:pt x="0" y="798662"/>
                </a:lnTo>
                <a:lnTo>
                  <a:pt x="0" y="0"/>
                </a:lnTo>
                <a:close/>
              </a:path>
            </a:pathLst>
          </a:custGeom>
          <a:blipFill>
            <a:blip r:embed="rId5"/>
            <a:stretch>
              <a:fillRect l="-1913" r="-1913"/>
            </a:stretch>
          </a:blipFill>
        </p:spPr>
        <p:txBody>
          <a:bodyPr/>
          <a:lstStyle/>
          <a:p>
            <a:endParaRPr lang="en-US"/>
          </a:p>
        </p:txBody>
      </p:sp>
      <p:sp>
        <p:nvSpPr>
          <p:cNvPr id="35" name="AutoShape 35"/>
          <p:cNvSpPr/>
          <p:nvPr/>
        </p:nvSpPr>
        <p:spPr>
          <a:xfrm>
            <a:off x="5272381" y="14857336"/>
            <a:ext cx="1635800" cy="0"/>
          </a:xfrm>
          <a:prstGeom prst="line">
            <a:avLst/>
          </a:prstGeom>
          <a:ln w="57150" cap="flat">
            <a:solidFill>
              <a:srgbClr val="492F1E"/>
            </a:solidFill>
            <a:prstDash val="solid"/>
            <a:headEnd type="none" w="sm" len="sm"/>
            <a:tailEnd type="none" w="sm" len="sm"/>
          </a:ln>
        </p:spPr>
        <p:txBody>
          <a:bodyPr/>
          <a:lstStyle/>
          <a:p>
            <a:endParaRPr lang="en-US"/>
          </a:p>
        </p:txBody>
      </p:sp>
      <p:sp>
        <p:nvSpPr>
          <p:cNvPr id="36" name="Freeform 36"/>
          <p:cNvSpPr/>
          <p:nvPr/>
        </p:nvSpPr>
        <p:spPr>
          <a:xfrm>
            <a:off x="5664622" y="3459470"/>
            <a:ext cx="1534561" cy="1813366"/>
          </a:xfrm>
          <a:custGeom>
            <a:avLst/>
            <a:gdLst/>
            <a:ahLst/>
            <a:cxnLst/>
            <a:rect l="l" t="t" r="r" b="b"/>
            <a:pathLst>
              <a:path w="1534561" h="1813366">
                <a:moveTo>
                  <a:pt x="0" y="0"/>
                </a:moveTo>
                <a:lnTo>
                  <a:pt x="1534562" y="0"/>
                </a:lnTo>
                <a:lnTo>
                  <a:pt x="1534562" y="1813366"/>
                </a:lnTo>
                <a:lnTo>
                  <a:pt x="0" y="18133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7" name="TextBox 37"/>
          <p:cNvSpPr txBox="1"/>
          <p:nvPr/>
        </p:nvSpPr>
        <p:spPr>
          <a:xfrm>
            <a:off x="1145392" y="4392269"/>
            <a:ext cx="4355389" cy="989965"/>
          </a:xfrm>
          <a:prstGeom prst="rect">
            <a:avLst/>
          </a:prstGeom>
        </p:spPr>
        <p:txBody>
          <a:bodyPr lIns="0" tIns="0" rIns="0" bIns="0" rtlCol="0" anchor="t">
            <a:spAutoFit/>
          </a:bodyPr>
          <a:lstStyle/>
          <a:p>
            <a:pPr algn="just">
              <a:lnSpc>
                <a:spcPts val="2659"/>
              </a:lnSpc>
            </a:pPr>
            <a:r>
              <a:rPr lang="en-US" sz="1899" spc="-56">
                <a:solidFill>
                  <a:srgbClr val="201F1E"/>
                </a:solidFill>
                <a:latin typeface="Canva Sans"/>
                <a:ea typeface="Canva Sans"/>
                <a:cs typeface="Canva Sans"/>
                <a:sym typeface="Canva Sans"/>
              </a:rPr>
              <a:t>Florida PALM will include a variety of standard reports, data, and reporting tools.  End users will access reports and</a:t>
            </a:r>
          </a:p>
        </p:txBody>
      </p:sp>
      <p:sp>
        <p:nvSpPr>
          <p:cNvPr id="38" name="TextBox 38"/>
          <p:cNvSpPr txBox="1"/>
          <p:nvPr/>
        </p:nvSpPr>
        <p:spPr>
          <a:xfrm>
            <a:off x="1169642" y="7392418"/>
            <a:ext cx="6029542" cy="1990090"/>
          </a:xfrm>
          <a:prstGeom prst="rect">
            <a:avLst/>
          </a:prstGeom>
        </p:spPr>
        <p:txBody>
          <a:bodyPr lIns="0" tIns="0" rIns="0" bIns="0" rtlCol="0" anchor="t">
            <a:spAutoFit/>
          </a:bodyPr>
          <a:lstStyle/>
          <a:p>
            <a:pPr marL="0" lvl="0" indent="0" algn="just">
              <a:lnSpc>
                <a:spcPts val="2659"/>
              </a:lnSpc>
              <a:spcBef>
                <a:spcPct val="0"/>
              </a:spcBef>
            </a:pPr>
            <a:r>
              <a:rPr lang="en-US" sz="1899" u="none" strike="noStrike" spc="-18">
                <a:solidFill>
                  <a:srgbClr val="201F1E"/>
                </a:solidFill>
                <a:latin typeface="Canva Sans"/>
                <a:ea typeface="Canva Sans"/>
                <a:cs typeface="Canva Sans"/>
                <a:sym typeface="Canva Sans"/>
              </a:rPr>
              <a:t>If a standard report doesn’t meet your </a:t>
            </a:r>
          </a:p>
          <a:p>
            <a:pPr marL="0" lvl="0" indent="0" algn="just">
              <a:lnSpc>
                <a:spcPts val="2659"/>
              </a:lnSpc>
              <a:spcBef>
                <a:spcPct val="0"/>
              </a:spcBef>
            </a:pPr>
            <a:r>
              <a:rPr lang="en-US" sz="1899" u="none" strike="noStrike" spc="-18">
                <a:solidFill>
                  <a:srgbClr val="201F1E"/>
                </a:solidFill>
                <a:latin typeface="Canva Sans"/>
                <a:ea typeface="Canva Sans"/>
                <a:cs typeface="Canva Sans"/>
                <a:sym typeface="Canva Sans"/>
              </a:rPr>
              <a:t>needs, a Florida PALM Query Writer will be able to create or modify queries to extract Florida PALM data using the Query Manager Tool.  This tool will allow Query Writers to develop, run, and schedule queries in various formats.</a:t>
            </a:r>
          </a:p>
        </p:txBody>
      </p:sp>
      <p:sp>
        <p:nvSpPr>
          <p:cNvPr id="39" name="TextBox 39"/>
          <p:cNvSpPr txBox="1"/>
          <p:nvPr/>
        </p:nvSpPr>
        <p:spPr>
          <a:xfrm>
            <a:off x="1238887" y="13532247"/>
            <a:ext cx="5960297" cy="656590"/>
          </a:xfrm>
          <a:prstGeom prst="rect">
            <a:avLst/>
          </a:prstGeom>
        </p:spPr>
        <p:txBody>
          <a:bodyPr lIns="0" tIns="0" rIns="0" bIns="0" rtlCol="0" anchor="t">
            <a:spAutoFit/>
          </a:bodyPr>
          <a:lstStyle/>
          <a:p>
            <a:pPr marL="0" lvl="0" indent="0" algn="just">
              <a:lnSpc>
                <a:spcPts val="2659"/>
              </a:lnSpc>
              <a:spcBef>
                <a:spcPct val="0"/>
              </a:spcBef>
            </a:pPr>
            <a:r>
              <a:rPr lang="en-US" sz="1899" u="none" strike="noStrike">
                <a:solidFill>
                  <a:srgbClr val="201F1E"/>
                </a:solidFill>
                <a:latin typeface="Canva Sans"/>
                <a:ea typeface="Canva Sans"/>
                <a:cs typeface="Canva Sans"/>
                <a:sym typeface="Canva Sans"/>
              </a:rPr>
              <a:t>Reports will be able to be downloaded in </a:t>
            </a:r>
          </a:p>
          <a:p>
            <a:pPr marL="0" lvl="0" indent="0" algn="just">
              <a:lnSpc>
                <a:spcPts val="2659"/>
              </a:lnSpc>
              <a:spcBef>
                <a:spcPct val="0"/>
              </a:spcBef>
            </a:pPr>
            <a:r>
              <a:rPr lang="en-US" sz="1899" u="none" strike="noStrike">
                <a:solidFill>
                  <a:srgbClr val="201F1E"/>
                </a:solidFill>
                <a:latin typeface="Canva Sans"/>
                <a:ea typeface="Canva Sans"/>
                <a:cs typeface="Canva Sans"/>
                <a:sym typeface="Canva Sans"/>
              </a:rPr>
              <a:t>multiple formats, including Excel, and PDF. </a:t>
            </a:r>
          </a:p>
        </p:txBody>
      </p:sp>
      <p:sp>
        <p:nvSpPr>
          <p:cNvPr id="40" name="TextBox 40"/>
          <p:cNvSpPr txBox="1"/>
          <p:nvPr/>
        </p:nvSpPr>
        <p:spPr>
          <a:xfrm>
            <a:off x="1169642" y="10532507"/>
            <a:ext cx="6029542" cy="2323465"/>
          </a:xfrm>
          <a:prstGeom prst="rect">
            <a:avLst/>
          </a:prstGeom>
        </p:spPr>
        <p:txBody>
          <a:bodyPr lIns="0" tIns="0" rIns="0" bIns="0" rtlCol="0" anchor="t">
            <a:spAutoFit/>
          </a:bodyPr>
          <a:lstStyle/>
          <a:p>
            <a:pPr marL="0" lvl="0" indent="0" algn="just">
              <a:lnSpc>
                <a:spcPts val="2659"/>
              </a:lnSpc>
              <a:spcBef>
                <a:spcPct val="0"/>
              </a:spcBef>
            </a:pPr>
            <a:r>
              <a:rPr lang="en-US" sz="1899" u="none" strike="noStrike" spc="-56">
                <a:solidFill>
                  <a:srgbClr val="201F1E"/>
                </a:solidFill>
                <a:latin typeface="Canva Sans"/>
                <a:ea typeface="Canva Sans"/>
                <a:cs typeface="Canva Sans"/>
                <a:sym typeface="Canva Sans"/>
              </a:rPr>
              <a:t>Reports will be highly accurate as data will sync very quickly between modules once the Florida PALM Batch Schedule is developed and confirmed during UAT.  Because of this, we'll be able to do near real-time reporting, eliminating the need to cobble together data from multiple sources to get an accurate or near-accurate picture of our cash or budget. </a:t>
            </a:r>
          </a:p>
        </p:txBody>
      </p:sp>
      <p:sp>
        <p:nvSpPr>
          <p:cNvPr id="41" name="TextBox 41"/>
          <p:cNvSpPr txBox="1"/>
          <p:nvPr/>
        </p:nvSpPr>
        <p:spPr>
          <a:xfrm>
            <a:off x="1100397" y="16052102"/>
            <a:ext cx="3147355" cy="2323465"/>
          </a:xfrm>
          <a:prstGeom prst="rect">
            <a:avLst/>
          </a:prstGeom>
        </p:spPr>
        <p:txBody>
          <a:bodyPr lIns="0" tIns="0" rIns="0" bIns="0" rtlCol="0" anchor="t">
            <a:spAutoFit/>
          </a:bodyPr>
          <a:lstStyle/>
          <a:p>
            <a:pPr marL="0" lvl="0" indent="0" algn="just">
              <a:lnSpc>
                <a:spcPts val="2659"/>
              </a:lnSpc>
              <a:spcBef>
                <a:spcPct val="0"/>
              </a:spcBef>
            </a:pPr>
            <a:r>
              <a:rPr lang="en-US" sz="1899" u="sng" strike="noStrike" spc="-104">
                <a:solidFill>
                  <a:srgbClr val="201F1E"/>
                </a:solidFill>
                <a:latin typeface="Canva Sans"/>
                <a:ea typeface="Canva Sans"/>
                <a:cs typeface="Canva Sans"/>
                <a:sym typeface="Canva Sans"/>
                <a:hlinkClick r:id="rId8" tooltip="https://myfloridacfofloridapalm.us.document360.io/docs/reports"/>
              </a:rPr>
              <a:t>Center: Reports Catalog</a:t>
            </a:r>
            <a:r>
              <a:rPr lang="en-US" sz="1899" u="none" strike="noStrike" spc="-104">
                <a:solidFill>
                  <a:srgbClr val="201F1E"/>
                </a:solidFill>
                <a:latin typeface="Canva Sans"/>
                <a:ea typeface="Canva Sans"/>
                <a:cs typeface="Canva Sans"/>
                <a:sym typeface="Canva Sans"/>
              </a:rPr>
              <a:t>. As the report designs are completed, the Project provides a simple sample for users to see what will be on each report.  This list will be updated as reports are added. </a:t>
            </a:r>
          </a:p>
        </p:txBody>
      </p:sp>
      <p:sp>
        <p:nvSpPr>
          <p:cNvPr id="42" name="TextBox 42"/>
          <p:cNvSpPr txBox="1"/>
          <p:nvPr/>
        </p:nvSpPr>
        <p:spPr>
          <a:xfrm>
            <a:off x="5584712" y="18526699"/>
            <a:ext cx="1796907" cy="280670"/>
          </a:xfrm>
          <a:prstGeom prst="rect">
            <a:avLst/>
          </a:prstGeom>
        </p:spPr>
        <p:txBody>
          <a:bodyPr lIns="0" tIns="0" rIns="0" bIns="0" rtlCol="0" anchor="t">
            <a:spAutoFit/>
          </a:bodyPr>
          <a:lstStyle/>
          <a:p>
            <a:pPr marL="0" lvl="0" indent="0" algn="r">
              <a:lnSpc>
                <a:spcPts val="2380"/>
              </a:lnSpc>
              <a:spcBef>
                <a:spcPct val="0"/>
              </a:spcBef>
            </a:pPr>
            <a:r>
              <a:rPr lang="en-US" sz="1700">
                <a:solidFill>
                  <a:srgbClr val="201F1E"/>
                </a:solidFill>
                <a:latin typeface="Canva Sans"/>
                <a:ea typeface="Canva Sans"/>
                <a:cs typeface="Canva Sans"/>
                <a:sym typeface="Canva Sans"/>
              </a:rPr>
              <a:t>December 2024</a:t>
            </a:r>
          </a:p>
        </p:txBody>
      </p:sp>
      <p:sp>
        <p:nvSpPr>
          <p:cNvPr id="43" name="TextBox 43"/>
          <p:cNvSpPr txBox="1"/>
          <p:nvPr/>
        </p:nvSpPr>
        <p:spPr>
          <a:xfrm>
            <a:off x="1100397" y="15379446"/>
            <a:ext cx="5980482" cy="656590"/>
          </a:xfrm>
          <a:prstGeom prst="rect">
            <a:avLst/>
          </a:prstGeom>
        </p:spPr>
        <p:txBody>
          <a:bodyPr lIns="0" tIns="0" rIns="0" bIns="0" rtlCol="0" anchor="t">
            <a:spAutoFit/>
          </a:bodyPr>
          <a:lstStyle/>
          <a:p>
            <a:pPr marL="0" lvl="0" indent="0" algn="just">
              <a:lnSpc>
                <a:spcPts val="2659"/>
              </a:lnSpc>
              <a:spcBef>
                <a:spcPct val="0"/>
              </a:spcBef>
            </a:pPr>
            <a:r>
              <a:rPr lang="en-US" sz="1899" u="none" strike="noStrike">
                <a:solidFill>
                  <a:srgbClr val="201F1E"/>
                </a:solidFill>
                <a:latin typeface="Canva Sans"/>
                <a:ea typeface="Canva Sans"/>
                <a:cs typeface="Canva Sans"/>
                <a:sym typeface="Canva Sans"/>
              </a:rPr>
              <a:t>Take a look at the list of the planned reports in Florida PALM by module located in the </a:t>
            </a:r>
            <a:r>
              <a:rPr lang="en-US" sz="1899" u="sng" strike="noStrike">
                <a:solidFill>
                  <a:srgbClr val="201F1E"/>
                </a:solidFill>
                <a:latin typeface="Canva Sans"/>
                <a:ea typeface="Canva Sans"/>
                <a:cs typeface="Canva Sans"/>
                <a:sym typeface="Canva Sans"/>
                <a:hlinkClick r:id="rId8" tooltip="https://myfloridacfofloridapalm.us.document360.io/docs/reports"/>
              </a:rPr>
              <a:t>Knowledge</a:t>
            </a:r>
          </a:p>
        </p:txBody>
      </p:sp>
      <p:sp>
        <p:nvSpPr>
          <p:cNvPr id="44" name="TextBox 44"/>
          <p:cNvSpPr txBox="1"/>
          <p:nvPr/>
        </p:nvSpPr>
        <p:spPr>
          <a:xfrm>
            <a:off x="2929257" y="1490515"/>
            <a:ext cx="4385508" cy="1317168"/>
          </a:xfrm>
          <a:prstGeom prst="rect">
            <a:avLst/>
          </a:prstGeom>
        </p:spPr>
        <p:txBody>
          <a:bodyPr lIns="0" tIns="0" rIns="0" bIns="0" rtlCol="0" anchor="t">
            <a:spAutoFit/>
          </a:bodyPr>
          <a:lstStyle/>
          <a:p>
            <a:pPr marL="0" lvl="0" indent="0" algn="l">
              <a:lnSpc>
                <a:spcPts val="5188"/>
              </a:lnSpc>
              <a:spcBef>
                <a:spcPct val="0"/>
              </a:spcBef>
            </a:pPr>
            <a:r>
              <a:rPr lang="en-US" sz="4591" b="1" u="none" strike="noStrike">
                <a:solidFill>
                  <a:srgbClr val="201F1E"/>
                </a:solidFill>
                <a:latin typeface="Now Heavy"/>
                <a:ea typeface="Now Heavy"/>
                <a:cs typeface="Now Heavy"/>
                <a:sym typeface="Now Heavy"/>
              </a:rPr>
              <a:t>Florida PALM </a:t>
            </a:r>
          </a:p>
          <a:p>
            <a:pPr marL="0" lvl="0" indent="0" algn="l">
              <a:lnSpc>
                <a:spcPts val="5188"/>
              </a:lnSpc>
              <a:spcBef>
                <a:spcPct val="0"/>
              </a:spcBef>
            </a:pPr>
            <a:r>
              <a:rPr lang="en-US" sz="4591" b="1" u="none" strike="noStrike">
                <a:solidFill>
                  <a:srgbClr val="201F1E"/>
                </a:solidFill>
                <a:latin typeface="Now Heavy"/>
                <a:ea typeface="Now Heavy"/>
                <a:cs typeface="Now Heavy"/>
                <a:sym typeface="Now Heavy"/>
              </a:rPr>
              <a:t>UPDATES</a:t>
            </a:r>
          </a:p>
        </p:txBody>
      </p:sp>
      <p:sp>
        <p:nvSpPr>
          <p:cNvPr id="45" name="Freeform 45"/>
          <p:cNvSpPr/>
          <p:nvPr/>
        </p:nvSpPr>
        <p:spPr>
          <a:xfrm>
            <a:off x="948622" y="206294"/>
            <a:ext cx="6598259" cy="802225"/>
          </a:xfrm>
          <a:custGeom>
            <a:avLst/>
            <a:gdLst/>
            <a:ahLst/>
            <a:cxnLst/>
            <a:rect l="l" t="t" r="r" b="b"/>
            <a:pathLst>
              <a:path w="6598259" h="802225">
                <a:moveTo>
                  <a:pt x="0" y="0"/>
                </a:moveTo>
                <a:lnTo>
                  <a:pt x="6598259" y="0"/>
                </a:lnTo>
                <a:lnTo>
                  <a:pt x="6598259" y="802225"/>
                </a:lnTo>
                <a:lnTo>
                  <a:pt x="0" y="802225"/>
                </a:lnTo>
                <a:lnTo>
                  <a:pt x="0" y="0"/>
                </a:lnTo>
                <a:close/>
              </a:path>
            </a:pathLst>
          </a:custGeom>
          <a:blipFill>
            <a:blip r:embed="rId9"/>
            <a:stretch>
              <a:fillRect t="-4833" b="-4833"/>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326A8CD784514980151857FFB91438" ma:contentTypeVersion="9" ma:contentTypeDescription="Create a new document." ma:contentTypeScope="" ma:versionID="5ada2d19edcb68cd8912940340cc943b">
  <xsd:schema xmlns:xsd="http://www.w3.org/2001/XMLSchema" xmlns:xs="http://www.w3.org/2001/XMLSchema" xmlns:p="http://schemas.microsoft.com/office/2006/metadata/properties" xmlns:ns2="ee0d1073-b73c-4cf9-a2e0-1985adf7d54f" xmlns:ns3="38bbd39f-e931-4627-bb4e-35dd95c2a6ed" targetNamespace="http://schemas.microsoft.com/office/2006/metadata/properties" ma:root="true" ma:fieldsID="92ea1cf7cd12e34d9b6cca020c40d3f7" ns2:_="" ns3:_="">
    <xsd:import namespace="ee0d1073-b73c-4cf9-a2e0-1985adf7d54f"/>
    <xsd:import namespace="38bbd39f-e931-4627-bb4e-35dd95c2a6e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DateTaken" minOccurs="0"/>
                <xsd:element ref="ns3:MediaServiceGenerationTime" minOccurs="0"/>
                <xsd:element ref="ns3:MediaServiceEventHashCode" minOccurs="0"/>
                <xsd:element ref="ns3:MediaLengthInSeconds" minOccurs="0"/>
                <xsd:element ref="ns3: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0d1073-b73c-4cf9-a2e0-1985adf7d54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8bbd39f-e931-4627-bb4e-35dd95c2a6e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Description" ma:index="18" nillable="true" ma:displayName="Description" ma:format="Dropdown" ma:internalName="Descrip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escription xmlns="38bbd39f-e931-4627-bb4e-35dd95c2a6ed" xsi:nil="true"/>
    <_dlc_DocId xmlns="ee0d1073-b73c-4cf9-a2e0-1985adf7d54f">3XNNPFDRQHSR-1102996205-119</_dlc_DocId>
    <_dlc_DocIdUrl xmlns="ee0d1073-b73c-4cf9-a2e0-1985adf7d54f">
      <Url>https://myfloridacfo.sharepoint.com/sites/FLP/DFS CCN/_layouts/15/DocIdRedir.aspx?ID=3XNNPFDRQHSR-1102996205-119</Url>
      <Description>3XNNPFDRQHSR-1102996205-119</Description>
    </_dlc_DocIdUrl>
  </documentManagement>
</p:properties>
</file>

<file path=customXml/itemProps1.xml><?xml version="1.0" encoding="utf-8"?>
<ds:datastoreItem xmlns:ds="http://schemas.openxmlformats.org/officeDocument/2006/customXml" ds:itemID="{9CDE43A8-E427-45AC-84AE-79EDE0A28674}"/>
</file>

<file path=customXml/itemProps2.xml><?xml version="1.0" encoding="utf-8"?>
<ds:datastoreItem xmlns:ds="http://schemas.openxmlformats.org/officeDocument/2006/customXml" ds:itemID="{0DEA5115-BA40-4D1B-9672-AEAA2959E96F}"/>
</file>

<file path=customXml/itemProps3.xml><?xml version="1.0" encoding="utf-8"?>
<ds:datastoreItem xmlns:ds="http://schemas.openxmlformats.org/officeDocument/2006/customXml" ds:itemID="{60CD3DE4-DC02-45E1-A2A2-5D7F33C21C13}"/>
</file>

<file path=customXml/itemProps4.xml><?xml version="1.0" encoding="utf-8"?>
<ds:datastoreItem xmlns:ds="http://schemas.openxmlformats.org/officeDocument/2006/customXml" ds:itemID="{71A9A6F9-9C90-4C08-89F8-EB8595B95FCD}"/>
</file>

<file path=docProps/app.xml><?xml version="1.0" encoding="utf-8"?>
<Properties xmlns="http://schemas.openxmlformats.org/officeDocument/2006/extended-properties" xmlns:vt="http://schemas.openxmlformats.org/officeDocument/2006/docPropsVTypes">
  <TotalTime>0</TotalTime>
  <Words>264</Words>
  <Application>Microsoft Office PowerPoint</Application>
  <PresentationFormat>Custom</PresentationFormat>
  <Paragraphs>22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Canva Sans</vt:lpstr>
      <vt:lpstr>Calibri</vt:lpstr>
      <vt:lpstr>Canva Sans Bold</vt:lpstr>
      <vt:lpstr>Now Heavy</vt:lpstr>
      <vt:lpstr>Arial</vt:lpstr>
      <vt:lpstr>Raleway Heavy</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Florida PALM Updates - Reports</dc:title>
  <cp:lastModifiedBy>Topol, Amy</cp:lastModifiedBy>
  <cp:revision>1</cp:revision>
  <dcterms:created xsi:type="dcterms:W3CDTF">2006-08-16T00:00:00Z</dcterms:created>
  <dcterms:modified xsi:type="dcterms:W3CDTF">2025-04-25T20:16:56Z</dcterms:modified>
  <dc:identifier>DAGU4pgelzw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0x01010057326A8CD784514980151857FFB91438</vt:lpwstr>
  </property>
  <property fmtid="{D5CDD505-2E9C-101B-9397-08002B2CF9AE}" pid="3" name="_dlc_DocIdItemGuid">
    <vt:lpwstr>dbd9b036-9dcb-49d7-b278-d0fc9c53d155</vt:lpwstr>
  </property>
</Properties>
</file>