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5"/>
  </p:sldMasterIdLst>
  <p:sldIdLst>
    <p:sldId id="256" r:id="rId6"/>
  </p:sldIdLst>
  <p:sldSz cx="7620000" cy="19050000"/>
  <p:notesSz cx="6858000" cy="9144000"/>
  <p:embeddedFontLst>
    <p:embeddedFont>
      <p:font typeface="Poppins" panose="00000500000000000000" pitchFamily="2" charset="0"/>
      <p:regular r:id="rId7"/>
    </p:embeddedFont>
    <p:embeddedFont>
      <p:font typeface="Poppins Bold" panose="00000800000000000000" charset="0"/>
      <p:regular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200" d="100"/>
          <a:sy n="200" d="100"/>
        </p:scale>
        <p:origin x="60" y="4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myfloridacfofloridapalm.us.document360.io"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hyperlink" Target="https://myfloridacfo.sharepoint.com/sites/LnD/CCN/Lists/Question%20Board/AllItem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73F5B"/>
        </a:solidFill>
        <a:effectLst/>
      </p:bgPr>
    </p:bg>
    <p:spTree>
      <p:nvGrpSpPr>
        <p:cNvPr id="1" name=""/>
        <p:cNvGrpSpPr/>
        <p:nvPr/>
      </p:nvGrpSpPr>
      <p:grpSpPr>
        <a:xfrm>
          <a:off x="0" y="0"/>
          <a:ext cx="0" cy="0"/>
          <a:chOff x="0" y="0"/>
          <a:chExt cx="0" cy="0"/>
        </a:xfrm>
      </p:grpSpPr>
      <p:sp>
        <p:nvSpPr>
          <p:cNvPr id="2" name="Freeform 2"/>
          <p:cNvSpPr/>
          <p:nvPr/>
        </p:nvSpPr>
        <p:spPr>
          <a:xfrm rot="-10800000">
            <a:off x="1423456" y="-250554"/>
            <a:ext cx="2682240" cy="1009193"/>
          </a:xfrm>
          <a:custGeom>
            <a:avLst/>
            <a:gdLst/>
            <a:ahLst/>
            <a:cxnLst/>
            <a:rect l="l" t="t" r="r" b="b"/>
            <a:pathLst>
              <a:path w="2682240" h="1009193">
                <a:moveTo>
                  <a:pt x="0" y="0"/>
                </a:moveTo>
                <a:lnTo>
                  <a:pt x="2682240" y="0"/>
                </a:lnTo>
                <a:lnTo>
                  <a:pt x="2682240" y="1009192"/>
                </a:lnTo>
                <a:lnTo>
                  <a:pt x="0" y="100919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3" name="Freeform 3"/>
          <p:cNvSpPr/>
          <p:nvPr/>
        </p:nvSpPr>
        <p:spPr>
          <a:xfrm>
            <a:off x="-1044690" y="1347966"/>
            <a:ext cx="1933540" cy="872510"/>
          </a:xfrm>
          <a:custGeom>
            <a:avLst/>
            <a:gdLst/>
            <a:ahLst/>
            <a:cxnLst/>
            <a:rect l="l" t="t" r="r" b="b"/>
            <a:pathLst>
              <a:path w="1933540" h="872510">
                <a:moveTo>
                  <a:pt x="0" y="0"/>
                </a:moveTo>
                <a:lnTo>
                  <a:pt x="1933540" y="0"/>
                </a:lnTo>
                <a:lnTo>
                  <a:pt x="1933540" y="872510"/>
                </a:lnTo>
                <a:lnTo>
                  <a:pt x="0" y="87251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4" name="Freeform 4"/>
          <p:cNvSpPr/>
          <p:nvPr/>
        </p:nvSpPr>
        <p:spPr>
          <a:xfrm rot="-10800000">
            <a:off x="6907207" y="539722"/>
            <a:ext cx="963088" cy="1811451"/>
          </a:xfrm>
          <a:custGeom>
            <a:avLst/>
            <a:gdLst/>
            <a:ahLst/>
            <a:cxnLst/>
            <a:rect l="l" t="t" r="r" b="b"/>
            <a:pathLst>
              <a:path w="963088" h="1811451">
                <a:moveTo>
                  <a:pt x="0" y="0"/>
                </a:moveTo>
                <a:lnTo>
                  <a:pt x="963089" y="0"/>
                </a:lnTo>
                <a:lnTo>
                  <a:pt x="963089" y="1811451"/>
                </a:lnTo>
                <a:lnTo>
                  <a:pt x="0" y="181145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5" name="TextBox 5"/>
          <p:cNvSpPr txBox="1"/>
          <p:nvPr/>
        </p:nvSpPr>
        <p:spPr>
          <a:xfrm>
            <a:off x="195842" y="201571"/>
            <a:ext cx="7228317" cy="1671320"/>
          </a:xfrm>
          <a:prstGeom prst="rect">
            <a:avLst/>
          </a:prstGeom>
        </p:spPr>
        <p:txBody>
          <a:bodyPr lIns="0" tIns="0" rIns="0" bIns="0" rtlCol="0" anchor="t">
            <a:spAutoFit/>
          </a:bodyPr>
          <a:lstStyle/>
          <a:p>
            <a:pPr algn="ctr">
              <a:lnSpc>
                <a:spcPts val="6580"/>
              </a:lnSpc>
              <a:spcBef>
                <a:spcPct val="0"/>
              </a:spcBef>
            </a:pPr>
            <a:r>
              <a:rPr lang="en-US" sz="4700" b="1">
                <a:solidFill>
                  <a:srgbClr val="FFFFFF"/>
                </a:solidFill>
                <a:latin typeface="Poppins Bold"/>
                <a:ea typeface="Poppins Bold"/>
                <a:cs typeface="Poppins Bold"/>
                <a:sym typeface="Poppins Bold"/>
              </a:rPr>
              <a:t>DFS’ User Acceptance Testing (UAT)</a:t>
            </a:r>
          </a:p>
        </p:txBody>
      </p:sp>
      <p:grpSp>
        <p:nvGrpSpPr>
          <p:cNvPr id="6" name="Group 6"/>
          <p:cNvGrpSpPr/>
          <p:nvPr/>
        </p:nvGrpSpPr>
        <p:grpSpPr>
          <a:xfrm>
            <a:off x="222435" y="8332768"/>
            <a:ext cx="7228317" cy="3187457"/>
            <a:chOff x="0" y="0"/>
            <a:chExt cx="9637756" cy="4249942"/>
          </a:xfrm>
        </p:grpSpPr>
        <p:grpSp>
          <p:nvGrpSpPr>
            <p:cNvPr id="7" name="Group 7"/>
            <p:cNvGrpSpPr/>
            <p:nvPr/>
          </p:nvGrpSpPr>
          <p:grpSpPr>
            <a:xfrm>
              <a:off x="0" y="0"/>
              <a:ext cx="9637756" cy="3891043"/>
              <a:chOff x="0" y="0"/>
              <a:chExt cx="2570068" cy="1037611"/>
            </a:xfrm>
          </p:grpSpPr>
          <p:sp>
            <p:nvSpPr>
              <p:cNvPr id="8" name="Freeform 8"/>
              <p:cNvSpPr/>
              <p:nvPr/>
            </p:nvSpPr>
            <p:spPr>
              <a:xfrm>
                <a:off x="0" y="0"/>
                <a:ext cx="2570068" cy="1037611"/>
              </a:xfrm>
              <a:custGeom>
                <a:avLst/>
                <a:gdLst/>
                <a:ahLst/>
                <a:cxnLst/>
                <a:rect l="l" t="t" r="r" b="b"/>
                <a:pathLst>
                  <a:path w="2570068" h="1037611">
                    <a:moveTo>
                      <a:pt x="40700" y="0"/>
                    </a:moveTo>
                    <a:lnTo>
                      <a:pt x="2529368" y="0"/>
                    </a:lnTo>
                    <a:cubicBezTo>
                      <a:pt x="2540162" y="0"/>
                      <a:pt x="2550515" y="4288"/>
                      <a:pt x="2558147" y="11921"/>
                    </a:cubicBezTo>
                    <a:cubicBezTo>
                      <a:pt x="2565780" y="19554"/>
                      <a:pt x="2570068" y="29906"/>
                      <a:pt x="2570068" y="40700"/>
                    </a:cubicBezTo>
                    <a:lnTo>
                      <a:pt x="2570068" y="996911"/>
                    </a:lnTo>
                    <a:cubicBezTo>
                      <a:pt x="2570068" y="1019389"/>
                      <a:pt x="2551846" y="1037611"/>
                      <a:pt x="2529368" y="1037611"/>
                    </a:cubicBezTo>
                    <a:lnTo>
                      <a:pt x="40700" y="1037611"/>
                    </a:lnTo>
                    <a:cubicBezTo>
                      <a:pt x="29906" y="1037611"/>
                      <a:pt x="19554" y="1033323"/>
                      <a:pt x="11921" y="1025691"/>
                    </a:cubicBezTo>
                    <a:cubicBezTo>
                      <a:pt x="4288" y="1018058"/>
                      <a:pt x="0" y="1007706"/>
                      <a:pt x="0" y="996911"/>
                    </a:cubicBezTo>
                    <a:lnTo>
                      <a:pt x="0" y="40700"/>
                    </a:lnTo>
                    <a:cubicBezTo>
                      <a:pt x="0" y="29906"/>
                      <a:pt x="4288" y="19554"/>
                      <a:pt x="11921" y="11921"/>
                    </a:cubicBezTo>
                    <a:cubicBezTo>
                      <a:pt x="19554" y="4288"/>
                      <a:pt x="29906" y="0"/>
                      <a:pt x="40700" y="0"/>
                    </a:cubicBezTo>
                    <a:close/>
                  </a:path>
                </a:pathLst>
              </a:custGeom>
              <a:solidFill>
                <a:srgbClr val="000000">
                  <a:alpha val="0"/>
                </a:srgbClr>
              </a:solidFill>
              <a:ln w="38100" cap="rnd">
                <a:solidFill>
                  <a:srgbClr val="427FC4"/>
                </a:solidFill>
                <a:prstDash val="solid"/>
                <a:round/>
              </a:ln>
            </p:spPr>
            <p:txBody>
              <a:bodyPr/>
              <a:lstStyle/>
              <a:p>
                <a:endParaRPr lang="en-US"/>
              </a:p>
            </p:txBody>
          </p:sp>
          <p:sp>
            <p:nvSpPr>
              <p:cNvPr id="9" name="TextBox 9"/>
              <p:cNvSpPr txBox="1"/>
              <p:nvPr/>
            </p:nvSpPr>
            <p:spPr>
              <a:xfrm>
                <a:off x="0" y="-57150"/>
                <a:ext cx="2570068" cy="1094761"/>
              </a:xfrm>
              <a:prstGeom prst="rect">
                <a:avLst/>
              </a:prstGeom>
            </p:spPr>
            <p:txBody>
              <a:bodyPr lIns="50800" tIns="50800" rIns="50800" bIns="50800" rtlCol="0" anchor="ctr"/>
              <a:lstStyle/>
              <a:p>
                <a:pPr marL="0" lvl="0" indent="0" algn="ctr">
                  <a:lnSpc>
                    <a:spcPts val="2634"/>
                  </a:lnSpc>
                  <a:spcBef>
                    <a:spcPct val="0"/>
                  </a:spcBef>
                </a:pPr>
                <a:endParaRPr/>
              </a:p>
            </p:txBody>
          </p:sp>
        </p:grpSp>
        <p:sp>
          <p:nvSpPr>
            <p:cNvPr id="10" name="TextBox 10"/>
            <p:cNvSpPr txBox="1"/>
            <p:nvPr/>
          </p:nvSpPr>
          <p:spPr>
            <a:xfrm>
              <a:off x="486222" y="320345"/>
              <a:ext cx="4066397" cy="704644"/>
            </a:xfrm>
            <a:prstGeom prst="rect">
              <a:avLst/>
            </a:prstGeom>
          </p:spPr>
          <p:txBody>
            <a:bodyPr lIns="0" tIns="0" rIns="0" bIns="0" rtlCol="0" anchor="t">
              <a:spAutoFit/>
            </a:bodyPr>
            <a:lstStyle/>
            <a:p>
              <a:pPr algn="just">
                <a:lnSpc>
                  <a:spcPts val="4216"/>
                </a:lnSpc>
                <a:spcBef>
                  <a:spcPct val="0"/>
                </a:spcBef>
              </a:pPr>
              <a:r>
                <a:rPr lang="en-US" sz="3011" b="1">
                  <a:solidFill>
                    <a:srgbClr val="FFFFFF"/>
                  </a:solidFill>
                  <a:latin typeface="Poppins Bold"/>
                  <a:ea typeface="Poppins Bold"/>
                  <a:cs typeface="Poppins Bold"/>
                  <a:sym typeface="Poppins Bold"/>
                </a:rPr>
                <a:t>When is UAT?</a:t>
              </a:r>
            </a:p>
          </p:txBody>
        </p:sp>
        <p:sp>
          <p:nvSpPr>
            <p:cNvPr id="11" name="TextBox 11"/>
            <p:cNvSpPr txBox="1"/>
            <p:nvPr/>
          </p:nvSpPr>
          <p:spPr>
            <a:xfrm>
              <a:off x="486222" y="1145639"/>
              <a:ext cx="8553154" cy="3104304"/>
            </a:xfrm>
            <a:prstGeom prst="rect">
              <a:avLst/>
            </a:prstGeom>
          </p:spPr>
          <p:txBody>
            <a:bodyPr lIns="0" tIns="0" rIns="0" bIns="0" rtlCol="0" anchor="t">
              <a:spAutoFit/>
            </a:bodyPr>
            <a:lstStyle/>
            <a:p>
              <a:pPr algn="just">
                <a:lnSpc>
                  <a:spcPts val="2659"/>
                </a:lnSpc>
              </a:pPr>
              <a:r>
                <a:rPr lang="en-US" sz="1899">
                  <a:solidFill>
                    <a:srgbClr val="FFFFFF"/>
                  </a:solidFill>
                  <a:latin typeface="Poppins"/>
                  <a:ea typeface="Poppins"/>
                  <a:cs typeface="Poppins"/>
                  <a:sym typeface="Poppins"/>
                </a:rPr>
                <a:t>DFS Process Owners are expected to start UAT in the spring of 2025, and all other Division/Office SMEs and end users will be expected to participate around June 2025. DFS will continue participating in UAT through November of 2025. Training and preparation will be provided to staff prior to UAT.</a:t>
              </a:r>
            </a:p>
            <a:p>
              <a:pPr algn="just">
                <a:lnSpc>
                  <a:spcPts val="2659"/>
                </a:lnSpc>
                <a:spcBef>
                  <a:spcPct val="0"/>
                </a:spcBef>
              </a:pPr>
              <a:endParaRPr lang="en-US" sz="1899">
                <a:solidFill>
                  <a:srgbClr val="FFFFFF"/>
                </a:solidFill>
                <a:latin typeface="Poppins"/>
                <a:ea typeface="Poppins"/>
                <a:cs typeface="Poppins"/>
                <a:sym typeface="Poppins"/>
              </a:endParaRPr>
            </a:p>
          </p:txBody>
        </p:sp>
      </p:grpSp>
      <p:grpSp>
        <p:nvGrpSpPr>
          <p:cNvPr id="12" name="Group 12"/>
          <p:cNvGrpSpPr/>
          <p:nvPr/>
        </p:nvGrpSpPr>
        <p:grpSpPr>
          <a:xfrm>
            <a:off x="175038" y="2220476"/>
            <a:ext cx="7228317" cy="2296656"/>
            <a:chOff x="0" y="0"/>
            <a:chExt cx="9637756" cy="3062208"/>
          </a:xfrm>
        </p:grpSpPr>
        <p:grpSp>
          <p:nvGrpSpPr>
            <p:cNvPr id="13" name="Group 13"/>
            <p:cNvGrpSpPr/>
            <p:nvPr/>
          </p:nvGrpSpPr>
          <p:grpSpPr>
            <a:xfrm>
              <a:off x="0" y="0"/>
              <a:ext cx="9637756" cy="3062208"/>
              <a:chOff x="0" y="0"/>
              <a:chExt cx="2570068" cy="816589"/>
            </a:xfrm>
          </p:grpSpPr>
          <p:sp>
            <p:nvSpPr>
              <p:cNvPr id="14" name="Freeform 14"/>
              <p:cNvSpPr/>
              <p:nvPr/>
            </p:nvSpPr>
            <p:spPr>
              <a:xfrm>
                <a:off x="0" y="0"/>
                <a:ext cx="2570068" cy="816589"/>
              </a:xfrm>
              <a:custGeom>
                <a:avLst/>
                <a:gdLst/>
                <a:ahLst/>
                <a:cxnLst/>
                <a:rect l="l" t="t" r="r" b="b"/>
                <a:pathLst>
                  <a:path w="2570068" h="816589">
                    <a:moveTo>
                      <a:pt x="40700" y="0"/>
                    </a:moveTo>
                    <a:lnTo>
                      <a:pt x="2529368" y="0"/>
                    </a:lnTo>
                    <a:cubicBezTo>
                      <a:pt x="2540162" y="0"/>
                      <a:pt x="2550515" y="4288"/>
                      <a:pt x="2558147" y="11921"/>
                    </a:cubicBezTo>
                    <a:cubicBezTo>
                      <a:pt x="2565780" y="19554"/>
                      <a:pt x="2570068" y="29906"/>
                      <a:pt x="2570068" y="40700"/>
                    </a:cubicBezTo>
                    <a:lnTo>
                      <a:pt x="2570068" y="775889"/>
                    </a:lnTo>
                    <a:cubicBezTo>
                      <a:pt x="2570068" y="798367"/>
                      <a:pt x="2551846" y="816589"/>
                      <a:pt x="2529368" y="816589"/>
                    </a:cubicBezTo>
                    <a:lnTo>
                      <a:pt x="40700" y="816589"/>
                    </a:lnTo>
                    <a:cubicBezTo>
                      <a:pt x="29906" y="816589"/>
                      <a:pt x="19554" y="812301"/>
                      <a:pt x="11921" y="804668"/>
                    </a:cubicBezTo>
                    <a:cubicBezTo>
                      <a:pt x="4288" y="797035"/>
                      <a:pt x="0" y="786683"/>
                      <a:pt x="0" y="775889"/>
                    </a:cubicBezTo>
                    <a:lnTo>
                      <a:pt x="0" y="40700"/>
                    </a:lnTo>
                    <a:cubicBezTo>
                      <a:pt x="0" y="29906"/>
                      <a:pt x="4288" y="19554"/>
                      <a:pt x="11921" y="11921"/>
                    </a:cubicBezTo>
                    <a:cubicBezTo>
                      <a:pt x="19554" y="4288"/>
                      <a:pt x="29906" y="0"/>
                      <a:pt x="40700" y="0"/>
                    </a:cubicBezTo>
                    <a:close/>
                  </a:path>
                </a:pathLst>
              </a:custGeom>
              <a:solidFill>
                <a:srgbClr val="000000">
                  <a:alpha val="0"/>
                </a:srgbClr>
              </a:solidFill>
              <a:ln w="38100" cap="rnd">
                <a:solidFill>
                  <a:srgbClr val="427FC4"/>
                </a:solidFill>
                <a:prstDash val="solid"/>
                <a:round/>
              </a:ln>
            </p:spPr>
            <p:txBody>
              <a:bodyPr/>
              <a:lstStyle/>
              <a:p>
                <a:endParaRPr lang="en-US"/>
              </a:p>
            </p:txBody>
          </p:sp>
          <p:sp>
            <p:nvSpPr>
              <p:cNvPr id="15" name="TextBox 15"/>
              <p:cNvSpPr txBox="1"/>
              <p:nvPr/>
            </p:nvSpPr>
            <p:spPr>
              <a:xfrm>
                <a:off x="0" y="-57150"/>
                <a:ext cx="2570068" cy="873739"/>
              </a:xfrm>
              <a:prstGeom prst="rect">
                <a:avLst/>
              </a:prstGeom>
            </p:spPr>
            <p:txBody>
              <a:bodyPr lIns="50800" tIns="50800" rIns="50800" bIns="50800" rtlCol="0" anchor="ctr"/>
              <a:lstStyle/>
              <a:p>
                <a:pPr marL="0" lvl="0" indent="0" algn="ctr">
                  <a:lnSpc>
                    <a:spcPts val="2634"/>
                  </a:lnSpc>
                  <a:spcBef>
                    <a:spcPct val="0"/>
                  </a:spcBef>
                </a:pPr>
                <a:endParaRPr/>
              </a:p>
            </p:txBody>
          </p:sp>
        </p:grpSp>
        <p:sp>
          <p:nvSpPr>
            <p:cNvPr id="16" name="TextBox 16"/>
            <p:cNvSpPr txBox="1"/>
            <p:nvPr/>
          </p:nvSpPr>
          <p:spPr>
            <a:xfrm>
              <a:off x="593495" y="50611"/>
              <a:ext cx="4026618" cy="704644"/>
            </a:xfrm>
            <a:prstGeom prst="rect">
              <a:avLst/>
            </a:prstGeom>
          </p:spPr>
          <p:txBody>
            <a:bodyPr lIns="0" tIns="0" rIns="0" bIns="0" rtlCol="0" anchor="t">
              <a:spAutoFit/>
            </a:bodyPr>
            <a:lstStyle/>
            <a:p>
              <a:pPr algn="just">
                <a:lnSpc>
                  <a:spcPts val="4216"/>
                </a:lnSpc>
                <a:spcBef>
                  <a:spcPct val="0"/>
                </a:spcBef>
              </a:pPr>
              <a:r>
                <a:rPr lang="en-US" sz="3011" b="1">
                  <a:solidFill>
                    <a:srgbClr val="FFFFFF"/>
                  </a:solidFill>
                  <a:latin typeface="Poppins Bold"/>
                  <a:ea typeface="Poppins Bold"/>
                  <a:cs typeface="Poppins Bold"/>
                  <a:sym typeface="Poppins Bold"/>
                </a:rPr>
                <a:t>What is UAT?</a:t>
              </a:r>
            </a:p>
          </p:txBody>
        </p:sp>
        <p:sp>
          <p:nvSpPr>
            <p:cNvPr id="17" name="TextBox 17"/>
            <p:cNvSpPr txBox="1"/>
            <p:nvPr/>
          </p:nvSpPr>
          <p:spPr>
            <a:xfrm>
              <a:off x="677936" y="846905"/>
              <a:ext cx="8553154" cy="2215304"/>
            </a:xfrm>
            <a:prstGeom prst="rect">
              <a:avLst/>
            </a:prstGeom>
          </p:spPr>
          <p:txBody>
            <a:bodyPr lIns="0" tIns="0" rIns="0" bIns="0" rtlCol="0" anchor="t">
              <a:spAutoFit/>
            </a:bodyPr>
            <a:lstStyle/>
            <a:p>
              <a:pPr algn="l">
                <a:lnSpc>
                  <a:spcPts val="2659"/>
                </a:lnSpc>
              </a:pPr>
              <a:r>
                <a:rPr lang="en-US" sz="1899">
                  <a:solidFill>
                    <a:srgbClr val="FFFFFF"/>
                  </a:solidFill>
                  <a:latin typeface="Poppins"/>
                  <a:ea typeface="Poppins"/>
                  <a:cs typeface="Poppins"/>
                  <a:sym typeface="Poppins"/>
                </a:rPr>
                <a:t>User acceptance testing is an important stage within software development that allows users early access to Florida PALM to test actual day-to-day business processes before going live with the system.</a:t>
              </a:r>
            </a:p>
            <a:p>
              <a:pPr algn="just">
                <a:lnSpc>
                  <a:spcPts val="2659"/>
                </a:lnSpc>
                <a:spcBef>
                  <a:spcPct val="0"/>
                </a:spcBef>
              </a:pPr>
              <a:endParaRPr lang="en-US" sz="1899">
                <a:solidFill>
                  <a:srgbClr val="FFFFFF"/>
                </a:solidFill>
                <a:latin typeface="Poppins"/>
                <a:ea typeface="Poppins"/>
                <a:cs typeface="Poppins"/>
                <a:sym typeface="Poppins"/>
              </a:endParaRPr>
            </a:p>
          </p:txBody>
        </p:sp>
      </p:grpSp>
      <p:grpSp>
        <p:nvGrpSpPr>
          <p:cNvPr id="18" name="Group 18"/>
          <p:cNvGrpSpPr/>
          <p:nvPr/>
        </p:nvGrpSpPr>
        <p:grpSpPr>
          <a:xfrm>
            <a:off x="183849" y="4693679"/>
            <a:ext cx="7198475" cy="3462542"/>
            <a:chOff x="0" y="0"/>
            <a:chExt cx="9597967" cy="4616723"/>
          </a:xfrm>
        </p:grpSpPr>
        <p:grpSp>
          <p:nvGrpSpPr>
            <p:cNvPr id="19" name="Group 19"/>
            <p:cNvGrpSpPr/>
            <p:nvPr/>
          </p:nvGrpSpPr>
          <p:grpSpPr>
            <a:xfrm>
              <a:off x="0" y="0"/>
              <a:ext cx="9597967" cy="4616723"/>
              <a:chOff x="0" y="0"/>
              <a:chExt cx="2559458" cy="1231126"/>
            </a:xfrm>
          </p:grpSpPr>
          <p:sp>
            <p:nvSpPr>
              <p:cNvPr id="20" name="Freeform 20"/>
              <p:cNvSpPr/>
              <p:nvPr/>
            </p:nvSpPr>
            <p:spPr>
              <a:xfrm>
                <a:off x="0" y="0"/>
                <a:ext cx="2559458" cy="1231126"/>
              </a:xfrm>
              <a:custGeom>
                <a:avLst/>
                <a:gdLst/>
                <a:ahLst/>
                <a:cxnLst/>
                <a:rect l="l" t="t" r="r" b="b"/>
                <a:pathLst>
                  <a:path w="2559458" h="1231126">
                    <a:moveTo>
                      <a:pt x="40869" y="0"/>
                    </a:moveTo>
                    <a:lnTo>
                      <a:pt x="2518589" y="0"/>
                    </a:lnTo>
                    <a:cubicBezTo>
                      <a:pt x="2541160" y="0"/>
                      <a:pt x="2559458" y="18298"/>
                      <a:pt x="2559458" y="40869"/>
                    </a:cubicBezTo>
                    <a:lnTo>
                      <a:pt x="2559458" y="1190257"/>
                    </a:lnTo>
                    <a:cubicBezTo>
                      <a:pt x="2559458" y="1201096"/>
                      <a:pt x="2555152" y="1211492"/>
                      <a:pt x="2547488" y="1219156"/>
                    </a:cubicBezTo>
                    <a:cubicBezTo>
                      <a:pt x="2539823" y="1226820"/>
                      <a:pt x="2529428" y="1231126"/>
                      <a:pt x="2518589" y="1231126"/>
                    </a:cubicBezTo>
                    <a:lnTo>
                      <a:pt x="40869" y="1231126"/>
                    </a:lnTo>
                    <a:cubicBezTo>
                      <a:pt x="18298" y="1231126"/>
                      <a:pt x="0" y="1212828"/>
                      <a:pt x="0" y="1190257"/>
                    </a:cubicBezTo>
                    <a:lnTo>
                      <a:pt x="0" y="40869"/>
                    </a:lnTo>
                    <a:cubicBezTo>
                      <a:pt x="0" y="18298"/>
                      <a:pt x="18298" y="0"/>
                      <a:pt x="40869" y="0"/>
                    </a:cubicBezTo>
                    <a:close/>
                  </a:path>
                </a:pathLst>
              </a:custGeom>
              <a:solidFill>
                <a:srgbClr val="000000">
                  <a:alpha val="0"/>
                </a:srgbClr>
              </a:solidFill>
              <a:ln w="38100" cap="rnd">
                <a:solidFill>
                  <a:srgbClr val="427FC4"/>
                </a:solidFill>
                <a:prstDash val="solid"/>
                <a:round/>
              </a:ln>
            </p:spPr>
            <p:txBody>
              <a:bodyPr/>
              <a:lstStyle/>
              <a:p>
                <a:endParaRPr lang="en-US"/>
              </a:p>
            </p:txBody>
          </p:sp>
          <p:sp>
            <p:nvSpPr>
              <p:cNvPr id="21" name="TextBox 21"/>
              <p:cNvSpPr txBox="1"/>
              <p:nvPr/>
            </p:nvSpPr>
            <p:spPr>
              <a:xfrm>
                <a:off x="0" y="-57150"/>
                <a:ext cx="2559458" cy="1288276"/>
              </a:xfrm>
              <a:prstGeom prst="rect">
                <a:avLst/>
              </a:prstGeom>
            </p:spPr>
            <p:txBody>
              <a:bodyPr lIns="50800" tIns="50800" rIns="50800" bIns="50800" rtlCol="0" anchor="ctr"/>
              <a:lstStyle/>
              <a:p>
                <a:pPr marL="0" lvl="0" indent="0" algn="ctr">
                  <a:lnSpc>
                    <a:spcPts val="2634"/>
                  </a:lnSpc>
                  <a:spcBef>
                    <a:spcPct val="0"/>
                  </a:spcBef>
                </a:pPr>
                <a:endParaRPr/>
              </a:p>
            </p:txBody>
          </p:sp>
        </p:grpSp>
        <p:sp>
          <p:nvSpPr>
            <p:cNvPr id="22" name="TextBox 22"/>
            <p:cNvSpPr txBox="1"/>
            <p:nvPr/>
          </p:nvSpPr>
          <p:spPr>
            <a:xfrm>
              <a:off x="591045" y="263951"/>
              <a:ext cx="6515789" cy="704644"/>
            </a:xfrm>
            <a:prstGeom prst="rect">
              <a:avLst/>
            </a:prstGeom>
          </p:spPr>
          <p:txBody>
            <a:bodyPr lIns="0" tIns="0" rIns="0" bIns="0" rtlCol="0" anchor="t">
              <a:spAutoFit/>
            </a:bodyPr>
            <a:lstStyle/>
            <a:p>
              <a:pPr algn="just">
                <a:lnSpc>
                  <a:spcPts val="4216"/>
                </a:lnSpc>
                <a:spcBef>
                  <a:spcPct val="0"/>
                </a:spcBef>
              </a:pPr>
              <a:r>
                <a:rPr lang="en-US" sz="3011" b="1">
                  <a:solidFill>
                    <a:srgbClr val="FFFFFF"/>
                  </a:solidFill>
                  <a:latin typeface="Poppins Bold"/>
                  <a:ea typeface="Poppins Bold"/>
                  <a:cs typeface="Poppins Bold"/>
                  <a:sym typeface="Poppins Bold"/>
                </a:rPr>
                <a:t>Why is it important?</a:t>
              </a:r>
            </a:p>
          </p:txBody>
        </p:sp>
        <p:sp>
          <p:nvSpPr>
            <p:cNvPr id="23" name="TextBox 23"/>
            <p:cNvSpPr txBox="1"/>
            <p:nvPr/>
          </p:nvSpPr>
          <p:spPr>
            <a:xfrm>
              <a:off x="591045" y="1262920"/>
              <a:ext cx="8517843" cy="3104304"/>
            </a:xfrm>
            <a:prstGeom prst="rect">
              <a:avLst/>
            </a:prstGeom>
          </p:spPr>
          <p:txBody>
            <a:bodyPr lIns="0" tIns="0" rIns="0" bIns="0" rtlCol="0" anchor="t">
              <a:spAutoFit/>
            </a:bodyPr>
            <a:lstStyle/>
            <a:p>
              <a:pPr algn="just">
                <a:lnSpc>
                  <a:spcPts val="2659"/>
                </a:lnSpc>
                <a:spcBef>
                  <a:spcPct val="0"/>
                </a:spcBef>
              </a:pPr>
              <a:r>
                <a:rPr lang="en-US" sz="1899">
                  <a:solidFill>
                    <a:srgbClr val="FFFFFF"/>
                  </a:solidFill>
                  <a:latin typeface="Poppins"/>
                  <a:ea typeface="Poppins"/>
                  <a:cs typeface="Poppins"/>
                  <a:sym typeface="Poppins"/>
                </a:rPr>
                <a:t>UAT will give DFS the opportunity to test all business operations ahead of Florida PALM go-live to ensure that the system meets our business requirements, maintains internal controls, ensures Tier 1 &amp; Tier 2 systems exchange information as needed, and we can perform all necessary tasks to continue operations in Florida PALM.</a:t>
              </a:r>
            </a:p>
          </p:txBody>
        </p:sp>
      </p:grpSp>
      <p:grpSp>
        <p:nvGrpSpPr>
          <p:cNvPr id="24" name="Group 24"/>
          <p:cNvGrpSpPr/>
          <p:nvPr/>
        </p:nvGrpSpPr>
        <p:grpSpPr>
          <a:xfrm>
            <a:off x="196068" y="11407634"/>
            <a:ext cx="7186256" cy="2791985"/>
            <a:chOff x="0" y="0"/>
            <a:chExt cx="9581675" cy="3722647"/>
          </a:xfrm>
        </p:grpSpPr>
        <p:grpSp>
          <p:nvGrpSpPr>
            <p:cNvPr id="25" name="Group 25"/>
            <p:cNvGrpSpPr/>
            <p:nvPr/>
          </p:nvGrpSpPr>
          <p:grpSpPr>
            <a:xfrm>
              <a:off x="0" y="0"/>
              <a:ext cx="9581675" cy="3533627"/>
              <a:chOff x="0" y="0"/>
              <a:chExt cx="2555113" cy="942300"/>
            </a:xfrm>
          </p:grpSpPr>
          <p:sp>
            <p:nvSpPr>
              <p:cNvPr id="26" name="Freeform 26"/>
              <p:cNvSpPr/>
              <p:nvPr/>
            </p:nvSpPr>
            <p:spPr>
              <a:xfrm>
                <a:off x="0" y="0"/>
                <a:ext cx="2555113" cy="942300"/>
              </a:xfrm>
              <a:custGeom>
                <a:avLst/>
                <a:gdLst/>
                <a:ahLst/>
                <a:cxnLst/>
                <a:rect l="l" t="t" r="r" b="b"/>
                <a:pathLst>
                  <a:path w="2555113" h="942300">
                    <a:moveTo>
                      <a:pt x="40938" y="0"/>
                    </a:moveTo>
                    <a:lnTo>
                      <a:pt x="2514175" y="0"/>
                    </a:lnTo>
                    <a:cubicBezTo>
                      <a:pt x="2525033" y="0"/>
                      <a:pt x="2535445" y="4313"/>
                      <a:pt x="2543123" y="11991"/>
                    </a:cubicBezTo>
                    <a:cubicBezTo>
                      <a:pt x="2550800" y="19668"/>
                      <a:pt x="2555113" y="30081"/>
                      <a:pt x="2555113" y="40938"/>
                    </a:cubicBezTo>
                    <a:lnTo>
                      <a:pt x="2555113" y="901362"/>
                    </a:lnTo>
                    <a:cubicBezTo>
                      <a:pt x="2555113" y="912220"/>
                      <a:pt x="2550800" y="922632"/>
                      <a:pt x="2543123" y="930310"/>
                    </a:cubicBezTo>
                    <a:cubicBezTo>
                      <a:pt x="2535445" y="937987"/>
                      <a:pt x="2525033" y="942300"/>
                      <a:pt x="2514175" y="942300"/>
                    </a:cubicBezTo>
                    <a:lnTo>
                      <a:pt x="40938" y="942300"/>
                    </a:lnTo>
                    <a:cubicBezTo>
                      <a:pt x="30081" y="942300"/>
                      <a:pt x="19668" y="937987"/>
                      <a:pt x="11991" y="930310"/>
                    </a:cubicBezTo>
                    <a:cubicBezTo>
                      <a:pt x="4313" y="922632"/>
                      <a:pt x="0" y="912220"/>
                      <a:pt x="0" y="901362"/>
                    </a:cubicBezTo>
                    <a:lnTo>
                      <a:pt x="0" y="40938"/>
                    </a:lnTo>
                    <a:cubicBezTo>
                      <a:pt x="0" y="30081"/>
                      <a:pt x="4313" y="19668"/>
                      <a:pt x="11991" y="11991"/>
                    </a:cubicBezTo>
                    <a:cubicBezTo>
                      <a:pt x="19668" y="4313"/>
                      <a:pt x="30081" y="0"/>
                      <a:pt x="40938" y="0"/>
                    </a:cubicBezTo>
                    <a:close/>
                  </a:path>
                </a:pathLst>
              </a:custGeom>
              <a:solidFill>
                <a:srgbClr val="000000">
                  <a:alpha val="0"/>
                </a:srgbClr>
              </a:solidFill>
              <a:ln w="38100" cap="rnd">
                <a:solidFill>
                  <a:srgbClr val="427FC4"/>
                </a:solidFill>
                <a:prstDash val="solid"/>
                <a:round/>
              </a:ln>
            </p:spPr>
            <p:txBody>
              <a:bodyPr/>
              <a:lstStyle/>
              <a:p>
                <a:endParaRPr lang="en-US"/>
              </a:p>
            </p:txBody>
          </p:sp>
          <p:sp>
            <p:nvSpPr>
              <p:cNvPr id="27" name="TextBox 27"/>
              <p:cNvSpPr txBox="1"/>
              <p:nvPr/>
            </p:nvSpPr>
            <p:spPr>
              <a:xfrm>
                <a:off x="0" y="-57150"/>
                <a:ext cx="2555113" cy="999450"/>
              </a:xfrm>
              <a:prstGeom prst="rect">
                <a:avLst/>
              </a:prstGeom>
            </p:spPr>
            <p:txBody>
              <a:bodyPr lIns="50800" tIns="50800" rIns="50800" bIns="50800" rtlCol="0" anchor="ctr"/>
              <a:lstStyle/>
              <a:p>
                <a:pPr marL="0" lvl="0" indent="0" algn="ctr">
                  <a:lnSpc>
                    <a:spcPts val="2634"/>
                  </a:lnSpc>
                  <a:spcBef>
                    <a:spcPct val="0"/>
                  </a:spcBef>
                </a:pPr>
                <a:endParaRPr/>
              </a:p>
            </p:txBody>
          </p:sp>
        </p:grpSp>
        <p:sp>
          <p:nvSpPr>
            <p:cNvPr id="28" name="TextBox 28"/>
            <p:cNvSpPr txBox="1"/>
            <p:nvPr/>
          </p:nvSpPr>
          <p:spPr>
            <a:xfrm>
              <a:off x="325332" y="278060"/>
              <a:ext cx="5134990" cy="704644"/>
            </a:xfrm>
            <a:prstGeom prst="rect">
              <a:avLst/>
            </a:prstGeom>
          </p:spPr>
          <p:txBody>
            <a:bodyPr lIns="0" tIns="0" rIns="0" bIns="0" rtlCol="0" anchor="t">
              <a:spAutoFit/>
            </a:bodyPr>
            <a:lstStyle/>
            <a:p>
              <a:pPr algn="just">
                <a:lnSpc>
                  <a:spcPts val="4216"/>
                </a:lnSpc>
                <a:spcBef>
                  <a:spcPct val="0"/>
                </a:spcBef>
              </a:pPr>
              <a:r>
                <a:rPr lang="en-US" sz="3011" b="1">
                  <a:solidFill>
                    <a:srgbClr val="FFFFFF"/>
                  </a:solidFill>
                  <a:latin typeface="Poppins Bold"/>
                  <a:ea typeface="Poppins Bold"/>
                  <a:cs typeface="Poppins Bold"/>
                  <a:sym typeface="Poppins Bold"/>
                </a:rPr>
                <a:t>What is your role?</a:t>
              </a:r>
            </a:p>
          </p:txBody>
        </p:sp>
        <p:sp>
          <p:nvSpPr>
            <p:cNvPr id="29" name="TextBox 29"/>
            <p:cNvSpPr txBox="1"/>
            <p:nvPr/>
          </p:nvSpPr>
          <p:spPr>
            <a:xfrm>
              <a:off x="325332" y="1062844"/>
              <a:ext cx="8503385" cy="2659804"/>
            </a:xfrm>
            <a:prstGeom prst="rect">
              <a:avLst/>
            </a:prstGeom>
          </p:spPr>
          <p:txBody>
            <a:bodyPr lIns="0" tIns="0" rIns="0" bIns="0" rtlCol="0" anchor="t">
              <a:spAutoFit/>
            </a:bodyPr>
            <a:lstStyle/>
            <a:p>
              <a:pPr algn="just">
                <a:lnSpc>
                  <a:spcPts val="2659"/>
                </a:lnSpc>
              </a:pPr>
              <a:r>
                <a:rPr lang="en-US" sz="1899">
                  <a:solidFill>
                    <a:srgbClr val="FFFFFF"/>
                  </a:solidFill>
                  <a:latin typeface="Poppins"/>
                  <a:ea typeface="Poppins"/>
                  <a:cs typeface="Poppins"/>
                  <a:sym typeface="Poppins"/>
                </a:rPr>
                <a:t>SMEs and Florida PALM end users are expected to participate in UAT in some capacity. You will be asked to create and execute scripts to test Florida PALM functionality that aligns with the current operations that you perform today. </a:t>
              </a:r>
            </a:p>
            <a:p>
              <a:pPr algn="just">
                <a:lnSpc>
                  <a:spcPts val="2659"/>
                </a:lnSpc>
                <a:spcBef>
                  <a:spcPct val="0"/>
                </a:spcBef>
              </a:pPr>
              <a:endParaRPr lang="en-US" sz="1899">
                <a:solidFill>
                  <a:srgbClr val="FFFFFF"/>
                </a:solidFill>
                <a:latin typeface="Poppins"/>
                <a:ea typeface="Poppins"/>
                <a:cs typeface="Poppins"/>
                <a:sym typeface="Poppins"/>
              </a:endParaRPr>
            </a:p>
          </p:txBody>
        </p:sp>
      </p:grpSp>
      <p:grpSp>
        <p:nvGrpSpPr>
          <p:cNvPr id="30" name="Group 30"/>
          <p:cNvGrpSpPr/>
          <p:nvPr/>
        </p:nvGrpSpPr>
        <p:grpSpPr>
          <a:xfrm>
            <a:off x="222435" y="14176662"/>
            <a:ext cx="7133524" cy="4302402"/>
            <a:chOff x="0" y="0"/>
            <a:chExt cx="9511365" cy="5736536"/>
          </a:xfrm>
        </p:grpSpPr>
        <p:grpSp>
          <p:nvGrpSpPr>
            <p:cNvPr id="31" name="Group 31"/>
            <p:cNvGrpSpPr/>
            <p:nvPr/>
          </p:nvGrpSpPr>
          <p:grpSpPr>
            <a:xfrm>
              <a:off x="0" y="0"/>
              <a:ext cx="9511365" cy="5431736"/>
              <a:chOff x="0" y="0"/>
              <a:chExt cx="2536364" cy="1448463"/>
            </a:xfrm>
          </p:grpSpPr>
          <p:sp>
            <p:nvSpPr>
              <p:cNvPr id="32" name="Freeform 32"/>
              <p:cNvSpPr/>
              <p:nvPr/>
            </p:nvSpPr>
            <p:spPr>
              <a:xfrm>
                <a:off x="0" y="0"/>
                <a:ext cx="2536364" cy="1448463"/>
              </a:xfrm>
              <a:custGeom>
                <a:avLst/>
                <a:gdLst/>
                <a:ahLst/>
                <a:cxnLst/>
                <a:rect l="l" t="t" r="r" b="b"/>
                <a:pathLst>
                  <a:path w="2536364" h="1448463">
                    <a:moveTo>
                      <a:pt x="41241" y="0"/>
                    </a:moveTo>
                    <a:lnTo>
                      <a:pt x="2495123" y="0"/>
                    </a:lnTo>
                    <a:cubicBezTo>
                      <a:pt x="2517900" y="0"/>
                      <a:pt x="2536364" y="18464"/>
                      <a:pt x="2536364" y="41241"/>
                    </a:cubicBezTo>
                    <a:lnTo>
                      <a:pt x="2536364" y="1407222"/>
                    </a:lnTo>
                    <a:cubicBezTo>
                      <a:pt x="2536364" y="1418160"/>
                      <a:pt x="2532019" y="1428650"/>
                      <a:pt x="2524285" y="1436384"/>
                    </a:cubicBezTo>
                    <a:cubicBezTo>
                      <a:pt x="2516551" y="1444118"/>
                      <a:pt x="2506061" y="1448463"/>
                      <a:pt x="2495123" y="1448463"/>
                    </a:cubicBezTo>
                    <a:lnTo>
                      <a:pt x="41241" y="1448463"/>
                    </a:lnTo>
                    <a:cubicBezTo>
                      <a:pt x="18464" y="1448463"/>
                      <a:pt x="0" y="1429999"/>
                      <a:pt x="0" y="1407222"/>
                    </a:cubicBezTo>
                    <a:lnTo>
                      <a:pt x="0" y="41241"/>
                    </a:lnTo>
                    <a:cubicBezTo>
                      <a:pt x="0" y="30303"/>
                      <a:pt x="4345" y="19813"/>
                      <a:pt x="12079" y="12079"/>
                    </a:cubicBezTo>
                    <a:cubicBezTo>
                      <a:pt x="19813" y="4345"/>
                      <a:pt x="30303" y="0"/>
                      <a:pt x="41241" y="0"/>
                    </a:cubicBezTo>
                    <a:close/>
                  </a:path>
                </a:pathLst>
              </a:custGeom>
              <a:solidFill>
                <a:srgbClr val="000000">
                  <a:alpha val="0"/>
                </a:srgbClr>
              </a:solidFill>
              <a:ln w="38100" cap="rnd">
                <a:solidFill>
                  <a:srgbClr val="427FC4"/>
                </a:solidFill>
                <a:prstDash val="solid"/>
                <a:round/>
              </a:ln>
            </p:spPr>
            <p:txBody>
              <a:bodyPr/>
              <a:lstStyle/>
              <a:p>
                <a:endParaRPr lang="en-US"/>
              </a:p>
            </p:txBody>
          </p:sp>
          <p:sp>
            <p:nvSpPr>
              <p:cNvPr id="33" name="TextBox 33"/>
              <p:cNvSpPr txBox="1"/>
              <p:nvPr/>
            </p:nvSpPr>
            <p:spPr>
              <a:xfrm>
                <a:off x="0" y="-57150"/>
                <a:ext cx="2536364" cy="1505613"/>
              </a:xfrm>
              <a:prstGeom prst="rect">
                <a:avLst/>
              </a:prstGeom>
            </p:spPr>
            <p:txBody>
              <a:bodyPr lIns="50800" tIns="50800" rIns="50800" bIns="50800" rtlCol="0" anchor="ctr"/>
              <a:lstStyle/>
              <a:p>
                <a:pPr marL="0" lvl="0" indent="0" algn="ctr">
                  <a:lnSpc>
                    <a:spcPts val="2634"/>
                  </a:lnSpc>
                  <a:spcBef>
                    <a:spcPct val="0"/>
                  </a:spcBef>
                </a:pPr>
                <a:endParaRPr/>
              </a:p>
            </p:txBody>
          </p:sp>
        </p:grpSp>
        <p:sp>
          <p:nvSpPr>
            <p:cNvPr id="34" name="TextBox 34"/>
            <p:cNvSpPr txBox="1"/>
            <p:nvPr/>
          </p:nvSpPr>
          <p:spPr>
            <a:xfrm>
              <a:off x="258282" y="143876"/>
              <a:ext cx="7276576" cy="704644"/>
            </a:xfrm>
            <a:prstGeom prst="rect">
              <a:avLst/>
            </a:prstGeom>
          </p:spPr>
          <p:txBody>
            <a:bodyPr lIns="0" tIns="0" rIns="0" bIns="0" rtlCol="0" anchor="t">
              <a:spAutoFit/>
            </a:bodyPr>
            <a:lstStyle/>
            <a:p>
              <a:pPr algn="just">
                <a:lnSpc>
                  <a:spcPts val="4216"/>
                </a:lnSpc>
                <a:spcBef>
                  <a:spcPct val="0"/>
                </a:spcBef>
              </a:pPr>
              <a:r>
                <a:rPr lang="en-US" sz="3011" b="1">
                  <a:solidFill>
                    <a:srgbClr val="FFFFFF"/>
                  </a:solidFill>
                  <a:latin typeface="Poppins Bold"/>
                  <a:ea typeface="Poppins Bold"/>
                  <a:cs typeface="Poppins Bold"/>
                  <a:sym typeface="Poppins Bold"/>
                </a:rPr>
                <a:t>What can you do now?</a:t>
              </a:r>
            </a:p>
          </p:txBody>
        </p:sp>
        <p:sp>
          <p:nvSpPr>
            <p:cNvPr id="35" name="TextBox 35"/>
            <p:cNvSpPr txBox="1"/>
            <p:nvPr/>
          </p:nvSpPr>
          <p:spPr>
            <a:xfrm>
              <a:off x="35343" y="854232"/>
              <a:ext cx="8894337" cy="4882304"/>
            </a:xfrm>
            <a:prstGeom prst="rect">
              <a:avLst/>
            </a:prstGeom>
          </p:spPr>
          <p:txBody>
            <a:bodyPr lIns="0" tIns="0" rIns="0" bIns="0" rtlCol="0" anchor="t">
              <a:spAutoFit/>
            </a:bodyPr>
            <a:lstStyle/>
            <a:p>
              <a:pPr marL="410209" lvl="1" indent="-205105" algn="just">
                <a:lnSpc>
                  <a:spcPts val="2659"/>
                </a:lnSpc>
                <a:buFont typeface="Arial"/>
                <a:buChar char="•"/>
              </a:pPr>
              <a:r>
                <a:rPr lang="en-US" sz="1899">
                  <a:solidFill>
                    <a:srgbClr val="FFFFFF"/>
                  </a:solidFill>
                  <a:latin typeface="Poppins"/>
                  <a:ea typeface="Poppins"/>
                  <a:cs typeface="Poppins"/>
                  <a:sym typeface="Poppins"/>
                </a:rPr>
                <a:t>Start collecting and documenting tasks you are responsible for today, as well as any other scenarios that fall outside of the norm that would need to be tested.</a:t>
              </a:r>
            </a:p>
            <a:p>
              <a:pPr marL="410209" lvl="1" indent="-205105" algn="just">
                <a:lnSpc>
                  <a:spcPts val="2659"/>
                </a:lnSpc>
                <a:buFont typeface="Arial"/>
                <a:buChar char="•"/>
              </a:pPr>
              <a:r>
                <a:rPr lang="en-US" sz="1899">
                  <a:solidFill>
                    <a:srgbClr val="FFFFFF"/>
                  </a:solidFill>
                  <a:latin typeface="Poppins"/>
                  <a:ea typeface="Poppins"/>
                  <a:cs typeface="Poppins"/>
                  <a:sym typeface="Poppins"/>
                </a:rPr>
                <a:t>Learn more about Florida PALM and the business process models that align with your current operations. Information is available in the </a:t>
              </a:r>
              <a:r>
                <a:rPr lang="en-US" sz="1899" u="sng">
                  <a:solidFill>
                    <a:srgbClr val="FFFFFF"/>
                  </a:solidFill>
                  <a:latin typeface="Poppins"/>
                  <a:ea typeface="Poppins"/>
                  <a:cs typeface="Poppins"/>
                  <a:sym typeface="Poppins"/>
                  <a:hlinkClick r:id="rId8" tooltip="https://myfloridacfofloridapalm.us.document360.io"/>
                </a:rPr>
                <a:t>Florida PALM Knowledge Center</a:t>
              </a:r>
              <a:r>
                <a:rPr lang="en-US" sz="1899">
                  <a:solidFill>
                    <a:srgbClr val="FFFFFF"/>
                  </a:solidFill>
                  <a:latin typeface="Poppins"/>
                  <a:ea typeface="Poppins"/>
                  <a:cs typeface="Poppins"/>
                  <a:sym typeface="Poppins"/>
                </a:rPr>
                <a:t>.</a:t>
              </a:r>
            </a:p>
            <a:p>
              <a:pPr marL="410209" lvl="1" indent="-205105" algn="just">
                <a:lnSpc>
                  <a:spcPts val="2659"/>
                </a:lnSpc>
                <a:buFont typeface="Arial"/>
                <a:buChar char="•"/>
              </a:pPr>
              <a:r>
                <a:rPr lang="en-US" sz="1899">
                  <a:solidFill>
                    <a:srgbClr val="FFFFFF"/>
                  </a:solidFill>
                  <a:latin typeface="Poppins"/>
                  <a:ea typeface="Poppins"/>
                  <a:cs typeface="Poppins"/>
                  <a:sym typeface="Poppins"/>
                </a:rPr>
                <a:t>Ask questions! Division POCs, Division Change Coordinators, and the DFS CCN are here to help!</a:t>
              </a:r>
            </a:p>
            <a:p>
              <a:pPr algn="just">
                <a:lnSpc>
                  <a:spcPts val="2659"/>
                </a:lnSpc>
                <a:spcBef>
                  <a:spcPct val="0"/>
                </a:spcBef>
              </a:pPr>
              <a:endParaRPr lang="en-US" sz="1899">
                <a:solidFill>
                  <a:srgbClr val="FFFFFF"/>
                </a:solidFill>
                <a:latin typeface="Poppins"/>
                <a:ea typeface="Poppins"/>
                <a:cs typeface="Poppins"/>
                <a:sym typeface="Poppins"/>
              </a:endParaRPr>
            </a:p>
          </p:txBody>
        </p:sp>
      </p:grpSp>
      <p:sp>
        <p:nvSpPr>
          <p:cNvPr id="36" name="TextBox 36"/>
          <p:cNvSpPr txBox="1"/>
          <p:nvPr/>
        </p:nvSpPr>
        <p:spPr>
          <a:xfrm>
            <a:off x="1239342" y="18419195"/>
            <a:ext cx="5111541" cy="375285"/>
          </a:xfrm>
          <a:prstGeom prst="rect">
            <a:avLst/>
          </a:prstGeom>
        </p:spPr>
        <p:txBody>
          <a:bodyPr lIns="0" tIns="0" rIns="0" bIns="0" rtlCol="0" anchor="t">
            <a:spAutoFit/>
          </a:bodyPr>
          <a:lstStyle/>
          <a:p>
            <a:pPr algn="ctr">
              <a:lnSpc>
                <a:spcPts val="2939"/>
              </a:lnSpc>
              <a:spcBef>
                <a:spcPct val="0"/>
              </a:spcBef>
            </a:pPr>
            <a:r>
              <a:rPr lang="en-US" sz="2099" b="1">
                <a:solidFill>
                  <a:srgbClr val="FFFFFF"/>
                </a:solidFill>
                <a:latin typeface="Poppins Bold"/>
                <a:ea typeface="Poppins Bold"/>
                <a:cs typeface="Poppins Bold"/>
                <a:sym typeface="Poppins Bold"/>
              </a:rPr>
              <a:t>Have </a:t>
            </a:r>
            <a:r>
              <a:rPr lang="en-US" sz="2099" b="1" u="sng">
                <a:solidFill>
                  <a:srgbClr val="FFFFFF"/>
                </a:solidFill>
                <a:latin typeface="Poppins Bold"/>
                <a:ea typeface="Poppins Bold"/>
                <a:cs typeface="Poppins Bold"/>
                <a:sym typeface="Poppins Bold"/>
                <a:hlinkClick r:id="rId9" tooltip="https://myfloridacfo.sharepoint.com/sites/LnD/CCN/Lists/Question%20Board/AllItems.aspx"/>
              </a:rPr>
              <a:t>questions</a:t>
            </a:r>
            <a:r>
              <a:rPr lang="en-US" sz="2099" b="1">
                <a:solidFill>
                  <a:srgbClr val="FFFFFF"/>
                </a:solidFill>
                <a:latin typeface="Poppins Bold"/>
                <a:ea typeface="Poppins Bold"/>
                <a:cs typeface="Poppins Bold"/>
                <a:sym typeface="Poppins Bold"/>
              </a:rPr>
              <a:t>?</a:t>
            </a:r>
          </a:p>
        </p:txBody>
      </p:sp>
      <p:sp>
        <p:nvSpPr>
          <p:cNvPr id="37" name="TextBox 37"/>
          <p:cNvSpPr txBox="1"/>
          <p:nvPr/>
        </p:nvSpPr>
        <p:spPr>
          <a:xfrm>
            <a:off x="5610980" y="51711"/>
            <a:ext cx="1771343" cy="268984"/>
          </a:xfrm>
          <a:prstGeom prst="rect">
            <a:avLst/>
          </a:prstGeom>
        </p:spPr>
        <p:txBody>
          <a:bodyPr wrap="square" lIns="0" tIns="0" rIns="0" bIns="0" rtlCol="0" anchor="t">
            <a:spAutoFit/>
          </a:bodyPr>
          <a:lstStyle/>
          <a:p>
            <a:pPr algn="ctr">
              <a:lnSpc>
                <a:spcPts val="2239"/>
              </a:lnSpc>
              <a:spcBef>
                <a:spcPct val="0"/>
              </a:spcBef>
            </a:pPr>
            <a:r>
              <a:rPr lang="en-US" sz="1599" b="1" dirty="0">
                <a:solidFill>
                  <a:srgbClr val="FFFFFF"/>
                </a:solidFill>
                <a:latin typeface="Poppins Bold"/>
                <a:ea typeface="Poppins Bold"/>
                <a:cs typeface="Poppins Bold"/>
                <a:sym typeface="Poppins Bold"/>
              </a:rPr>
              <a:t>September 2024</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 xmlns="38bbd39f-e931-4627-bb4e-35dd95c2a6ed" xsi:nil="true"/>
    <_dlc_DocId xmlns="ee0d1073-b73c-4cf9-a2e0-1985adf7d54f">3XNNPFDRQHSR-1102996205-122</_dlc_DocId>
    <_dlc_DocIdUrl xmlns="ee0d1073-b73c-4cf9-a2e0-1985adf7d54f">
      <Url>https://myfloridacfo.sharepoint.com/sites/FLP/DFS CCN/_layouts/15/DocIdRedir.aspx?ID=3XNNPFDRQHSR-1102996205-122</Url>
      <Description>3XNNPFDRQHSR-1102996205-122</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57326A8CD784514980151857FFB91438" ma:contentTypeVersion="9" ma:contentTypeDescription="Create a new document." ma:contentTypeScope="" ma:versionID="5ada2d19edcb68cd8912940340cc943b">
  <xsd:schema xmlns:xsd="http://www.w3.org/2001/XMLSchema" xmlns:xs="http://www.w3.org/2001/XMLSchema" xmlns:p="http://schemas.microsoft.com/office/2006/metadata/properties" xmlns:ns2="ee0d1073-b73c-4cf9-a2e0-1985adf7d54f" xmlns:ns3="38bbd39f-e931-4627-bb4e-35dd95c2a6ed" targetNamespace="http://schemas.microsoft.com/office/2006/metadata/properties" ma:root="true" ma:fieldsID="92ea1cf7cd12e34d9b6cca020c40d3f7" ns2:_="" ns3:_="">
    <xsd:import namespace="ee0d1073-b73c-4cf9-a2e0-1985adf7d54f"/>
    <xsd:import namespace="38bbd39f-e931-4627-bb4e-35dd95c2a6ed"/>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DateTaken" minOccurs="0"/>
                <xsd:element ref="ns3:MediaServiceGenerationTime" minOccurs="0"/>
                <xsd:element ref="ns3:MediaServiceEventHashCode" minOccurs="0"/>
                <xsd:element ref="ns3:MediaLengthInSeconds" minOccurs="0"/>
                <xsd:element ref="ns3: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0d1073-b73c-4cf9-a2e0-1985adf7d54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8bbd39f-e931-4627-bb4e-35dd95c2a6e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Description" ma:index="18" nillable="true" ma:displayName="Description" ma:format="Dropdown" ma:internalName="Description">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368818-69C3-4A02-BE40-ACFEE1553149}">
  <ds:schemaRefs>
    <ds:schemaRef ds:uri="http://schemas.microsoft.com/office/2006/metadata/properties"/>
    <ds:schemaRef ds:uri="http://schemas.microsoft.com/office/infopath/2007/PartnerControls"/>
    <ds:schemaRef ds:uri="38bbd39f-e931-4627-bb4e-35dd95c2a6ed"/>
    <ds:schemaRef ds:uri="ee0d1073-b73c-4cf9-a2e0-1985adf7d54f"/>
  </ds:schemaRefs>
</ds:datastoreItem>
</file>

<file path=customXml/itemProps2.xml><?xml version="1.0" encoding="utf-8"?>
<ds:datastoreItem xmlns:ds="http://schemas.openxmlformats.org/officeDocument/2006/customXml" ds:itemID="{9CAC08DA-43BD-483B-A9EE-BE289925353A}">
  <ds:schemaRefs>
    <ds:schemaRef ds:uri="http://schemas.microsoft.com/sharepoint/v3/contenttype/forms"/>
  </ds:schemaRefs>
</ds:datastoreItem>
</file>

<file path=customXml/itemProps3.xml><?xml version="1.0" encoding="utf-8"?>
<ds:datastoreItem xmlns:ds="http://schemas.openxmlformats.org/officeDocument/2006/customXml" ds:itemID="{E9DE0DA6-4EAA-468F-A1E0-D3E419C5E286}">
  <ds:schemaRefs>
    <ds:schemaRef ds:uri="http://schemas.microsoft.com/sharepoint/events"/>
  </ds:schemaRefs>
</ds:datastoreItem>
</file>

<file path=customXml/itemProps4.xml><?xml version="1.0" encoding="utf-8"?>
<ds:datastoreItem xmlns:ds="http://schemas.openxmlformats.org/officeDocument/2006/customXml" ds:itemID="{C4D1EFC6-B686-4169-8F4D-C3AEE8EFE6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0d1073-b73c-4cf9-a2e0-1985adf7d54f"/>
    <ds:schemaRef ds:uri="38bbd39f-e931-4627-bb4e-35dd95c2a6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297</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Poppins Bold</vt:lpstr>
      <vt:lpstr>Arial</vt:lpstr>
      <vt:lpstr>Poppins</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DFS User Acceptance Testing (UAT)</dc:title>
  <cp:lastModifiedBy>Knapp, Amanda</cp:lastModifiedBy>
  <cp:revision>2</cp:revision>
  <dcterms:created xsi:type="dcterms:W3CDTF">2006-08-16T00:00:00Z</dcterms:created>
  <dcterms:modified xsi:type="dcterms:W3CDTF">2025-05-13T20:04:42Z</dcterms:modified>
  <dc:identifier>DAGRmQzT9nU</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0x01010057326A8CD784514980151857FFB91438</vt:lpwstr>
  </property>
  <property fmtid="{D5CDD505-2E9C-101B-9397-08002B2CF9AE}" pid="3" name="_dlc_DocIdItemGuid">
    <vt:lpwstr>509c32ca-3558-48b1-b68e-6a373979a2c0</vt:lpwstr>
  </property>
</Properties>
</file>