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Lst>
  <p:sldSz cx="7772400" cy="10058400"/>
  <p:notesSz cx="6858000" cy="9144000"/>
  <p:embeddedFontLst>
    <p:embeddedFont>
      <p:font typeface="Canva Sans Bold" panose="020B0604020202020204" charset="0"/>
      <p:regular r:id="rId6"/>
    </p:embeddedFont>
    <p:embeddedFont>
      <p:font typeface="Garet" panose="020B0604020202020204" charset="0"/>
      <p:regular r:id="rId7"/>
    </p:embeddedFont>
    <p:embeddedFont>
      <p:font typeface="Garet Bold" panose="020B0604020202020204" charset="0"/>
      <p:regular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9" d="100"/>
          <a:sy n="69" d="100"/>
        </p:scale>
        <p:origin x="29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myfloridacfofloridapalm.us.document360.io/docs/glossary-overview#A" TargetMode="External"/><Relationship Id="rId13" Type="http://schemas.openxmlformats.org/officeDocument/2006/relationships/hyperlink" Target="https://myfloridacfo.sharepoint.com/sites/LnD/CCN/SitePages/DFS-Florida-PALM-Stakeholders-Site.aspx"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hyperlink" Target="https://myfloridacfofloridapalm.us.document360.io/docs/glossary-overview#B" TargetMode="External"/><Relationship Id="rId5" Type="http://schemas.openxmlformats.org/officeDocument/2006/relationships/image" Target="../media/image4.png"/><Relationship Id="rId10" Type="http://schemas.openxmlformats.org/officeDocument/2006/relationships/hyperlink" Target="https://myfloridacfofloridapalm.us.document360.io/docs/glossary-overview#C" TargetMode="External"/><Relationship Id="rId4" Type="http://schemas.openxmlformats.org/officeDocument/2006/relationships/image" Target="../media/image3.svg"/><Relationship Id="rId9" Type="http://schemas.openxmlformats.org/officeDocument/2006/relationships/hyperlink" Target="https://myfloridacfofloridapalm.us.document360.io/docs/glossary-overview#F" TargetMode="External"/><Relationship Id="rId14" Type="http://schemas.openxmlformats.org/officeDocument/2006/relationships/hyperlink" Target="https://myfloridacfofloridapalm.us.document360.io/docs/glossary-overview"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myfloridacfofloridapalm.us.document360.io/docs/glossary-overview#V"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s://app.smartsheet.com/b/publish?EQBCT=8a59a07477344bcbabf5158cc73282d4" TargetMode="External"/><Relationship Id="rId4" Type="http://schemas.openxmlformats.org/officeDocument/2006/relationships/hyperlink" Target="https://myfloridacfofloridapalm.us.document360.io/docs/glossary-overview#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yfloridacfofloridapalm.us.document360.io/docs/glossary-overview#S"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myfloridacfofloridapalm.us.document360.io/docs/glossary-overview#C"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myfloridacfofloridapalm.us.document360.io/docs/glossary-overview#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BDDD1"/>
        </a:solidFill>
        <a:effectLst/>
      </p:bgPr>
    </p:bg>
    <p:spTree>
      <p:nvGrpSpPr>
        <p:cNvPr id="1" name=""/>
        <p:cNvGrpSpPr/>
        <p:nvPr/>
      </p:nvGrpSpPr>
      <p:grpSpPr>
        <a:xfrm>
          <a:off x="0" y="0"/>
          <a:ext cx="0" cy="0"/>
          <a:chOff x="0" y="0"/>
          <a:chExt cx="0" cy="0"/>
        </a:xfrm>
      </p:grpSpPr>
      <p:sp>
        <p:nvSpPr>
          <p:cNvPr id="2" name="Freeform 2"/>
          <p:cNvSpPr/>
          <p:nvPr/>
        </p:nvSpPr>
        <p:spPr>
          <a:xfrm>
            <a:off x="0" y="0"/>
            <a:ext cx="7772400" cy="10058400"/>
          </a:xfrm>
          <a:custGeom>
            <a:avLst/>
            <a:gdLst/>
            <a:ahLst/>
            <a:cxnLst/>
            <a:rect l="l" t="t" r="r" b="b"/>
            <a:pathLst>
              <a:path w="7772400" h="10058400">
                <a:moveTo>
                  <a:pt x="0" y="0"/>
                </a:moveTo>
                <a:lnTo>
                  <a:pt x="7772400" y="0"/>
                </a:lnTo>
                <a:lnTo>
                  <a:pt x="7772400" y="10058400"/>
                </a:lnTo>
                <a:lnTo>
                  <a:pt x="0" y="10058400"/>
                </a:lnTo>
                <a:lnTo>
                  <a:pt x="0" y="0"/>
                </a:lnTo>
                <a:close/>
              </a:path>
            </a:pathLst>
          </a:custGeom>
          <a:blipFill>
            <a:blip r:embed="rId2"/>
            <a:stretch>
              <a:fillRect l="-8571" r="-85303"/>
            </a:stretch>
          </a:blipFill>
        </p:spPr>
        <p:txBody>
          <a:bodyPr/>
          <a:lstStyle/>
          <a:p>
            <a:endParaRPr lang="en-US"/>
          </a:p>
        </p:txBody>
      </p:sp>
      <p:grpSp>
        <p:nvGrpSpPr>
          <p:cNvPr id="3" name="Group 3"/>
          <p:cNvGrpSpPr/>
          <p:nvPr/>
        </p:nvGrpSpPr>
        <p:grpSpPr>
          <a:xfrm>
            <a:off x="111351" y="136600"/>
            <a:ext cx="7549698" cy="9785201"/>
            <a:chOff x="0" y="0"/>
            <a:chExt cx="2631703" cy="3410963"/>
          </a:xfrm>
        </p:grpSpPr>
        <p:sp>
          <p:nvSpPr>
            <p:cNvPr id="4" name="Freeform 4"/>
            <p:cNvSpPr/>
            <p:nvPr/>
          </p:nvSpPr>
          <p:spPr>
            <a:xfrm>
              <a:off x="0" y="0"/>
              <a:ext cx="2631703" cy="3410963"/>
            </a:xfrm>
            <a:custGeom>
              <a:avLst/>
              <a:gdLst/>
              <a:ahLst/>
              <a:cxnLst/>
              <a:rect l="l" t="t" r="r" b="b"/>
              <a:pathLst>
                <a:path w="2631703" h="3410963">
                  <a:moveTo>
                    <a:pt x="0" y="0"/>
                  </a:moveTo>
                  <a:lnTo>
                    <a:pt x="2631703" y="0"/>
                  </a:lnTo>
                  <a:lnTo>
                    <a:pt x="2631703" y="3410963"/>
                  </a:lnTo>
                  <a:lnTo>
                    <a:pt x="0" y="3410963"/>
                  </a:lnTo>
                  <a:close/>
                </a:path>
              </a:pathLst>
            </a:custGeom>
            <a:solidFill>
              <a:srgbClr val="FFFFFF"/>
            </a:solidFill>
            <a:ln w="19050" cap="sq">
              <a:solidFill>
                <a:srgbClr val="2A2E30"/>
              </a:solidFill>
              <a:prstDash val="solid"/>
              <a:miter/>
            </a:ln>
          </p:spPr>
          <p:txBody>
            <a:bodyPr/>
            <a:lstStyle/>
            <a:p>
              <a:endParaRPr lang="en-US"/>
            </a:p>
          </p:txBody>
        </p:sp>
        <p:sp>
          <p:nvSpPr>
            <p:cNvPr id="5" name="TextBox 5"/>
            <p:cNvSpPr txBox="1"/>
            <p:nvPr/>
          </p:nvSpPr>
          <p:spPr>
            <a:xfrm>
              <a:off x="0" y="-28575"/>
              <a:ext cx="2631703" cy="3439538"/>
            </a:xfrm>
            <a:prstGeom prst="rect">
              <a:avLst/>
            </a:prstGeom>
          </p:spPr>
          <p:txBody>
            <a:bodyPr lIns="50800" tIns="50800" rIns="50800" bIns="50800" rtlCol="0" anchor="ctr"/>
            <a:lstStyle/>
            <a:p>
              <a:pPr algn="ctr">
                <a:lnSpc>
                  <a:spcPts val="2100"/>
                </a:lnSpc>
                <a:spcBef>
                  <a:spcPct val="0"/>
                </a:spcBef>
              </a:pPr>
              <a:endParaRPr/>
            </a:p>
          </p:txBody>
        </p:sp>
      </p:grpSp>
      <p:grpSp>
        <p:nvGrpSpPr>
          <p:cNvPr id="6" name="Group 6"/>
          <p:cNvGrpSpPr/>
          <p:nvPr/>
        </p:nvGrpSpPr>
        <p:grpSpPr>
          <a:xfrm>
            <a:off x="1223879" y="462143"/>
            <a:ext cx="691319" cy="680085"/>
            <a:chOff x="0" y="0"/>
            <a:chExt cx="921758" cy="906780"/>
          </a:xfrm>
        </p:grpSpPr>
        <p:sp>
          <p:nvSpPr>
            <p:cNvPr id="7" name="Freeform 7"/>
            <p:cNvSpPr/>
            <p:nvPr/>
          </p:nvSpPr>
          <p:spPr>
            <a:xfrm>
              <a:off x="0" y="0"/>
              <a:ext cx="921758" cy="906780"/>
            </a:xfrm>
            <a:custGeom>
              <a:avLst/>
              <a:gdLst/>
              <a:ahLst/>
              <a:cxnLst/>
              <a:rect l="l" t="t" r="r" b="b"/>
              <a:pathLst>
                <a:path w="921758" h="906780">
                  <a:moveTo>
                    <a:pt x="0" y="0"/>
                  </a:moveTo>
                  <a:lnTo>
                    <a:pt x="921758" y="0"/>
                  </a:lnTo>
                  <a:lnTo>
                    <a:pt x="921758" y="906780"/>
                  </a:lnTo>
                  <a:lnTo>
                    <a:pt x="0" y="9067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160570" y="148595"/>
              <a:ext cx="525363" cy="181604"/>
            </a:xfrm>
            <a:prstGeom prst="rect">
              <a:avLst/>
            </a:prstGeom>
          </p:spPr>
          <p:txBody>
            <a:bodyPr lIns="0" tIns="0" rIns="0" bIns="0" rtlCol="0" anchor="t">
              <a:spAutoFit/>
            </a:bodyPr>
            <a:lstStyle/>
            <a:p>
              <a:pPr algn="ctr">
                <a:lnSpc>
                  <a:spcPts val="1151"/>
                </a:lnSpc>
              </a:pPr>
              <a:r>
                <a:rPr lang="en-US" sz="822" b="1">
                  <a:solidFill>
                    <a:srgbClr val="FFFFFF"/>
                  </a:solidFill>
                  <a:latin typeface="Canva Sans Bold"/>
                  <a:ea typeface="Canva Sans Bold"/>
                  <a:cs typeface="Canva Sans Bold"/>
                  <a:sym typeface="Canva Sans Bold"/>
                </a:rPr>
                <a:t>FLAIR</a:t>
              </a:r>
            </a:p>
          </p:txBody>
        </p:sp>
      </p:grpSp>
      <p:grpSp>
        <p:nvGrpSpPr>
          <p:cNvPr id="9" name="Group 9"/>
          <p:cNvGrpSpPr/>
          <p:nvPr/>
        </p:nvGrpSpPr>
        <p:grpSpPr>
          <a:xfrm>
            <a:off x="5857202" y="462143"/>
            <a:ext cx="1023082" cy="680085"/>
            <a:chOff x="0" y="0"/>
            <a:chExt cx="1364109" cy="906780"/>
          </a:xfrm>
        </p:grpSpPr>
        <p:sp>
          <p:nvSpPr>
            <p:cNvPr id="10" name="Freeform 10"/>
            <p:cNvSpPr/>
            <p:nvPr/>
          </p:nvSpPr>
          <p:spPr>
            <a:xfrm>
              <a:off x="133889" y="0"/>
              <a:ext cx="1013162" cy="906780"/>
            </a:xfrm>
            <a:custGeom>
              <a:avLst/>
              <a:gdLst/>
              <a:ahLst/>
              <a:cxnLst/>
              <a:rect l="l" t="t" r="r" b="b"/>
              <a:pathLst>
                <a:path w="1013162" h="906780">
                  <a:moveTo>
                    <a:pt x="0" y="0"/>
                  </a:moveTo>
                  <a:lnTo>
                    <a:pt x="1013162" y="0"/>
                  </a:lnTo>
                  <a:lnTo>
                    <a:pt x="1013162" y="906780"/>
                  </a:lnTo>
                  <a:lnTo>
                    <a:pt x="0" y="9067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0" y="312536"/>
              <a:ext cx="1364109" cy="281708"/>
            </a:xfrm>
            <a:custGeom>
              <a:avLst/>
              <a:gdLst/>
              <a:ahLst/>
              <a:cxnLst/>
              <a:rect l="l" t="t" r="r" b="b"/>
              <a:pathLst>
                <a:path w="1364109" h="281708">
                  <a:moveTo>
                    <a:pt x="0" y="0"/>
                  </a:moveTo>
                  <a:lnTo>
                    <a:pt x="1364109" y="0"/>
                  </a:lnTo>
                  <a:lnTo>
                    <a:pt x="1364109" y="281708"/>
                  </a:lnTo>
                  <a:lnTo>
                    <a:pt x="0" y="281708"/>
                  </a:lnTo>
                  <a:lnTo>
                    <a:pt x="0" y="0"/>
                  </a:lnTo>
                  <a:close/>
                </a:path>
              </a:pathLst>
            </a:custGeom>
            <a:blipFill>
              <a:blip r:embed="rId7"/>
              <a:stretch>
                <a:fillRect l="-1240" t="-7121" r="-2046" b="-7912"/>
              </a:stretch>
            </a:blipFill>
          </p:spPr>
          <p:txBody>
            <a:bodyPr/>
            <a:lstStyle/>
            <a:p>
              <a:endParaRPr lang="en-US"/>
            </a:p>
          </p:txBody>
        </p:sp>
      </p:grpSp>
      <p:sp>
        <p:nvSpPr>
          <p:cNvPr id="12" name="TextBox 12"/>
          <p:cNvSpPr txBox="1"/>
          <p:nvPr/>
        </p:nvSpPr>
        <p:spPr>
          <a:xfrm>
            <a:off x="2019973" y="364627"/>
            <a:ext cx="3732454" cy="727710"/>
          </a:xfrm>
          <a:prstGeom prst="rect">
            <a:avLst/>
          </a:prstGeom>
        </p:spPr>
        <p:txBody>
          <a:bodyPr lIns="0" tIns="0" rIns="0" bIns="0" rtlCol="0" anchor="t">
            <a:spAutoFit/>
          </a:bodyPr>
          <a:lstStyle/>
          <a:p>
            <a:pPr algn="ctr">
              <a:lnSpc>
                <a:spcPts val="3499"/>
              </a:lnSpc>
            </a:pPr>
            <a:r>
              <a:rPr lang="en-US" sz="2499" b="1">
                <a:solidFill>
                  <a:srgbClr val="272727"/>
                </a:solidFill>
                <a:latin typeface="Garet Bold"/>
                <a:ea typeface="Garet Bold"/>
                <a:cs typeface="Garet Bold"/>
                <a:sym typeface="Garet Bold"/>
              </a:rPr>
              <a:t>Terminology Changes</a:t>
            </a:r>
          </a:p>
          <a:p>
            <a:pPr algn="ctr">
              <a:lnSpc>
                <a:spcPts val="2380"/>
              </a:lnSpc>
            </a:pPr>
            <a:r>
              <a:rPr lang="en-US" sz="1700">
                <a:solidFill>
                  <a:srgbClr val="272727"/>
                </a:solidFill>
                <a:latin typeface="Garet"/>
                <a:ea typeface="Garet"/>
                <a:cs typeface="Garet"/>
                <a:sym typeface="Garet"/>
              </a:rPr>
              <a:t>FLAIR to Florida PALM</a:t>
            </a:r>
          </a:p>
        </p:txBody>
      </p:sp>
      <p:grpSp>
        <p:nvGrpSpPr>
          <p:cNvPr id="13" name="Group 13"/>
          <p:cNvGrpSpPr/>
          <p:nvPr/>
        </p:nvGrpSpPr>
        <p:grpSpPr>
          <a:xfrm>
            <a:off x="230065" y="1821574"/>
            <a:ext cx="7312270" cy="6618453"/>
            <a:chOff x="0" y="0"/>
            <a:chExt cx="2548940" cy="2307086"/>
          </a:xfrm>
        </p:grpSpPr>
        <p:sp>
          <p:nvSpPr>
            <p:cNvPr id="14" name="Freeform 14"/>
            <p:cNvSpPr/>
            <p:nvPr/>
          </p:nvSpPr>
          <p:spPr>
            <a:xfrm>
              <a:off x="0" y="0"/>
              <a:ext cx="2548940" cy="2307086"/>
            </a:xfrm>
            <a:custGeom>
              <a:avLst/>
              <a:gdLst/>
              <a:ahLst/>
              <a:cxnLst/>
              <a:rect l="l" t="t" r="r" b="b"/>
              <a:pathLst>
                <a:path w="2548940" h="2307086">
                  <a:moveTo>
                    <a:pt x="0" y="0"/>
                  </a:moveTo>
                  <a:lnTo>
                    <a:pt x="2548940" y="0"/>
                  </a:lnTo>
                  <a:lnTo>
                    <a:pt x="2548940" y="2307086"/>
                  </a:lnTo>
                  <a:lnTo>
                    <a:pt x="0" y="2307086"/>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15" name="TextBox 15"/>
            <p:cNvSpPr txBox="1"/>
            <p:nvPr/>
          </p:nvSpPr>
          <p:spPr>
            <a:xfrm>
              <a:off x="0" y="-28575"/>
              <a:ext cx="2548940" cy="2335661"/>
            </a:xfrm>
            <a:prstGeom prst="rect">
              <a:avLst/>
            </a:prstGeom>
          </p:spPr>
          <p:txBody>
            <a:bodyPr lIns="50800" tIns="50800" rIns="50800" bIns="50800" rtlCol="0" anchor="ctr"/>
            <a:lstStyle/>
            <a:p>
              <a:pPr algn="ctr">
                <a:lnSpc>
                  <a:spcPts val="2380"/>
                </a:lnSpc>
              </a:pPr>
              <a:endParaRPr/>
            </a:p>
          </p:txBody>
        </p:sp>
      </p:grpSp>
      <p:grpSp>
        <p:nvGrpSpPr>
          <p:cNvPr id="16" name="Group 16"/>
          <p:cNvGrpSpPr/>
          <p:nvPr/>
        </p:nvGrpSpPr>
        <p:grpSpPr>
          <a:xfrm>
            <a:off x="2019567" y="1618373"/>
            <a:ext cx="3733266" cy="406401"/>
            <a:chOff x="0" y="0"/>
            <a:chExt cx="1301356" cy="141665"/>
          </a:xfrm>
        </p:grpSpPr>
        <p:sp>
          <p:nvSpPr>
            <p:cNvPr id="17" name="Freeform 17"/>
            <p:cNvSpPr/>
            <p:nvPr/>
          </p:nvSpPr>
          <p:spPr>
            <a:xfrm>
              <a:off x="0" y="0"/>
              <a:ext cx="1301356" cy="141665"/>
            </a:xfrm>
            <a:custGeom>
              <a:avLst/>
              <a:gdLst/>
              <a:ahLst/>
              <a:cxnLst/>
              <a:rect l="l" t="t" r="r" b="b"/>
              <a:pathLst>
                <a:path w="1301356" h="141665">
                  <a:moveTo>
                    <a:pt x="0" y="0"/>
                  </a:moveTo>
                  <a:lnTo>
                    <a:pt x="1301356" y="0"/>
                  </a:lnTo>
                  <a:lnTo>
                    <a:pt x="1301356" y="141665"/>
                  </a:lnTo>
                  <a:lnTo>
                    <a:pt x="0" y="141665"/>
                  </a:lnTo>
                  <a:close/>
                </a:path>
              </a:pathLst>
            </a:custGeom>
            <a:solidFill>
              <a:srgbClr val="FFFFFF"/>
            </a:solidFill>
            <a:ln w="19050" cap="sq">
              <a:solidFill>
                <a:srgbClr val="000000"/>
              </a:solidFill>
              <a:prstDash val="solid"/>
              <a:miter/>
            </a:ln>
          </p:spPr>
          <p:txBody>
            <a:bodyPr/>
            <a:lstStyle/>
            <a:p>
              <a:endParaRPr lang="en-US"/>
            </a:p>
          </p:txBody>
        </p:sp>
        <p:sp>
          <p:nvSpPr>
            <p:cNvPr id="18" name="TextBox 18"/>
            <p:cNvSpPr txBox="1"/>
            <p:nvPr/>
          </p:nvSpPr>
          <p:spPr>
            <a:xfrm>
              <a:off x="0" y="-28575"/>
              <a:ext cx="1301356" cy="170240"/>
            </a:xfrm>
            <a:prstGeom prst="rect">
              <a:avLst/>
            </a:prstGeom>
          </p:spPr>
          <p:txBody>
            <a:bodyPr lIns="50800" tIns="50800" rIns="50800" bIns="50800" rtlCol="0" anchor="ctr"/>
            <a:lstStyle/>
            <a:p>
              <a:pPr algn="ctr">
                <a:lnSpc>
                  <a:spcPts val="1960"/>
                </a:lnSpc>
              </a:pPr>
              <a:r>
                <a:rPr lang="en-US" sz="1400" b="1">
                  <a:solidFill>
                    <a:srgbClr val="000000"/>
                  </a:solidFill>
                  <a:latin typeface="Garet Bold"/>
                  <a:ea typeface="Garet Bold"/>
                  <a:cs typeface="Garet Bold"/>
                  <a:sym typeface="Garet Bold"/>
                </a:rPr>
                <a:t>Chart of Accounts - General Ledger</a:t>
              </a:r>
            </a:p>
          </p:txBody>
        </p:sp>
      </p:grpSp>
      <p:graphicFrame>
        <p:nvGraphicFramePr>
          <p:cNvPr id="19" name="Table 19"/>
          <p:cNvGraphicFramePr>
            <a:graphicFrameLocks noGrp="1"/>
          </p:cNvGraphicFramePr>
          <p:nvPr/>
        </p:nvGraphicFramePr>
        <p:xfrm>
          <a:off x="353712" y="2091449"/>
          <a:ext cx="7064976" cy="6267449"/>
        </p:xfrm>
        <a:graphic>
          <a:graphicData uri="http://schemas.openxmlformats.org/drawingml/2006/table">
            <a:tbl>
              <a:tblPr/>
              <a:tblGrid>
                <a:gridCol w="1153579">
                  <a:extLst>
                    <a:ext uri="{9D8B030D-6E8A-4147-A177-3AD203B41FA5}">
                      <a16:colId xmlns:a16="http://schemas.microsoft.com/office/drawing/2014/main" val="20000"/>
                    </a:ext>
                  </a:extLst>
                </a:gridCol>
                <a:gridCol w="1512122">
                  <a:extLst>
                    <a:ext uri="{9D8B030D-6E8A-4147-A177-3AD203B41FA5}">
                      <a16:colId xmlns:a16="http://schemas.microsoft.com/office/drawing/2014/main" val="20001"/>
                    </a:ext>
                  </a:extLst>
                </a:gridCol>
                <a:gridCol w="4399275">
                  <a:extLst>
                    <a:ext uri="{9D8B030D-6E8A-4147-A177-3AD203B41FA5}">
                      <a16:colId xmlns:a16="http://schemas.microsoft.com/office/drawing/2014/main" val="20002"/>
                    </a:ext>
                  </a:extLst>
                </a:gridCol>
              </a:tblGrid>
              <a:tr h="439486">
                <a:tc>
                  <a:txBody>
                    <a:bodyPr/>
                    <a:lstStyle/>
                    <a:p>
                      <a:pPr algn="ctr">
                        <a:lnSpc>
                          <a:spcPts val="1540"/>
                        </a:lnSpc>
                        <a:defRPr/>
                      </a:pPr>
                      <a:r>
                        <a:rPr lang="en-US" sz="1100" b="1">
                          <a:solidFill>
                            <a:srgbClr val="272727"/>
                          </a:solidFill>
                          <a:latin typeface="Garet Bold"/>
                          <a:ea typeface="Garet Bold"/>
                          <a:cs typeface="Garet Bold"/>
                          <a:sym typeface="Garet Bold"/>
                        </a:rPr>
                        <a:t>FLAIR</a:t>
                      </a:r>
                      <a:endParaRPr lang="en-US" sz="1100"/>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solidFill>
                      <a:srgbClr val="9CC6DA"/>
                    </a:solidFill>
                  </a:tcPr>
                </a:tc>
                <a:tc>
                  <a:txBody>
                    <a:bodyPr/>
                    <a:lstStyle/>
                    <a:p>
                      <a:pPr algn="ctr">
                        <a:lnSpc>
                          <a:spcPts val="1540"/>
                        </a:lnSpc>
                        <a:defRPr/>
                      </a:pPr>
                      <a:r>
                        <a:rPr lang="en-US" sz="1100" b="1">
                          <a:solidFill>
                            <a:srgbClr val="272727"/>
                          </a:solidFill>
                          <a:latin typeface="Garet Bold"/>
                          <a:ea typeface="Garet Bold"/>
                          <a:cs typeface="Garet Bold"/>
                          <a:sym typeface="Garet Bold"/>
                        </a:rPr>
                        <a:t>Florida PALM</a:t>
                      </a:r>
                      <a:endParaRPr lang="en-US" sz="1100"/>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solidFill>
                      <a:srgbClr val="9CC6DA"/>
                    </a:solidFill>
                  </a:tcPr>
                </a:tc>
                <a:tc>
                  <a:txBody>
                    <a:bodyPr/>
                    <a:lstStyle/>
                    <a:p>
                      <a:pPr algn="ctr">
                        <a:lnSpc>
                          <a:spcPts val="1540"/>
                        </a:lnSpc>
                        <a:defRPr/>
                      </a:pPr>
                      <a:r>
                        <a:rPr lang="en-US" sz="1100" b="1">
                          <a:solidFill>
                            <a:srgbClr val="272727"/>
                          </a:solidFill>
                          <a:latin typeface="Garet Bold"/>
                          <a:ea typeface="Garet Bold"/>
                          <a:cs typeface="Garet Bold"/>
                          <a:sym typeface="Garet Bold"/>
                        </a:rPr>
                        <a:t>Definition</a:t>
                      </a:r>
                      <a:endParaRPr lang="en-US" sz="1100"/>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solidFill>
                      <a:srgbClr val="9CC6DA"/>
                    </a:solidFill>
                  </a:tcPr>
                </a:tc>
                <a:extLst>
                  <a:ext uri="{0D108BD9-81ED-4DB2-BD59-A6C34878D82A}">
                    <a16:rowId xmlns:a16="http://schemas.microsoft.com/office/drawing/2014/main" val="10000"/>
                  </a:ext>
                </a:extLst>
              </a:tr>
              <a:tr h="821647">
                <a:tc>
                  <a:txBody>
                    <a:bodyPr/>
                    <a:lstStyle/>
                    <a:p>
                      <a:pPr algn="ctr">
                        <a:lnSpc>
                          <a:spcPts val="1540"/>
                        </a:lnSpc>
                        <a:defRPr/>
                      </a:pPr>
                      <a:r>
                        <a:rPr lang="en-US" sz="1100">
                          <a:solidFill>
                            <a:srgbClr val="272727"/>
                          </a:solidFill>
                          <a:latin typeface="Garet"/>
                          <a:ea typeface="Garet"/>
                          <a:cs typeface="Garet"/>
                          <a:sym typeface="Garet"/>
                        </a:rPr>
                        <a:t>Object</a:t>
                      </a:r>
                      <a:endParaRPr lang="en-US" sz="1100"/>
                    </a:p>
                    <a:p>
                      <a:pPr algn="ctr">
                        <a:lnSpc>
                          <a:spcPts val="1540"/>
                        </a:lnSpc>
                      </a:pPr>
                      <a:r>
                        <a:rPr lang="en-US" sz="1100">
                          <a:solidFill>
                            <a:srgbClr val="272727"/>
                          </a:solidFill>
                          <a:latin typeface="Garet"/>
                          <a:ea typeface="Garet"/>
                          <a:cs typeface="Garet"/>
                          <a:sym typeface="Garet"/>
                        </a:rPr>
                        <a:t>Code</a:t>
                      </a:r>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ctr">
                        <a:lnSpc>
                          <a:spcPts val="1540"/>
                        </a:lnSpc>
                        <a:defRPr/>
                      </a:pPr>
                      <a:r>
                        <a:rPr lang="en-US" sz="1100" u="sng">
                          <a:solidFill>
                            <a:srgbClr val="272727"/>
                          </a:solidFill>
                          <a:latin typeface="Garet"/>
                          <a:ea typeface="Garet"/>
                          <a:cs typeface="Garet"/>
                          <a:sym typeface="Garet"/>
                          <a:hlinkClick r:id="rId8" tooltip="https://myfloridacfofloridapalm.us.document360.io/docs/glossary-overview#A"/>
                        </a:rPr>
                        <a:t>Account</a:t>
                      </a:r>
                      <a:endParaRPr lang="en-US" sz="1100"/>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540"/>
                        </a:lnSpc>
                        <a:defRPr/>
                      </a:pPr>
                      <a:r>
                        <a:rPr lang="en-US" sz="1100" spc="-27">
                          <a:solidFill>
                            <a:srgbClr val="272727"/>
                          </a:solidFill>
                          <a:latin typeface="Garet"/>
                          <a:ea typeface="Garet"/>
                          <a:cs typeface="Garet"/>
                          <a:sym typeface="Garet"/>
                        </a:rPr>
                        <a:t>The Account ChartField classifies the nature of a transaction by identifying the type of asset, liability, fund balance, receipt, expense, or transfer involved in a transaction.</a:t>
                      </a:r>
                      <a:endParaRPr lang="en-US" sz="1100"/>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1"/>
                  </a:ext>
                </a:extLst>
              </a:tr>
              <a:tr h="821647">
                <a:tc>
                  <a:txBody>
                    <a:bodyPr/>
                    <a:lstStyle/>
                    <a:p>
                      <a:pPr algn="ctr">
                        <a:lnSpc>
                          <a:spcPts val="1540"/>
                        </a:lnSpc>
                        <a:defRPr/>
                      </a:pPr>
                      <a:r>
                        <a:rPr lang="en-US" sz="1100">
                          <a:solidFill>
                            <a:srgbClr val="272727"/>
                          </a:solidFill>
                          <a:latin typeface="Garet"/>
                          <a:ea typeface="Garet"/>
                          <a:cs typeface="Garet"/>
                          <a:sym typeface="Garet"/>
                        </a:rPr>
                        <a:t>General Ledger</a:t>
                      </a:r>
                      <a:endParaRPr lang="en-US" sz="1100"/>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ctr">
                        <a:lnSpc>
                          <a:spcPts val="1540"/>
                        </a:lnSpc>
                        <a:defRPr/>
                      </a:pPr>
                      <a:r>
                        <a:rPr lang="en-US" sz="1100" u="sng">
                          <a:solidFill>
                            <a:srgbClr val="272727"/>
                          </a:solidFill>
                          <a:latin typeface="Garet"/>
                          <a:ea typeface="Garet"/>
                          <a:cs typeface="Garet"/>
                          <a:sym typeface="Garet"/>
                          <a:hlinkClick r:id="rId8" tooltip="https://myfloridacfofloridapalm.us.document360.io/docs/glossary-overview#A"/>
                        </a:rPr>
                        <a:t>Account</a:t>
                      </a:r>
                      <a:endParaRPr lang="en-US" sz="1100"/>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540"/>
                        </a:lnSpc>
                        <a:defRPr/>
                      </a:pPr>
                      <a:r>
                        <a:rPr lang="en-US" sz="1100" spc="-27">
                          <a:solidFill>
                            <a:srgbClr val="272727"/>
                          </a:solidFill>
                          <a:latin typeface="Garet"/>
                          <a:ea typeface="Garet"/>
                          <a:cs typeface="Garet"/>
                          <a:sym typeface="Garet"/>
                        </a:rPr>
                        <a:t>The Account ChartField classifies the nature of a transaction by identifying the type of asset, liability, fund balance, receipt, expense, or transfer   involved in a transaction.</a:t>
                      </a:r>
                      <a:endParaRPr lang="en-US" sz="1100"/>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2"/>
                  </a:ext>
                </a:extLst>
              </a:tr>
              <a:tr h="1777051">
                <a:tc>
                  <a:txBody>
                    <a:bodyPr/>
                    <a:lstStyle/>
                    <a:p>
                      <a:pPr algn="ctr">
                        <a:lnSpc>
                          <a:spcPts val="1540"/>
                        </a:lnSpc>
                        <a:defRPr/>
                      </a:pPr>
                      <a:r>
                        <a:rPr lang="en-US" sz="1100">
                          <a:solidFill>
                            <a:srgbClr val="272727"/>
                          </a:solidFill>
                          <a:latin typeface="Garet"/>
                          <a:ea typeface="Garet"/>
                          <a:cs typeface="Garet"/>
                          <a:sym typeface="Garet"/>
                        </a:rPr>
                        <a:t>Fund</a:t>
                      </a:r>
                      <a:endParaRPr lang="en-US" sz="1100"/>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ctr">
                        <a:lnSpc>
                          <a:spcPts val="1540"/>
                        </a:lnSpc>
                        <a:defRPr/>
                      </a:pPr>
                      <a:r>
                        <a:rPr lang="en-US" sz="1100">
                          <a:solidFill>
                            <a:srgbClr val="272727"/>
                          </a:solidFill>
                          <a:latin typeface="Garet"/>
                          <a:ea typeface="Garet"/>
                          <a:cs typeface="Garet"/>
                          <a:sym typeface="Garet"/>
                        </a:rPr>
                        <a:t>Budgetary</a:t>
                      </a:r>
                      <a:endParaRPr lang="en-US" sz="1100"/>
                    </a:p>
                    <a:p>
                      <a:pPr algn="ctr">
                        <a:lnSpc>
                          <a:spcPts val="1540"/>
                        </a:lnSpc>
                      </a:pPr>
                      <a:r>
                        <a:rPr lang="en-US" sz="1100" u="sng">
                          <a:solidFill>
                            <a:srgbClr val="272727"/>
                          </a:solidFill>
                          <a:latin typeface="Garet"/>
                          <a:ea typeface="Garet"/>
                          <a:cs typeface="Garet"/>
                          <a:sym typeface="Garet"/>
                          <a:hlinkClick r:id="rId9" tooltip="https://myfloridacfofloridapalm.us.document360.io/docs/glossary-overview#F"/>
                        </a:rPr>
                        <a:t>Fund</a:t>
                      </a:r>
                    </a:p>
                    <a:p>
                      <a:pPr algn="ctr">
                        <a:lnSpc>
                          <a:spcPts val="1540"/>
                        </a:lnSpc>
                      </a:pPr>
                      <a:r>
                        <a:rPr lang="en-US" sz="1100">
                          <a:solidFill>
                            <a:srgbClr val="272727"/>
                          </a:solidFill>
                          <a:latin typeface="Garet"/>
                          <a:ea typeface="Garet"/>
                          <a:cs typeface="Garet"/>
                          <a:sym typeface="Garet"/>
                        </a:rPr>
                        <a:t> ----- Transactional </a:t>
                      </a:r>
                      <a:r>
                        <a:rPr lang="en-US" sz="1100" u="sng">
                          <a:solidFill>
                            <a:srgbClr val="272727"/>
                          </a:solidFill>
                          <a:latin typeface="Garet"/>
                          <a:ea typeface="Garet"/>
                          <a:cs typeface="Garet"/>
                          <a:sym typeface="Garet"/>
                          <a:hlinkClick r:id="rId9" tooltip="https://myfloridacfofloridapalm.us.document360.io/docs/glossary-overview#F"/>
                        </a:rPr>
                        <a:t>Fund</a:t>
                      </a:r>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540"/>
                        </a:lnSpc>
                        <a:defRPr/>
                      </a:pPr>
                      <a:r>
                        <a:rPr lang="en-US" sz="1100" spc="-11">
                          <a:solidFill>
                            <a:srgbClr val="272727"/>
                          </a:solidFill>
                          <a:latin typeface="Garet"/>
                          <a:ea typeface="Garet"/>
                          <a:cs typeface="Garet"/>
                          <a:sym typeface="Garet"/>
                        </a:rPr>
                        <a:t>Fund is a ChartField that separates and captures specific activities or classifies certain objectives in accordance with special regulations, restrictions, or limitations. Fund can be classified as one of the following types:</a:t>
                      </a:r>
                      <a:endParaRPr lang="en-US" sz="1100"/>
                    </a:p>
                    <a:p>
                      <a:pPr marL="237491" lvl="1" indent="-118745" algn="just">
                        <a:lnSpc>
                          <a:spcPts val="1540"/>
                        </a:lnSpc>
                        <a:buFont typeface="Arial"/>
                        <a:buChar char="•"/>
                      </a:pPr>
                      <a:r>
                        <a:rPr lang="en-US" sz="1100" b="1" spc="-11">
                          <a:solidFill>
                            <a:srgbClr val="272727"/>
                          </a:solidFill>
                          <a:latin typeface="Garet Bold"/>
                          <a:ea typeface="Garet Bold"/>
                          <a:cs typeface="Garet Bold"/>
                          <a:sym typeface="Garet Bold"/>
                        </a:rPr>
                        <a:t>Budgetary Funds</a:t>
                      </a:r>
                      <a:r>
                        <a:rPr lang="en-US" sz="1100" spc="-11">
                          <a:solidFill>
                            <a:srgbClr val="272727"/>
                          </a:solidFill>
                          <a:latin typeface="Garet"/>
                          <a:ea typeface="Garet"/>
                          <a:cs typeface="Garet"/>
                          <a:sym typeface="Garet"/>
                        </a:rPr>
                        <a:t>:  Used on budgetary transactions only to store appropriations, releases, and reserves budget.  </a:t>
                      </a:r>
                    </a:p>
                    <a:p>
                      <a:pPr marL="237491" lvl="1" indent="-118745" algn="just">
                        <a:lnSpc>
                          <a:spcPts val="1540"/>
                        </a:lnSpc>
                        <a:buFont typeface="Arial"/>
                        <a:buChar char="•"/>
                      </a:pPr>
                      <a:r>
                        <a:rPr lang="en-US" sz="1100" b="1" spc="-11">
                          <a:solidFill>
                            <a:srgbClr val="272727"/>
                          </a:solidFill>
                          <a:latin typeface="Garet Bold"/>
                          <a:ea typeface="Garet Bold"/>
                          <a:cs typeface="Garet Bold"/>
                          <a:sym typeface="Garet Bold"/>
                        </a:rPr>
                        <a:t>Transactional Funds</a:t>
                      </a:r>
                      <a:r>
                        <a:rPr lang="en-US" sz="1100" spc="-11">
                          <a:solidFill>
                            <a:srgbClr val="272727"/>
                          </a:solidFill>
                          <a:latin typeface="Garet"/>
                          <a:ea typeface="Garet"/>
                          <a:cs typeface="Garet"/>
                          <a:sym typeface="Garet"/>
                        </a:rPr>
                        <a:t>:  Used to record financial accounting entries or budget entries for allotments.</a:t>
                      </a:r>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3"/>
                  </a:ext>
                </a:extLst>
              </a:tr>
              <a:tr h="1394890">
                <a:tc>
                  <a:txBody>
                    <a:bodyPr/>
                    <a:lstStyle/>
                    <a:p>
                      <a:pPr algn="ctr">
                        <a:lnSpc>
                          <a:spcPts val="1540"/>
                        </a:lnSpc>
                        <a:defRPr/>
                      </a:pPr>
                      <a:r>
                        <a:rPr lang="en-US" sz="1100">
                          <a:solidFill>
                            <a:srgbClr val="272727"/>
                          </a:solidFill>
                          <a:latin typeface="Garet"/>
                          <a:ea typeface="Garet"/>
                          <a:cs typeface="Garet"/>
                          <a:sym typeface="Garet"/>
                        </a:rPr>
                        <a:t>Data Code(s)</a:t>
                      </a:r>
                      <a:endParaRPr lang="en-US" sz="1100"/>
                    </a:p>
                    <a:p>
                      <a:pPr algn="ctr">
                        <a:lnSpc>
                          <a:spcPts val="1540"/>
                        </a:lnSpc>
                      </a:pPr>
                      <a:r>
                        <a:rPr lang="en-US" sz="1100">
                          <a:solidFill>
                            <a:srgbClr val="272727"/>
                          </a:solidFill>
                          <a:latin typeface="Garet"/>
                          <a:ea typeface="Garet"/>
                          <a:cs typeface="Garet"/>
                          <a:sym typeface="Garet"/>
                        </a:rPr>
                        <a:t>29-Digit Account Code</a:t>
                      </a:r>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ctr">
                        <a:lnSpc>
                          <a:spcPts val="1540"/>
                        </a:lnSpc>
                        <a:defRPr/>
                      </a:pPr>
                      <a:r>
                        <a:rPr lang="en-US" sz="1100" u="sng">
                          <a:solidFill>
                            <a:srgbClr val="272727"/>
                          </a:solidFill>
                          <a:latin typeface="Garet"/>
                          <a:ea typeface="Garet"/>
                          <a:cs typeface="Garet"/>
                          <a:sym typeface="Garet"/>
                          <a:hlinkClick r:id="rId10" tooltip="https://myfloridacfofloridapalm.us.document360.io/docs/glossary-overview#C"/>
                        </a:rPr>
                        <a:t>ChartField Value</a:t>
                      </a:r>
                      <a:r>
                        <a:rPr lang="en-US" sz="1100">
                          <a:solidFill>
                            <a:srgbClr val="272727"/>
                          </a:solidFill>
                          <a:latin typeface="Garet"/>
                          <a:ea typeface="Garet"/>
                          <a:cs typeface="Garet"/>
                          <a:sym typeface="Garet"/>
                        </a:rPr>
                        <a:t> (individual) </a:t>
                      </a:r>
                      <a:endParaRPr lang="en-US" sz="1100"/>
                    </a:p>
                    <a:p>
                      <a:pPr algn="ctr">
                        <a:lnSpc>
                          <a:spcPts val="1540"/>
                        </a:lnSpc>
                      </a:pPr>
                      <a:r>
                        <a:rPr lang="en-US" sz="1100">
                          <a:solidFill>
                            <a:srgbClr val="272727"/>
                          </a:solidFill>
                          <a:latin typeface="Garet"/>
                          <a:ea typeface="Garet"/>
                          <a:cs typeface="Garet"/>
                          <a:sym typeface="Garet"/>
                        </a:rPr>
                        <a:t>------</a:t>
                      </a:r>
                    </a:p>
                    <a:p>
                      <a:pPr algn="ctr">
                        <a:lnSpc>
                          <a:spcPts val="1540"/>
                        </a:lnSpc>
                      </a:pPr>
                      <a:r>
                        <a:rPr lang="en-US" sz="1100">
                          <a:solidFill>
                            <a:srgbClr val="272727"/>
                          </a:solidFill>
                          <a:latin typeface="Garet"/>
                          <a:ea typeface="Garet"/>
                          <a:cs typeface="Garet"/>
                          <a:sym typeface="Garet"/>
                        </a:rPr>
                        <a:t> </a:t>
                      </a:r>
                      <a:r>
                        <a:rPr lang="en-US" sz="1100" u="sng">
                          <a:solidFill>
                            <a:srgbClr val="272727"/>
                          </a:solidFill>
                          <a:latin typeface="Garet"/>
                          <a:ea typeface="Garet"/>
                          <a:cs typeface="Garet"/>
                          <a:sym typeface="Garet"/>
                          <a:hlinkClick r:id="rId10" tooltip="https://myfloridacfofloridapalm.us.document360.io/docs/glossary-overview#C"/>
                        </a:rPr>
                        <a:t>ChartField String </a:t>
                      </a:r>
                      <a:r>
                        <a:rPr lang="en-US" sz="1100">
                          <a:solidFill>
                            <a:srgbClr val="272727"/>
                          </a:solidFill>
                          <a:latin typeface="Garet"/>
                          <a:ea typeface="Garet"/>
                          <a:cs typeface="Garet"/>
                          <a:sym typeface="Garet"/>
                        </a:rPr>
                        <a:t>(combo of values)</a:t>
                      </a:r>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540"/>
                        </a:lnSpc>
                        <a:defRPr/>
                      </a:pPr>
                      <a:r>
                        <a:rPr lang="en-US" sz="1100" b="1">
                          <a:solidFill>
                            <a:srgbClr val="272727"/>
                          </a:solidFill>
                          <a:latin typeface="Garet Bold"/>
                          <a:ea typeface="Garet Bold"/>
                          <a:cs typeface="Garet Bold"/>
                          <a:sym typeface="Garet Bold"/>
                        </a:rPr>
                        <a:t>ChartField Value</a:t>
                      </a:r>
                      <a:r>
                        <a:rPr lang="en-US" sz="1100">
                          <a:solidFill>
                            <a:srgbClr val="272727"/>
                          </a:solidFill>
                          <a:latin typeface="Garet"/>
                          <a:ea typeface="Garet"/>
                          <a:cs typeface="Garet"/>
                          <a:sym typeface="Garet"/>
                        </a:rPr>
                        <a:t>:  The Florida PALM field that stores COA information and provides the basic structure to segregate and categorize transactional and budget data.</a:t>
                      </a:r>
                      <a:endParaRPr lang="en-US" sz="1100"/>
                    </a:p>
                    <a:p>
                      <a:pPr algn="just">
                        <a:lnSpc>
                          <a:spcPts val="1540"/>
                        </a:lnSpc>
                      </a:pPr>
                      <a:r>
                        <a:rPr lang="en-US" sz="1100">
                          <a:solidFill>
                            <a:srgbClr val="272727"/>
                          </a:solidFill>
                          <a:latin typeface="Garet"/>
                          <a:ea typeface="Garet"/>
                          <a:cs typeface="Garet"/>
                          <a:sym typeface="Garet"/>
                        </a:rPr>
                        <a:t>    </a:t>
                      </a:r>
                    </a:p>
                    <a:p>
                      <a:pPr algn="just">
                        <a:lnSpc>
                          <a:spcPts val="1540"/>
                        </a:lnSpc>
                      </a:pPr>
                      <a:r>
                        <a:rPr lang="en-US" sz="1100" b="1">
                          <a:solidFill>
                            <a:srgbClr val="272727"/>
                          </a:solidFill>
                          <a:latin typeface="Garet Bold"/>
                          <a:ea typeface="Garet Bold"/>
                          <a:cs typeface="Garet Bold"/>
                          <a:sym typeface="Garet Bold"/>
                        </a:rPr>
                        <a:t>ChartField String</a:t>
                      </a:r>
                      <a:r>
                        <a:rPr lang="en-US" sz="1100">
                          <a:solidFill>
                            <a:srgbClr val="272727"/>
                          </a:solidFill>
                          <a:latin typeface="Garet"/>
                          <a:ea typeface="Garet"/>
                          <a:cs typeface="Garet"/>
                          <a:sym typeface="Garet"/>
                        </a:rPr>
                        <a:t>:  A combination of ChartField values used to process entries within Florida PALM.</a:t>
                      </a:r>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4"/>
                  </a:ext>
                </a:extLst>
              </a:tr>
              <a:tr h="1012728">
                <a:tc>
                  <a:txBody>
                    <a:bodyPr/>
                    <a:lstStyle/>
                    <a:p>
                      <a:pPr algn="ctr">
                        <a:lnSpc>
                          <a:spcPts val="1540"/>
                        </a:lnSpc>
                        <a:defRPr/>
                      </a:pPr>
                      <a:r>
                        <a:rPr lang="en-US" sz="1100">
                          <a:solidFill>
                            <a:srgbClr val="272727"/>
                          </a:solidFill>
                          <a:latin typeface="Garet"/>
                          <a:ea typeface="Garet"/>
                          <a:cs typeface="Garet"/>
                          <a:sym typeface="Garet"/>
                        </a:rPr>
                        <a:t>OLO</a:t>
                      </a:r>
                      <a:endParaRPr lang="en-US" sz="1100"/>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ctr">
                        <a:lnSpc>
                          <a:spcPts val="1540"/>
                        </a:lnSpc>
                        <a:defRPr/>
                      </a:pPr>
                      <a:r>
                        <a:rPr lang="en-US" sz="1100">
                          <a:solidFill>
                            <a:srgbClr val="272727"/>
                          </a:solidFill>
                          <a:latin typeface="Garet"/>
                          <a:ea typeface="Garet"/>
                          <a:cs typeface="Garet"/>
                          <a:sym typeface="Garet"/>
                        </a:rPr>
                        <a:t>GL </a:t>
                      </a:r>
                      <a:r>
                        <a:rPr lang="en-US" sz="1100" u="sng">
                          <a:solidFill>
                            <a:srgbClr val="272727"/>
                          </a:solidFill>
                          <a:latin typeface="Garet"/>
                          <a:ea typeface="Garet"/>
                          <a:cs typeface="Garet"/>
                          <a:sym typeface="Garet"/>
                          <a:hlinkClick r:id="rId11" tooltip="https://myfloridacfofloridapalm.us.document360.io/docs/glossary-overview#B"/>
                        </a:rPr>
                        <a:t>Business Unit</a:t>
                      </a:r>
                      <a:endParaRPr lang="en-US" sz="1100"/>
                    </a:p>
                    <a:p>
                      <a:pPr algn="ctr">
                        <a:lnSpc>
                          <a:spcPts val="1540"/>
                        </a:lnSpc>
                      </a:pPr>
                      <a:r>
                        <a:rPr lang="en-US" sz="1100">
                          <a:solidFill>
                            <a:srgbClr val="272727"/>
                          </a:solidFill>
                          <a:latin typeface="Garet"/>
                          <a:ea typeface="Garet"/>
                          <a:cs typeface="Garet"/>
                          <a:sym typeface="Garet"/>
                        </a:rPr>
                        <a:t>--------</a:t>
                      </a:r>
                    </a:p>
                    <a:p>
                      <a:pPr algn="ctr">
                        <a:lnSpc>
                          <a:spcPts val="1540"/>
                        </a:lnSpc>
                      </a:pPr>
                      <a:r>
                        <a:rPr lang="en-US" sz="1100">
                          <a:solidFill>
                            <a:srgbClr val="272727"/>
                          </a:solidFill>
                          <a:latin typeface="Garet"/>
                          <a:ea typeface="Garet"/>
                          <a:cs typeface="Garet"/>
                          <a:sym typeface="Garet"/>
                        </a:rPr>
                        <a:t>Module </a:t>
                      </a:r>
                      <a:r>
                        <a:rPr lang="en-US" sz="1100" u="sng">
                          <a:solidFill>
                            <a:srgbClr val="272727"/>
                          </a:solidFill>
                          <a:latin typeface="Garet"/>
                          <a:ea typeface="Garet"/>
                          <a:cs typeface="Garet"/>
                          <a:sym typeface="Garet"/>
                          <a:hlinkClick r:id="rId11" tooltip="https://myfloridacfofloridapalm.us.document360.io/docs/glossary-overview#B"/>
                        </a:rPr>
                        <a:t>Business Unit</a:t>
                      </a:r>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540"/>
                        </a:lnSpc>
                        <a:defRPr/>
                      </a:pPr>
                      <a:r>
                        <a:rPr lang="en-US" sz="1100">
                          <a:solidFill>
                            <a:srgbClr val="272727"/>
                          </a:solidFill>
                          <a:latin typeface="Garet"/>
                          <a:ea typeface="Garet"/>
                          <a:cs typeface="Garet"/>
                          <a:sym typeface="Garet"/>
                        </a:rPr>
                        <a:t>Business Unit defines a unit in an organization that is an independent entity for accounting purposes and maintains its own set of accounting books.</a:t>
                      </a:r>
                      <a:endParaRPr lang="en-US" sz="1100"/>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0" name="Freeform 20"/>
          <p:cNvSpPr/>
          <p:nvPr/>
        </p:nvSpPr>
        <p:spPr>
          <a:xfrm>
            <a:off x="1972998" y="9281160"/>
            <a:ext cx="3826405" cy="510187"/>
          </a:xfrm>
          <a:custGeom>
            <a:avLst/>
            <a:gdLst/>
            <a:ahLst/>
            <a:cxnLst/>
            <a:rect l="l" t="t" r="r" b="b"/>
            <a:pathLst>
              <a:path w="3826405" h="510187">
                <a:moveTo>
                  <a:pt x="0" y="0"/>
                </a:moveTo>
                <a:lnTo>
                  <a:pt x="3826404" y="0"/>
                </a:lnTo>
                <a:lnTo>
                  <a:pt x="3826404" y="510187"/>
                </a:lnTo>
                <a:lnTo>
                  <a:pt x="0" y="510187"/>
                </a:lnTo>
                <a:lnTo>
                  <a:pt x="0" y="0"/>
                </a:lnTo>
                <a:close/>
              </a:path>
            </a:pathLst>
          </a:custGeom>
          <a:blipFill>
            <a:blip r:embed="rId12"/>
            <a:stretch>
              <a:fillRect/>
            </a:stretch>
          </a:blipFill>
        </p:spPr>
        <p:txBody>
          <a:bodyPr/>
          <a:lstStyle/>
          <a:p>
            <a:endParaRPr lang="en-US"/>
          </a:p>
        </p:txBody>
      </p:sp>
      <p:grpSp>
        <p:nvGrpSpPr>
          <p:cNvPr id="21" name="Group 21"/>
          <p:cNvGrpSpPr/>
          <p:nvPr/>
        </p:nvGrpSpPr>
        <p:grpSpPr>
          <a:xfrm>
            <a:off x="639927" y="8536813"/>
            <a:ext cx="6492546" cy="647561"/>
            <a:chOff x="0" y="0"/>
            <a:chExt cx="8656728" cy="863414"/>
          </a:xfrm>
        </p:grpSpPr>
        <p:grpSp>
          <p:nvGrpSpPr>
            <p:cNvPr id="22" name="Group 22"/>
            <p:cNvGrpSpPr/>
            <p:nvPr/>
          </p:nvGrpSpPr>
          <p:grpSpPr>
            <a:xfrm>
              <a:off x="3689307" y="0"/>
              <a:ext cx="4967421" cy="863414"/>
              <a:chOff x="0" y="0"/>
              <a:chExt cx="1298672" cy="225729"/>
            </a:xfrm>
          </p:grpSpPr>
          <p:sp>
            <p:nvSpPr>
              <p:cNvPr id="23" name="Freeform 23"/>
              <p:cNvSpPr/>
              <p:nvPr/>
            </p:nvSpPr>
            <p:spPr>
              <a:xfrm>
                <a:off x="0" y="0"/>
                <a:ext cx="1298672" cy="225729"/>
              </a:xfrm>
              <a:custGeom>
                <a:avLst/>
                <a:gdLst/>
                <a:ahLst/>
                <a:cxnLst/>
                <a:rect l="l" t="t" r="r" b="b"/>
                <a:pathLst>
                  <a:path w="1298672" h="225729">
                    <a:moveTo>
                      <a:pt x="0" y="0"/>
                    </a:moveTo>
                    <a:lnTo>
                      <a:pt x="1298672" y="0"/>
                    </a:lnTo>
                    <a:lnTo>
                      <a:pt x="1298672" y="225729"/>
                    </a:lnTo>
                    <a:lnTo>
                      <a:pt x="0" y="225729"/>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24" name="TextBox 24"/>
              <p:cNvSpPr txBox="1"/>
              <p:nvPr/>
            </p:nvSpPr>
            <p:spPr>
              <a:xfrm>
                <a:off x="0" y="-28575"/>
                <a:ext cx="1298672" cy="254304"/>
              </a:xfrm>
              <a:prstGeom prst="rect">
                <a:avLst/>
              </a:prstGeom>
            </p:spPr>
            <p:txBody>
              <a:bodyPr lIns="50800" tIns="50800" rIns="50800" bIns="50800" rtlCol="0" anchor="ctr"/>
              <a:lstStyle/>
              <a:p>
                <a:pPr algn="ctr">
                  <a:lnSpc>
                    <a:spcPts val="2380"/>
                  </a:lnSpc>
                </a:pPr>
                <a:endParaRPr/>
              </a:p>
            </p:txBody>
          </p:sp>
        </p:grpSp>
        <p:grpSp>
          <p:nvGrpSpPr>
            <p:cNvPr id="25" name="Group 25"/>
            <p:cNvGrpSpPr/>
            <p:nvPr/>
          </p:nvGrpSpPr>
          <p:grpSpPr>
            <a:xfrm>
              <a:off x="0" y="160773"/>
              <a:ext cx="3981805" cy="541868"/>
              <a:chOff x="0" y="0"/>
              <a:chExt cx="1040995" cy="141665"/>
            </a:xfrm>
          </p:grpSpPr>
          <p:sp>
            <p:nvSpPr>
              <p:cNvPr id="26" name="Freeform 26"/>
              <p:cNvSpPr/>
              <p:nvPr/>
            </p:nvSpPr>
            <p:spPr>
              <a:xfrm>
                <a:off x="0" y="0"/>
                <a:ext cx="1040995" cy="141665"/>
              </a:xfrm>
              <a:custGeom>
                <a:avLst/>
                <a:gdLst/>
                <a:ahLst/>
                <a:cxnLst/>
                <a:rect l="l" t="t" r="r" b="b"/>
                <a:pathLst>
                  <a:path w="1040995" h="141665">
                    <a:moveTo>
                      <a:pt x="0" y="0"/>
                    </a:moveTo>
                    <a:lnTo>
                      <a:pt x="1040995" y="0"/>
                    </a:lnTo>
                    <a:lnTo>
                      <a:pt x="1040995" y="141665"/>
                    </a:lnTo>
                    <a:lnTo>
                      <a:pt x="0" y="141665"/>
                    </a:lnTo>
                    <a:close/>
                  </a:path>
                </a:pathLst>
              </a:custGeom>
              <a:solidFill>
                <a:srgbClr val="FFFFFF"/>
              </a:solidFill>
              <a:ln w="19050" cap="sq">
                <a:solidFill>
                  <a:srgbClr val="000000"/>
                </a:solidFill>
                <a:prstDash val="solid"/>
                <a:miter/>
              </a:ln>
            </p:spPr>
            <p:txBody>
              <a:bodyPr/>
              <a:lstStyle/>
              <a:p>
                <a:endParaRPr lang="en-US"/>
              </a:p>
            </p:txBody>
          </p:sp>
          <p:sp>
            <p:nvSpPr>
              <p:cNvPr id="27" name="TextBox 27"/>
              <p:cNvSpPr txBox="1"/>
              <p:nvPr/>
            </p:nvSpPr>
            <p:spPr>
              <a:xfrm>
                <a:off x="0" y="-28575"/>
                <a:ext cx="1040995" cy="170240"/>
              </a:xfrm>
              <a:prstGeom prst="rect">
                <a:avLst/>
              </a:prstGeom>
            </p:spPr>
            <p:txBody>
              <a:bodyPr lIns="50800" tIns="50800" rIns="50800" bIns="50800" rtlCol="0" anchor="ctr"/>
              <a:lstStyle/>
              <a:p>
                <a:pPr algn="ctr">
                  <a:lnSpc>
                    <a:spcPts val="1960"/>
                  </a:lnSpc>
                </a:pPr>
                <a:r>
                  <a:rPr lang="en-US" sz="1400" b="1">
                    <a:solidFill>
                      <a:srgbClr val="000000"/>
                    </a:solidFill>
                    <a:latin typeface="Garet Bold"/>
                    <a:ea typeface="Garet Bold"/>
                    <a:cs typeface="Garet Bold"/>
                    <a:sym typeface="Garet Bold"/>
                  </a:rPr>
                  <a:t>Additional Resources</a:t>
                </a:r>
              </a:p>
            </p:txBody>
          </p:sp>
        </p:grpSp>
        <p:sp>
          <p:nvSpPr>
            <p:cNvPr id="28" name="TextBox 28"/>
            <p:cNvSpPr txBox="1"/>
            <p:nvPr/>
          </p:nvSpPr>
          <p:spPr>
            <a:xfrm>
              <a:off x="4175799" y="177284"/>
              <a:ext cx="3994437" cy="489797"/>
            </a:xfrm>
            <a:prstGeom prst="rect">
              <a:avLst/>
            </a:prstGeom>
          </p:spPr>
          <p:txBody>
            <a:bodyPr lIns="0" tIns="0" rIns="0" bIns="0" rtlCol="0" anchor="t">
              <a:spAutoFit/>
            </a:bodyPr>
            <a:lstStyle/>
            <a:p>
              <a:pPr algn="ctr">
                <a:lnSpc>
                  <a:spcPts val="1540"/>
                </a:lnSpc>
              </a:pPr>
              <a:r>
                <a:rPr lang="en-US" sz="1100" u="sng">
                  <a:solidFill>
                    <a:srgbClr val="272727"/>
                  </a:solidFill>
                  <a:latin typeface="Garet"/>
                  <a:ea typeface="Garet"/>
                  <a:cs typeface="Garet"/>
                  <a:sym typeface="Garet"/>
                  <a:hlinkClick r:id="rId13" tooltip="https://myfloridacfo.sharepoint.com/sites/LnD/CCN/SitePages/DFS-Florida-PALM-Stakeholders-Site.aspx"/>
                </a:rPr>
                <a:t>DFS Florida PALM Stakeholder Site</a:t>
              </a:r>
            </a:p>
            <a:p>
              <a:pPr algn="ctr">
                <a:lnSpc>
                  <a:spcPts val="1540"/>
                </a:lnSpc>
              </a:pPr>
              <a:r>
                <a:rPr lang="en-US" sz="1100" u="sng">
                  <a:solidFill>
                    <a:srgbClr val="272727"/>
                  </a:solidFill>
                  <a:latin typeface="Garet"/>
                  <a:ea typeface="Garet"/>
                  <a:cs typeface="Garet"/>
                  <a:sym typeface="Garet"/>
                  <a:hlinkClick r:id="rId14" tooltip="https://myfloridacfofloridapalm.us.document360.io/docs/glossary-overview"/>
                </a:rPr>
                <a:t>Florida PALM Glossary</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BDDD1"/>
        </a:solidFill>
        <a:effectLst/>
      </p:bgPr>
    </p:bg>
    <p:spTree>
      <p:nvGrpSpPr>
        <p:cNvPr id="1" name=""/>
        <p:cNvGrpSpPr/>
        <p:nvPr/>
      </p:nvGrpSpPr>
      <p:grpSpPr>
        <a:xfrm>
          <a:off x="0" y="0"/>
          <a:ext cx="0" cy="0"/>
          <a:chOff x="0" y="0"/>
          <a:chExt cx="0" cy="0"/>
        </a:xfrm>
      </p:grpSpPr>
      <p:sp>
        <p:nvSpPr>
          <p:cNvPr id="2" name="Freeform 2"/>
          <p:cNvSpPr/>
          <p:nvPr/>
        </p:nvSpPr>
        <p:spPr>
          <a:xfrm>
            <a:off x="0" y="0"/>
            <a:ext cx="7772400" cy="10058400"/>
          </a:xfrm>
          <a:custGeom>
            <a:avLst/>
            <a:gdLst/>
            <a:ahLst/>
            <a:cxnLst/>
            <a:rect l="l" t="t" r="r" b="b"/>
            <a:pathLst>
              <a:path w="7772400" h="10058400">
                <a:moveTo>
                  <a:pt x="0" y="0"/>
                </a:moveTo>
                <a:lnTo>
                  <a:pt x="7772400" y="0"/>
                </a:lnTo>
                <a:lnTo>
                  <a:pt x="7772400" y="10058400"/>
                </a:lnTo>
                <a:lnTo>
                  <a:pt x="0" y="10058400"/>
                </a:lnTo>
                <a:lnTo>
                  <a:pt x="0" y="0"/>
                </a:lnTo>
                <a:close/>
              </a:path>
            </a:pathLst>
          </a:custGeom>
          <a:blipFill>
            <a:blip r:embed="rId2"/>
            <a:stretch>
              <a:fillRect l="-8571" r="-85303"/>
            </a:stretch>
          </a:blipFill>
        </p:spPr>
        <p:txBody>
          <a:bodyPr/>
          <a:lstStyle/>
          <a:p>
            <a:endParaRPr lang="en-US"/>
          </a:p>
        </p:txBody>
      </p:sp>
      <p:grpSp>
        <p:nvGrpSpPr>
          <p:cNvPr id="3" name="Group 3"/>
          <p:cNvGrpSpPr/>
          <p:nvPr/>
        </p:nvGrpSpPr>
        <p:grpSpPr>
          <a:xfrm>
            <a:off x="111351" y="136600"/>
            <a:ext cx="7549698" cy="9785201"/>
            <a:chOff x="0" y="0"/>
            <a:chExt cx="2631703" cy="3410963"/>
          </a:xfrm>
        </p:grpSpPr>
        <p:sp>
          <p:nvSpPr>
            <p:cNvPr id="4" name="Freeform 4"/>
            <p:cNvSpPr/>
            <p:nvPr/>
          </p:nvSpPr>
          <p:spPr>
            <a:xfrm>
              <a:off x="0" y="0"/>
              <a:ext cx="2631703" cy="3410963"/>
            </a:xfrm>
            <a:custGeom>
              <a:avLst/>
              <a:gdLst/>
              <a:ahLst/>
              <a:cxnLst/>
              <a:rect l="l" t="t" r="r" b="b"/>
              <a:pathLst>
                <a:path w="2631703" h="3410963">
                  <a:moveTo>
                    <a:pt x="0" y="0"/>
                  </a:moveTo>
                  <a:lnTo>
                    <a:pt x="2631703" y="0"/>
                  </a:lnTo>
                  <a:lnTo>
                    <a:pt x="2631703" y="3410963"/>
                  </a:lnTo>
                  <a:lnTo>
                    <a:pt x="0" y="3410963"/>
                  </a:lnTo>
                  <a:close/>
                </a:path>
              </a:pathLst>
            </a:custGeom>
            <a:solidFill>
              <a:srgbClr val="FFFFFF"/>
            </a:solidFill>
            <a:ln w="19050" cap="sq">
              <a:solidFill>
                <a:srgbClr val="2A2E30"/>
              </a:solidFill>
              <a:prstDash val="solid"/>
              <a:miter/>
            </a:ln>
          </p:spPr>
          <p:txBody>
            <a:bodyPr/>
            <a:lstStyle/>
            <a:p>
              <a:endParaRPr lang="en-US"/>
            </a:p>
          </p:txBody>
        </p:sp>
        <p:sp>
          <p:nvSpPr>
            <p:cNvPr id="5" name="TextBox 5"/>
            <p:cNvSpPr txBox="1"/>
            <p:nvPr/>
          </p:nvSpPr>
          <p:spPr>
            <a:xfrm>
              <a:off x="0" y="-28575"/>
              <a:ext cx="2631703" cy="3439538"/>
            </a:xfrm>
            <a:prstGeom prst="rect">
              <a:avLst/>
            </a:prstGeom>
          </p:spPr>
          <p:txBody>
            <a:bodyPr lIns="50800" tIns="50800" rIns="50800" bIns="50800" rtlCol="0" anchor="ctr"/>
            <a:lstStyle/>
            <a:p>
              <a:pPr algn="ctr">
                <a:lnSpc>
                  <a:spcPts val="2100"/>
                </a:lnSpc>
                <a:spcBef>
                  <a:spcPct val="0"/>
                </a:spcBef>
              </a:pPr>
              <a:endParaRPr/>
            </a:p>
          </p:txBody>
        </p:sp>
      </p:grpSp>
      <p:grpSp>
        <p:nvGrpSpPr>
          <p:cNvPr id="6" name="Group 6"/>
          <p:cNvGrpSpPr/>
          <p:nvPr/>
        </p:nvGrpSpPr>
        <p:grpSpPr>
          <a:xfrm>
            <a:off x="230065" y="2617923"/>
            <a:ext cx="7312270" cy="7218828"/>
            <a:chOff x="0" y="0"/>
            <a:chExt cx="2548940" cy="2516367"/>
          </a:xfrm>
        </p:grpSpPr>
        <p:sp>
          <p:nvSpPr>
            <p:cNvPr id="7" name="Freeform 7"/>
            <p:cNvSpPr/>
            <p:nvPr/>
          </p:nvSpPr>
          <p:spPr>
            <a:xfrm>
              <a:off x="0" y="0"/>
              <a:ext cx="2548940" cy="2516367"/>
            </a:xfrm>
            <a:custGeom>
              <a:avLst/>
              <a:gdLst/>
              <a:ahLst/>
              <a:cxnLst/>
              <a:rect l="l" t="t" r="r" b="b"/>
              <a:pathLst>
                <a:path w="2548940" h="2516367">
                  <a:moveTo>
                    <a:pt x="0" y="0"/>
                  </a:moveTo>
                  <a:lnTo>
                    <a:pt x="2548940" y="0"/>
                  </a:lnTo>
                  <a:lnTo>
                    <a:pt x="2548940" y="2516367"/>
                  </a:lnTo>
                  <a:lnTo>
                    <a:pt x="0" y="2516367"/>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8" name="TextBox 8"/>
            <p:cNvSpPr txBox="1"/>
            <p:nvPr/>
          </p:nvSpPr>
          <p:spPr>
            <a:xfrm>
              <a:off x="0" y="-28575"/>
              <a:ext cx="2548940" cy="2544942"/>
            </a:xfrm>
            <a:prstGeom prst="rect">
              <a:avLst/>
            </a:prstGeom>
          </p:spPr>
          <p:txBody>
            <a:bodyPr lIns="50800" tIns="50800" rIns="50800" bIns="50800" rtlCol="0" anchor="ctr"/>
            <a:lstStyle/>
            <a:p>
              <a:pPr algn="ctr">
                <a:lnSpc>
                  <a:spcPts val="2380"/>
                </a:lnSpc>
              </a:pPr>
              <a:endParaRPr/>
            </a:p>
          </p:txBody>
        </p:sp>
      </p:grpSp>
      <p:grpSp>
        <p:nvGrpSpPr>
          <p:cNvPr id="9" name="Group 9"/>
          <p:cNvGrpSpPr/>
          <p:nvPr/>
        </p:nvGrpSpPr>
        <p:grpSpPr>
          <a:xfrm>
            <a:off x="230065" y="451117"/>
            <a:ext cx="7312270" cy="1896931"/>
            <a:chOff x="0" y="0"/>
            <a:chExt cx="2548940" cy="661240"/>
          </a:xfrm>
        </p:grpSpPr>
        <p:sp>
          <p:nvSpPr>
            <p:cNvPr id="10" name="Freeform 10"/>
            <p:cNvSpPr/>
            <p:nvPr/>
          </p:nvSpPr>
          <p:spPr>
            <a:xfrm>
              <a:off x="0" y="0"/>
              <a:ext cx="2548940" cy="661240"/>
            </a:xfrm>
            <a:custGeom>
              <a:avLst/>
              <a:gdLst/>
              <a:ahLst/>
              <a:cxnLst/>
              <a:rect l="l" t="t" r="r" b="b"/>
              <a:pathLst>
                <a:path w="2548940" h="661240">
                  <a:moveTo>
                    <a:pt x="0" y="0"/>
                  </a:moveTo>
                  <a:lnTo>
                    <a:pt x="2548940" y="0"/>
                  </a:lnTo>
                  <a:lnTo>
                    <a:pt x="2548940" y="661240"/>
                  </a:lnTo>
                  <a:lnTo>
                    <a:pt x="0" y="661240"/>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11" name="TextBox 11"/>
            <p:cNvSpPr txBox="1"/>
            <p:nvPr/>
          </p:nvSpPr>
          <p:spPr>
            <a:xfrm>
              <a:off x="0" y="-28575"/>
              <a:ext cx="2548940" cy="689815"/>
            </a:xfrm>
            <a:prstGeom prst="rect">
              <a:avLst/>
            </a:prstGeom>
          </p:spPr>
          <p:txBody>
            <a:bodyPr lIns="50800" tIns="50800" rIns="50800" bIns="50800" rtlCol="0" anchor="ctr"/>
            <a:lstStyle/>
            <a:p>
              <a:pPr algn="ctr">
                <a:lnSpc>
                  <a:spcPts val="2380"/>
                </a:lnSpc>
              </a:pPr>
              <a:endParaRPr/>
            </a:p>
          </p:txBody>
        </p:sp>
      </p:grpSp>
      <p:graphicFrame>
        <p:nvGraphicFramePr>
          <p:cNvPr id="12" name="Table 12"/>
          <p:cNvGraphicFramePr>
            <a:graphicFrameLocks noGrp="1"/>
          </p:cNvGraphicFramePr>
          <p:nvPr/>
        </p:nvGraphicFramePr>
        <p:xfrm>
          <a:off x="353712" y="2886184"/>
          <a:ext cx="7064976" cy="6877049"/>
        </p:xfrm>
        <a:graphic>
          <a:graphicData uri="http://schemas.openxmlformats.org/drawingml/2006/table">
            <a:tbl>
              <a:tblPr/>
              <a:tblGrid>
                <a:gridCol w="1209563">
                  <a:extLst>
                    <a:ext uri="{9D8B030D-6E8A-4147-A177-3AD203B41FA5}">
                      <a16:colId xmlns:a16="http://schemas.microsoft.com/office/drawing/2014/main" val="20000"/>
                    </a:ext>
                  </a:extLst>
                </a:gridCol>
                <a:gridCol w="1143407">
                  <a:extLst>
                    <a:ext uri="{9D8B030D-6E8A-4147-A177-3AD203B41FA5}">
                      <a16:colId xmlns:a16="http://schemas.microsoft.com/office/drawing/2014/main" val="20001"/>
                    </a:ext>
                  </a:extLst>
                </a:gridCol>
                <a:gridCol w="4712006">
                  <a:extLst>
                    <a:ext uri="{9D8B030D-6E8A-4147-A177-3AD203B41FA5}">
                      <a16:colId xmlns:a16="http://schemas.microsoft.com/office/drawing/2014/main" val="20002"/>
                    </a:ext>
                  </a:extLst>
                </a:gridCol>
              </a:tblGrid>
              <a:tr h="382058">
                <a:tc>
                  <a:txBody>
                    <a:bodyPr/>
                    <a:lstStyle/>
                    <a:p>
                      <a:pPr algn="ctr">
                        <a:lnSpc>
                          <a:spcPts val="1540"/>
                        </a:lnSpc>
                        <a:defRPr/>
                      </a:pPr>
                      <a:r>
                        <a:rPr lang="en-US" sz="1100" b="1">
                          <a:solidFill>
                            <a:srgbClr val="272727"/>
                          </a:solidFill>
                          <a:latin typeface="Garet Bold"/>
                          <a:ea typeface="Garet Bold"/>
                          <a:cs typeface="Garet Bold"/>
                          <a:sym typeface="Garet Bold"/>
                        </a:rPr>
                        <a:t>FLAIR</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solidFill>
                      <a:srgbClr val="9CC6DA"/>
                    </a:solidFill>
                  </a:tcPr>
                </a:tc>
                <a:tc>
                  <a:txBody>
                    <a:bodyPr/>
                    <a:lstStyle/>
                    <a:p>
                      <a:pPr algn="ctr">
                        <a:lnSpc>
                          <a:spcPts val="1540"/>
                        </a:lnSpc>
                        <a:defRPr/>
                      </a:pPr>
                      <a:r>
                        <a:rPr lang="en-US" sz="1100" b="1">
                          <a:solidFill>
                            <a:srgbClr val="272727"/>
                          </a:solidFill>
                          <a:latin typeface="Garet Bold"/>
                          <a:ea typeface="Garet Bold"/>
                          <a:cs typeface="Garet Bold"/>
                          <a:sym typeface="Garet Bold"/>
                        </a:rPr>
                        <a:t>Florida PALM</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solidFill>
                      <a:srgbClr val="9CC6DA"/>
                    </a:solidFill>
                  </a:tcPr>
                </a:tc>
                <a:tc>
                  <a:txBody>
                    <a:bodyPr/>
                    <a:lstStyle/>
                    <a:p>
                      <a:pPr algn="ctr">
                        <a:lnSpc>
                          <a:spcPts val="1540"/>
                        </a:lnSpc>
                        <a:defRPr/>
                      </a:pPr>
                      <a:r>
                        <a:rPr lang="en-US" sz="1100" b="1">
                          <a:solidFill>
                            <a:srgbClr val="272727"/>
                          </a:solidFill>
                          <a:latin typeface="Garet Bold"/>
                          <a:ea typeface="Garet Bold"/>
                          <a:cs typeface="Garet Bold"/>
                          <a:sym typeface="Garet Bold"/>
                        </a:rPr>
                        <a:t>Definition</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solidFill>
                      <a:srgbClr val="9CC6DA"/>
                    </a:solidFill>
                  </a:tcPr>
                </a:tc>
                <a:extLst>
                  <a:ext uri="{0D108BD9-81ED-4DB2-BD59-A6C34878D82A}">
                    <a16:rowId xmlns:a16="http://schemas.microsoft.com/office/drawing/2014/main" val="10000"/>
                  </a:ext>
                </a:extLst>
              </a:tr>
              <a:tr h="1528233">
                <a:tc>
                  <a:txBody>
                    <a:bodyPr/>
                    <a:lstStyle/>
                    <a:p>
                      <a:pPr algn="ctr">
                        <a:lnSpc>
                          <a:spcPts val="1540"/>
                        </a:lnSpc>
                        <a:defRPr/>
                      </a:pPr>
                      <a:r>
                        <a:rPr lang="en-US" sz="1100">
                          <a:solidFill>
                            <a:srgbClr val="272727"/>
                          </a:solidFill>
                          <a:latin typeface="Garet"/>
                          <a:ea typeface="Garet"/>
                          <a:cs typeface="Garet"/>
                          <a:sym typeface="Garet"/>
                        </a:rPr>
                        <a:t>FLAIR Voucher Schedule</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ctr">
                        <a:lnSpc>
                          <a:spcPts val="1540"/>
                        </a:lnSpc>
                        <a:defRPr/>
                      </a:pPr>
                      <a:r>
                        <a:rPr lang="en-US" sz="1100" u="sng">
                          <a:solidFill>
                            <a:srgbClr val="272727"/>
                          </a:solidFill>
                          <a:latin typeface="Garet"/>
                          <a:ea typeface="Garet"/>
                          <a:cs typeface="Garet"/>
                          <a:sym typeface="Garet"/>
                          <a:hlinkClick r:id="rId3" tooltip="https://myfloridacfofloridapalm.us.document360.io/docs/glossary-overview#V"/>
                        </a:rPr>
                        <a:t>Florida PALM Voucher</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540"/>
                        </a:lnSpc>
                        <a:defRPr/>
                      </a:pPr>
                      <a:r>
                        <a:rPr lang="en-US" sz="1100">
                          <a:solidFill>
                            <a:srgbClr val="272727"/>
                          </a:solidFill>
                          <a:latin typeface="Garet"/>
                          <a:ea typeface="Garet"/>
                          <a:cs typeface="Garet"/>
                          <a:sym typeface="Garet"/>
                        </a:rPr>
                        <a:t>A Florida PALM Voucher is a </a:t>
                      </a:r>
                      <a:r>
                        <a:rPr lang="en-US" sz="1100" b="1">
                          <a:solidFill>
                            <a:srgbClr val="272727"/>
                          </a:solidFill>
                          <a:latin typeface="Garet Bold"/>
                          <a:ea typeface="Garet Bold"/>
                          <a:cs typeface="Garet Bold"/>
                          <a:sym typeface="Garet Bold"/>
                        </a:rPr>
                        <a:t>digital</a:t>
                      </a:r>
                      <a:r>
                        <a:rPr lang="en-US" sz="1100">
                          <a:solidFill>
                            <a:srgbClr val="272727"/>
                          </a:solidFill>
                          <a:latin typeface="Garet"/>
                          <a:ea typeface="Garet"/>
                          <a:cs typeface="Garet"/>
                          <a:sym typeface="Garet"/>
                        </a:rPr>
                        <a:t> document that provides accounting details for one invoice that may be paid from multiple funding sources (distribution lines). A voucher is created when an invoice payment request is input into the Accounts Payable Module.  Each voucher will be assigned a unique, system generated voucher identification number for tracking the lifecycle of the payment.</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1"/>
                  </a:ext>
                </a:extLst>
              </a:tr>
              <a:tr h="764117">
                <a:tc>
                  <a:txBody>
                    <a:bodyPr/>
                    <a:lstStyle/>
                    <a:p>
                      <a:pPr algn="ctr">
                        <a:lnSpc>
                          <a:spcPts val="1540"/>
                        </a:lnSpc>
                        <a:defRPr/>
                      </a:pPr>
                      <a:r>
                        <a:rPr lang="en-US" sz="1100">
                          <a:solidFill>
                            <a:srgbClr val="272727"/>
                          </a:solidFill>
                          <a:latin typeface="Garet"/>
                          <a:ea typeface="Garet"/>
                          <a:cs typeface="Garet"/>
                          <a:sym typeface="Garet"/>
                        </a:rPr>
                        <a:t>Payment Posted (issued)</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ctr">
                        <a:lnSpc>
                          <a:spcPts val="1540"/>
                        </a:lnSpc>
                        <a:defRPr/>
                      </a:pPr>
                      <a:r>
                        <a:rPr lang="en-US" sz="1100">
                          <a:solidFill>
                            <a:srgbClr val="272727"/>
                          </a:solidFill>
                          <a:latin typeface="Garet"/>
                          <a:ea typeface="Garet"/>
                          <a:cs typeface="Garet"/>
                          <a:sym typeface="Garet"/>
                        </a:rPr>
                        <a:t>Paid</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540"/>
                        </a:lnSpc>
                        <a:defRPr/>
                      </a:pPr>
                      <a:r>
                        <a:rPr lang="en-US" sz="1100">
                          <a:solidFill>
                            <a:srgbClr val="272727"/>
                          </a:solidFill>
                          <a:latin typeface="Garet"/>
                          <a:ea typeface="Garet"/>
                          <a:cs typeface="Garet"/>
                          <a:sym typeface="Garet"/>
                        </a:rPr>
                        <a:t>Status of Paid indicates that the Voucher was picked up and successfully processed through pay cycle.</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2"/>
                  </a:ext>
                </a:extLst>
              </a:tr>
              <a:tr h="764117">
                <a:tc>
                  <a:txBody>
                    <a:bodyPr/>
                    <a:lstStyle/>
                    <a:p>
                      <a:pPr algn="ctr">
                        <a:lnSpc>
                          <a:spcPts val="1540"/>
                        </a:lnSpc>
                        <a:defRPr/>
                      </a:pPr>
                      <a:r>
                        <a:rPr lang="en-US" sz="1100">
                          <a:solidFill>
                            <a:srgbClr val="272727"/>
                          </a:solidFill>
                          <a:latin typeface="Garet"/>
                          <a:ea typeface="Garet"/>
                          <a:cs typeface="Garet"/>
                          <a:sym typeface="Garet"/>
                        </a:rPr>
                        <a:t>Warrant Number</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ctr">
                        <a:lnSpc>
                          <a:spcPts val="1540"/>
                        </a:lnSpc>
                        <a:defRPr/>
                      </a:pPr>
                      <a:r>
                        <a:rPr lang="en-US" sz="1100">
                          <a:solidFill>
                            <a:srgbClr val="272727"/>
                          </a:solidFill>
                          <a:latin typeface="Garet"/>
                          <a:ea typeface="Garet"/>
                          <a:cs typeface="Garet"/>
                          <a:sym typeface="Garet"/>
                        </a:rPr>
                        <a:t>Payment</a:t>
                      </a:r>
                      <a:endParaRPr lang="en-US" sz="1100"/>
                    </a:p>
                    <a:p>
                      <a:pPr algn="ctr">
                        <a:lnSpc>
                          <a:spcPts val="1540"/>
                        </a:lnSpc>
                      </a:pPr>
                      <a:r>
                        <a:rPr lang="en-US" sz="1100">
                          <a:solidFill>
                            <a:srgbClr val="272727"/>
                          </a:solidFill>
                          <a:latin typeface="Garet"/>
                          <a:ea typeface="Garet"/>
                          <a:cs typeface="Garet"/>
                          <a:sym typeface="Garet"/>
                        </a:rPr>
                        <a:t>Reference ID</a:t>
                      </a:r>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540"/>
                        </a:lnSpc>
                        <a:defRPr/>
                      </a:pPr>
                      <a:r>
                        <a:rPr lang="en-US" sz="1100">
                          <a:solidFill>
                            <a:srgbClr val="272727"/>
                          </a:solidFill>
                          <a:latin typeface="Garet"/>
                          <a:ea typeface="Garet"/>
                          <a:cs typeface="Garet"/>
                          <a:sym typeface="Garet"/>
                        </a:rPr>
                        <a:t>Payment Reference ID indicates the payment number assigned to a payment (warrant or pay advice) issued outside of Florida PALM (as a result of pay cycle). </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3"/>
                  </a:ext>
                </a:extLst>
              </a:tr>
              <a:tr h="573087">
                <a:tc>
                  <a:txBody>
                    <a:bodyPr/>
                    <a:lstStyle/>
                    <a:p>
                      <a:pPr algn="ctr">
                        <a:lnSpc>
                          <a:spcPts val="1540"/>
                        </a:lnSpc>
                        <a:defRPr/>
                      </a:pPr>
                      <a:r>
                        <a:rPr lang="en-US" sz="1100">
                          <a:solidFill>
                            <a:srgbClr val="272727"/>
                          </a:solidFill>
                          <a:latin typeface="Garet"/>
                          <a:ea typeface="Garet"/>
                          <a:cs typeface="Garet"/>
                          <a:sym typeface="Garet"/>
                        </a:rPr>
                        <a:t>Paid (Warrant</a:t>
                      </a:r>
                      <a:endParaRPr lang="en-US" sz="1100"/>
                    </a:p>
                    <a:p>
                      <a:pPr algn="ctr">
                        <a:lnSpc>
                          <a:spcPts val="1540"/>
                        </a:lnSpc>
                      </a:pPr>
                      <a:r>
                        <a:rPr lang="en-US" sz="1100">
                          <a:solidFill>
                            <a:srgbClr val="272727"/>
                          </a:solidFill>
                          <a:latin typeface="Garet"/>
                          <a:ea typeface="Garet"/>
                          <a:cs typeface="Garet"/>
                          <a:sym typeface="Garet"/>
                        </a:rPr>
                        <a:t>- at the bank)</a:t>
                      </a:r>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ctr">
                        <a:lnSpc>
                          <a:spcPts val="1540"/>
                        </a:lnSpc>
                        <a:defRPr/>
                      </a:pPr>
                      <a:r>
                        <a:rPr lang="en-US" sz="1100">
                          <a:solidFill>
                            <a:srgbClr val="272727"/>
                          </a:solidFill>
                          <a:latin typeface="Garet"/>
                          <a:ea typeface="Garet"/>
                          <a:cs typeface="Garet"/>
                          <a:sym typeface="Garet"/>
                        </a:rPr>
                        <a:t>Reconciled</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540"/>
                        </a:lnSpc>
                        <a:defRPr/>
                      </a:pPr>
                      <a:r>
                        <a:rPr lang="en-US" sz="1100">
                          <a:solidFill>
                            <a:srgbClr val="272727"/>
                          </a:solidFill>
                          <a:latin typeface="Garet"/>
                          <a:ea typeface="Garet"/>
                          <a:cs typeface="Garet"/>
                          <a:sym typeface="Garet"/>
                        </a:rPr>
                        <a:t>Status of Reconciled indicates payment was cashed.</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4"/>
                  </a:ext>
                </a:extLst>
              </a:tr>
              <a:tr h="955146">
                <a:tc>
                  <a:txBody>
                    <a:bodyPr/>
                    <a:lstStyle/>
                    <a:p>
                      <a:pPr algn="ctr">
                        <a:lnSpc>
                          <a:spcPts val="1540"/>
                        </a:lnSpc>
                        <a:defRPr/>
                      </a:pPr>
                      <a:r>
                        <a:rPr lang="en-US" sz="1100">
                          <a:solidFill>
                            <a:srgbClr val="272727"/>
                          </a:solidFill>
                          <a:latin typeface="Garet"/>
                          <a:ea typeface="Garet"/>
                          <a:cs typeface="Garet"/>
                          <a:sym typeface="Garet"/>
                        </a:rPr>
                        <a:t>Duplicate</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ctr">
                        <a:lnSpc>
                          <a:spcPts val="1540"/>
                        </a:lnSpc>
                        <a:defRPr/>
                      </a:pPr>
                      <a:r>
                        <a:rPr lang="en-US" sz="1100">
                          <a:solidFill>
                            <a:srgbClr val="272727"/>
                          </a:solidFill>
                          <a:latin typeface="Garet"/>
                          <a:ea typeface="Garet"/>
                          <a:cs typeface="Garet"/>
                          <a:sym typeface="Garet"/>
                        </a:rPr>
                        <a:t>Reissue</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540"/>
                        </a:lnSpc>
                        <a:defRPr/>
                      </a:pPr>
                      <a:r>
                        <a:rPr lang="en-US" sz="1100">
                          <a:solidFill>
                            <a:srgbClr val="272727"/>
                          </a:solidFill>
                          <a:latin typeface="Garet"/>
                          <a:ea typeface="Garet"/>
                          <a:cs typeface="Garet"/>
                          <a:sym typeface="Garet"/>
                        </a:rPr>
                        <a:t>Florida PALM will not duplicate payments. Upon approval of the Payment Cancellation request process, payments will be reissued.  The original voucher is used to reissue the payment with a new Payment Reference and Payment Date.</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5"/>
                  </a:ext>
                </a:extLst>
              </a:tr>
              <a:tr h="573087">
                <a:tc>
                  <a:txBody>
                    <a:bodyPr/>
                    <a:lstStyle/>
                    <a:p>
                      <a:pPr algn="ctr">
                        <a:lnSpc>
                          <a:spcPts val="1540"/>
                        </a:lnSpc>
                        <a:defRPr/>
                      </a:pPr>
                      <a:r>
                        <a:rPr lang="en-US" sz="1100">
                          <a:solidFill>
                            <a:srgbClr val="272727"/>
                          </a:solidFill>
                          <a:latin typeface="Garet"/>
                          <a:ea typeface="Garet"/>
                          <a:cs typeface="Garet"/>
                          <a:sym typeface="Garet"/>
                        </a:rPr>
                        <a:t>Vendor</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ctr">
                        <a:lnSpc>
                          <a:spcPts val="1540"/>
                        </a:lnSpc>
                        <a:defRPr/>
                      </a:pPr>
                      <a:r>
                        <a:rPr lang="en-US" sz="1100" u="sng">
                          <a:solidFill>
                            <a:srgbClr val="272727"/>
                          </a:solidFill>
                          <a:latin typeface="Garet"/>
                          <a:ea typeface="Garet"/>
                          <a:cs typeface="Garet"/>
                          <a:sym typeface="Garet"/>
                          <a:hlinkClick r:id="rId4" tooltip="https://myfloridacfofloridapalm.us.document360.io/docs/glossary-overview#S"/>
                        </a:rPr>
                        <a:t>Supplier</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540"/>
                        </a:lnSpc>
                        <a:defRPr/>
                      </a:pPr>
                      <a:r>
                        <a:rPr lang="en-US" sz="1100">
                          <a:solidFill>
                            <a:srgbClr val="272727"/>
                          </a:solidFill>
                          <a:latin typeface="Garet"/>
                          <a:ea typeface="Garet"/>
                          <a:cs typeface="Garet"/>
                          <a:sym typeface="Garet"/>
                        </a:rPr>
                        <a:t>All individuals or entities receiving a payment are referred to as suppliers in Florida PALM. </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6"/>
                  </a:ext>
                </a:extLst>
              </a:tr>
              <a:tr h="573087">
                <a:tc>
                  <a:txBody>
                    <a:bodyPr/>
                    <a:lstStyle/>
                    <a:p>
                      <a:pPr algn="ctr">
                        <a:lnSpc>
                          <a:spcPts val="1540"/>
                        </a:lnSpc>
                        <a:defRPr/>
                      </a:pPr>
                      <a:r>
                        <a:rPr lang="en-US" sz="1100">
                          <a:solidFill>
                            <a:srgbClr val="272727"/>
                          </a:solidFill>
                          <a:latin typeface="Garet"/>
                          <a:ea typeface="Garet"/>
                          <a:cs typeface="Garet"/>
                          <a:sym typeface="Garet"/>
                        </a:rPr>
                        <a:t>Outstanding</a:t>
                      </a:r>
                      <a:endParaRPr lang="en-US" sz="1100"/>
                    </a:p>
                    <a:p>
                      <a:pPr algn="ctr">
                        <a:lnSpc>
                          <a:spcPts val="1540"/>
                        </a:lnSpc>
                      </a:pPr>
                      <a:r>
                        <a:rPr lang="en-US" sz="1100">
                          <a:solidFill>
                            <a:srgbClr val="272727"/>
                          </a:solidFill>
                          <a:latin typeface="Garet"/>
                          <a:ea typeface="Garet"/>
                          <a:cs typeface="Garet"/>
                          <a:sym typeface="Garet"/>
                        </a:rPr>
                        <a:t>(warrant)</a:t>
                      </a:r>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ctr">
                        <a:lnSpc>
                          <a:spcPts val="1540"/>
                        </a:lnSpc>
                        <a:defRPr/>
                      </a:pPr>
                      <a:r>
                        <a:rPr lang="en-US" sz="1100">
                          <a:solidFill>
                            <a:srgbClr val="272727"/>
                          </a:solidFill>
                          <a:latin typeface="Garet"/>
                          <a:ea typeface="Garet"/>
                          <a:cs typeface="Garet"/>
                          <a:sym typeface="Garet"/>
                        </a:rPr>
                        <a:t>Unreconciled</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540"/>
                        </a:lnSpc>
                        <a:defRPr/>
                      </a:pPr>
                      <a:r>
                        <a:rPr lang="en-US" sz="1100">
                          <a:solidFill>
                            <a:srgbClr val="272727"/>
                          </a:solidFill>
                          <a:latin typeface="Garet"/>
                          <a:ea typeface="Garet"/>
                          <a:cs typeface="Garet"/>
                          <a:sym typeface="Garet"/>
                        </a:rPr>
                        <a:t>Status of Unreconciled indicates payment is still outstanding at the bank. Payment can still be voided.</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7"/>
                  </a:ext>
                </a:extLst>
              </a:tr>
              <a:tr h="764117">
                <a:tc>
                  <a:txBody>
                    <a:bodyPr/>
                    <a:lstStyle/>
                    <a:p>
                      <a:pPr algn="ctr">
                        <a:lnSpc>
                          <a:spcPts val="1540"/>
                        </a:lnSpc>
                        <a:defRPr/>
                      </a:pPr>
                      <a:r>
                        <a:rPr lang="en-US" sz="1100">
                          <a:solidFill>
                            <a:srgbClr val="272727"/>
                          </a:solidFill>
                          <a:latin typeface="Garet"/>
                          <a:ea typeface="Garet"/>
                          <a:cs typeface="Garet"/>
                          <a:sym typeface="Garet"/>
                        </a:rPr>
                        <a:t>Cancellation</a:t>
                      </a:r>
                      <a:endParaRPr lang="en-US" sz="1100"/>
                    </a:p>
                    <a:p>
                      <a:pPr algn="ctr">
                        <a:lnSpc>
                          <a:spcPts val="1540"/>
                        </a:lnSpc>
                      </a:pPr>
                      <a:r>
                        <a:rPr lang="en-US" sz="1100">
                          <a:solidFill>
                            <a:srgbClr val="272727"/>
                          </a:solidFill>
                          <a:latin typeface="Garet"/>
                          <a:ea typeface="Garet"/>
                          <a:cs typeface="Garet"/>
                          <a:sym typeface="Garet"/>
                        </a:rPr>
                        <a:t>(Payment)</a:t>
                      </a:r>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ctr">
                        <a:lnSpc>
                          <a:spcPts val="1540"/>
                        </a:lnSpc>
                        <a:defRPr/>
                      </a:pPr>
                      <a:r>
                        <a:rPr lang="en-US" sz="1100">
                          <a:solidFill>
                            <a:srgbClr val="272727"/>
                          </a:solidFill>
                          <a:latin typeface="Garet"/>
                          <a:ea typeface="Garet"/>
                          <a:cs typeface="Garet"/>
                          <a:sym typeface="Garet"/>
                        </a:rPr>
                        <a:t>Void</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540"/>
                        </a:lnSpc>
                        <a:defRPr/>
                      </a:pPr>
                      <a:r>
                        <a:rPr lang="en-US" sz="1100">
                          <a:solidFill>
                            <a:srgbClr val="272727"/>
                          </a:solidFill>
                          <a:latin typeface="Garet"/>
                          <a:ea typeface="Garet"/>
                          <a:cs typeface="Garet"/>
                          <a:sym typeface="Garet"/>
                        </a:rPr>
                        <a:t>Status of Void indicates that a payment was cancelled. Based off the agency's need, the payment can be reissued, cancelled, or closed. </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13" name="Table 13"/>
          <p:cNvGraphicFramePr>
            <a:graphicFrameLocks noGrp="1"/>
          </p:cNvGraphicFramePr>
          <p:nvPr/>
        </p:nvGraphicFramePr>
        <p:xfrm>
          <a:off x="353712" y="710969"/>
          <a:ext cx="7064976" cy="1562100"/>
        </p:xfrm>
        <a:graphic>
          <a:graphicData uri="http://schemas.openxmlformats.org/drawingml/2006/table">
            <a:tbl>
              <a:tblPr/>
              <a:tblGrid>
                <a:gridCol w="1550712">
                  <a:extLst>
                    <a:ext uri="{9D8B030D-6E8A-4147-A177-3AD203B41FA5}">
                      <a16:colId xmlns:a16="http://schemas.microsoft.com/office/drawing/2014/main" val="20000"/>
                    </a:ext>
                  </a:extLst>
                </a:gridCol>
                <a:gridCol w="5514264">
                  <a:extLst>
                    <a:ext uri="{9D8B030D-6E8A-4147-A177-3AD203B41FA5}">
                      <a16:colId xmlns:a16="http://schemas.microsoft.com/office/drawing/2014/main" val="20001"/>
                    </a:ext>
                  </a:extLst>
                </a:gridCol>
              </a:tblGrid>
              <a:tr h="404989">
                <a:tc>
                  <a:txBody>
                    <a:bodyPr/>
                    <a:lstStyle/>
                    <a:p>
                      <a:pPr algn="ctr">
                        <a:lnSpc>
                          <a:spcPts val="1679"/>
                        </a:lnSpc>
                        <a:defRPr/>
                      </a:pPr>
                      <a:r>
                        <a:rPr lang="en-US" sz="1200" b="1">
                          <a:solidFill>
                            <a:srgbClr val="272727"/>
                          </a:solidFill>
                          <a:latin typeface="Garet Bold"/>
                          <a:ea typeface="Garet Bold"/>
                          <a:cs typeface="Garet Bold"/>
                          <a:sym typeface="Garet Bold"/>
                        </a:rPr>
                        <a:t>FLAIR</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solidFill>
                      <a:srgbClr val="9CC6DA"/>
                    </a:solidFill>
                  </a:tcPr>
                </a:tc>
                <a:tc>
                  <a:txBody>
                    <a:bodyPr/>
                    <a:lstStyle/>
                    <a:p>
                      <a:pPr algn="ctr">
                        <a:lnSpc>
                          <a:spcPts val="1679"/>
                        </a:lnSpc>
                        <a:defRPr/>
                      </a:pPr>
                      <a:r>
                        <a:rPr lang="en-US" sz="1200" b="1">
                          <a:solidFill>
                            <a:srgbClr val="272727"/>
                          </a:solidFill>
                          <a:latin typeface="Garet Bold"/>
                          <a:ea typeface="Garet Bold"/>
                          <a:cs typeface="Garet Bold"/>
                          <a:sym typeface="Garet Bold"/>
                        </a:rPr>
                        <a:t>Definition</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solidFill>
                      <a:srgbClr val="9CC6DA"/>
                    </a:solidFill>
                  </a:tcPr>
                </a:tc>
                <a:extLst>
                  <a:ext uri="{0D108BD9-81ED-4DB2-BD59-A6C34878D82A}">
                    <a16:rowId xmlns:a16="http://schemas.microsoft.com/office/drawing/2014/main" val="10000"/>
                  </a:ext>
                </a:extLst>
              </a:tr>
              <a:tr h="1157111">
                <a:tc>
                  <a:txBody>
                    <a:bodyPr/>
                    <a:lstStyle/>
                    <a:p>
                      <a:pPr algn="ctr">
                        <a:lnSpc>
                          <a:spcPts val="1540"/>
                        </a:lnSpc>
                        <a:defRPr/>
                      </a:pPr>
                      <a:r>
                        <a:rPr lang="en-US" sz="1100">
                          <a:solidFill>
                            <a:srgbClr val="272727"/>
                          </a:solidFill>
                          <a:latin typeface="Garet"/>
                          <a:ea typeface="Garet"/>
                          <a:cs typeface="Garet"/>
                          <a:sym typeface="Garet"/>
                        </a:rPr>
                        <a:t>SWDN</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540"/>
                        </a:lnSpc>
                        <a:defRPr/>
                      </a:pPr>
                      <a:r>
                        <a:rPr lang="en-US" sz="1100">
                          <a:solidFill>
                            <a:srgbClr val="272727"/>
                          </a:solidFill>
                          <a:latin typeface="Garet"/>
                          <a:ea typeface="Garet"/>
                          <a:cs typeface="Garet"/>
                          <a:sym typeface="Garet"/>
                        </a:rPr>
                        <a:t>SWDN is a concept unique to FLAIR and will be retired at go-live.  In Florida PALM, there will be other values tied to payments, transfers, revenues, and other entries that will be unique and allow the user to locate detailed information. Please refer to the </a:t>
                      </a:r>
                      <a:r>
                        <a:rPr lang="en-US" sz="1100" u="sng">
                          <a:solidFill>
                            <a:srgbClr val="272727"/>
                          </a:solidFill>
                          <a:latin typeface="Garet"/>
                          <a:ea typeface="Garet"/>
                          <a:cs typeface="Garet"/>
                          <a:sym typeface="Garet"/>
                          <a:hlinkClick r:id="rId5" tooltip="https://app.smartsheet.com/b/publish?EQBCT=8a59a07477344bcbabf5158cc73282d4"/>
                        </a:rPr>
                        <a:t>Florida PALM Public Question Log</a:t>
                      </a:r>
                      <a:r>
                        <a:rPr lang="en-US" sz="1100">
                          <a:solidFill>
                            <a:srgbClr val="272727"/>
                          </a:solidFill>
                          <a:latin typeface="Garet"/>
                          <a:ea typeface="Garet"/>
                          <a:cs typeface="Garet"/>
                          <a:sym typeface="Garet"/>
                        </a:rPr>
                        <a:t> for additional information.</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14" name="Group 14"/>
          <p:cNvGrpSpPr/>
          <p:nvPr/>
        </p:nvGrpSpPr>
        <p:grpSpPr>
          <a:xfrm>
            <a:off x="2364586" y="2414723"/>
            <a:ext cx="3043227" cy="406401"/>
            <a:chOff x="0" y="0"/>
            <a:chExt cx="1060820" cy="141665"/>
          </a:xfrm>
        </p:grpSpPr>
        <p:sp>
          <p:nvSpPr>
            <p:cNvPr id="15" name="Freeform 15"/>
            <p:cNvSpPr/>
            <p:nvPr/>
          </p:nvSpPr>
          <p:spPr>
            <a:xfrm>
              <a:off x="0" y="0"/>
              <a:ext cx="1060820" cy="141665"/>
            </a:xfrm>
            <a:custGeom>
              <a:avLst/>
              <a:gdLst/>
              <a:ahLst/>
              <a:cxnLst/>
              <a:rect l="l" t="t" r="r" b="b"/>
              <a:pathLst>
                <a:path w="1060820" h="141665">
                  <a:moveTo>
                    <a:pt x="0" y="0"/>
                  </a:moveTo>
                  <a:lnTo>
                    <a:pt x="1060820" y="0"/>
                  </a:lnTo>
                  <a:lnTo>
                    <a:pt x="1060820" y="141665"/>
                  </a:lnTo>
                  <a:lnTo>
                    <a:pt x="0" y="141665"/>
                  </a:lnTo>
                  <a:close/>
                </a:path>
              </a:pathLst>
            </a:custGeom>
            <a:solidFill>
              <a:srgbClr val="FFFFFF"/>
            </a:solidFill>
            <a:ln w="19050" cap="sq">
              <a:solidFill>
                <a:srgbClr val="000000"/>
              </a:solidFill>
              <a:prstDash val="solid"/>
              <a:miter/>
            </a:ln>
          </p:spPr>
          <p:txBody>
            <a:bodyPr/>
            <a:lstStyle/>
            <a:p>
              <a:endParaRPr lang="en-US"/>
            </a:p>
          </p:txBody>
        </p:sp>
        <p:sp>
          <p:nvSpPr>
            <p:cNvPr id="16" name="TextBox 16"/>
            <p:cNvSpPr txBox="1"/>
            <p:nvPr/>
          </p:nvSpPr>
          <p:spPr>
            <a:xfrm>
              <a:off x="0" y="-28575"/>
              <a:ext cx="1060820" cy="170240"/>
            </a:xfrm>
            <a:prstGeom prst="rect">
              <a:avLst/>
            </a:prstGeom>
          </p:spPr>
          <p:txBody>
            <a:bodyPr lIns="50800" tIns="50800" rIns="50800" bIns="50800" rtlCol="0" anchor="ctr"/>
            <a:lstStyle/>
            <a:p>
              <a:pPr algn="ctr">
                <a:lnSpc>
                  <a:spcPts val="1960"/>
                </a:lnSpc>
              </a:pPr>
              <a:r>
                <a:rPr lang="en-US" sz="1400" b="1">
                  <a:solidFill>
                    <a:srgbClr val="000000"/>
                  </a:solidFill>
                  <a:latin typeface="Garet Bold"/>
                  <a:ea typeface="Garet Bold"/>
                  <a:cs typeface="Garet Bold"/>
                  <a:sym typeface="Garet Bold"/>
                </a:rPr>
                <a:t>Accounts Payable</a:t>
              </a:r>
            </a:p>
          </p:txBody>
        </p:sp>
      </p:grpSp>
      <p:grpSp>
        <p:nvGrpSpPr>
          <p:cNvPr id="17" name="Group 17"/>
          <p:cNvGrpSpPr/>
          <p:nvPr/>
        </p:nvGrpSpPr>
        <p:grpSpPr>
          <a:xfrm>
            <a:off x="2705801" y="247916"/>
            <a:ext cx="2360798" cy="406401"/>
            <a:chOff x="0" y="0"/>
            <a:chExt cx="822936" cy="141665"/>
          </a:xfrm>
        </p:grpSpPr>
        <p:sp>
          <p:nvSpPr>
            <p:cNvPr id="18" name="Freeform 18"/>
            <p:cNvSpPr/>
            <p:nvPr/>
          </p:nvSpPr>
          <p:spPr>
            <a:xfrm>
              <a:off x="0" y="0"/>
              <a:ext cx="822936" cy="141665"/>
            </a:xfrm>
            <a:custGeom>
              <a:avLst/>
              <a:gdLst/>
              <a:ahLst/>
              <a:cxnLst/>
              <a:rect l="l" t="t" r="r" b="b"/>
              <a:pathLst>
                <a:path w="822936" h="141665">
                  <a:moveTo>
                    <a:pt x="0" y="0"/>
                  </a:moveTo>
                  <a:lnTo>
                    <a:pt x="822936" y="0"/>
                  </a:lnTo>
                  <a:lnTo>
                    <a:pt x="822936" y="141665"/>
                  </a:lnTo>
                  <a:lnTo>
                    <a:pt x="0" y="141665"/>
                  </a:lnTo>
                  <a:close/>
                </a:path>
              </a:pathLst>
            </a:custGeom>
            <a:solidFill>
              <a:srgbClr val="FFFFFF"/>
            </a:solidFill>
            <a:ln w="19050" cap="sq">
              <a:solidFill>
                <a:srgbClr val="000000"/>
              </a:solidFill>
              <a:prstDash val="solid"/>
              <a:miter/>
            </a:ln>
          </p:spPr>
          <p:txBody>
            <a:bodyPr/>
            <a:lstStyle/>
            <a:p>
              <a:endParaRPr lang="en-US"/>
            </a:p>
          </p:txBody>
        </p:sp>
        <p:sp>
          <p:nvSpPr>
            <p:cNvPr id="19" name="TextBox 19"/>
            <p:cNvSpPr txBox="1"/>
            <p:nvPr/>
          </p:nvSpPr>
          <p:spPr>
            <a:xfrm>
              <a:off x="0" y="-28575"/>
              <a:ext cx="822936" cy="170240"/>
            </a:xfrm>
            <a:prstGeom prst="rect">
              <a:avLst/>
            </a:prstGeom>
          </p:spPr>
          <p:txBody>
            <a:bodyPr lIns="50800" tIns="50800" rIns="50800" bIns="50800" rtlCol="0" anchor="ctr"/>
            <a:lstStyle/>
            <a:p>
              <a:pPr algn="ctr">
                <a:lnSpc>
                  <a:spcPts val="1960"/>
                </a:lnSpc>
              </a:pPr>
              <a:r>
                <a:rPr lang="en-US" sz="1400" b="1">
                  <a:solidFill>
                    <a:srgbClr val="000000"/>
                  </a:solidFill>
                  <a:latin typeface="Garet Bold"/>
                  <a:ea typeface="Garet Bold"/>
                  <a:cs typeface="Garet Bold"/>
                  <a:sym typeface="Garet Bold"/>
                </a:rPr>
                <a:t>Retiring</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BDDD1"/>
        </a:solidFill>
        <a:effectLst/>
      </p:bgPr>
    </p:bg>
    <p:spTree>
      <p:nvGrpSpPr>
        <p:cNvPr id="1" name=""/>
        <p:cNvGrpSpPr/>
        <p:nvPr/>
      </p:nvGrpSpPr>
      <p:grpSpPr>
        <a:xfrm>
          <a:off x="0" y="0"/>
          <a:ext cx="0" cy="0"/>
          <a:chOff x="0" y="0"/>
          <a:chExt cx="0" cy="0"/>
        </a:xfrm>
      </p:grpSpPr>
      <p:sp>
        <p:nvSpPr>
          <p:cNvPr id="2" name="Freeform 2"/>
          <p:cNvSpPr/>
          <p:nvPr/>
        </p:nvSpPr>
        <p:spPr>
          <a:xfrm>
            <a:off x="0" y="0"/>
            <a:ext cx="7772400" cy="10058400"/>
          </a:xfrm>
          <a:custGeom>
            <a:avLst/>
            <a:gdLst/>
            <a:ahLst/>
            <a:cxnLst/>
            <a:rect l="l" t="t" r="r" b="b"/>
            <a:pathLst>
              <a:path w="7772400" h="10058400">
                <a:moveTo>
                  <a:pt x="0" y="0"/>
                </a:moveTo>
                <a:lnTo>
                  <a:pt x="7772400" y="0"/>
                </a:lnTo>
                <a:lnTo>
                  <a:pt x="7772400" y="10058400"/>
                </a:lnTo>
                <a:lnTo>
                  <a:pt x="0" y="10058400"/>
                </a:lnTo>
                <a:lnTo>
                  <a:pt x="0" y="0"/>
                </a:lnTo>
                <a:close/>
              </a:path>
            </a:pathLst>
          </a:custGeom>
          <a:blipFill>
            <a:blip r:embed="rId2"/>
            <a:stretch>
              <a:fillRect l="-8571" r="-85303"/>
            </a:stretch>
          </a:blipFill>
        </p:spPr>
        <p:txBody>
          <a:bodyPr/>
          <a:lstStyle/>
          <a:p>
            <a:endParaRPr lang="en-US"/>
          </a:p>
        </p:txBody>
      </p:sp>
      <p:grpSp>
        <p:nvGrpSpPr>
          <p:cNvPr id="3" name="Group 3"/>
          <p:cNvGrpSpPr/>
          <p:nvPr/>
        </p:nvGrpSpPr>
        <p:grpSpPr>
          <a:xfrm>
            <a:off x="111351" y="142475"/>
            <a:ext cx="7549698" cy="9773450"/>
            <a:chOff x="0" y="0"/>
            <a:chExt cx="2631703" cy="3406867"/>
          </a:xfrm>
        </p:grpSpPr>
        <p:sp>
          <p:nvSpPr>
            <p:cNvPr id="4" name="Freeform 4"/>
            <p:cNvSpPr/>
            <p:nvPr/>
          </p:nvSpPr>
          <p:spPr>
            <a:xfrm>
              <a:off x="0" y="0"/>
              <a:ext cx="2631703" cy="3406867"/>
            </a:xfrm>
            <a:custGeom>
              <a:avLst/>
              <a:gdLst/>
              <a:ahLst/>
              <a:cxnLst/>
              <a:rect l="l" t="t" r="r" b="b"/>
              <a:pathLst>
                <a:path w="2631703" h="3406867">
                  <a:moveTo>
                    <a:pt x="0" y="0"/>
                  </a:moveTo>
                  <a:lnTo>
                    <a:pt x="2631703" y="0"/>
                  </a:lnTo>
                  <a:lnTo>
                    <a:pt x="2631703" y="3406867"/>
                  </a:lnTo>
                  <a:lnTo>
                    <a:pt x="0" y="3406867"/>
                  </a:lnTo>
                  <a:close/>
                </a:path>
              </a:pathLst>
            </a:custGeom>
            <a:solidFill>
              <a:srgbClr val="FFFFFF"/>
            </a:solidFill>
            <a:ln w="19050" cap="sq">
              <a:solidFill>
                <a:srgbClr val="2A2E30"/>
              </a:solidFill>
              <a:prstDash val="solid"/>
              <a:miter/>
            </a:ln>
          </p:spPr>
          <p:txBody>
            <a:bodyPr/>
            <a:lstStyle/>
            <a:p>
              <a:endParaRPr lang="en-US"/>
            </a:p>
          </p:txBody>
        </p:sp>
        <p:sp>
          <p:nvSpPr>
            <p:cNvPr id="5" name="TextBox 5"/>
            <p:cNvSpPr txBox="1"/>
            <p:nvPr/>
          </p:nvSpPr>
          <p:spPr>
            <a:xfrm>
              <a:off x="0" y="-28575"/>
              <a:ext cx="2631703" cy="3435442"/>
            </a:xfrm>
            <a:prstGeom prst="rect">
              <a:avLst/>
            </a:prstGeom>
          </p:spPr>
          <p:txBody>
            <a:bodyPr lIns="50800" tIns="50800" rIns="50800" bIns="50800" rtlCol="0" anchor="ctr"/>
            <a:lstStyle/>
            <a:p>
              <a:pPr algn="ctr">
                <a:lnSpc>
                  <a:spcPts val="2100"/>
                </a:lnSpc>
                <a:spcBef>
                  <a:spcPct val="0"/>
                </a:spcBef>
              </a:pPr>
              <a:endParaRPr/>
            </a:p>
          </p:txBody>
        </p:sp>
      </p:grpSp>
      <p:sp>
        <p:nvSpPr>
          <p:cNvPr id="6" name="TextBox 6"/>
          <p:cNvSpPr txBox="1"/>
          <p:nvPr/>
        </p:nvSpPr>
        <p:spPr>
          <a:xfrm>
            <a:off x="1429601" y="382183"/>
            <a:ext cx="394023" cy="140966"/>
          </a:xfrm>
          <a:prstGeom prst="rect">
            <a:avLst/>
          </a:prstGeom>
        </p:spPr>
        <p:txBody>
          <a:bodyPr lIns="0" tIns="0" rIns="0" bIns="0" rtlCol="0" anchor="t">
            <a:spAutoFit/>
          </a:bodyPr>
          <a:lstStyle/>
          <a:p>
            <a:pPr algn="ctr">
              <a:lnSpc>
                <a:spcPts val="1151"/>
              </a:lnSpc>
            </a:pPr>
            <a:r>
              <a:rPr lang="en-US" sz="822" b="1">
                <a:solidFill>
                  <a:srgbClr val="FFFFFF"/>
                </a:solidFill>
                <a:latin typeface="Canva Sans Bold"/>
                <a:ea typeface="Canva Sans Bold"/>
                <a:cs typeface="Canva Sans Bold"/>
                <a:sym typeface="Canva Sans Bold"/>
              </a:rPr>
              <a:t>FLAIR</a:t>
            </a:r>
          </a:p>
        </p:txBody>
      </p:sp>
      <p:grpSp>
        <p:nvGrpSpPr>
          <p:cNvPr id="7" name="Group 7"/>
          <p:cNvGrpSpPr/>
          <p:nvPr/>
        </p:nvGrpSpPr>
        <p:grpSpPr>
          <a:xfrm>
            <a:off x="230065" y="3823052"/>
            <a:ext cx="7312270" cy="5918299"/>
            <a:chOff x="0" y="0"/>
            <a:chExt cx="2548940" cy="2063024"/>
          </a:xfrm>
        </p:grpSpPr>
        <p:sp>
          <p:nvSpPr>
            <p:cNvPr id="8" name="Freeform 8"/>
            <p:cNvSpPr/>
            <p:nvPr/>
          </p:nvSpPr>
          <p:spPr>
            <a:xfrm>
              <a:off x="0" y="0"/>
              <a:ext cx="2548940" cy="2063024"/>
            </a:xfrm>
            <a:custGeom>
              <a:avLst/>
              <a:gdLst/>
              <a:ahLst/>
              <a:cxnLst/>
              <a:rect l="l" t="t" r="r" b="b"/>
              <a:pathLst>
                <a:path w="2548940" h="2063024">
                  <a:moveTo>
                    <a:pt x="0" y="0"/>
                  </a:moveTo>
                  <a:lnTo>
                    <a:pt x="2548940" y="0"/>
                  </a:lnTo>
                  <a:lnTo>
                    <a:pt x="2548940" y="2063024"/>
                  </a:lnTo>
                  <a:lnTo>
                    <a:pt x="0" y="2063024"/>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9" name="TextBox 9"/>
            <p:cNvSpPr txBox="1"/>
            <p:nvPr/>
          </p:nvSpPr>
          <p:spPr>
            <a:xfrm>
              <a:off x="0" y="-28575"/>
              <a:ext cx="2548940" cy="2091599"/>
            </a:xfrm>
            <a:prstGeom prst="rect">
              <a:avLst/>
            </a:prstGeom>
          </p:spPr>
          <p:txBody>
            <a:bodyPr lIns="50800" tIns="50800" rIns="50800" bIns="50800" rtlCol="0" anchor="ctr"/>
            <a:lstStyle/>
            <a:p>
              <a:pPr algn="ctr">
                <a:lnSpc>
                  <a:spcPts val="2380"/>
                </a:lnSpc>
              </a:pPr>
              <a:endParaRPr/>
            </a:p>
          </p:txBody>
        </p:sp>
      </p:grpSp>
      <p:grpSp>
        <p:nvGrpSpPr>
          <p:cNvPr id="10" name="Group 10"/>
          <p:cNvGrpSpPr/>
          <p:nvPr/>
        </p:nvGrpSpPr>
        <p:grpSpPr>
          <a:xfrm>
            <a:off x="2364586" y="3619852"/>
            <a:ext cx="3043227" cy="406401"/>
            <a:chOff x="0" y="0"/>
            <a:chExt cx="1060820" cy="141665"/>
          </a:xfrm>
        </p:grpSpPr>
        <p:sp>
          <p:nvSpPr>
            <p:cNvPr id="11" name="Freeform 11"/>
            <p:cNvSpPr/>
            <p:nvPr/>
          </p:nvSpPr>
          <p:spPr>
            <a:xfrm>
              <a:off x="0" y="0"/>
              <a:ext cx="1060820" cy="141665"/>
            </a:xfrm>
            <a:custGeom>
              <a:avLst/>
              <a:gdLst/>
              <a:ahLst/>
              <a:cxnLst/>
              <a:rect l="l" t="t" r="r" b="b"/>
              <a:pathLst>
                <a:path w="1060820" h="141665">
                  <a:moveTo>
                    <a:pt x="0" y="0"/>
                  </a:moveTo>
                  <a:lnTo>
                    <a:pt x="1060820" y="0"/>
                  </a:lnTo>
                  <a:lnTo>
                    <a:pt x="1060820" y="141665"/>
                  </a:lnTo>
                  <a:lnTo>
                    <a:pt x="0" y="141665"/>
                  </a:lnTo>
                  <a:close/>
                </a:path>
              </a:pathLst>
            </a:custGeom>
            <a:solidFill>
              <a:srgbClr val="FFFFFF"/>
            </a:solidFill>
            <a:ln w="19050" cap="sq">
              <a:solidFill>
                <a:srgbClr val="000000"/>
              </a:solidFill>
              <a:prstDash val="solid"/>
              <a:miter/>
            </a:ln>
          </p:spPr>
          <p:txBody>
            <a:bodyPr/>
            <a:lstStyle/>
            <a:p>
              <a:endParaRPr lang="en-US"/>
            </a:p>
          </p:txBody>
        </p:sp>
        <p:sp>
          <p:nvSpPr>
            <p:cNvPr id="12" name="TextBox 12"/>
            <p:cNvSpPr txBox="1"/>
            <p:nvPr/>
          </p:nvSpPr>
          <p:spPr>
            <a:xfrm>
              <a:off x="0" y="-28575"/>
              <a:ext cx="1060820" cy="170240"/>
            </a:xfrm>
            <a:prstGeom prst="rect">
              <a:avLst/>
            </a:prstGeom>
          </p:spPr>
          <p:txBody>
            <a:bodyPr lIns="50800" tIns="50800" rIns="50800" bIns="50800" rtlCol="0" anchor="ctr"/>
            <a:lstStyle/>
            <a:p>
              <a:pPr algn="ctr">
                <a:lnSpc>
                  <a:spcPts val="1960"/>
                </a:lnSpc>
              </a:pPr>
              <a:r>
                <a:rPr lang="en-US" sz="1400" b="1">
                  <a:solidFill>
                    <a:srgbClr val="000000"/>
                  </a:solidFill>
                  <a:latin typeface="Garet Bold"/>
                  <a:ea typeface="Garet Bold"/>
                  <a:cs typeface="Garet Bold"/>
                  <a:sym typeface="Garet Bold"/>
                </a:rPr>
                <a:t>System Design</a:t>
              </a:r>
            </a:p>
          </p:txBody>
        </p:sp>
      </p:grpSp>
      <p:graphicFrame>
        <p:nvGraphicFramePr>
          <p:cNvPr id="13" name="Table 13"/>
          <p:cNvGraphicFramePr>
            <a:graphicFrameLocks noGrp="1"/>
          </p:cNvGraphicFramePr>
          <p:nvPr/>
        </p:nvGraphicFramePr>
        <p:xfrm>
          <a:off x="353712" y="4140552"/>
          <a:ext cx="7064976" cy="5437545"/>
        </p:xfrm>
        <a:graphic>
          <a:graphicData uri="http://schemas.openxmlformats.org/drawingml/2006/table">
            <a:tbl>
              <a:tblPr/>
              <a:tblGrid>
                <a:gridCol w="1309029">
                  <a:extLst>
                    <a:ext uri="{9D8B030D-6E8A-4147-A177-3AD203B41FA5}">
                      <a16:colId xmlns:a16="http://schemas.microsoft.com/office/drawing/2014/main" val="20000"/>
                    </a:ext>
                  </a:extLst>
                </a:gridCol>
                <a:gridCol w="1356672">
                  <a:extLst>
                    <a:ext uri="{9D8B030D-6E8A-4147-A177-3AD203B41FA5}">
                      <a16:colId xmlns:a16="http://schemas.microsoft.com/office/drawing/2014/main" val="20001"/>
                    </a:ext>
                  </a:extLst>
                </a:gridCol>
                <a:gridCol w="4399275">
                  <a:extLst>
                    <a:ext uri="{9D8B030D-6E8A-4147-A177-3AD203B41FA5}">
                      <a16:colId xmlns:a16="http://schemas.microsoft.com/office/drawing/2014/main" val="20002"/>
                    </a:ext>
                  </a:extLst>
                </a:gridCol>
              </a:tblGrid>
              <a:tr h="467131">
                <a:tc>
                  <a:txBody>
                    <a:bodyPr/>
                    <a:lstStyle/>
                    <a:p>
                      <a:pPr algn="ctr">
                        <a:lnSpc>
                          <a:spcPts val="1540"/>
                        </a:lnSpc>
                        <a:defRPr/>
                      </a:pPr>
                      <a:r>
                        <a:rPr lang="en-US" sz="1100" b="1">
                          <a:solidFill>
                            <a:srgbClr val="272727"/>
                          </a:solidFill>
                          <a:latin typeface="Garet Bold"/>
                          <a:ea typeface="Garet Bold"/>
                          <a:cs typeface="Garet Bold"/>
                          <a:sym typeface="Garet Bold"/>
                        </a:rPr>
                        <a:t>FLAIR</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solidFill>
                      <a:srgbClr val="9CC6DA"/>
                    </a:solidFill>
                  </a:tcPr>
                </a:tc>
                <a:tc>
                  <a:txBody>
                    <a:bodyPr/>
                    <a:lstStyle/>
                    <a:p>
                      <a:pPr algn="ctr">
                        <a:lnSpc>
                          <a:spcPts val="1540"/>
                        </a:lnSpc>
                        <a:defRPr/>
                      </a:pPr>
                      <a:r>
                        <a:rPr lang="en-US" sz="1100" b="1">
                          <a:solidFill>
                            <a:srgbClr val="272727"/>
                          </a:solidFill>
                          <a:latin typeface="Garet Bold"/>
                          <a:ea typeface="Garet Bold"/>
                          <a:cs typeface="Garet Bold"/>
                          <a:sym typeface="Garet Bold"/>
                        </a:rPr>
                        <a:t>Florida PALM</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solidFill>
                      <a:srgbClr val="9CC6DA"/>
                    </a:solidFill>
                  </a:tcPr>
                </a:tc>
                <a:tc>
                  <a:txBody>
                    <a:bodyPr/>
                    <a:lstStyle/>
                    <a:p>
                      <a:pPr algn="ctr">
                        <a:lnSpc>
                          <a:spcPts val="1540"/>
                        </a:lnSpc>
                        <a:defRPr/>
                      </a:pPr>
                      <a:r>
                        <a:rPr lang="en-US" sz="1100" b="1">
                          <a:solidFill>
                            <a:srgbClr val="272727"/>
                          </a:solidFill>
                          <a:latin typeface="Garet Bold"/>
                          <a:ea typeface="Garet Bold"/>
                          <a:cs typeface="Garet Bold"/>
                          <a:sym typeface="Garet Bold"/>
                        </a:rPr>
                        <a:t>Definition</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solidFill>
                      <a:srgbClr val="9CC6DA"/>
                    </a:solidFill>
                  </a:tcPr>
                </a:tc>
                <a:extLst>
                  <a:ext uri="{0D108BD9-81ED-4DB2-BD59-A6C34878D82A}">
                    <a16:rowId xmlns:a16="http://schemas.microsoft.com/office/drawing/2014/main" val="10000"/>
                  </a:ext>
                </a:extLst>
              </a:tr>
              <a:tr h="573509">
                <a:tc>
                  <a:txBody>
                    <a:bodyPr/>
                    <a:lstStyle/>
                    <a:p>
                      <a:pPr algn="ctr">
                        <a:lnSpc>
                          <a:spcPts val="1540"/>
                        </a:lnSpc>
                        <a:defRPr/>
                      </a:pPr>
                      <a:r>
                        <a:rPr lang="en-US" sz="1100">
                          <a:solidFill>
                            <a:srgbClr val="272727"/>
                          </a:solidFill>
                          <a:latin typeface="Garet"/>
                          <a:ea typeface="Garet"/>
                          <a:cs typeface="Garet"/>
                          <a:sym typeface="Garet"/>
                        </a:rPr>
                        <a:t>Overnight</a:t>
                      </a:r>
                      <a:endParaRPr lang="en-US" sz="1100"/>
                    </a:p>
                    <a:p>
                      <a:pPr algn="ctr">
                        <a:lnSpc>
                          <a:spcPts val="1540"/>
                        </a:lnSpc>
                      </a:pPr>
                      <a:r>
                        <a:rPr lang="en-US" sz="1100">
                          <a:solidFill>
                            <a:srgbClr val="272727"/>
                          </a:solidFill>
                          <a:latin typeface="Garet"/>
                          <a:ea typeface="Garet"/>
                          <a:cs typeface="Garet"/>
                          <a:sym typeface="Garet"/>
                        </a:rPr>
                        <a:t>  Processing</a:t>
                      </a:r>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ctr">
                        <a:lnSpc>
                          <a:spcPts val="1540"/>
                        </a:lnSpc>
                        <a:defRPr/>
                      </a:pPr>
                      <a:r>
                        <a:rPr lang="en-US" sz="1100">
                          <a:solidFill>
                            <a:srgbClr val="272727"/>
                          </a:solidFill>
                          <a:latin typeface="Garet"/>
                          <a:ea typeface="Garet"/>
                          <a:cs typeface="Garet"/>
                          <a:sym typeface="Garet"/>
                        </a:rPr>
                        <a:t>Posted</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540"/>
                        </a:lnSpc>
                        <a:defRPr/>
                      </a:pPr>
                      <a:r>
                        <a:rPr lang="en-US" sz="1100">
                          <a:solidFill>
                            <a:srgbClr val="272727"/>
                          </a:solidFill>
                          <a:latin typeface="Garet"/>
                          <a:ea typeface="Garet"/>
                          <a:cs typeface="Garet"/>
                          <a:sym typeface="Garet"/>
                        </a:rPr>
                        <a:t>Status of Posted indicates the entry was posted in Florida PALM and the accounting entries have been generated.</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1"/>
                  </a:ext>
                </a:extLst>
              </a:tr>
              <a:tr h="1338188">
                <a:tc>
                  <a:txBody>
                    <a:bodyPr/>
                    <a:lstStyle/>
                    <a:p>
                      <a:pPr algn="ctr">
                        <a:lnSpc>
                          <a:spcPts val="1540"/>
                        </a:lnSpc>
                        <a:defRPr/>
                      </a:pPr>
                      <a:r>
                        <a:rPr lang="en-US" sz="1100">
                          <a:solidFill>
                            <a:srgbClr val="272727"/>
                          </a:solidFill>
                          <a:latin typeface="Garet"/>
                          <a:ea typeface="Garet"/>
                          <a:cs typeface="Garet"/>
                          <a:sym typeface="Garet"/>
                        </a:rPr>
                        <a:t>FLAIR</a:t>
                      </a:r>
                      <a:endParaRPr lang="en-US" sz="1100"/>
                    </a:p>
                    <a:p>
                      <a:pPr algn="ctr">
                        <a:lnSpc>
                          <a:spcPts val="1540"/>
                        </a:lnSpc>
                      </a:pPr>
                      <a:r>
                        <a:rPr lang="en-US" sz="1100">
                          <a:solidFill>
                            <a:srgbClr val="272727"/>
                          </a:solidFill>
                          <a:latin typeface="Garet"/>
                          <a:ea typeface="Garet"/>
                          <a:cs typeface="Garet"/>
                          <a:sym typeface="Garet"/>
                        </a:rPr>
                        <a:t>  Transaction Type</a:t>
                      </a:r>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ctr">
                        <a:lnSpc>
                          <a:spcPts val="1540"/>
                        </a:lnSpc>
                        <a:defRPr/>
                      </a:pPr>
                      <a:r>
                        <a:rPr lang="en-US" sz="1100" u="sng">
                          <a:solidFill>
                            <a:srgbClr val="272727"/>
                          </a:solidFill>
                          <a:latin typeface="Garet"/>
                          <a:ea typeface="Garet"/>
                          <a:cs typeface="Garet"/>
                          <a:sym typeface="Garet"/>
                          <a:hlinkClick r:id="rId3" tooltip="https://myfloridacfofloridapalm.us.document360.io/docs/glossary-overview#S"/>
                        </a:rPr>
                        <a:t>Source</a:t>
                      </a:r>
                      <a:endParaRPr lang="en-US" sz="1100"/>
                    </a:p>
                    <a:p>
                      <a:pPr algn="ctr">
                        <a:lnSpc>
                          <a:spcPts val="1540"/>
                        </a:lnSpc>
                      </a:pPr>
                      <a:r>
                        <a:rPr lang="en-US" sz="1100" u="sng">
                          <a:solidFill>
                            <a:srgbClr val="272727"/>
                          </a:solidFill>
                          <a:latin typeface="Garet"/>
                          <a:ea typeface="Garet"/>
                          <a:cs typeface="Garet"/>
                          <a:sym typeface="Garet"/>
                          <a:hlinkClick r:id="rId3" tooltip="https://myfloridacfofloridapalm.us.document360.io/docs/glossary-overview#S"/>
                        </a:rPr>
                        <a:t>Module</a:t>
                      </a:r>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540"/>
                        </a:lnSpc>
                        <a:defRPr/>
                      </a:pPr>
                      <a:r>
                        <a:rPr lang="en-US" sz="1100">
                          <a:solidFill>
                            <a:srgbClr val="272727"/>
                          </a:solidFill>
                          <a:latin typeface="Garet"/>
                          <a:ea typeface="Garet"/>
                          <a:cs typeface="Garet"/>
                          <a:sym typeface="Garet"/>
                        </a:rPr>
                        <a:t>Modules within Florida PALM capture business transaction information and provide accounting or other information to other modules (e.g., to the General Ledger for posting).  Most modules will send journals to the General Ledger to impact accounting.  This replaces the concept of FLAIR</a:t>
                      </a:r>
                      <a:endParaRPr lang="en-US" sz="1100"/>
                    </a:p>
                    <a:p>
                      <a:pPr algn="just">
                        <a:lnSpc>
                          <a:spcPts val="1540"/>
                        </a:lnSpc>
                      </a:pPr>
                      <a:r>
                        <a:rPr lang="en-US" sz="1100">
                          <a:solidFill>
                            <a:srgbClr val="272727"/>
                          </a:solidFill>
                          <a:latin typeface="Garet"/>
                          <a:ea typeface="Garet"/>
                          <a:cs typeface="Garet"/>
                          <a:sym typeface="Garet"/>
                        </a:rPr>
                        <a:t>transactions.</a:t>
                      </a:r>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2"/>
                  </a:ext>
                </a:extLst>
              </a:tr>
              <a:tr h="3058716">
                <a:tc>
                  <a:txBody>
                    <a:bodyPr/>
                    <a:lstStyle/>
                    <a:p>
                      <a:pPr algn="ctr">
                        <a:lnSpc>
                          <a:spcPts val="1540"/>
                        </a:lnSpc>
                        <a:defRPr/>
                      </a:pPr>
                      <a:r>
                        <a:rPr lang="en-US" sz="1100">
                          <a:solidFill>
                            <a:srgbClr val="272727"/>
                          </a:solidFill>
                          <a:latin typeface="Garet"/>
                          <a:ea typeface="Garet"/>
                          <a:cs typeface="Garet"/>
                          <a:sym typeface="Garet"/>
                        </a:rPr>
                        <a:t>FLAIR</a:t>
                      </a:r>
                      <a:endParaRPr lang="en-US" sz="1100"/>
                    </a:p>
                    <a:p>
                      <a:pPr algn="ctr">
                        <a:lnSpc>
                          <a:spcPts val="1540"/>
                        </a:lnSpc>
                      </a:pPr>
                      <a:r>
                        <a:rPr lang="en-US" sz="1100">
                          <a:solidFill>
                            <a:srgbClr val="272727"/>
                          </a:solidFill>
                          <a:latin typeface="Garet"/>
                          <a:ea typeface="Garet"/>
                          <a:cs typeface="Garet"/>
                          <a:sym typeface="Garet"/>
                        </a:rPr>
                        <a:t>  Transaction</a:t>
                      </a:r>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ctr">
                        <a:lnSpc>
                          <a:spcPts val="1540"/>
                        </a:lnSpc>
                        <a:defRPr/>
                      </a:pPr>
                      <a:r>
                        <a:rPr lang="en-US" sz="1100">
                          <a:solidFill>
                            <a:srgbClr val="272727"/>
                          </a:solidFill>
                          <a:latin typeface="Garet"/>
                          <a:ea typeface="Garet"/>
                          <a:cs typeface="Garet"/>
                          <a:sym typeface="Garet"/>
                        </a:rPr>
                        <a:t>Transaction</a:t>
                      </a:r>
                      <a:endParaRPr lang="en-US" sz="1100"/>
                    </a:p>
                    <a:p>
                      <a:pPr algn="ctr">
                        <a:lnSpc>
                          <a:spcPts val="1540"/>
                        </a:lnSpc>
                      </a:pPr>
                      <a:r>
                        <a:rPr lang="en-US" sz="1100">
                          <a:solidFill>
                            <a:srgbClr val="272727"/>
                          </a:solidFill>
                          <a:latin typeface="Garet"/>
                          <a:ea typeface="Garet"/>
                          <a:cs typeface="Garet"/>
                          <a:sym typeface="Garet"/>
                        </a:rPr>
                        <a:t>  or</a:t>
                      </a:r>
                    </a:p>
                    <a:p>
                      <a:pPr algn="ctr">
                        <a:lnSpc>
                          <a:spcPts val="1540"/>
                        </a:lnSpc>
                      </a:pPr>
                      <a:r>
                        <a:rPr lang="en-US" sz="1100">
                          <a:solidFill>
                            <a:srgbClr val="272727"/>
                          </a:solidFill>
                          <a:latin typeface="Garet"/>
                          <a:ea typeface="Garet"/>
                          <a:cs typeface="Garet"/>
                          <a:sym typeface="Garet"/>
                        </a:rPr>
                        <a:t>    Journal </a:t>
                      </a:r>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540"/>
                        </a:lnSpc>
                        <a:defRPr/>
                      </a:pPr>
                      <a:r>
                        <a:rPr lang="en-US" sz="1100" b="1">
                          <a:solidFill>
                            <a:srgbClr val="272727"/>
                          </a:solidFill>
                          <a:latin typeface="Garet Bold"/>
                          <a:ea typeface="Garet Bold"/>
                          <a:cs typeface="Garet Bold"/>
                          <a:sym typeface="Garet Bold"/>
                        </a:rPr>
                        <a:t>Transaction</a:t>
                      </a:r>
                      <a:r>
                        <a:rPr lang="en-US" sz="1100">
                          <a:solidFill>
                            <a:srgbClr val="272727"/>
                          </a:solidFill>
                          <a:latin typeface="Garet"/>
                          <a:ea typeface="Garet"/>
                          <a:cs typeface="Garet"/>
                          <a:sym typeface="Garet"/>
                        </a:rPr>
                        <a:t> is a general term used for the individual entries input into each source module. Transaction is the primary term used for entries within the InterUnit Module.  Transactions in Florida PALM are not assigned transaction numbers that distinguish the type of activity.  </a:t>
                      </a:r>
                      <a:endParaRPr lang="en-US" sz="1100"/>
                    </a:p>
                    <a:p>
                      <a:pPr algn="just">
                        <a:lnSpc>
                          <a:spcPts val="1540"/>
                        </a:lnSpc>
                      </a:pPr>
                      <a:r>
                        <a:rPr lang="en-US" sz="1100">
                          <a:solidFill>
                            <a:srgbClr val="272727"/>
                          </a:solidFill>
                          <a:latin typeface="Garet"/>
                          <a:ea typeface="Garet"/>
                          <a:cs typeface="Garet"/>
                          <a:sym typeface="Garet"/>
                        </a:rPr>
                        <a:t> </a:t>
                      </a:r>
                    </a:p>
                    <a:p>
                      <a:pPr algn="just">
                        <a:lnSpc>
                          <a:spcPts val="1540"/>
                        </a:lnSpc>
                      </a:pPr>
                      <a:r>
                        <a:rPr lang="en-US" sz="1100" b="1">
                          <a:solidFill>
                            <a:srgbClr val="272727"/>
                          </a:solidFill>
                          <a:latin typeface="Garet Bold"/>
                          <a:ea typeface="Garet Bold"/>
                          <a:cs typeface="Garet Bold"/>
                          <a:sym typeface="Garet Bold"/>
                        </a:rPr>
                        <a:t>Journal</a:t>
                      </a:r>
                      <a:r>
                        <a:rPr lang="en-US" sz="1100">
                          <a:solidFill>
                            <a:srgbClr val="272727"/>
                          </a:solidFill>
                          <a:latin typeface="Garet"/>
                          <a:ea typeface="Garet"/>
                          <a:cs typeface="Garet"/>
                          <a:sym typeface="Garet"/>
                        </a:rPr>
                        <a:t> is a general term which can be used to describe an entry input in some source modules. Example: Commitment Control - Budget Journal and Accounts Receivable - Direct Journal Deposit.   Journal, or GL Journal, can also be used to refer to multiple invoices/ transactions that have been assigned accounting data and summarized from the source module into a single Journal ID through the “journal generated” process and recorded to the General Ledger.</a:t>
                      </a:r>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14" name="Group 14"/>
          <p:cNvGrpSpPr/>
          <p:nvPr/>
        </p:nvGrpSpPr>
        <p:grpSpPr>
          <a:xfrm>
            <a:off x="230065" y="462191"/>
            <a:ext cx="7312270" cy="3043361"/>
            <a:chOff x="0" y="0"/>
            <a:chExt cx="2548940" cy="1060866"/>
          </a:xfrm>
        </p:grpSpPr>
        <p:sp>
          <p:nvSpPr>
            <p:cNvPr id="15" name="Freeform 15"/>
            <p:cNvSpPr/>
            <p:nvPr/>
          </p:nvSpPr>
          <p:spPr>
            <a:xfrm>
              <a:off x="0" y="0"/>
              <a:ext cx="2548940" cy="1060866"/>
            </a:xfrm>
            <a:custGeom>
              <a:avLst/>
              <a:gdLst/>
              <a:ahLst/>
              <a:cxnLst/>
              <a:rect l="l" t="t" r="r" b="b"/>
              <a:pathLst>
                <a:path w="2548940" h="1060866">
                  <a:moveTo>
                    <a:pt x="0" y="0"/>
                  </a:moveTo>
                  <a:lnTo>
                    <a:pt x="2548940" y="0"/>
                  </a:lnTo>
                  <a:lnTo>
                    <a:pt x="2548940" y="1060866"/>
                  </a:lnTo>
                  <a:lnTo>
                    <a:pt x="0" y="1060866"/>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16" name="TextBox 16"/>
            <p:cNvSpPr txBox="1"/>
            <p:nvPr/>
          </p:nvSpPr>
          <p:spPr>
            <a:xfrm>
              <a:off x="0" y="-28575"/>
              <a:ext cx="2548940" cy="1089441"/>
            </a:xfrm>
            <a:prstGeom prst="rect">
              <a:avLst/>
            </a:prstGeom>
          </p:spPr>
          <p:txBody>
            <a:bodyPr lIns="50800" tIns="50800" rIns="50800" bIns="50800" rtlCol="0" anchor="ctr"/>
            <a:lstStyle/>
            <a:p>
              <a:pPr algn="ctr">
                <a:lnSpc>
                  <a:spcPts val="2380"/>
                </a:lnSpc>
              </a:pPr>
              <a:endParaRPr/>
            </a:p>
          </p:txBody>
        </p:sp>
      </p:grpSp>
      <p:graphicFrame>
        <p:nvGraphicFramePr>
          <p:cNvPr id="17" name="Table 17"/>
          <p:cNvGraphicFramePr>
            <a:graphicFrameLocks noGrp="1"/>
          </p:cNvGraphicFramePr>
          <p:nvPr/>
        </p:nvGraphicFramePr>
        <p:xfrm>
          <a:off x="353712" y="777240"/>
          <a:ext cx="7064976" cy="2552700"/>
        </p:xfrm>
        <a:graphic>
          <a:graphicData uri="http://schemas.openxmlformats.org/drawingml/2006/table">
            <a:tbl>
              <a:tblPr/>
              <a:tblGrid>
                <a:gridCol w="1309029">
                  <a:extLst>
                    <a:ext uri="{9D8B030D-6E8A-4147-A177-3AD203B41FA5}">
                      <a16:colId xmlns:a16="http://schemas.microsoft.com/office/drawing/2014/main" val="20000"/>
                    </a:ext>
                  </a:extLst>
                </a:gridCol>
                <a:gridCol w="1356672">
                  <a:extLst>
                    <a:ext uri="{9D8B030D-6E8A-4147-A177-3AD203B41FA5}">
                      <a16:colId xmlns:a16="http://schemas.microsoft.com/office/drawing/2014/main" val="20001"/>
                    </a:ext>
                  </a:extLst>
                </a:gridCol>
                <a:gridCol w="4399275">
                  <a:extLst>
                    <a:ext uri="{9D8B030D-6E8A-4147-A177-3AD203B41FA5}">
                      <a16:colId xmlns:a16="http://schemas.microsoft.com/office/drawing/2014/main" val="20002"/>
                    </a:ext>
                  </a:extLst>
                </a:gridCol>
              </a:tblGrid>
              <a:tr h="518217">
                <a:tc>
                  <a:txBody>
                    <a:bodyPr/>
                    <a:lstStyle/>
                    <a:p>
                      <a:pPr algn="ctr">
                        <a:lnSpc>
                          <a:spcPts val="1540"/>
                        </a:lnSpc>
                        <a:defRPr/>
                      </a:pPr>
                      <a:r>
                        <a:rPr lang="en-US" sz="1100" b="1">
                          <a:solidFill>
                            <a:srgbClr val="272727"/>
                          </a:solidFill>
                          <a:latin typeface="Garet Bold"/>
                          <a:ea typeface="Garet Bold"/>
                          <a:cs typeface="Garet Bold"/>
                          <a:sym typeface="Garet Bold"/>
                        </a:rPr>
                        <a:t>FLAIR</a:t>
                      </a:r>
                      <a:endParaRPr lang="en-US" sz="1100"/>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solidFill>
                      <a:srgbClr val="9CC6DA"/>
                    </a:solidFill>
                  </a:tcPr>
                </a:tc>
                <a:tc>
                  <a:txBody>
                    <a:bodyPr/>
                    <a:lstStyle/>
                    <a:p>
                      <a:pPr algn="ctr">
                        <a:lnSpc>
                          <a:spcPts val="1540"/>
                        </a:lnSpc>
                        <a:defRPr/>
                      </a:pPr>
                      <a:r>
                        <a:rPr lang="en-US" sz="1100" b="1">
                          <a:solidFill>
                            <a:srgbClr val="272727"/>
                          </a:solidFill>
                          <a:latin typeface="Garet Bold"/>
                          <a:ea typeface="Garet Bold"/>
                          <a:cs typeface="Garet Bold"/>
                          <a:sym typeface="Garet Bold"/>
                        </a:rPr>
                        <a:t>Florida PALM</a:t>
                      </a:r>
                      <a:endParaRPr lang="en-US" sz="1100"/>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solidFill>
                      <a:srgbClr val="9CC6DA"/>
                    </a:solidFill>
                  </a:tcPr>
                </a:tc>
                <a:tc>
                  <a:txBody>
                    <a:bodyPr/>
                    <a:lstStyle/>
                    <a:p>
                      <a:pPr algn="ctr">
                        <a:lnSpc>
                          <a:spcPts val="1540"/>
                        </a:lnSpc>
                        <a:defRPr/>
                      </a:pPr>
                      <a:r>
                        <a:rPr lang="en-US" sz="1100" b="1">
                          <a:solidFill>
                            <a:srgbClr val="272727"/>
                          </a:solidFill>
                          <a:latin typeface="Garet Bold"/>
                          <a:ea typeface="Garet Bold"/>
                          <a:cs typeface="Garet Bold"/>
                          <a:sym typeface="Garet Bold"/>
                        </a:rPr>
                        <a:t>Definition</a:t>
                      </a:r>
                      <a:endParaRPr lang="en-US" sz="1100"/>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solidFill>
                      <a:srgbClr val="9CC6DA"/>
                    </a:solidFill>
                  </a:tcPr>
                </a:tc>
                <a:extLst>
                  <a:ext uri="{0D108BD9-81ED-4DB2-BD59-A6C34878D82A}">
                    <a16:rowId xmlns:a16="http://schemas.microsoft.com/office/drawing/2014/main" val="10000"/>
                  </a:ext>
                </a:extLst>
              </a:tr>
              <a:tr h="1209174">
                <a:tc>
                  <a:txBody>
                    <a:bodyPr/>
                    <a:lstStyle/>
                    <a:p>
                      <a:pPr algn="ctr">
                        <a:lnSpc>
                          <a:spcPts val="1540"/>
                        </a:lnSpc>
                        <a:defRPr/>
                      </a:pPr>
                      <a:r>
                        <a:rPr lang="en-US" sz="1100">
                          <a:solidFill>
                            <a:srgbClr val="272727"/>
                          </a:solidFill>
                          <a:latin typeface="Garet"/>
                          <a:ea typeface="Garet"/>
                          <a:cs typeface="Garet"/>
                          <a:sym typeface="Garet"/>
                        </a:rPr>
                        <a:t>Payroll</a:t>
                      </a:r>
                      <a:endParaRPr lang="en-US" sz="1100"/>
                    </a:p>
                    <a:p>
                      <a:pPr algn="ctr">
                        <a:lnSpc>
                          <a:spcPts val="1540"/>
                        </a:lnSpc>
                      </a:pPr>
                      <a:r>
                        <a:rPr lang="en-US" sz="1100">
                          <a:solidFill>
                            <a:srgbClr val="272727"/>
                          </a:solidFill>
                          <a:latin typeface="Garet"/>
                          <a:ea typeface="Garet"/>
                          <a:cs typeface="Garet"/>
                          <a:sym typeface="Garet"/>
                        </a:rPr>
                        <a:t>(PYRL)</a:t>
                      </a:r>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ctr">
                        <a:lnSpc>
                          <a:spcPts val="1540"/>
                        </a:lnSpc>
                        <a:defRPr/>
                      </a:pPr>
                      <a:r>
                        <a:rPr lang="en-US" sz="1100">
                          <a:solidFill>
                            <a:srgbClr val="272727"/>
                          </a:solidFill>
                          <a:latin typeface="Garet"/>
                          <a:ea typeface="Garet"/>
                          <a:cs typeface="Garet"/>
                          <a:sym typeface="Garet"/>
                        </a:rPr>
                        <a:t>Human Capital</a:t>
                      </a:r>
                      <a:endParaRPr lang="en-US" sz="1100"/>
                    </a:p>
                    <a:p>
                      <a:pPr algn="ctr">
                        <a:lnSpc>
                          <a:spcPts val="1540"/>
                        </a:lnSpc>
                      </a:pPr>
                      <a:r>
                        <a:rPr lang="en-US" sz="1100">
                          <a:solidFill>
                            <a:srgbClr val="272727"/>
                          </a:solidFill>
                          <a:latin typeface="Garet"/>
                          <a:ea typeface="Garet"/>
                          <a:cs typeface="Garet"/>
                          <a:sym typeface="Garet"/>
                        </a:rPr>
                        <a:t>Management (HCM)</a:t>
                      </a:r>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540"/>
                        </a:lnSpc>
                        <a:defRPr/>
                      </a:pPr>
                      <a:r>
                        <a:rPr lang="en-US" sz="1100">
                          <a:solidFill>
                            <a:srgbClr val="272727"/>
                          </a:solidFill>
                          <a:latin typeface="Garet"/>
                          <a:ea typeface="Garet"/>
                          <a:cs typeface="Garet"/>
                          <a:sym typeface="Garet"/>
                        </a:rPr>
                        <a:t>The Payroll (HCM) module includes functions that support the management of payroll lifecycle activities. This includes maintaining employee records, calculating</a:t>
                      </a:r>
                      <a:endParaRPr lang="en-US" sz="1100"/>
                    </a:p>
                    <a:p>
                      <a:pPr algn="just">
                        <a:lnSpc>
                          <a:spcPts val="1540"/>
                        </a:lnSpc>
                      </a:pPr>
                      <a:r>
                        <a:rPr lang="en-US" sz="1100">
                          <a:solidFill>
                            <a:srgbClr val="272727"/>
                          </a:solidFill>
                          <a:latin typeface="Garet"/>
                          <a:ea typeface="Garet"/>
                          <a:cs typeface="Garet"/>
                          <a:sym typeface="Garet"/>
                        </a:rPr>
                        <a:t>and processing payroll, payroll deductions and remittances, tax reporting, and other related activities.</a:t>
                      </a:r>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1"/>
                  </a:ext>
                </a:extLst>
              </a:tr>
              <a:tr h="825309">
                <a:tc>
                  <a:txBody>
                    <a:bodyPr/>
                    <a:lstStyle/>
                    <a:p>
                      <a:pPr algn="ctr">
                        <a:lnSpc>
                          <a:spcPts val="1540"/>
                        </a:lnSpc>
                        <a:defRPr/>
                      </a:pPr>
                      <a:r>
                        <a:rPr lang="en-US" sz="1100">
                          <a:solidFill>
                            <a:srgbClr val="272727"/>
                          </a:solidFill>
                          <a:latin typeface="Garet"/>
                          <a:ea typeface="Garet"/>
                          <a:cs typeface="Garet"/>
                          <a:sym typeface="Garet"/>
                        </a:rPr>
                        <a:t>Warrant Number</a:t>
                      </a:r>
                      <a:endParaRPr lang="en-US" sz="1100"/>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ctr">
                        <a:lnSpc>
                          <a:spcPts val="1540"/>
                        </a:lnSpc>
                        <a:defRPr/>
                      </a:pPr>
                      <a:r>
                        <a:rPr lang="en-US" sz="1100">
                          <a:solidFill>
                            <a:srgbClr val="272727"/>
                          </a:solidFill>
                          <a:latin typeface="Garet"/>
                          <a:ea typeface="Garet"/>
                          <a:cs typeface="Garet"/>
                          <a:sym typeface="Garet"/>
                        </a:rPr>
                        <a:t>Paycheck</a:t>
                      </a:r>
                      <a:endParaRPr lang="en-US" sz="1100"/>
                    </a:p>
                    <a:p>
                      <a:pPr algn="ctr">
                        <a:lnSpc>
                          <a:spcPts val="1540"/>
                        </a:lnSpc>
                      </a:pPr>
                      <a:r>
                        <a:rPr lang="en-US" sz="1100">
                          <a:solidFill>
                            <a:srgbClr val="272727"/>
                          </a:solidFill>
                          <a:latin typeface="Garet"/>
                          <a:ea typeface="Garet"/>
                          <a:cs typeface="Garet"/>
                          <a:sym typeface="Garet"/>
                        </a:rPr>
                        <a:t>Number</a:t>
                      </a:r>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540"/>
                        </a:lnSpc>
                        <a:defRPr/>
                      </a:pPr>
                      <a:r>
                        <a:rPr lang="en-US" sz="1100">
                          <a:solidFill>
                            <a:srgbClr val="272727"/>
                          </a:solidFill>
                          <a:latin typeface="Garet"/>
                          <a:ea typeface="Garet"/>
                          <a:cs typeface="Garet"/>
                          <a:sym typeface="Garet"/>
                        </a:rPr>
                        <a:t>Paycheck Number is the unique number assigned to an employee's paycheck (warrant or pay advice) after payroll has been confirmed.</a:t>
                      </a:r>
                      <a:endParaRPr lang="en-US" sz="1100"/>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18" name="Group 18"/>
          <p:cNvGrpSpPr/>
          <p:nvPr/>
        </p:nvGrpSpPr>
        <p:grpSpPr>
          <a:xfrm>
            <a:off x="2359653" y="258991"/>
            <a:ext cx="3043227" cy="406401"/>
            <a:chOff x="0" y="0"/>
            <a:chExt cx="1060820" cy="141665"/>
          </a:xfrm>
        </p:grpSpPr>
        <p:sp>
          <p:nvSpPr>
            <p:cNvPr id="19" name="Freeform 19"/>
            <p:cNvSpPr/>
            <p:nvPr/>
          </p:nvSpPr>
          <p:spPr>
            <a:xfrm>
              <a:off x="0" y="0"/>
              <a:ext cx="1060820" cy="141665"/>
            </a:xfrm>
            <a:custGeom>
              <a:avLst/>
              <a:gdLst/>
              <a:ahLst/>
              <a:cxnLst/>
              <a:rect l="l" t="t" r="r" b="b"/>
              <a:pathLst>
                <a:path w="1060820" h="141665">
                  <a:moveTo>
                    <a:pt x="0" y="0"/>
                  </a:moveTo>
                  <a:lnTo>
                    <a:pt x="1060820" y="0"/>
                  </a:lnTo>
                  <a:lnTo>
                    <a:pt x="1060820" y="141665"/>
                  </a:lnTo>
                  <a:lnTo>
                    <a:pt x="0" y="141665"/>
                  </a:lnTo>
                  <a:close/>
                </a:path>
              </a:pathLst>
            </a:custGeom>
            <a:solidFill>
              <a:srgbClr val="FFFFFF"/>
            </a:solidFill>
            <a:ln w="19050" cap="sq">
              <a:solidFill>
                <a:srgbClr val="000000"/>
              </a:solidFill>
              <a:prstDash val="solid"/>
              <a:miter/>
            </a:ln>
          </p:spPr>
          <p:txBody>
            <a:bodyPr/>
            <a:lstStyle/>
            <a:p>
              <a:endParaRPr lang="en-US"/>
            </a:p>
          </p:txBody>
        </p:sp>
        <p:sp>
          <p:nvSpPr>
            <p:cNvPr id="20" name="TextBox 20"/>
            <p:cNvSpPr txBox="1"/>
            <p:nvPr/>
          </p:nvSpPr>
          <p:spPr>
            <a:xfrm>
              <a:off x="0" y="-28575"/>
              <a:ext cx="1060820" cy="170240"/>
            </a:xfrm>
            <a:prstGeom prst="rect">
              <a:avLst/>
            </a:prstGeom>
          </p:spPr>
          <p:txBody>
            <a:bodyPr lIns="50800" tIns="50800" rIns="50800" bIns="50800" rtlCol="0" anchor="ctr"/>
            <a:lstStyle/>
            <a:p>
              <a:pPr algn="ctr">
                <a:lnSpc>
                  <a:spcPts val="1960"/>
                </a:lnSpc>
              </a:pPr>
              <a:r>
                <a:rPr lang="en-US" sz="1400" b="1">
                  <a:solidFill>
                    <a:srgbClr val="000000"/>
                  </a:solidFill>
                  <a:latin typeface="Garet Bold"/>
                  <a:ea typeface="Garet Bold"/>
                  <a:cs typeface="Garet Bold"/>
                  <a:sym typeface="Garet Bold"/>
                </a:rPr>
                <a:t>Human Capital Management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BDDD1"/>
        </a:solidFill>
        <a:effectLst/>
      </p:bgPr>
    </p:bg>
    <p:spTree>
      <p:nvGrpSpPr>
        <p:cNvPr id="1" name=""/>
        <p:cNvGrpSpPr/>
        <p:nvPr/>
      </p:nvGrpSpPr>
      <p:grpSpPr>
        <a:xfrm>
          <a:off x="0" y="0"/>
          <a:ext cx="0" cy="0"/>
          <a:chOff x="0" y="0"/>
          <a:chExt cx="0" cy="0"/>
        </a:xfrm>
      </p:grpSpPr>
      <p:sp>
        <p:nvSpPr>
          <p:cNvPr id="2" name="Freeform 2"/>
          <p:cNvSpPr/>
          <p:nvPr/>
        </p:nvSpPr>
        <p:spPr>
          <a:xfrm>
            <a:off x="0" y="0"/>
            <a:ext cx="7772400" cy="10058400"/>
          </a:xfrm>
          <a:custGeom>
            <a:avLst/>
            <a:gdLst/>
            <a:ahLst/>
            <a:cxnLst/>
            <a:rect l="l" t="t" r="r" b="b"/>
            <a:pathLst>
              <a:path w="7772400" h="10058400">
                <a:moveTo>
                  <a:pt x="0" y="0"/>
                </a:moveTo>
                <a:lnTo>
                  <a:pt x="7772400" y="0"/>
                </a:lnTo>
                <a:lnTo>
                  <a:pt x="7772400" y="10058400"/>
                </a:lnTo>
                <a:lnTo>
                  <a:pt x="0" y="10058400"/>
                </a:lnTo>
                <a:lnTo>
                  <a:pt x="0" y="0"/>
                </a:lnTo>
                <a:close/>
              </a:path>
            </a:pathLst>
          </a:custGeom>
          <a:blipFill>
            <a:blip r:embed="rId2"/>
            <a:stretch>
              <a:fillRect l="-8571" r="-85303"/>
            </a:stretch>
          </a:blipFill>
        </p:spPr>
        <p:txBody>
          <a:bodyPr/>
          <a:lstStyle/>
          <a:p>
            <a:endParaRPr lang="en-US"/>
          </a:p>
        </p:txBody>
      </p:sp>
      <p:grpSp>
        <p:nvGrpSpPr>
          <p:cNvPr id="3" name="Group 3"/>
          <p:cNvGrpSpPr/>
          <p:nvPr/>
        </p:nvGrpSpPr>
        <p:grpSpPr>
          <a:xfrm>
            <a:off x="111351" y="142475"/>
            <a:ext cx="7549698" cy="9773450"/>
            <a:chOff x="0" y="0"/>
            <a:chExt cx="2631703" cy="3406867"/>
          </a:xfrm>
        </p:grpSpPr>
        <p:sp>
          <p:nvSpPr>
            <p:cNvPr id="4" name="Freeform 4"/>
            <p:cNvSpPr/>
            <p:nvPr/>
          </p:nvSpPr>
          <p:spPr>
            <a:xfrm>
              <a:off x="0" y="0"/>
              <a:ext cx="2631703" cy="3406867"/>
            </a:xfrm>
            <a:custGeom>
              <a:avLst/>
              <a:gdLst/>
              <a:ahLst/>
              <a:cxnLst/>
              <a:rect l="l" t="t" r="r" b="b"/>
              <a:pathLst>
                <a:path w="2631703" h="3406867">
                  <a:moveTo>
                    <a:pt x="0" y="0"/>
                  </a:moveTo>
                  <a:lnTo>
                    <a:pt x="2631703" y="0"/>
                  </a:lnTo>
                  <a:lnTo>
                    <a:pt x="2631703" y="3406867"/>
                  </a:lnTo>
                  <a:lnTo>
                    <a:pt x="0" y="3406867"/>
                  </a:lnTo>
                  <a:close/>
                </a:path>
              </a:pathLst>
            </a:custGeom>
            <a:solidFill>
              <a:srgbClr val="FFFFFF"/>
            </a:solidFill>
            <a:ln w="19050" cap="sq">
              <a:solidFill>
                <a:srgbClr val="2A2E30"/>
              </a:solidFill>
              <a:prstDash val="solid"/>
              <a:miter/>
            </a:ln>
          </p:spPr>
          <p:txBody>
            <a:bodyPr/>
            <a:lstStyle/>
            <a:p>
              <a:endParaRPr lang="en-US"/>
            </a:p>
          </p:txBody>
        </p:sp>
        <p:sp>
          <p:nvSpPr>
            <p:cNvPr id="5" name="TextBox 5"/>
            <p:cNvSpPr txBox="1"/>
            <p:nvPr/>
          </p:nvSpPr>
          <p:spPr>
            <a:xfrm>
              <a:off x="0" y="-28575"/>
              <a:ext cx="2631703" cy="3435442"/>
            </a:xfrm>
            <a:prstGeom prst="rect">
              <a:avLst/>
            </a:prstGeom>
          </p:spPr>
          <p:txBody>
            <a:bodyPr lIns="50800" tIns="50800" rIns="50800" bIns="50800" rtlCol="0" anchor="ctr"/>
            <a:lstStyle/>
            <a:p>
              <a:pPr algn="ctr">
                <a:lnSpc>
                  <a:spcPts val="2100"/>
                </a:lnSpc>
                <a:spcBef>
                  <a:spcPct val="0"/>
                </a:spcBef>
              </a:pPr>
              <a:endParaRPr/>
            </a:p>
          </p:txBody>
        </p:sp>
      </p:grpSp>
      <p:sp>
        <p:nvSpPr>
          <p:cNvPr id="6" name="TextBox 6"/>
          <p:cNvSpPr txBox="1"/>
          <p:nvPr/>
        </p:nvSpPr>
        <p:spPr>
          <a:xfrm>
            <a:off x="1429601" y="382183"/>
            <a:ext cx="394023" cy="140966"/>
          </a:xfrm>
          <a:prstGeom prst="rect">
            <a:avLst/>
          </a:prstGeom>
        </p:spPr>
        <p:txBody>
          <a:bodyPr lIns="0" tIns="0" rIns="0" bIns="0" rtlCol="0" anchor="t">
            <a:spAutoFit/>
          </a:bodyPr>
          <a:lstStyle/>
          <a:p>
            <a:pPr algn="ctr">
              <a:lnSpc>
                <a:spcPts val="1151"/>
              </a:lnSpc>
            </a:pPr>
            <a:r>
              <a:rPr lang="en-US" sz="822" b="1">
                <a:solidFill>
                  <a:srgbClr val="FFFFFF"/>
                </a:solidFill>
                <a:latin typeface="Canva Sans Bold"/>
                <a:ea typeface="Canva Sans Bold"/>
                <a:cs typeface="Canva Sans Bold"/>
                <a:sym typeface="Canva Sans Bold"/>
              </a:rPr>
              <a:t>FLAIR</a:t>
            </a:r>
          </a:p>
        </p:txBody>
      </p:sp>
      <p:grpSp>
        <p:nvGrpSpPr>
          <p:cNvPr id="7" name="Group 7"/>
          <p:cNvGrpSpPr/>
          <p:nvPr/>
        </p:nvGrpSpPr>
        <p:grpSpPr>
          <a:xfrm>
            <a:off x="230065" y="401233"/>
            <a:ext cx="7312270" cy="9387471"/>
            <a:chOff x="0" y="0"/>
            <a:chExt cx="2548940" cy="3272321"/>
          </a:xfrm>
        </p:grpSpPr>
        <p:sp>
          <p:nvSpPr>
            <p:cNvPr id="8" name="Freeform 8"/>
            <p:cNvSpPr/>
            <p:nvPr/>
          </p:nvSpPr>
          <p:spPr>
            <a:xfrm>
              <a:off x="0" y="0"/>
              <a:ext cx="2548940" cy="3272321"/>
            </a:xfrm>
            <a:custGeom>
              <a:avLst/>
              <a:gdLst/>
              <a:ahLst/>
              <a:cxnLst/>
              <a:rect l="l" t="t" r="r" b="b"/>
              <a:pathLst>
                <a:path w="2548940" h="3272321">
                  <a:moveTo>
                    <a:pt x="0" y="0"/>
                  </a:moveTo>
                  <a:lnTo>
                    <a:pt x="2548940" y="0"/>
                  </a:lnTo>
                  <a:lnTo>
                    <a:pt x="2548940" y="3272321"/>
                  </a:lnTo>
                  <a:lnTo>
                    <a:pt x="0" y="3272321"/>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9" name="TextBox 9"/>
            <p:cNvSpPr txBox="1"/>
            <p:nvPr/>
          </p:nvSpPr>
          <p:spPr>
            <a:xfrm>
              <a:off x="0" y="-28575"/>
              <a:ext cx="2548940" cy="3300896"/>
            </a:xfrm>
            <a:prstGeom prst="rect">
              <a:avLst/>
            </a:prstGeom>
          </p:spPr>
          <p:txBody>
            <a:bodyPr lIns="50800" tIns="50800" rIns="50800" bIns="50800" rtlCol="0" anchor="ctr"/>
            <a:lstStyle/>
            <a:p>
              <a:pPr algn="ctr">
                <a:lnSpc>
                  <a:spcPts val="2380"/>
                </a:lnSpc>
              </a:pPr>
              <a:endParaRPr/>
            </a:p>
          </p:txBody>
        </p:sp>
      </p:grpSp>
      <p:graphicFrame>
        <p:nvGraphicFramePr>
          <p:cNvPr id="10" name="Table 10"/>
          <p:cNvGraphicFramePr>
            <a:graphicFrameLocks noGrp="1"/>
          </p:cNvGraphicFramePr>
          <p:nvPr/>
        </p:nvGraphicFramePr>
        <p:xfrm>
          <a:off x="353712" y="711285"/>
          <a:ext cx="7064976" cy="1198634"/>
        </p:xfrm>
        <a:graphic>
          <a:graphicData uri="http://schemas.openxmlformats.org/drawingml/2006/table">
            <a:tbl>
              <a:tblPr/>
              <a:tblGrid>
                <a:gridCol w="1266791">
                  <a:extLst>
                    <a:ext uri="{9D8B030D-6E8A-4147-A177-3AD203B41FA5}">
                      <a16:colId xmlns:a16="http://schemas.microsoft.com/office/drawing/2014/main" val="20000"/>
                    </a:ext>
                  </a:extLst>
                </a:gridCol>
                <a:gridCol w="1293533">
                  <a:extLst>
                    <a:ext uri="{9D8B030D-6E8A-4147-A177-3AD203B41FA5}">
                      <a16:colId xmlns:a16="http://schemas.microsoft.com/office/drawing/2014/main" val="20001"/>
                    </a:ext>
                  </a:extLst>
                </a:gridCol>
                <a:gridCol w="4504652">
                  <a:extLst>
                    <a:ext uri="{9D8B030D-6E8A-4147-A177-3AD203B41FA5}">
                      <a16:colId xmlns:a16="http://schemas.microsoft.com/office/drawing/2014/main" val="20002"/>
                    </a:ext>
                  </a:extLst>
                </a:gridCol>
              </a:tblGrid>
              <a:tr h="406511">
                <a:tc>
                  <a:txBody>
                    <a:bodyPr/>
                    <a:lstStyle/>
                    <a:p>
                      <a:pPr algn="ctr">
                        <a:lnSpc>
                          <a:spcPts val="1679"/>
                        </a:lnSpc>
                        <a:defRPr/>
                      </a:pPr>
                      <a:r>
                        <a:rPr lang="en-US" sz="1200" b="1">
                          <a:solidFill>
                            <a:srgbClr val="272727"/>
                          </a:solidFill>
                          <a:latin typeface="Garet Bold"/>
                          <a:ea typeface="Garet Bold"/>
                          <a:cs typeface="Garet Bold"/>
                          <a:sym typeface="Garet Bold"/>
                        </a:rPr>
                        <a:t>FLAIR</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solidFill>
                      <a:srgbClr val="9CC6DA"/>
                    </a:solidFill>
                  </a:tcPr>
                </a:tc>
                <a:tc>
                  <a:txBody>
                    <a:bodyPr/>
                    <a:lstStyle/>
                    <a:p>
                      <a:pPr algn="ctr">
                        <a:lnSpc>
                          <a:spcPts val="1679"/>
                        </a:lnSpc>
                        <a:defRPr/>
                      </a:pPr>
                      <a:r>
                        <a:rPr lang="en-US" sz="1200" b="1">
                          <a:solidFill>
                            <a:srgbClr val="272727"/>
                          </a:solidFill>
                          <a:latin typeface="Garet Bold"/>
                          <a:ea typeface="Garet Bold"/>
                          <a:cs typeface="Garet Bold"/>
                          <a:sym typeface="Garet Bold"/>
                        </a:rPr>
                        <a:t>Florida PALM</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solidFill>
                      <a:srgbClr val="9CC6DA"/>
                    </a:solidFill>
                  </a:tcPr>
                </a:tc>
                <a:tc>
                  <a:txBody>
                    <a:bodyPr/>
                    <a:lstStyle/>
                    <a:p>
                      <a:pPr algn="ctr">
                        <a:lnSpc>
                          <a:spcPts val="1679"/>
                        </a:lnSpc>
                        <a:defRPr/>
                      </a:pPr>
                      <a:r>
                        <a:rPr lang="en-US" sz="1200" b="1">
                          <a:solidFill>
                            <a:srgbClr val="272727"/>
                          </a:solidFill>
                          <a:latin typeface="Garet Bold"/>
                          <a:ea typeface="Garet Bold"/>
                          <a:cs typeface="Garet Bold"/>
                          <a:sym typeface="Garet Bold"/>
                        </a:rPr>
                        <a:t>Definition</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solidFill>
                      <a:srgbClr val="9CC6DA"/>
                    </a:solidFill>
                  </a:tcPr>
                </a:tc>
                <a:extLst>
                  <a:ext uri="{0D108BD9-81ED-4DB2-BD59-A6C34878D82A}">
                    <a16:rowId xmlns:a16="http://schemas.microsoft.com/office/drawing/2014/main" val="10000"/>
                  </a:ext>
                </a:extLst>
              </a:tr>
              <a:tr h="792123">
                <a:tc>
                  <a:txBody>
                    <a:bodyPr/>
                    <a:lstStyle/>
                    <a:p>
                      <a:pPr algn="ctr">
                        <a:lnSpc>
                          <a:spcPts val="1540"/>
                        </a:lnSpc>
                        <a:defRPr/>
                      </a:pPr>
                      <a:r>
                        <a:rPr lang="en-US" sz="1100">
                          <a:solidFill>
                            <a:srgbClr val="272727"/>
                          </a:solidFill>
                          <a:latin typeface="Garet"/>
                          <a:ea typeface="Garet"/>
                          <a:cs typeface="Garet"/>
                          <a:sym typeface="Garet"/>
                        </a:rPr>
                        <a:t>FLAIR Edits</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ctr">
                        <a:lnSpc>
                          <a:spcPts val="1540"/>
                        </a:lnSpc>
                        <a:defRPr/>
                      </a:pPr>
                      <a:r>
                        <a:rPr lang="en-US" sz="1100" u="sng">
                          <a:solidFill>
                            <a:srgbClr val="272727"/>
                          </a:solidFill>
                          <a:latin typeface="Garet"/>
                          <a:ea typeface="Garet"/>
                          <a:cs typeface="Garet"/>
                          <a:sym typeface="Garet"/>
                          <a:hlinkClick r:id="rId3" tooltip="https://myfloridacfofloridapalm.us.document360.io/docs/glossary-overview#C"/>
                        </a:rPr>
                        <a:t>Combination</a:t>
                      </a:r>
                      <a:endParaRPr lang="en-US" sz="1100"/>
                    </a:p>
                    <a:p>
                      <a:pPr algn="ctr">
                        <a:lnSpc>
                          <a:spcPts val="1540"/>
                        </a:lnSpc>
                      </a:pPr>
                      <a:r>
                        <a:rPr lang="en-US" sz="1100" u="sng">
                          <a:solidFill>
                            <a:srgbClr val="272727"/>
                          </a:solidFill>
                          <a:latin typeface="Garet"/>
                          <a:ea typeface="Garet"/>
                          <a:cs typeface="Garet"/>
                          <a:sym typeface="Garet"/>
                          <a:hlinkClick r:id="rId3" tooltip="https://myfloridacfofloridapalm.us.document360.io/docs/glossary-overview#C"/>
                        </a:rPr>
                        <a:t>Edits</a:t>
                      </a:r>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430"/>
                        </a:lnSpc>
                        <a:defRPr/>
                      </a:pPr>
                      <a:r>
                        <a:rPr lang="en-US" sz="1100">
                          <a:solidFill>
                            <a:srgbClr val="272727"/>
                          </a:solidFill>
                          <a:latin typeface="Garet"/>
                          <a:ea typeface="Garet"/>
                          <a:cs typeface="Garet"/>
                          <a:sym typeface="Garet"/>
                        </a:rPr>
                        <a:t>Florida PALM feature to set and enforce criteria for filtering out unwanted journal entry lines to ledgers based on combinations of ChartFields and their values.</a:t>
                      </a:r>
                      <a:endParaRPr lang="en-US" sz="1100"/>
                    </a:p>
                  </a:txBody>
                  <a:tcPr marL="66675" marR="66675" marT="66675" marB="66675"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1" name="Table 11"/>
          <p:cNvGraphicFramePr>
            <a:graphicFrameLocks noGrp="1"/>
          </p:cNvGraphicFramePr>
          <p:nvPr/>
        </p:nvGraphicFramePr>
        <p:xfrm>
          <a:off x="353712" y="2310895"/>
          <a:ext cx="7064976" cy="4800601"/>
        </p:xfrm>
        <a:graphic>
          <a:graphicData uri="http://schemas.openxmlformats.org/drawingml/2006/table">
            <a:tbl>
              <a:tblPr/>
              <a:tblGrid>
                <a:gridCol w="1266791">
                  <a:extLst>
                    <a:ext uri="{9D8B030D-6E8A-4147-A177-3AD203B41FA5}">
                      <a16:colId xmlns:a16="http://schemas.microsoft.com/office/drawing/2014/main" val="20000"/>
                    </a:ext>
                  </a:extLst>
                </a:gridCol>
                <a:gridCol w="1285907">
                  <a:extLst>
                    <a:ext uri="{9D8B030D-6E8A-4147-A177-3AD203B41FA5}">
                      <a16:colId xmlns:a16="http://schemas.microsoft.com/office/drawing/2014/main" val="20001"/>
                    </a:ext>
                  </a:extLst>
                </a:gridCol>
                <a:gridCol w="4512278">
                  <a:extLst>
                    <a:ext uri="{9D8B030D-6E8A-4147-A177-3AD203B41FA5}">
                      <a16:colId xmlns:a16="http://schemas.microsoft.com/office/drawing/2014/main" val="20002"/>
                    </a:ext>
                  </a:extLst>
                </a:gridCol>
              </a:tblGrid>
              <a:tr h="1721331">
                <a:tc>
                  <a:txBody>
                    <a:bodyPr/>
                    <a:lstStyle/>
                    <a:p>
                      <a:pPr algn="ctr">
                        <a:lnSpc>
                          <a:spcPts val="1540"/>
                        </a:lnSpc>
                        <a:defRPr/>
                      </a:pPr>
                      <a:r>
                        <a:rPr lang="en-US" sz="1100">
                          <a:solidFill>
                            <a:srgbClr val="272727"/>
                          </a:solidFill>
                          <a:latin typeface="Garet"/>
                          <a:ea typeface="Garet"/>
                          <a:cs typeface="Garet"/>
                          <a:sym typeface="Garet"/>
                        </a:rPr>
                        <a:t>Appropriation</a:t>
                      </a:r>
                      <a:endParaRPr lang="en-US" sz="1100"/>
                    </a:p>
                    <a:p>
                      <a:pPr algn="ctr">
                        <a:lnSpc>
                          <a:spcPts val="1540"/>
                        </a:lnSpc>
                      </a:pPr>
                      <a:r>
                        <a:rPr lang="en-US" sz="1100">
                          <a:solidFill>
                            <a:srgbClr val="272727"/>
                          </a:solidFill>
                          <a:latin typeface="Garet"/>
                          <a:ea typeface="Garet"/>
                          <a:cs typeface="Garet"/>
                          <a:sym typeface="Garet"/>
                        </a:rPr>
                        <a:t>Year</a:t>
                      </a:r>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ctr">
                        <a:lnSpc>
                          <a:spcPts val="1540"/>
                        </a:lnSpc>
                        <a:defRPr/>
                      </a:pPr>
                      <a:r>
                        <a:rPr lang="en-US" sz="1100" u="sng">
                          <a:solidFill>
                            <a:srgbClr val="272727"/>
                          </a:solidFill>
                          <a:latin typeface="Garet"/>
                          <a:ea typeface="Garet"/>
                          <a:cs typeface="Garet"/>
                          <a:sym typeface="Garet"/>
                          <a:hlinkClick r:id="rId4" tooltip="https://myfloridacfofloridapalm.us.document360.io/docs/glossary-overview#B"/>
                        </a:rPr>
                        <a:t>Budget Date</a:t>
                      </a:r>
                      <a:endParaRPr lang="en-US" sz="1100"/>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430"/>
                        </a:lnSpc>
                        <a:defRPr/>
                      </a:pPr>
                      <a:r>
                        <a:rPr lang="en-US" sz="1100">
                          <a:solidFill>
                            <a:srgbClr val="272727"/>
                          </a:solidFill>
                          <a:latin typeface="Garet"/>
                          <a:ea typeface="Garet"/>
                          <a:cs typeface="Garet"/>
                          <a:sym typeface="Garet"/>
                        </a:rPr>
                        <a:t>Date used to budget check the transaction against the appropriate budget period (i.e., fiscal year). For newly created transactions, the Budget date will default to the current date and does not need to be changed for current fiscal year appropriations. Agencies using Fixed Capital Outlay and/or Continuing Appropriations, should update the budget date to 06/30/YYYY, where YYYY is the budget period (i.e., 06/30/2022 = Budget Period 2022 = FY 21/22).</a:t>
                      </a:r>
                      <a:endParaRPr lang="en-US" sz="1100"/>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0"/>
                  </a:ext>
                </a:extLst>
              </a:tr>
              <a:tr h="994547">
                <a:tc>
                  <a:txBody>
                    <a:bodyPr/>
                    <a:lstStyle/>
                    <a:p>
                      <a:pPr algn="ctr">
                        <a:lnSpc>
                          <a:spcPts val="1540"/>
                        </a:lnSpc>
                        <a:defRPr/>
                      </a:pPr>
                      <a:r>
                        <a:rPr lang="en-US" sz="1100">
                          <a:solidFill>
                            <a:srgbClr val="272727"/>
                          </a:solidFill>
                          <a:latin typeface="Garet"/>
                          <a:ea typeface="Garet"/>
                          <a:cs typeface="Garet"/>
                          <a:sym typeface="Garet"/>
                        </a:rPr>
                        <a:t>Available</a:t>
                      </a:r>
                      <a:endParaRPr lang="en-US" sz="1100"/>
                    </a:p>
                    <a:p>
                      <a:pPr algn="ctr">
                        <a:lnSpc>
                          <a:spcPts val="1540"/>
                        </a:lnSpc>
                      </a:pPr>
                      <a:r>
                        <a:rPr lang="en-US" sz="1100">
                          <a:solidFill>
                            <a:srgbClr val="272727"/>
                          </a:solidFill>
                          <a:latin typeface="Garet"/>
                          <a:ea typeface="Garet"/>
                          <a:cs typeface="Garet"/>
                          <a:sym typeface="Garet"/>
                        </a:rPr>
                        <a:t>Balance Checking</a:t>
                      </a:r>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ctr">
                        <a:lnSpc>
                          <a:spcPts val="1540"/>
                        </a:lnSpc>
                        <a:defRPr/>
                      </a:pPr>
                      <a:r>
                        <a:rPr lang="en-US" sz="1100" u="sng">
                          <a:solidFill>
                            <a:srgbClr val="272727"/>
                          </a:solidFill>
                          <a:latin typeface="Garet"/>
                          <a:ea typeface="Garet"/>
                          <a:cs typeface="Garet"/>
                          <a:sym typeface="Garet"/>
                          <a:hlinkClick r:id="rId3" tooltip="https://myfloridacfofloridapalm.us.document360.io/docs/glossary-overview#C"/>
                        </a:rPr>
                        <a:t>Cash Checking</a:t>
                      </a:r>
                      <a:endParaRPr lang="en-US" sz="1100"/>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430"/>
                        </a:lnSpc>
                        <a:defRPr/>
                      </a:pPr>
                      <a:r>
                        <a:rPr lang="en-US" sz="1100">
                          <a:solidFill>
                            <a:srgbClr val="272727"/>
                          </a:solidFill>
                          <a:latin typeface="Garet"/>
                          <a:ea typeface="Garet"/>
                          <a:cs typeface="Garet"/>
                          <a:sym typeface="Garet"/>
                        </a:rPr>
                        <a:t>The process by which Florida PALM validates that sufficient cash is available in a Fund to cover the disbursement associated with a transaction or increase cash. This happens occurs once a payment is picked up for pay cycle.</a:t>
                      </a:r>
                      <a:endParaRPr lang="en-US" sz="1100"/>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1"/>
                  </a:ext>
                </a:extLst>
              </a:tr>
              <a:tr h="2084723">
                <a:tc>
                  <a:txBody>
                    <a:bodyPr/>
                    <a:lstStyle/>
                    <a:p>
                      <a:pPr algn="ctr">
                        <a:lnSpc>
                          <a:spcPts val="1540"/>
                        </a:lnSpc>
                        <a:defRPr/>
                      </a:pPr>
                      <a:r>
                        <a:rPr lang="en-US" sz="1100">
                          <a:solidFill>
                            <a:srgbClr val="272727"/>
                          </a:solidFill>
                          <a:latin typeface="Garet"/>
                          <a:ea typeface="Garet"/>
                          <a:cs typeface="Garet"/>
                          <a:sym typeface="Garet"/>
                        </a:rPr>
                        <a:t>Available</a:t>
                      </a:r>
                      <a:endParaRPr lang="en-US" sz="1100"/>
                    </a:p>
                    <a:p>
                      <a:pPr algn="ctr">
                        <a:lnSpc>
                          <a:spcPts val="1540"/>
                        </a:lnSpc>
                      </a:pPr>
                      <a:r>
                        <a:rPr lang="en-US" sz="1100">
                          <a:solidFill>
                            <a:srgbClr val="272727"/>
                          </a:solidFill>
                          <a:latin typeface="Garet"/>
                          <a:ea typeface="Garet"/>
                          <a:cs typeface="Garet"/>
                          <a:sym typeface="Garet"/>
                        </a:rPr>
                        <a:t>Balance Checking</a:t>
                      </a:r>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ctr">
                        <a:lnSpc>
                          <a:spcPts val="1540"/>
                        </a:lnSpc>
                        <a:defRPr/>
                      </a:pPr>
                      <a:r>
                        <a:rPr lang="en-US" sz="1100" u="sng">
                          <a:solidFill>
                            <a:srgbClr val="272727"/>
                          </a:solidFill>
                          <a:latin typeface="Garet"/>
                          <a:ea typeface="Garet"/>
                          <a:cs typeface="Garet"/>
                          <a:sym typeface="Garet"/>
                          <a:hlinkClick r:id="rId4" tooltip="https://myfloridacfofloridapalm.us.document360.io/docs/glossary-overview#B"/>
                        </a:rPr>
                        <a:t>Budget</a:t>
                      </a:r>
                      <a:endParaRPr lang="en-US" sz="1100"/>
                    </a:p>
                    <a:p>
                      <a:pPr algn="ctr">
                        <a:lnSpc>
                          <a:spcPts val="1540"/>
                        </a:lnSpc>
                      </a:pPr>
                      <a:r>
                        <a:rPr lang="en-US" sz="1100" u="sng">
                          <a:solidFill>
                            <a:srgbClr val="272727"/>
                          </a:solidFill>
                          <a:latin typeface="Garet"/>
                          <a:ea typeface="Garet"/>
                          <a:cs typeface="Garet"/>
                          <a:sym typeface="Garet"/>
                          <a:hlinkClick r:id="rId4" tooltip="https://myfloridacfofloridapalm.us.document360.io/docs/glossary-overview#B"/>
                        </a:rPr>
                        <a:t>Checking </a:t>
                      </a:r>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430"/>
                        </a:lnSpc>
                        <a:defRPr/>
                      </a:pPr>
                      <a:r>
                        <a:rPr lang="en-US" sz="1100">
                          <a:solidFill>
                            <a:srgbClr val="272727"/>
                          </a:solidFill>
                          <a:latin typeface="Garet"/>
                          <a:ea typeface="Garet"/>
                          <a:cs typeface="Garet"/>
                          <a:sym typeface="Garet"/>
                        </a:rPr>
                        <a:t>Budget Check compares the transaction to available spending authority. If there is available spending authority, the transaction continues processing. If there is not available spending authority, then the transaction stops. Budget Check exceptions are resolved via the Budget Execution and Management business process. Budget Check occurs after a transaction has been approved and before it is posted, but it may occur at other stages of the transaction's life cycle depending on the type of transaction and if changes are made to the transaction. </a:t>
                      </a:r>
                      <a:endParaRPr lang="en-US" sz="1100"/>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12" name="Group 12"/>
          <p:cNvGrpSpPr/>
          <p:nvPr/>
        </p:nvGrpSpPr>
        <p:grpSpPr>
          <a:xfrm>
            <a:off x="1913949" y="219159"/>
            <a:ext cx="3944503" cy="406401"/>
            <a:chOff x="0" y="0"/>
            <a:chExt cx="1374990" cy="141665"/>
          </a:xfrm>
        </p:grpSpPr>
        <p:sp>
          <p:nvSpPr>
            <p:cNvPr id="13" name="Freeform 13"/>
            <p:cNvSpPr/>
            <p:nvPr/>
          </p:nvSpPr>
          <p:spPr>
            <a:xfrm>
              <a:off x="0" y="0"/>
              <a:ext cx="1374990" cy="141665"/>
            </a:xfrm>
            <a:custGeom>
              <a:avLst/>
              <a:gdLst/>
              <a:ahLst/>
              <a:cxnLst/>
              <a:rect l="l" t="t" r="r" b="b"/>
              <a:pathLst>
                <a:path w="1374990" h="141665">
                  <a:moveTo>
                    <a:pt x="0" y="0"/>
                  </a:moveTo>
                  <a:lnTo>
                    <a:pt x="1374990" y="0"/>
                  </a:lnTo>
                  <a:lnTo>
                    <a:pt x="1374990" y="141665"/>
                  </a:lnTo>
                  <a:lnTo>
                    <a:pt x="0" y="141665"/>
                  </a:lnTo>
                  <a:close/>
                </a:path>
              </a:pathLst>
            </a:custGeom>
            <a:solidFill>
              <a:srgbClr val="FFFFFF"/>
            </a:solidFill>
            <a:ln w="19050" cap="sq">
              <a:solidFill>
                <a:srgbClr val="000000"/>
              </a:solidFill>
              <a:prstDash val="solid"/>
              <a:miter/>
            </a:ln>
          </p:spPr>
          <p:txBody>
            <a:bodyPr/>
            <a:lstStyle/>
            <a:p>
              <a:endParaRPr lang="en-US"/>
            </a:p>
          </p:txBody>
        </p:sp>
        <p:sp>
          <p:nvSpPr>
            <p:cNvPr id="14" name="TextBox 14"/>
            <p:cNvSpPr txBox="1"/>
            <p:nvPr/>
          </p:nvSpPr>
          <p:spPr>
            <a:xfrm>
              <a:off x="0" y="-28575"/>
              <a:ext cx="1374990" cy="170240"/>
            </a:xfrm>
            <a:prstGeom prst="rect">
              <a:avLst/>
            </a:prstGeom>
          </p:spPr>
          <p:txBody>
            <a:bodyPr lIns="50800" tIns="50800" rIns="50800" bIns="50800" rtlCol="0" anchor="ctr"/>
            <a:lstStyle/>
            <a:p>
              <a:pPr algn="ctr">
                <a:lnSpc>
                  <a:spcPts val="1960"/>
                </a:lnSpc>
              </a:pPr>
              <a:r>
                <a:rPr lang="en-US" sz="1400" b="1">
                  <a:solidFill>
                    <a:srgbClr val="000000"/>
                  </a:solidFill>
                  <a:latin typeface="Garet Bold"/>
                  <a:ea typeface="Garet Bold"/>
                  <a:cs typeface="Garet Bold"/>
                  <a:sym typeface="Garet Bold"/>
                </a:rPr>
                <a:t>System Design - General Ledger</a:t>
              </a:r>
            </a:p>
          </p:txBody>
        </p:sp>
      </p:grpSp>
      <p:grpSp>
        <p:nvGrpSpPr>
          <p:cNvPr id="15" name="Group 15"/>
          <p:cNvGrpSpPr/>
          <p:nvPr/>
        </p:nvGrpSpPr>
        <p:grpSpPr>
          <a:xfrm>
            <a:off x="1913949" y="1995644"/>
            <a:ext cx="3944503" cy="406401"/>
            <a:chOff x="0" y="0"/>
            <a:chExt cx="1374990" cy="141665"/>
          </a:xfrm>
        </p:grpSpPr>
        <p:sp>
          <p:nvSpPr>
            <p:cNvPr id="16" name="Freeform 16"/>
            <p:cNvSpPr/>
            <p:nvPr/>
          </p:nvSpPr>
          <p:spPr>
            <a:xfrm>
              <a:off x="0" y="0"/>
              <a:ext cx="1374990" cy="141665"/>
            </a:xfrm>
            <a:custGeom>
              <a:avLst/>
              <a:gdLst/>
              <a:ahLst/>
              <a:cxnLst/>
              <a:rect l="l" t="t" r="r" b="b"/>
              <a:pathLst>
                <a:path w="1374990" h="141665">
                  <a:moveTo>
                    <a:pt x="0" y="0"/>
                  </a:moveTo>
                  <a:lnTo>
                    <a:pt x="1374990" y="0"/>
                  </a:lnTo>
                  <a:lnTo>
                    <a:pt x="1374990" y="141665"/>
                  </a:lnTo>
                  <a:lnTo>
                    <a:pt x="0" y="141665"/>
                  </a:lnTo>
                  <a:close/>
                </a:path>
              </a:pathLst>
            </a:custGeom>
            <a:solidFill>
              <a:srgbClr val="FFFFFF"/>
            </a:solidFill>
            <a:ln w="19050" cap="sq">
              <a:solidFill>
                <a:srgbClr val="000000"/>
              </a:solidFill>
              <a:prstDash val="solid"/>
              <a:miter/>
            </a:ln>
          </p:spPr>
          <p:txBody>
            <a:bodyPr/>
            <a:lstStyle/>
            <a:p>
              <a:endParaRPr lang="en-US"/>
            </a:p>
          </p:txBody>
        </p:sp>
        <p:sp>
          <p:nvSpPr>
            <p:cNvPr id="17" name="TextBox 17"/>
            <p:cNvSpPr txBox="1"/>
            <p:nvPr/>
          </p:nvSpPr>
          <p:spPr>
            <a:xfrm>
              <a:off x="0" y="-28575"/>
              <a:ext cx="1374990" cy="170240"/>
            </a:xfrm>
            <a:prstGeom prst="rect">
              <a:avLst/>
            </a:prstGeom>
          </p:spPr>
          <p:txBody>
            <a:bodyPr lIns="50800" tIns="50800" rIns="50800" bIns="50800" rtlCol="0" anchor="ctr"/>
            <a:lstStyle/>
            <a:p>
              <a:pPr algn="ctr">
                <a:lnSpc>
                  <a:spcPts val="1960"/>
                </a:lnSpc>
              </a:pPr>
              <a:r>
                <a:rPr lang="en-US" sz="1400" b="1">
                  <a:solidFill>
                    <a:srgbClr val="000000"/>
                  </a:solidFill>
                  <a:latin typeface="Garet Bold"/>
                  <a:ea typeface="Garet Bold"/>
                  <a:cs typeface="Garet Bold"/>
                  <a:sym typeface="Garet Bold"/>
                </a:rPr>
                <a:t>System Design - Commitment Control</a:t>
              </a:r>
            </a:p>
          </p:txBody>
        </p:sp>
      </p:grpSp>
      <p:graphicFrame>
        <p:nvGraphicFramePr>
          <p:cNvPr id="18" name="Table 18"/>
          <p:cNvGraphicFramePr>
            <a:graphicFrameLocks noGrp="1"/>
          </p:cNvGraphicFramePr>
          <p:nvPr/>
        </p:nvGraphicFramePr>
        <p:xfrm>
          <a:off x="353712" y="7510273"/>
          <a:ext cx="7064976" cy="2095295"/>
        </p:xfrm>
        <a:graphic>
          <a:graphicData uri="http://schemas.openxmlformats.org/drawingml/2006/table">
            <a:tbl>
              <a:tblPr/>
              <a:tblGrid>
                <a:gridCol w="1309029">
                  <a:extLst>
                    <a:ext uri="{9D8B030D-6E8A-4147-A177-3AD203B41FA5}">
                      <a16:colId xmlns:a16="http://schemas.microsoft.com/office/drawing/2014/main" val="20000"/>
                    </a:ext>
                  </a:extLst>
                </a:gridCol>
                <a:gridCol w="1356672">
                  <a:extLst>
                    <a:ext uri="{9D8B030D-6E8A-4147-A177-3AD203B41FA5}">
                      <a16:colId xmlns:a16="http://schemas.microsoft.com/office/drawing/2014/main" val="20001"/>
                    </a:ext>
                  </a:extLst>
                </a:gridCol>
                <a:gridCol w="4399275">
                  <a:extLst>
                    <a:ext uri="{9D8B030D-6E8A-4147-A177-3AD203B41FA5}">
                      <a16:colId xmlns:a16="http://schemas.microsoft.com/office/drawing/2014/main" val="20002"/>
                    </a:ext>
                  </a:extLst>
                </a:gridCol>
              </a:tblGrid>
              <a:tr h="817053">
                <a:tc>
                  <a:txBody>
                    <a:bodyPr/>
                    <a:lstStyle/>
                    <a:p>
                      <a:pPr algn="ctr">
                        <a:lnSpc>
                          <a:spcPts val="1430"/>
                        </a:lnSpc>
                        <a:defRPr/>
                      </a:pPr>
                      <a:r>
                        <a:rPr lang="en-US" sz="1100">
                          <a:solidFill>
                            <a:srgbClr val="272727"/>
                          </a:solidFill>
                          <a:latin typeface="Garet"/>
                          <a:ea typeface="Garet"/>
                          <a:cs typeface="Garet"/>
                          <a:sym typeface="Garet"/>
                        </a:rPr>
                        <a:t>Carry</a:t>
                      </a:r>
                      <a:endParaRPr lang="en-US" sz="1100"/>
                    </a:p>
                    <a:p>
                      <a:pPr algn="ctr">
                        <a:lnSpc>
                          <a:spcPts val="1430"/>
                        </a:lnSpc>
                      </a:pPr>
                      <a:r>
                        <a:rPr lang="en-US" sz="1100">
                          <a:solidFill>
                            <a:srgbClr val="272727"/>
                          </a:solidFill>
                          <a:latin typeface="Garet"/>
                          <a:ea typeface="Garet"/>
                          <a:cs typeface="Garet"/>
                          <a:sym typeface="Garet"/>
                        </a:rPr>
                        <a:t>Forward Indicator</a:t>
                      </a:r>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ctr">
                        <a:lnSpc>
                          <a:spcPts val="1430"/>
                        </a:lnSpc>
                        <a:defRPr/>
                      </a:pPr>
                      <a:r>
                        <a:rPr lang="en-US" sz="1100">
                          <a:solidFill>
                            <a:srgbClr val="272727"/>
                          </a:solidFill>
                          <a:latin typeface="Garet"/>
                          <a:ea typeface="Garet"/>
                          <a:cs typeface="Garet"/>
                          <a:sym typeface="Garet"/>
                        </a:rPr>
                        <a:t>Budget Date</a:t>
                      </a:r>
                      <a:endParaRPr lang="en-US" sz="1100"/>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430"/>
                        </a:lnSpc>
                        <a:defRPr/>
                      </a:pPr>
                      <a:r>
                        <a:rPr lang="en-US" sz="1100">
                          <a:solidFill>
                            <a:srgbClr val="272727"/>
                          </a:solidFill>
                          <a:latin typeface="Garet"/>
                          <a:ea typeface="Garet"/>
                          <a:cs typeface="Garet"/>
                          <a:sym typeface="Garet"/>
                        </a:rPr>
                        <a:t>Budget Date will be used in Florida PALM to indicate prior year funding.</a:t>
                      </a:r>
                      <a:endParaRPr lang="en-US" sz="1100"/>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0"/>
                  </a:ext>
                </a:extLst>
              </a:tr>
              <a:tr h="1278242">
                <a:tc>
                  <a:txBody>
                    <a:bodyPr/>
                    <a:lstStyle/>
                    <a:p>
                      <a:pPr algn="ctr">
                        <a:lnSpc>
                          <a:spcPts val="1540"/>
                        </a:lnSpc>
                        <a:defRPr/>
                      </a:pPr>
                      <a:r>
                        <a:rPr lang="en-US" sz="1100">
                          <a:solidFill>
                            <a:srgbClr val="272727"/>
                          </a:solidFill>
                          <a:latin typeface="Garet"/>
                          <a:ea typeface="Garet"/>
                          <a:cs typeface="Garet"/>
                          <a:sym typeface="Garet"/>
                        </a:rPr>
                        <a:t>Carry Forward</a:t>
                      </a:r>
                      <a:endParaRPr lang="en-US" sz="1100"/>
                    </a:p>
                    <a:p>
                      <a:pPr algn="ctr">
                        <a:lnSpc>
                          <a:spcPts val="1540"/>
                        </a:lnSpc>
                      </a:pPr>
                      <a:r>
                        <a:rPr lang="en-US" sz="1100">
                          <a:solidFill>
                            <a:srgbClr val="272727"/>
                          </a:solidFill>
                          <a:latin typeface="Garet"/>
                          <a:ea typeface="Garet"/>
                          <a:cs typeface="Garet"/>
                          <a:sym typeface="Garet"/>
                        </a:rPr>
                        <a:t>Payable</a:t>
                      </a:r>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ctr">
                        <a:lnSpc>
                          <a:spcPts val="1540"/>
                        </a:lnSpc>
                        <a:defRPr/>
                      </a:pPr>
                      <a:r>
                        <a:rPr lang="en-US" sz="1100">
                          <a:solidFill>
                            <a:srgbClr val="272727"/>
                          </a:solidFill>
                          <a:latin typeface="Garet"/>
                          <a:ea typeface="Garet"/>
                          <a:cs typeface="Garet"/>
                          <a:sym typeface="Garet"/>
                        </a:rPr>
                        <a:t>Receipt Accrual</a:t>
                      </a:r>
                      <a:endParaRPr lang="en-US" sz="1100"/>
                    </a:p>
                    <a:p>
                      <a:pPr algn="ctr">
                        <a:lnSpc>
                          <a:spcPts val="1540"/>
                        </a:lnSpc>
                      </a:pPr>
                      <a:r>
                        <a:rPr lang="en-US" sz="1100">
                          <a:solidFill>
                            <a:srgbClr val="272727"/>
                          </a:solidFill>
                          <a:latin typeface="Garet"/>
                          <a:ea typeface="Garet"/>
                          <a:cs typeface="Garet"/>
                          <a:sym typeface="Garet"/>
                        </a:rPr>
                        <a:t>Process</a:t>
                      </a:r>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tc>
                  <a:txBody>
                    <a:bodyPr/>
                    <a:lstStyle/>
                    <a:p>
                      <a:pPr algn="just">
                        <a:lnSpc>
                          <a:spcPts val="1540"/>
                        </a:lnSpc>
                        <a:defRPr/>
                      </a:pPr>
                      <a:r>
                        <a:rPr lang="en-US" sz="1100">
                          <a:solidFill>
                            <a:srgbClr val="272727"/>
                          </a:solidFill>
                          <a:latin typeface="Garet"/>
                          <a:ea typeface="Garet"/>
                          <a:cs typeface="Garet"/>
                          <a:sym typeface="Garet"/>
                        </a:rPr>
                        <a:t>Florida PALM will use the delivered Receiving module functionality to record encumbrance and non-encumbrance (AP) related payables as a “Receipt” to identify goods and services that have been received but not invoiced by fiscal year end (i.e., 6/30/YYYY).</a:t>
                      </a:r>
                      <a:endParaRPr lang="en-US" sz="1100"/>
                    </a:p>
                  </a:txBody>
                  <a:tcPr marL="95250" marR="95250" marT="95250" marB="95250" anchor="ctr">
                    <a:lnL w="19050" cap="flat" cmpd="sng" algn="ctr">
                      <a:solidFill>
                        <a:srgbClr val="272727"/>
                      </a:solidFill>
                      <a:prstDash val="solid"/>
                      <a:round/>
                      <a:headEnd type="none" w="med" len="med"/>
                      <a:tailEnd type="none" w="med" len="med"/>
                    </a:lnL>
                    <a:lnR w="19050" cap="flat" cmpd="sng" algn="ctr">
                      <a:solidFill>
                        <a:srgbClr val="272727"/>
                      </a:solidFill>
                      <a:prstDash val="solid"/>
                      <a:round/>
                      <a:headEnd type="none" w="med" len="med"/>
                      <a:tailEnd type="none" w="med" len="med"/>
                    </a:lnR>
                    <a:lnT w="19050" cap="flat" cmpd="sng" algn="ctr">
                      <a:solidFill>
                        <a:srgbClr val="272727"/>
                      </a:solidFill>
                      <a:prstDash val="solid"/>
                      <a:round/>
                      <a:headEnd type="none" w="med" len="med"/>
                      <a:tailEnd type="none" w="med" len="med"/>
                    </a:lnT>
                    <a:lnB w="19050" cap="flat" cmpd="sng" algn="ctr">
                      <a:solidFill>
                        <a:srgbClr val="272727"/>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19" name="Group 19"/>
          <p:cNvGrpSpPr/>
          <p:nvPr/>
        </p:nvGrpSpPr>
        <p:grpSpPr>
          <a:xfrm>
            <a:off x="1991402" y="7203203"/>
            <a:ext cx="3789596" cy="406401"/>
            <a:chOff x="0" y="0"/>
            <a:chExt cx="1320992" cy="141665"/>
          </a:xfrm>
        </p:grpSpPr>
        <p:sp>
          <p:nvSpPr>
            <p:cNvPr id="20" name="Freeform 20"/>
            <p:cNvSpPr/>
            <p:nvPr/>
          </p:nvSpPr>
          <p:spPr>
            <a:xfrm>
              <a:off x="0" y="0"/>
              <a:ext cx="1320992" cy="141665"/>
            </a:xfrm>
            <a:custGeom>
              <a:avLst/>
              <a:gdLst/>
              <a:ahLst/>
              <a:cxnLst/>
              <a:rect l="l" t="t" r="r" b="b"/>
              <a:pathLst>
                <a:path w="1320992" h="141665">
                  <a:moveTo>
                    <a:pt x="0" y="0"/>
                  </a:moveTo>
                  <a:lnTo>
                    <a:pt x="1320992" y="0"/>
                  </a:lnTo>
                  <a:lnTo>
                    <a:pt x="1320992" y="141665"/>
                  </a:lnTo>
                  <a:lnTo>
                    <a:pt x="0" y="141665"/>
                  </a:lnTo>
                  <a:close/>
                </a:path>
              </a:pathLst>
            </a:custGeom>
            <a:solidFill>
              <a:srgbClr val="FFFFFF"/>
            </a:solidFill>
            <a:ln w="19050" cap="sq">
              <a:solidFill>
                <a:srgbClr val="000000"/>
              </a:solidFill>
              <a:prstDash val="solid"/>
              <a:miter/>
            </a:ln>
          </p:spPr>
          <p:txBody>
            <a:bodyPr/>
            <a:lstStyle/>
            <a:p>
              <a:endParaRPr lang="en-US"/>
            </a:p>
          </p:txBody>
        </p:sp>
        <p:sp>
          <p:nvSpPr>
            <p:cNvPr id="21" name="TextBox 21"/>
            <p:cNvSpPr txBox="1"/>
            <p:nvPr/>
          </p:nvSpPr>
          <p:spPr>
            <a:xfrm>
              <a:off x="0" y="-28575"/>
              <a:ext cx="1320992" cy="170240"/>
            </a:xfrm>
            <a:prstGeom prst="rect">
              <a:avLst/>
            </a:prstGeom>
          </p:spPr>
          <p:txBody>
            <a:bodyPr lIns="50800" tIns="50800" rIns="50800" bIns="50800" rtlCol="0" anchor="ctr"/>
            <a:lstStyle/>
            <a:p>
              <a:pPr algn="ctr">
                <a:lnSpc>
                  <a:spcPts val="1960"/>
                </a:lnSpc>
              </a:pPr>
              <a:r>
                <a:rPr lang="en-US" sz="1400" b="1">
                  <a:solidFill>
                    <a:srgbClr val="000000"/>
                  </a:solidFill>
                  <a:latin typeface="Garet Bold"/>
                  <a:ea typeface="Garet Bold"/>
                  <a:cs typeface="Garet Bold"/>
                  <a:sym typeface="Garet Bold"/>
                </a:rPr>
                <a:t>Year End - Commitment Control</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326A8CD784514980151857FFB91438" ma:contentTypeVersion="9" ma:contentTypeDescription="Create a new document." ma:contentTypeScope="" ma:versionID="5ada2d19edcb68cd8912940340cc943b">
  <xsd:schema xmlns:xsd="http://www.w3.org/2001/XMLSchema" xmlns:xs="http://www.w3.org/2001/XMLSchema" xmlns:p="http://schemas.microsoft.com/office/2006/metadata/properties" xmlns:ns2="ee0d1073-b73c-4cf9-a2e0-1985adf7d54f" xmlns:ns3="38bbd39f-e931-4627-bb4e-35dd95c2a6ed" targetNamespace="http://schemas.microsoft.com/office/2006/metadata/properties" ma:root="true" ma:fieldsID="92ea1cf7cd12e34d9b6cca020c40d3f7" ns2:_="" ns3:_="">
    <xsd:import namespace="ee0d1073-b73c-4cf9-a2e0-1985adf7d54f"/>
    <xsd:import namespace="38bbd39f-e931-4627-bb4e-35dd95c2a6e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d1073-b73c-4cf9-a2e0-1985adf7d5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bbd39f-e931-4627-bb4e-35dd95c2a6e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Description" ma:index="18" nillable="true" ma:displayName="Description" ma:format="Dropdown" ma:internalName="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escription xmlns="38bbd39f-e931-4627-bb4e-35dd95c2a6ed" xsi:nil="true"/>
    <_dlc_DocId xmlns="ee0d1073-b73c-4cf9-a2e0-1985adf7d54f">3XNNPFDRQHSR-1102996205-115</_dlc_DocId>
    <_dlc_DocIdUrl xmlns="ee0d1073-b73c-4cf9-a2e0-1985adf7d54f">
      <Url>https://myfloridacfo.sharepoint.com/sites/FLP/DFS CCN/_layouts/15/DocIdRedir.aspx?ID=3XNNPFDRQHSR-1102996205-115</Url>
      <Description>3XNNPFDRQHSR-1102996205-115</Description>
    </_dlc_DocIdUrl>
  </documentManagement>
</p:properties>
</file>

<file path=customXml/itemProps1.xml><?xml version="1.0" encoding="utf-8"?>
<ds:datastoreItem xmlns:ds="http://schemas.openxmlformats.org/officeDocument/2006/customXml" ds:itemID="{89A17E35-758D-4BD3-B190-3C2E2E0E20C2}"/>
</file>

<file path=customXml/itemProps2.xml><?xml version="1.0" encoding="utf-8"?>
<ds:datastoreItem xmlns:ds="http://schemas.openxmlformats.org/officeDocument/2006/customXml" ds:itemID="{B4DD9453-7F73-4FA1-BB72-FE3F7C13EE09}"/>
</file>

<file path=customXml/itemProps3.xml><?xml version="1.0" encoding="utf-8"?>
<ds:datastoreItem xmlns:ds="http://schemas.openxmlformats.org/officeDocument/2006/customXml" ds:itemID="{601AF2EE-CCE3-493D-AECF-007FBE5190C1}"/>
</file>

<file path=customXml/itemProps4.xml><?xml version="1.0" encoding="utf-8"?>
<ds:datastoreItem xmlns:ds="http://schemas.openxmlformats.org/officeDocument/2006/customXml" ds:itemID="{28FF4917-F5E9-4359-B7AE-534B054737CC}"/>
</file>

<file path=docProps/app.xml><?xml version="1.0" encoding="utf-8"?>
<Properties xmlns="http://schemas.openxmlformats.org/officeDocument/2006/extended-properties" xmlns:vt="http://schemas.openxmlformats.org/officeDocument/2006/docPropsVTypes">
  <TotalTime>0</TotalTime>
  <Words>1264</Words>
  <Application>Microsoft Office PowerPoint</Application>
  <PresentationFormat>Custom</PresentationFormat>
  <Paragraphs>144</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Calibri</vt:lpstr>
      <vt:lpstr>Canva Sans Bold</vt:lpstr>
      <vt:lpstr>Arial</vt:lpstr>
      <vt:lpstr>Garet Bold</vt:lpstr>
      <vt:lpstr>Garet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Terminology Changes - FLAIR to Florida PALM - CCN w/OFFE Edits</dc:title>
  <cp:lastModifiedBy>Topol, Amy</cp:lastModifiedBy>
  <cp:revision>1</cp:revision>
  <dcterms:created xsi:type="dcterms:W3CDTF">2006-08-16T00:00:00Z</dcterms:created>
  <dcterms:modified xsi:type="dcterms:W3CDTF">2025-04-25T20:13:18Z</dcterms:modified>
  <dc:identifier>DAGkKuxnSbI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0x01010057326A8CD784514980151857FFB91438</vt:lpwstr>
  </property>
  <property fmtid="{D5CDD505-2E9C-101B-9397-08002B2CF9AE}" pid="3" name="_dlc_DocIdItemGuid">
    <vt:lpwstr>7ec26e1d-6e7b-46a3-a919-dff6f9d1ef67</vt:lpwstr>
  </property>
</Properties>
</file>