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</p:sldIdLst>
  <p:sldSz cx="7772400" cy="10058400"/>
  <p:notesSz cx="6858000" cy="9144000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</p:embeddedFont>
    <p:embeddedFont>
      <p:font typeface="Arimo Italics" panose="020B0604020202020204" charset="0"/>
      <p:regular r:id="rId9"/>
    </p:embeddedFont>
    <p:embeddedFont>
      <p:font typeface="Poppins Bold" panose="00000800000000000000" pitchFamily="2" charset="0"/>
      <p:regular r:id="rId10"/>
      <p:bold r:id="rId11"/>
    </p:embeddedFont>
    <p:embeddedFont>
      <p:font typeface="Poppins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3" d="100"/>
          <a:sy n="83" d="100"/>
        </p:scale>
        <p:origin x="205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5.fntdata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7193" y="9179045"/>
            <a:ext cx="3720750" cy="452373"/>
          </a:xfrm>
          <a:custGeom>
            <a:avLst/>
            <a:gdLst/>
            <a:ahLst/>
            <a:cxnLst/>
            <a:rect l="l" t="t" r="r" b="b"/>
            <a:pathLst>
              <a:path w="3720750" h="452373">
                <a:moveTo>
                  <a:pt x="0" y="0"/>
                </a:moveTo>
                <a:lnTo>
                  <a:pt x="3720749" y="0"/>
                </a:lnTo>
                <a:lnTo>
                  <a:pt x="3720749" y="452373"/>
                </a:lnTo>
                <a:lnTo>
                  <a:pt x="0" y="45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33" b="-483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076579" y="6416322"/>
            <a:ext cx="1834040" cy="1165880"/>
            <a:chOff x="0" y="0"/>
            <a:chExt cx="639317" cy="4064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9317" cy="406407"/>
            </a:xfrm>
            <a:custGeom>
              <a:avLst/>
              <a:gdLst/>
              <a:ahLst/>
              <a:cxnLst/>
              <a:rect l="l" t="t" r="r" b="b"/>
              <a:pathLst>
                <a:path w="639317" h="406407">
                  <a:moveTo>
                    <a:pt x="0" y="0"/>
                  </a:moveTo>
                  <a:lnTo>
                    <a:pt x="639317" y="0"/>
                  </a:lnTo>
                  <a:lnTo>
                    <a:pt x="639317" y="406407"/>
                  </a:lnTo>
                  <a:lnTo>
                    <a:pt x="0" y="4064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39317" cy="434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7240" y="3620535"/>
            <a:ext cx="2999904" cy="184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 spc="-1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Change can be stressful, especially when you add Florida PALM to the mix. You’re expected to navigate the change, lead your team, and keep the day-to-day operations moving forward. Knowing the process for change management and the part you play makes your role and goals much clearer.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8607" y="5585107"/>
            <a:ext cx="4060292" cy="161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 spc="-1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During this training we will: </a:t>
            </a:r>
          </a:p>
          <a:p>
            <a:pPr marL="280669" lvl="1" indent="-140335" algn="just">
              <a:lnSpc>
                <a:spcPts val="1819"/>
              </a:lnSpc>
              <a:buFont typeface="Arial"/>
              <a:buChar char="•"/>
            </a:pPr>
            <a:r>
              <a:rPr lang="en-US" sz="1299" spc="-1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Contrast our reactions to change,</a:t>
            </a:r>
          </a:p>
          <a:p>
            <a:pPr marL="280669" lvl="1" indent="-140335" algn="just">
              <a:lnSpc>
                <a:spcPts val="1819"/>
              </a:lnSpc>
              <a:buFont typeface="Arial"/>
              <a:buChar char="•"/>
            </a:pPr>
            <a:r>
              <a:rPr lang="en-US" sz="1299" spc="-1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Discuss the 5 Tenets of Change,</a:t>
            </a:r>
          </a:p>
          <a:p>
            <a:pPr marL="280669" lvl="1" indent="-140335" algn="just">
              <a:lnSpc>
                <a:spcPts val="1819"/>
              </a:lnSpc>
              <a:buFont typeface="Arial"/>
              <a:buChar char="•"/>
            </a:pPr>
            <a:r>
              <a:rPr lang="en-US" sz="1299" spc="-1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Review the ADKAR Methodology, </a:t>
            </a:r>
          </a:p>
          <a:p>
            <a:pPr marL="280669" lvl="1" indent="-140335" algn="just">
              <a:lnSpc>
                <a:spcPts val="1819"/>
              </a:lnSpc>
              <a:buFont typeface="Arial"/>
              <a:buChar char="•"/>
            </a:pPr>
            <a:r>
              <a:rPr lang="en-US" sz="1299" spc="-1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Learn the 5 roles of a manager during change, and</a:t>
            </a:r>
          </a:p>
          <a:p>
            <a:pPr marL="280669" lvl="1" indent="-140335" algn="just">
              <a:lnSpc>
                <a:spcPts val="1819"/>
              </a:lnSpc>
              <a:buFont typeface="Arial"/>
              <a:buChar char="•"/>
            </a:pPr>
            <a:r>
              <a:rPr lang="en-US" sz="1299" spc="-1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Put it all into practice by discussing how we will help our teams navigate the change to Florida PALM.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1122" y="7466612"/>
            <a:ext cx="6124829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 register, log into People First: 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Click on the </a:t>
            </a:r>
            <a:r>
              <a:rPr lang="en-US" sz="1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Talent Management</a:t>
            </a: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tile.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Select </a:t>
            </a:r>
            <a:r>
              <a:rPr lang="en-US" sz="1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Learning</a:t>
            </a: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from the dropdown menu at the top left next to the </a:t>
            </a:r>
            <a:r>
              <a:rPr lang="en-US" sz="1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Home</a:t>
            </a: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icon.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Type Change</a:t>
            </a:r>
            <a:r>
              <a:rPr lang="en-US" sz="1200" i="1">
                <a:solidFill>
                  <a:srgbClr val="000000"/>
                </a:solidFill>
                <a:latin typeface="Arimo Italics"/>
                <a:ea typeface="Arimo Italics"/>
                <a:cs typeface="Arimo Italics"/>
                <a:sym typeface="Arimo Italics"/>
              </a:rPr>
              <a:t> Management for Supervisors and SMEs - eLearning</a:t>
            </a: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in the </a:t>
            </a:r>
            <a:r>
              <a:rPr lang="en-US" sz="1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Find Learning</a:t>
            </a: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search box.</a:t>
            </a:r>
          </a:p>
          <a:p>
            <a:pPr marL="259080" lvl="1" indent="-129540" algn="l">
              <a:lnSpc>
                <a:spcPts val="1439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Scroll to find the appropriate class title and click on the course.</a:t>
            </a:r>
          </a:p>
          <a:p>
            <a:pPr algn="l"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Click on </a:t>
            </a:r>
            <a:r>
              <a:rPr lang="en-US" sz="1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Start Course </a:t>
            </a: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 begin viewing the course - or - click on </a:t>
            </a:r>
            <a:r>
              <a:rPr lang="en-US" sz="12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Assign to Me</a:t>
            </a:r>
            <a:r>
              <a:rPr lang="en-US" sz="1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to save the class in your learning assignments for future viewing.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49261" y="6492307"/>
            <a:ext cx="1466673" cy="95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5"/>
              </a:lnSpc>
            </a:pPr>
            <a:r>
              <a:rPr lang="en-US" sz="1615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Now available on the People First LMS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7240" y="2224394"/>
            <a:ext cx="4579933" cy="186182"/>
            <a:chOff x="0" y="0"/>
            <a:chExt cx="5469842" cy="2223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69842" cy="222359"/>
            </a:xfrm>
            <a:custGeom>
              <a:avLst/>
              <a:gdLst/>
              <a:ahLst/>
              <a:cxnLst/>
              <a:rect l="l" t="t" r="r" b="b"/>
              <a:pathLst>
                <a:path w="5469842" h="222359">
                  <a:moveTo>
                    <a:pt x="5266642" y="0"/>
                  </a:moveTo>
                  <a:lnTo>
                    <a:pt x="0" y="0"/>
                  </a:lnTo>
                  <a:lnTo>
                    <a:pt x="0" y="222359"/>
                  </a:lnTo>
                  <a:lnTo>
                    <a:pt x="5266642" y="222359"/>
                  </a:lnTo>
                  <a:lnTo>
                    <a:pt x="5469842" y="111179"/>
                  </a:lnTo>
                  <a:lnTo>
                    <a:pt x="5266642" y="0"/>
                  </a:lnTo>
                  <a:close/>
                </a:path>
              </a:pathLst>
            </a:custGeom>
            <a:solidFill>
              <a:srgbClr val="002C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5355542" cy="241409"/>
            </a:xfrm>
            <a:prstGeom prst="rect">
              <a:avLst/>
            </a:prstGeom>
          </p:spPr>
          <p:txBody>
            <a:bodyPr lIns="15168" tIns="15168" rIns="15168" bIns="15168" rtlCol="0" anchor="ctr"/>
            <a:lstStyle/>
            <a:p>
              <a:pPr algn="ctr">
                <a:lnSpc>
                  <a:spcPts val="794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78607" y="2528950"/>
            <a:ext cx="5764644" cy="85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</a:pPr>
            <a:r>
              <a:rPr lang="en-US" sz="3344" b="1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for SUPERVISORS &amp; SMEs </a:t>
            </a:r>
          </a:p>
          <a:p>
            <a:pPr algn="l">
              <a:lnSpc>
                <a:spcPts val="2958"/>
              </a:lnSpc>
            </a:pPr>
            <a:r>
              <a:rPr lang="en-US" sz="2844" b="1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    </a:t>
            </a:r>
            <a:r>
              <a:rPr lang="en-US" sz="2844" i="1">
                <a:solidFill>
                  <a:srgbClr val="0B132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e-Learning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240" y="739140"/>
            <a:ext cx="6219287" cy="148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1"/>
              </a:lnSpc>
            </a:pPr>
            <a:r>
              <a:rPr lang="en-US" sz="4830" b="1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CHANGE MANAGEMENT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973415" y="3278263"/>
            <a:ext cx="3417065" cy="2936541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3"/>
              <a:stretch>
                <a:fillRect l="-14614" r="-14614"/>
              </a:stretch>
            </a:blipFill>
            <a:ln w="123825" cap="sq">
              <a:solidFill>
                <a:srgbClr val="002C4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067206" y="812325"/>
            <a:ext cx="4018745" cy="3413016"/>
            <a:chOff x="0" y="0"/>
            <a:chExt cx="697238" cy="5921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7238" cy="592146"/>
            </a:xfrm>
            <a:custGeom>
              <a:avLst/>
              <a:gdLst/>
              <a:ahLst/>
              <a:cxnLst/>
              <a:rect l="l" t="t" r="r" b="b"/>
              <a:pathLst>
                <a:path w="697238" h="592146">
                  <a:moveTo>
                    <a:pt x="697238" y="296073"/>
                  </a:moveTo>
                  <a:lnTo>
                    <a:pt x="494038" y="592146"/>
                  </a:lnTo>
                  <a:lnTo>
                    <a:pt x="203200" y="592146"/>
                  </a:lnTo>
                  <a:lnTo>
                    <a:pt x="0" y="296073"/>
                  </a:lnTo>
                  <a:lnTo>
                    <a:pt x="203200" y="0"/>
                  </a:lnTo>
                  <a:lnTo>
                    <a:pt x="494038" y="0"/>
                  </a:lnTo>
                  <a:lnTo>
                    <a:pt x="697238" y="296073"/>
                  </a:lnTo>
                  <a:close/>
                </a:path>
              </a:pathLst>
            </a:custGeom>
            <a:solidFill>
              <a:srgbClr val="0B1320">
                <a:alpha val="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468638" cy="630246"/>
            </a:xfrm>
            <a:prstGeom prst="rect">
              <a:avLst/>
            </a:prstGeom>
          </p:spPr>
          <p:txBody>
            <a:bodyPr lIns="26993" tIns="26993" rIns="26993" bIns="26993" rtlCol="0" anchor="ctr"/>
            <a:lstStyle/>
            <a:p>
              <a:pPr algn="ctr">
                <a:lnSpc>
                  <a:spcPts val="1413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8bbd39f-e931-4627-bb4e-35dd95c2a6ed" xsi:nil="true"/>
    <_dlc_DocId xmlns="ee0d1073-b73c-4cf9-a2e0-1985adf7d54f">3XNNPFDRQHSR-1102996205-244</_dlc_DocId>
    <_dlc_DocIdUrl xmlns="ee0d1073-b73c-4cf9-a2e0-1985adf7d54f">
      <Url>https://myfloridacfo.sharepoint.com/sites/FLP/DFS CCN/_layouts/15/DocIdRedir.aspx?ID=3XNNPFDRQHSR-1102996205-244</Url>
      <Description>3XNNPFDRQHSR-1102996205-244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26A8CD784514980151857FFB91438" ma:contentTypeVersion="10" ma:contentTypeDescription="Create a new document." ma:contentTypeScope="" ma:versionID="c82186b21a1aea68ef48dfa2ee9772c8">
  <xsd:schema xmlns:xsd="http://www.w3.org/2001/XMLSchema" xmlns:xs="http://www.w3.org/2001/XMLSchema" xmlns:p="http://schemas.microsoft.com/office/2006/metadata/properties" xmlns:ns2="ee0d1073-b73c-4cf9-a2e0-1985adf7d54f" xmlns:ns3="38bbd39f-e931-4627-bb4e-35dd95c2a6ed" targetNamespace="http://schemas.microsoft.com/office/2006/metadata/properties" ma:root="true" ma:fieldsID="92ea1cf7cd12e34d9b6cca020c40d3f7" ns2:_="" ns3:_="">
    <xsd:import namespace="ee0d1073-b73c-4cf9-a2e0-1985adf7d54f"/>
    <xsd:import namespace="38bbd39f-e931-4627-bb4e-35dd95c2a6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d39f-e931-4627-bb4e-35dd95c2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7D6B9B-C1FD-44D7-A3E6-13AF1130AF51}">
  <ds:schemaRefs>
    <ds:schemaRef ds:uri="http://schemas.microsoft.com/office/2006/metadata/properties"/>
    <ds:schemaRef ds:uri="http://schemas.microsoft.com/office/infopath/2007/PartnerControls"/>
    <ds:schemaRef ds:uri="38bbd39f-e931-4627-bb4e-35dd95c2a6ed"/>
    <ds:schemaRef ds:uri="ee0d1073-b73c-4cf9-a2e0-1985adf7d54f"/>
  </ds:schemaRefs>
</ds:datastoreItem>
</file>

<file path=customXml/itemProps2.xml><?xml version="1.0" encoding="utf-8"?>
<ds:datastoreItem xmlns:ds="http://schemas.openxmlformats.org/officeDocument/2006/customXml" ds:itemID="{23D65B37-0BEF-4478-A594-96D03AF83E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5ADA8-9DDC-4454-973E-34FF77C4A15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94AD1F2-CF6C-45AC-92F9-66443AB27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d1073-b73c-4cf9-a2e0-1985adf7d54f"/>
    <ds:schemaRef ds:uri="38bbd39f-e931-4627-bb4e-35dd95c2a6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for Supervisors Training Flyer</dc:title>
  <cp:lastModifiedBy>Amy Topol</cp:lastModifiedBy>
  <cp:revision>2</cp:revision>
  <dcterms:created xsi:type="dcterms:W3CDTF">2006-08-16T00:00:00Z</dcterms:created>
  <dcterms:modified xsi:type="dcterms:W3CDTF">2025-06-13T15:16:16Z</dcterms:modified>
  <dc:identifier>DAGg4rVnALs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0x01010057326A8CD784514980151857FFB91438</vt:lpwstr>
  </property>
  <property fmtid="{D5CDD505-2E9C-101B-9397-08002B2CF9AE}" pid="3" name="_dlc_DocIdItemGuid">
    <vt:lpwstr>32889280-a7a4-4bbe-a210-83676ee1f433</vt:lpwstr>
  </property>
</Properties>
</file>