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Lst>
  <p:sldSz cx="10058400" cy="15544800"/>
  <p:notesSz cx="6858000" cy="9144000"/>
  <p:embeddedFontLst>
    <p:embeddedFont>
      <p:font typeface="Adriana" panose="020B0604020202020204" charset="0"/>
      <p:regular r:id="rId3"/>
    </p:embeddedFont>
    <p:embeddedFont>
      <p:font typeface="Amazone" charset="0"/>
      <p:regular r:id="rId4"/>
    </p:embeddedFont>
    <p:embeddedFont>
      <p:font typeface="Bright" panose="020B0604020202020204" charset="0"/>
      <p:regular r:id="rId5"/>
    </p:embeddedFont>
    <p:embeddedFont>
      <p:font typeface="Canva Sans" panose="020B0604020202020204" charset="0"/>
      <p:regular r:id="rId6"/>
    </p:embeddedFont>
    <p:embeddedFont>
      <p:font typeface="Canva Sans Bold" panose="020B0604020202020204" charset="0"/>
      <p:regular r:id="rId7"/>
    </p:embeddedFont>
    <p:embeddedFont>
      <p:font typeface="Canva Sans Bold Italics" panose="020B0604020202020204" charset="0"/>
      <p:regular r:id="rId8"/>
    </p:embeddedFont>
    <p:embeddedFont>
      <p:font typeface="Canva Sans Italics" panose="020B0604020202020204" charset="0"/>
      <p:regular r:id="rId9"/>
    </p:embeddedFont>
    <p:embeddedFont>
      <p:font typeface="Chewy" panose="020B0604020202020204" charset="0"/>
      <p:regular r:id="rId10"/>
    </p:embeddedFont>
    <p:embeddedFont>
      <p:font typeface="Hangyaboly" panose="020B0604020202020204" charset="0"/>
      <p:regular r:id="rId11"/>
    </p:embeddedFont>
    <p:embeddedFont>
      <p:font typeface="Public Sans Bold" panose="020B0604020202020204" charset="0"/>
      <p:regular r:id="rId12"/>
    </p:embeddedFont>
    <p:embeddedFont>
      <p:font typeface="Sue Ellen Francisco"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331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21" Type="http://schemas.openxmlformats.org/officeDocument/2006/relationships/customXml" Target="../customXml/item4.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myfloridacfo.sharepoint.com/:f:/r/sites/LnD/CCN/GAMES%20%20Test%20Your%20Knowledge/WORD%20SCRAMBLE?csf=1&amp;web=1&amp;e=gxDkUn" TargetMode="External"/><Relationship Id="rId18" Type="http://schemas.openxmlformats.org/officeDocument/2006/relationships/image" Target="../media/image13.svg"/><Relationship Id="rId26" Type="http://schemas.openxmlformats.org/officeDocument/2006/relationships/hyperlink" Target="https://myfloridacfo.sharepoint.com/sites/LnD/CCN/GAMES%20%20Test%20Your%20Knowledge/Forms/AllItems.aspx?csf=1&amp;web=1&amp;e=agHBth&amp;CID=0c3ee624%2D6e2a%2D47ea%2Db65c%2D8be2beb69e26&amp;FolderCTID=0x0120007A22E98326A67242A00876927C9D6AA0&amp;id=%2Fsites%2FLnD%2FCCN%2FGAMES%20%20Test%20Your%20Knowledge%2FWHEEL%20OF%20FORTUNE" TargetMode="External"/><Relationship Id="rId39" Type="http://schemas.openxmlformats.org/officeDocument/2006/relationships/image" Target="../media/image28.svg"/><Relationship Id="rId21" Type="http://schemas.openxmlformats.org/officeDocument/2006/relationships/image" Target="../media/image14.png"/><Relationship Id="rId34" Type="http://schemas.openxmlformats.org/officeDocument/2006/relationships/image" Target="../media/image23.png"/><Relationship Id="rId42" Type="http://schemas.openxmlformats.org/officeDocument/2006/relationships/image" Target="../media/image31.svg"/><Relationship Id="rId47" Type="http://schemas.openxmlformats.org/officeDocument/2006/relationships/hyperlink" Target="https://peoplefirst.myflorida.com/peoplefirst" TargetMode="External"/><Relationship Id="rId50" Type="http://schemas.openxmlformats.org/officeDocument/2006/relationships/image" Target="../media/image38.png"/><Relationship Id="rId55" Type="http://schemas.openxmlformats.org/officeDocument/2006/relationships/image" Target="../media/image42.png"/><Relationship Id="rId63" Type="http://schemas.openxmlformats.org/officeDocument/2006/relationships/hyperlink" Target="mailto:DFS.CCN4U@MyFloridaCFO.com" TargetMode="External"/><Relationship Id="rId7" Type="http://schemas.openxmlformats.org/officeDocument/2006/relationships/image" Target="../media/image6.jpeg"/><Relationship Id="rId2" Type="http://schemas.openxmlformats.org/officeDocument/2006/relationships/image" Target="../media/image1.png"/><Relationship Id="rId16" Type="http://schemas.openxmlformats.org/officeDocument/2006/relationships/hyperlink" Target="https://myfloridacfo.sharepoint.com/:f:/r/sites/LnD/CCN/GAMES%20%20Test%20Your%20Knowledge/MATCHING?csf=1&amp;web=1&amp;e=id8vzd" TargetMode="External"/><Relationship Id="rId20" Type="http://schemas.openxmlformats.org/officeDocument/2006/relationships/hyperlink" Target="https://myfloridacfo.sharepoint.com/:f:/r/sites/LnD/CCN/GAMES%20%20Test%20Your%20Knowledge/WORD%20SEARCH?csf=1&amp;web=1&amp;e=6GwZTM" TargetMode="External"/><Relationship Id="rId29" Type="http://schemas.openxmlformats.org/officeDocument/2006/relationships/hyperlink" Target="https://myfloridacfo.sharepoint.com/:f:/r/sites/LnD/CCN/GAMES%20%20Test%20Your%20Knowledge/WHEEL%20OF%20FORTUNE?csf=1&amp;web=1&amp;e=agHBth" TargetMode="External"/><Relationship Id="rId41" Type="http://schemas.openxmlformats.org/officeDocument/2006/relationships/image" Target="../media/image30.png"/><Relationship Id="rId54" Type="http://schemas.openxmlformats.org/officeDocument/2006/relationships/image" Target="../media/image41.png"/><Relationship Id="rId62" Type="http://schemas.openxmlformats.org/officeDocument/2006/relationships/hyperlink" Target="https://myfloridacfo.sharepoint.com/sites/LnD/CCN/SitePages/DFS-Florida-PALM-Stakeholders-Site.aspx"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myfloridacfo.sharepoint.com/:f:/r/sites/LnD/CCN/GAMES%20%20Test%20Your%20Knowledge/CROSSWORD%20PUZZLES?csf=1&amp;web=1&amp;e=ZhdiQj" TargetMode="External"/><Relationship Id="rId24" Type="http://schemas.openxmlformats.org/officeDocument/2006/relationships/image" Target="../media/image16.png"/><Relationship Id="rId32" Type="http://schemas.openxmlformats.org/officeDocument/2006/relationships/image" Target="../media/image21.png"/><Relationship Id="rId37" Type="http://schemas.openxmlformats.org/officeDocument/2006/relationships/image" Target="../media/image26.svg"/><Relationship Id="rId40" Type="http://schemas.openxmlformats.org/officeDocument/2006/relationships/image" Target="../media/image29.png"/><Relationship Id="rId45" Type="http://schemas.openxmlformats.org/officeDocument/2006/relationships/image" Target="../media/image34.png"/><Relationship Id="rId53" Type="http://schemas.openxmlformats.org/officeDocument/2006/relationships/image" Target="../media/image40.png"/><Relationship Id="rId58" Type="http://schemas.openxmlformats.org/officeDocument/2006/relationships/image" Target="../media/image45.svg"/><Relationship Id="rId5" Type="http://schemas.openxmlformats.org/officeDocument/2006/relationships/image" Target="../media/image4.png"/><Relationship Id="rId15" Type="http://schemas.openxmlformats.org/officeDocument/2006/relationships/image" Target="../media/image11.svg"/><Relationship Id="rId23" Type="http://schemas.openxmlformats.org/officeDocument/2006/relationships/hyperlink" Target="https://myfloridacfo.sharepoint.com/sites/LnD/CCN/GAMES%20%20Test%20Your%20Knowledge/Forms/AllItems.aspx?csf=1&amp;web=1&amp;e=Y32s7i&amp;CID=8f77cd9f%2De187%2D4ae4%2D84c1%2D07bfbecb77f0&amp;FolderCTID=0x0120007A22E98326A67242A00876927C9D6AA0&amp;id=%2Fsites%2FLnD%2FCCN%2FGAMES%20%20Test%20Your%20Knowledge%2FMULTIPLE%20CHOICE" TargetMode="External"/><Relationship Id="rId28" Type="http://schemas.openxmlformats.org/officeDocument/2006/relationships/image" Target="../media/image18.svg"/><Relationship Id="rId36" Type="http://schemas.openxmlformats.org/officeDocument/2006/relationships/image" Target="../media/image25.png"/><Relationship Id="rId49" Type="http://schemas.openxmlformats.org/officeDocument/2006/relationships/image" Target="../media/image37.svg"/><Relationship Id="rId57" Type="http://schemas.openxmlformats.org/officeDocument/2006/relationships/image" Target="../media/image44.png"/><Relationship Id="rId61" Type="http://schemas.openxmlformats.org/officeDocument/2006/relationships/hyperlink" Target="https://attendee.gotowebinar.com/register/292405669378730846" TargetMode="External"/><Relationship Id="rId10" Type="http://schemas.openxmlformats.org/officeDocument/2006/relationships/image" Target="../media/image8.svg"/><Relationship Id="rId19" Type="http://schemas.openxmlformats.org/officeDocument/2006/relationships/hyperlink" Target="https://myfloridacfo.sharepoint.com/:f:/r/sites/LnD/CCN/GAMES%20%20Test%20Your%20Knowledge/MATCHING?csf=1&amp;web=1&amp;e=D9jZMR" TargetMode="External"/><Relationship Id="rId31" Type="http://schemas.openxmlformats.org/officeDocument/2006/relationships/image" Target="../media/image20.png"/><Relationship Id="rId44" Type="http://schemas.openxmlformats.org/officeDocument/2006/relationships/image" Target="../media/image33.svg"/><Relationship Id="rId52" Type="http://schemas.openxmlformats.org/officeDocument/2006/relationships/hyperlink" Target="https://www.myfloridacfo.com/sitefinity-images/florida-palm-libraries/flpalm-images/rw-roadmap-lg.png?sfvrsn=1420895c_1" TargetMode="External"/><Relationship Id="rId60" Type="http://schemas.openxmlformats.org/officeDocument/2006/relationships/hyperlink" Target="https://myfloridacfo.sharepoint.com/:x:/r/sites/FLP/DFS%20CCN/_layouts/15/Doc.aspx?sourcedoc=%7B8F6F59AE-0EC3-467E-9E83-F2EC483350F3%7D&amp;file=Lunch%20and%20Learn%20In-Person%20Attendee%20Sign-up%20Sheet%20-%20June%202025.xlsx&amp;action=default&amp;mobileredirect=true" TargetMode="Externa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5.svg"/><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4.svg"/><Relationship Id="rId43" Type="http://schemas.openxmlformats.org/officeDocument/2006/relationships/image" Target="../media/image32.png"/><Relationship Id="rId48" Type="http://schemas.openxmlformats.org/officeDocument/2006/relationships/image" Target="../media/image36.png"/><Relationship Id="rId56" Type="http://schemas.openxmlformats.org/officeDocument/2006/relationships/image" Target="../media/image43.svg"/><Relationship Id="rId64" Type="http://schemas.openxmlformats.org/officeDocument/2006/relationships/hyperlink" Target="https://myfloridacfo.com/floridapalm/agency-readiness" TargetMode="External"/><Relationship Id="rId8" Type="http://schemas.openxmlformats.org/officeDocument/2006/relationships/hyperlink" Target="https://myfloridacfo.sharepoint.com/:f:/r/sites/LnD/CCN/GAMES%20%20Test%20Your%20Knowledge/BINGO?csf=1&amp;web=1&amp;e=l9GqhI" TargetMode="External"/><Relationship Id="rId51" Type="http://schemas.openxmlformats.org/officeDocument/2006/relationships/image" Target="../media/image39.svg"/><Relationship Id="rId3" Type="http://schemas.openxmlformats.org/officeDocument/2006/relationships/image" Target="../media/image2.svg"/><Relationship Id="rId12" Type="http://schemas.openxmlformats.org/officeDocument/2006/relationships/image" Target="../media/image9.png"/><Relationship Id="rId17" Type="http://schemas.openxmlformats.org/officeDocument/2006/relationships/image" Target="../media/image12.png"/><Relationship Id="rId25" Type="http://schemas.openxmlformats.org/officeDocument/2006/relationships/hyperlink" Target="https://myfloridacfo.sharepoint.com/:f:/r/sites/LnD/CCN/GAMES%20%20Test%20Your%20Knowledge/MULTIPLE%20CHOICE?csf=1&amp;web=1&amp;e=Y32s7i" TargetMode="External"/><Relationship Id="rId33" Type="http://schemas.openxmlformats.org/officeDocument/2006/relationships/image" Target="../media/image22.svg"/><Relationship Id="rId38" Type="http://schemas.openxmlformats.org/officeDocument/2006/relationships/image" Target="../media/image27.png"/><Relationship Id="rId46" Type="http://schemas.openxmlformats.org/officeDocument/2006/relationships/image" Target="../media/image35.svg"/><Relationship Id="rId5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850" y="5548489"/>
            <a:ext cx="8264222" cy="2340928"/>
          </a:xfrm>
          <a:custGeom>
            <a:avLst/>
            <a:gdLst/>
            <a:ahLst/>
            <a:cxnLst/>
            <a:rect l="l" t="t" r="r" b="b"/>
            <a:pathLst>
              <a:path w="8264222" h="2340928">
                <a:moveTo>
                  <a:pt x="0" y="0"/>
                </a:moveTo>
                <a:lnTo>
                  <a:pt x="8264222" y="0"/>
                </a:lnTo>
                <a:lnTo>
                  <a:pt x="8264222" y="2340928"/>
                </a:lnTo>
                <a:lnTo>
                  <a:pt x="0" y="2340928"/>
                </a:lnTo>
                <a:lnTo>
                  <a:pt x="0" y="0"/>
                </a:lnTo>
                <a:close/>
              </a:path>
            </a:pathLst>
          </a:custGeom>
          <a:blipFill>
            <a:blip r:embed="rId2">
              <a:alphaModFix amt="18999"/>
              <a:extLst>
                <a:ext uri="{96DAC541-7B7A-43D3-8B79-37D633B846F1}">
                  <asvg:svgBlip xmlns:asvg="http://schemas.microsoft.com/office/drawing/2016/SVG/main" r:embed="rId3"/>
                </a:ext>
              </a:extLst>
            </a:blip>
            <a:stretch>
              <a:fillRect t="-83859" b="-169172"/>
            </a:stretch>
          </a:blipFill>
        </p:spPr>
        <p:txBody>
          <a:bodyPr/>
          <a:lstStyle/>
          <a:p>
            <a:endParaRPr lang="en-US"/>
          </a:p>
        </p:txBody>
      </p:sp>
      <p:sp>
        <p:nvSpPr>
          <p:cNvPr id="3" name="Freeform 3"/>
          <p:cNvSpPr/>
          <p:nvPr/>
        </p:nvSpPr>
        <p:spPr>
          <a:xfrm>
            <a:off x="-2517" y="10915530"/>
            <a:ext cx="8208324" cy="3571527"/>
          </a:xfrm>
          <a:custGeom>
            <a:avLst/>
            <a:gdLst/>
            <a:ahLst/>
            <a:cxnLst/>
            <a:rect l="l" t="t" r="r" b="b"/>
            <a:pathLst>
              <a:path w="8208324" h="3571527">
                <a:moveTo>
                  <a:pt x="0" y="0"/>
                </a:moveTo>
                <a:lnTo>
                  <a:pt x="8208324" y="0"/>
                </a:lnTo>
                <a:lnTo>
                  <a:pt x="8208324" y="3571527"/>
                </a:lnTo>
                <a:lnTo>
                  <a:pt x="0" y="3571527"/>
                </a:lnTo>
                <a:lnTo>
                  <a:pt x="0" y="0"/>
                </a:lnTo>
                <a:close/>
              </a:path>
            </a:pathLst>
          </a:custGeom>
          <a:blipFill>
            <a:blip r:embed="rId4">
              <a:alphaModFix amt="18999"/>
            </a:blip>
            <a:stretch>
              <a:fillRect t="-120019" b="-9807"/>
            </a:stretch>
          </a:blipFill>
        </p:spPr>
        <p:txBody>
          <a:bodyPr/>
          <a:lstStyle/>
          <a:p>
            <a:endParaRPr lang="en-US"/>
          </a:p>
        </p:txBody>
      </p:sp>
      <p:grpSp>
        <p:nvGrpSpPr>
          <p:cNvPr id="4" name="Group 4"/>
          <p:cNvGrpSpPr/>
          <p:nvPr/>
        </p:nvGrpSpPr>
        <p:grpSpPr>
          <a:xfrm>
            <a:off x="8203839" y="2703795"/>
            <a:ext cx="1857078" cy="11783262"/>
            <a:chOff x="0" y="0"/>
            <a:chExt cx="588498" cy="3734050"/>
          </a:xfrm>
        </p:grpSpPr>
        <p:sp>
          <p:nvSpPr>
            <p:cNvPr id="5" name="Freeform 5"/>
            <p:cNvSpPr/>
            <p:nvPr/>
          </p:nvSpPr>
          <p:spPr>
            <a:xfrm>
              <a:off x="0" y="0"/>
              <a:ext cx="588498" cy="3734050"/>
            </a:xfrm>
            <a:custGeom>
              <a:avLst/>
              <a:gdLst/>
              <a:ahLst/>
              <a:cxnLst/>
              <a:rect l="l" t="t" r="r" b="b"/>
              <a:pathLst>
                <a:path w="588498" h="3734050">
                  <a:moveTo>
                    <a:pt x="0" y="0"/>
                  </a:moveTo>
                  <a:lnTo>
                    <a:pt x="588498" y="0"/>
                  </a:lnTo>
                  <a:lnTo>
                    <a:pt x="588498" y="3734050"/>
                  </a:lnTo>
                  <a:lnTo>
                    <a:pt x="0" y="3734050"/>
                  </a:lnTo>
                  <a:close/>
                </a:path>
              </a:pathLst>
            </a:custGeom>
            <a:solidFill>
              <a:srgbClr val="42962F">
                <a:alpha val="13725"/>
              </a:srgbClr>
            </a:solidFill>
            <a:ln cap="sq">
              <a:noFill/>
              <a:prstDash val="solid"/>
              <a:miter/>
            </a:ln>
          </p:spPr>
          <p:txBody>
            <a:bodyPr/>
            <a:lstStyle/>
            <a:p>
              <a:endParaRPr lang="en-US"/>
            </a:p>
          </p:txBody>
        </p:sp>
        <p:sp>
          <p:nvSpPr>
            <p:cNvPr id="6" name="TextBox 6"/>
            <p:cNvSpPr txBox="1"/>
            <p:nvPr/>
          </p:nvSpPr>
          <p:spPr>
            <a:xfrm>
              <a:off x="0" y="-19050"/>
              <a:ext cx="588498" cy="3753100"/>
            </a:xfrm>
            <a:prstGeom prst="rect">
              <a:avLst/>
            </a:prstGeom>
          </p:spPr>
          <p:txBody>
            <a:bodyPr lIns="43180" tIns="43180" rIns="43180" bIns="43180" rtlCol="0" anchor="ctr"/>
            <a:lstStyle/>
            <a:p>
              <a:pPr algn="ctr">
                <a:lnSpc>
                  <a:spcPts val="1739"/>
                </a:lnSpc>
              </a:pPr>
              <a:endParaRPr/>
            </a:p>
          </p:txBody>
        </p:sp>
      </p:grpSp>
      <p:grpSp>
        <p:nvGrpSpPr>
          <p:cNvPr id="7" name="Group 7"/>
          <p:cNvGrpSpPr/>
          <p:nvPr/>
        </p:nvGrpSpPr>
        <p:grpSpPr>
          <a:xfrm>
            <a:off x="0" y="14487057"/>
            <a:ext cx="10060917" cy="1156858"/>
            <a:chOff x="0" y="0"/>
            <a:chExt cx="3188249" cy="366602"/>
          </a:xfrm>
        </p:grpSpPr>
        <p:sp>
          <p:nvSpPr>
            <p:cNvPr id="8" name="Freeform 8"/>
            <p:cNvSpPr/>
            <p:nvPr/>
          </p:nvSpPr>
          <p:spPr>
            <a:xfrm>
              <a:off x="0" y="0"/>
              <a:ext cx="3188249" cy="366602"/>
            </a:xfrm>
            <a:custGeom>
              <a:avLst/>
              <a:gdLst/>
              <a:ahLst/>
              <a:cxnLst/>
              <a:rect l="l" t="t" r="r" b="b"/>
              <a:pathLst>
                <a:path w="3188249" h="366602">
                  <a:moveTo>
                    <a:pt x="0" y="0"/>
                  </a:moveTo>
                  <a:lnTo>
                    <a:pt x="3188249" y="0"/>
                  </a:lnTo>
                  <a:lnTo>
                    <a:pt x="3188249" y="366602"/>
                  </a:lnTo>
                  <a:lnTo>
                    <a:pt x="0" y="366602"/>
                  </a:lnTo>
                  <a:close/>
                </a:path>
              </a:pathLst>
            </a:custGeom>
            <a:solidFill>
              <a:srgbClr val="FF3131">
                <a:alpha val="13725"/>
              </a:srgbClr>
            </a:solidFill>
            <a:ln cap="sq">
              <a:noFill/>
              <a:prstDash val="solid"/>
              <a:miter/>
            </a:ln>
          </p:spPr>
          <p:txBody>
            <a:bodyPr/>
            <a:lstStyle/>
            <a:p>
              <a:endParaRPr lang="en-US"/>
            </a:p>
          </p:txBody>
        </p:sp>
        <p:sp>
          <p:nvSpPr>
            <p:cNvPr id="9" name="TextBox 9"/>
            <p:cNvSpPr txBox="1"/>
            <p:nvPr/>
          </p:nvSpPr>
          <p:spPr>
            <a:xfrm>
              <a:off x="0" y="-19050"/>
              <a:ext cx="3188249" cy="385652"/>
            </a:xfrm>
            <a:prstGeom prst="rect">
              <a:avLst/>
            </a:prstGeom>
          </p:spPr>
          <p:txBody>
            <a:bodyPr lIns="43180" tIns="43180" rIns="43180" bIns="43180" rtlCol="0" anchor="ctr"/>
            <a:lstStyle/>
            <a:p>
              <a:pPr algn="ctr">
                <a:lnSpc>
                  <a:spcPts val="1739"/>
                </a:lnSpc>
              </a:pPr>
              <a:endParaRPr/>
            </a:p>
          </p:txBody>
        </p:sp>
      </p:grpSp>
      <p:grpSp>
        <p:nvGrpSpPr>
          <p:cNvPr id="10" name="Group 10"/>
          <p:cNvGrpSpPr/>
          <p:nvPr/>
        </p:nvGrpSpPr>
        <p:grpSpPr>
          <a:xfrm>
            <a:off x="0" y="7889417"/>
            <a:ext cx="8205807" cy="3026113"/>
            <a:chOff x="0" y="0"/>
            <a:chExt cx="2210318" cy="815115"/>
          </a:xfrm>
        </p:grpSpPr>
        <p:sp>
          <p:nvSpPr>
            <p:cNvPr id="11" name="Freeform 11"/>
            <p:cNvSpPr/>
            <p:nvPr/>
          </p:nvSpPr>
          <p:spPr>
            <a:xfrm>
              <a:off x="0" y="0"/>
              <a:ext cx="2210318" cy="815115"/>
            </a:xfrm>
            <a:custGeom>
              <a:avLst/>
              <a:gdLst/>
              <a:ahLst/>
              <a:cxnLst/>
              <a:rect l="l" t="t" r="r" b="b"/>
              <a:pathLst>
                <a:path w="2210318" h="815115">
                  <a:moveTo>
                    <a:pt x="10378" y="0"/>
                  </a:moveTo>
                  <a:lnTo>
                    <a:pt x="2199940" y="0"/>
                  </a:lnTo>
                  <a:cubicBezTo>
                    <a:pt x="2202693" y="0"/>
                    <a:pt x="2205332" y="1093"/>
                    <a:pt x="2207279" y="3040"/>
                  </a:cubicBezTo>
                  <a:cubicBezTo>
                    <a:pt x="2209225" y="4986"/>
                    <a:pt x="2210318" y="7626"/>
                    <a:pt x="2210318" y="10378"/>
                  </a:cubicBezTo>
                  <a:lnTo>
                    <a:pt x="2210318" y="804737"/>
                  </a:lnTo>
                  <a:cubicBezTo>
                    <a:pt x="2210318" y="807489"/>
                    <a:pt x="2209225" y="810129"/>
                    <a:pt x="2207279" y="812075"/>
                  </a:cubicBezTo>
                  <a:cubicBezTo>
                    <a:pt x="2205332" y="814021"/>
                    <a:pt x="2202693" y="815115"/>
                    <a:pt x="2199940" y="815115"/>
                  </a:cubicBezTo>
                  <a:lnTo>
                    <a:pt x="10378" y="815115"/>
                  </a:lnTo>
                  <a:cubicBezTo>
                    <a:pt x="7626" y="815115"/>
                    <a:pt x="4986" y="814021"/>
                    <a:pt x="3040" y="812075"/>
                  </a:cubicBezTo>
                  <a:cubicBezTo>
                    <a:pt x="1093" y="810129"/>
                    <a:pt x="0" y="807489"/>
                    <a:pt x="0" y="804737"/>
                  </a:cubicBezTo>
                  <a:lnTo>
                    <a:pt x="0" y="10378"/>
                  </a:lnTo>
                  <a:cubicBezTo>
                    <a:pt x="0" y="7626"/>
                    <a:pt x="1093" y="4986"/>
                    <a:pt x="3040" y="3040"/>
                  </a:cubicBezTo>
                  <a:cubicBezTo>
                    <a:pt x="4986" y="1093"/>
                    <a:pt x="7626" y="0"/>
                    <a:pt x="10378" y="0"/>
                  </a:cubicBezTo>
                  <a:close/>
                </a:path>
              </a:pathLst>
            </a:custGeom>
            <a:solidFill>
              <a:srgbClr val="000000">
                <a:alpha val="0"/>
              </a:srgbClr>
            </a:solidFill>
            <a:ln w="28575" cap="sq">
              <a:solidFill>
                <a:srgbClr val="FF3131"/>
              </a:solidFill>
              <a:prstDash val="solid"/>
              <a:miter/>
            </a:ln>
          </p:spPr>
          <p:txBody>
            <a:bodyPr/>
            <a:lstStyle/>
            <a:p>
              <a:endParaRPr lang="en-US"/>
            </a:p>
          </p:txBody>
        </p:sp>
        <p:sp>
          <p:nvSpPr>
            <p:cNvPr id="12" name="TextBox 12"/>
            <p:cNvSpPr txBox="1"/>
            <p:nvPr/>
          </p:nvSpPr>
          <p:spPr>
            <a:xfrm>
              <a:off x="0" y="66675"/>
              <a:ext cx="2210318" cy="748440"/>
            </a:xfrm>
            <a:prstGeom prst="rect">
              <a:avLst/>
            </a:prstGeom>
          </p:spPr>
          <p:txBody>
            <a:bodyPr lIns="50800" tIns="50800" rIns="50800" bIns="50800" rtlCol="0" anchor="ctr"/>
            <a:lstStyle/>
            <a:p>
              <a:pPr algn="ctr">
                <a:lnSpc>
                  <a:spcPts val="1483"/>
                </a:lnSpc>
              </a:pPr>
              <a:endParaRPr/>
            </a:p>
          </p:txBody>
        </p:sp>
      </p:grpSp>
      <p:grpSp>
        <p:nvGrpSpPr>
          <p:cNvPr id="13" name="Group 13"/>
          <p:cNvGrpSpPr/>
          <p:nvPr/>
        </p:nvGrpSpPr>
        <p:grpSpPr>
          <a:xfrm>
            <a:off x="8205807" y="14429984"/>
            <a:ext cx="1693506" cy="1058441"/>
            <a:chOff x="0" y="0"/>
            <a:chExt cx="2258008" cy="1411255"/>
          </a:xfrm>
        </p:grpSpPr>
        <p:sp>
          <p:nvSpPr>
            <p:cNvPr id="14" name="Freeform 14"/>
            <p:cNvSpPr/>
            <p:nvPr/>
          </p:nvSpPr>
          <p:spPr>
            <a:xfrm>
              <a:off x="0" y="0"/>
              <a:ext cx="2258008" cy="1411255"/>
            </a:xfrm>
            <a:custGeom>
              <a:avLst/>
              <a:gdLst/>
              <a:ahLst/>
              <a:cxnLst/>
              <a:rect l="l" t="t" r="r" b="b"/>
              <a:pathLst>
                <a:path w="2258008" h="1411255">
                  <a:moveTo>
                    <a:pt x="0" y="0"/>
                  </a:moveTo>
                  <a:lnTo>
                    <a:pt x="2258008" y="0"/>
                  </a:lnTo>
                  <a:lnTo>
                    <a:pt x="2258008" y="1411255"/>
                  </a:lnTo>
                  <a:lnTo>
                    <a:pt x="0" y="1411255"/>
                  </a:lnTo>
                  <a:lnTo>
                    <a:pt x="0" y="0"/>
                  </a:lnTo>
                  <a:close/>
                </a:path>
              </a:pathLst>
            </a:custGeom>
            <a:blipFill>
              <a:blip r:embed="rId5"/>
              <a:stretch>
                <a:fillRect/>
              </a:stretch>
            </a:blipFill>
          </p:spPr>
          <p:txBody>
            <a:bodyPr/>
            <a:lstStyle/>
            <a:p>
              <a:endParaRPr lang="en-US"/>
            </a:p>
          </p:txBody>
        </p:sp>
        <p:sp>
          <p:nvSpPr>
            <p:cNvPr id="15" name="Freeform 15"/>
            <p:cNvSpPr/>
            <p:nvPr/>
          </p:nvSpPr>
          <p:spPr>
            <a:xfrm rot="-747487">
              <a:off x="1032390" y="921803"/>
              <a:ext cx="400619" cy="121257"/>
            </a:xfrm>
            <a:custGeom>
              <a:avLst/>
              <a:gdLst/>
              <a:ahLst/>
              <a:cxnLst/>
              <a:rect l="l" t="t" r="r" b="b"/>
              <a:pathLst>
                <a:path w="400619" h="121257">
                  <a:moveTo>
                    <a:pt x="0" y="0"/>
                  </a:moveTo>
                  <a:lnTo>
                    <a:pt x="400619" y="0"/>
                  </a:lnTo>
                  <a:lnTo>
                    <a:pt x="400619" y="121257"/>
                  </a:lnTo>
                  <a:lnTo>
                    <a:pt x="0" y="121257"/>
                  </a:lnTo>
                  <a:lnTo>
                    <a:pt x="0" y="0"/>
                  </a:lnTo>
                  <a:close/>
                </a:path>
              </a:pathLst>
            </a:custGeom>
            <a:blipFill>
              <a:blip r:embed="rId6">
                <a:alphaModFix amt="80000"/>
              </a:blip>
              <a:stretch>
                <a:fillRect/>
              </a:stretch>
            </a:blipFill>
          </p:spPr>
          <p:txBody>
            <a:bodyPr/>
            <a:lstStyle/>
            <a:p>
              <a:endParaRPr lang="en-US"/>
            </a:p>
          </p:txBody>
        </p:sp>
      </p:grpSp>
      <p:grpSp>
        <p:nvGrpSpPr>
          <p:cNvPr id="16" name="Group 16"/>
          <p:cNvGrpSpPr/>
          <p:nvPr/>
        </p:nvGrpSpPr>
        <p:grpSpPr>
          <a:xfrm>
            <a:off x="0" y="2703795"/>
            <a:ext cx="8205807" cy="2844694"/>
            <a:chOff x="0" y="0"/>
            <a:chExt cx="2210318" cy="766247"/>
          </a:xfrm>
        </p:grpSpPr>
        <p:sp>
          <p:nvSpPr>
            <p:cNvPr id="17" name="Freeform 17"/>
            <p:cNvSpPr/>
            <p:nvPr/>
          </p:nvSpPr>
          <p:spPr>
            <a:xfrm>
              <a:off x="0" y="0"/>
              <a:ext cx="2210318" cy="766248"/>
            </a:xfrm>
            <a:custGeom>
              <a:avLst/>
              <a:gdLst/>
              <a:ahLst/>
              <a:cxnLst/>
              <a:rect l="l" t="t" r="r" b="b"/>
              <a:pathLst>
                <a:path w="2210318" h="766248">
                  <a:moveTo>
                    <a:pt x="10378" y="0"/>
                  </a:moveTo>
                  <a:lnTo>
                    <a:pt x="2199940" y="0"/>
                  </a:lnTo>
                  <a:cubicBezTo>
                    <a:pt x="2202693" y="0"/>
                    <a:pt x="2205332" y="1093"/>
                    <a:pt x="2207279" y="3040"/>
                  </a:cubicBezTo>
                  <a:cubicBezTo>
                    <a:pt x="2209225" y="4986"/>
                    <a:pt x="2210318" y="7626"/>
                    <a:pt x="2210318" y="10378"/>
                  </a:cubicBezTo>
                  <a:lnTo>
                    <a:pt x="2210318" y="755869"/>
                  </a:lnTo>
                  <a:cubicBezTo>
                    <a:pt x="2210318" y="758622"/>
                    <a:pt x="2209225" y="761262"/>
                    <a:pt x="2207279" y="763208"/>
                  </a:cubicBezTo>
                  <a:cubicBezTo>
                    <a:pt x="2205332" y="765154"/>
                    <a:pt x="2202693" y="766248"/>
                    <a:pt x="2199940" y="766248"/>
                  </a:cubicBezTo>
                  <a:lnTo>
                    <a:pt x="10378" y="766248"/>
                  </a:lnTo>
                  <a:cubicBezTo>
                    <a:pt x="7626" y="766248"/>
                    <a:pt x="4986" y="765154"/>
                    <a:pt x="3040" y="763208"/>
                  </a:cubicBezTo>
                  <a:cubicBezTo>
                    <a:pt x="1093" y="761262"/>
                    <a:pt x="0" y="758622"/>
                    <a:pt x="0" y="755869"/>
                  </a:cubicBezTo>
                  <a:lnTo>
                    <a:pt x="0" y="10378"/>
                  </a:lnTo>
                  <a:cubicBezTo>
                    <a:pt x="0" y="7626"/>
                    <a:pt x="1093" y="4986"/>
                    <a:pt x="3040" y="3040"/>
                  </a:cubicBezTo>
                  <a:cubicBezTo>
                    <a:pt x="4986" y="1093"/>
                    <a:pt x="7626" y="0"/>
                    <a:pt x="10378" y="0"/>
                  </a:cubicBezTo>
                  <a:close/>
                </a:path>
              </a:pathLst>
            </a:custGeom>
            <a:solidFill>
              <a:srgbClr val="FF5757">
                <a:alpha val="22745"/>
              </a:srgbClr>
            </a:solidFill>
          </p:spPr>
          <p:txBody>
            <a:bodyPr/>
            <a:lstStyle/>
            <a:p>
              <a:endParaRPr lang="en-US"/>
            </a:p>
          </p:txBody>
        </p:sp>
        <p:sp>
          <p:nvSpPr>
            <p:cNvPr id="18" name="TextBox 18"/>
            <p:cNvSpPr txBox="1"/>
            <p:nvPr/>
          </p:nvSpPr>
          <p:spPr>
            <a:xfrm>
              <a:off x="0" y="66675"/>
              <a:ext cx="2210318" cy="699572"/>
            </a:xfrm>
            <a:prstGeom prst="rect">
              <a:avLst/>
            </a:prstGeom>
          </p:spPr>
          <p:txBody>
            <a:bodyPr lIns="50800" tIns="50800" rIns="50800" bIns="50800" rtlCol="0" anchor="ctr"/>
            <a:lstStyle/>
            <a:p>
              <a:pPr algn="ctr">
                <a:lnSpc>
                  <a:spcPts val="1483"/>
                </a:lnSpc>
              </a:pPr>
              <a:endParaRPr/>
            </a:p>
          </p:txBody>
        </p:sp>
      </p:grpSp>
      <p:sp>
        <p:nvSpPr>
          <p:cNvPr id="19" name="Freeform 19"/>
          <p:cNvSpPr/>
          <p:nvPr/>
        </p:nvSpPr>
        <p:spPr>
          <a:xfrm>
            <a:off x="0" y="0"/>
            <a:ext cx="10058400" cy="2703795"/>
          </a:xfrm>
          <a:custGeom>
            <a:avLst/>
            <a:gdLst/>
            <a:ahLst/>
            <a:cxnLst/>
            <a:rect l="l" t="t" r="r" b="b"/>
            <a:pathLst>
              <a:path w="10058400" h="2703795">
                <a:moveTo>
                  <a:pt x="0" y="0"/>
                </a:moveTo>
                <a:lnTo>
                  <a:pt x="10058400" y="0"/>
                </a:lnTo>
                <a:lnTo>
                  <a:pt x="10058400" y="2703795"/>
                </a:lnTo>
                <a:lnTo>
                  <a:pt x="0" y="2703795"/>
                </a:lnTo>
                <a:lnTo>
                  <a:pt x="0" y="0"/>
                </a:lnTo>
                <a:close/>
              </a:path>
            </a:pathLst>
          </a:custGeom>
          <a:blipFill>
            <a:blip r:embed="rId7"/>
            <a:stretch>
              <a:fillRect t="-96628" b="-61763"/>
            </a:stretch>
          </a:blipFill>
        </p:spPr>
        <p:txBody>
          <a:bodyPr/>
          <a:lstStyle/>
          <a:p>
            <a:endParaRPr lang="en-US"/>
          </a:p>
        </p:txBody>
      </p:sp>
      <p:sp>
        <p:nvSpPr>
          <p:cNvPr id="20" name="Freeform 20">
            <a:hlinkClick r:id="rId8" tooltip="https://myfloridacfo.sharepoint.com/:f:/r/sites/LnD/CCN/GAMES%20%20Test%20Your%20Knowledge/BINGO?csf=1&amp;web=1&amp;e=l9GqhI"/>
          </p:cNvPr>
          <p:cNvSpPr/>
          <p:nvPr/>
        </p:nvSpPr>
        <p:spPr>
          <a:xfrm>
            <a:off x="8598725" y="3859326"/>
            <a:ext cx="1066758" cy="1492918"/>
          </a:xfrm>
          <a:custGeom>
            <a:avLst/>
            <a:gdLst/>
            <a:ahLst/>
            <a:cxnLst/>
            <a:rect l="l" t="t" r="r" b="b"/>
            <a:pathLst>
              <a:path w="1066758" h="1492918">
                <a:moveTo>
                  <a:pt x="0" y="0"/>
                </a:moveTo>
                <a:lnTo>
                  <a:pt x="1066757" y="0"/>
                </a:lnTo>
                <a:lnTo>
                  <a:pt x="1066757" y="1492918"/>
                </a:lnTo>
                <a:lnTo>
                  <a:pt x="0" y="1492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1" name="Group 21"/>
          <p:cNvGrpSpPr/>
          <p:nvPr/>
        </p:nvGrpSpPr>
        <p:grpSpPr>
          <a:xfrm>
            <a:off x="8466207" y="5457019"/>
            <a:ext cx="1331793" cy="1424929"/>
            <a:chOff x="0" y="0"/>
            <a:chExt cx="1775724" cy="1899905"/>
          </a:xfrm>
        </p:grpSpPr>
        <p:sp>
          <p:nvSpPr>
            <p:cNvPr id="22" name="Freeform 22">
              <a:hlinkClick r:id="rId11" tooltip="https://myfloridacfo.sharepoint.com/:f:/r/sites/LnD/CCN/GAMES%20%20Test%20Your%20Knowledge/CROSSWORD%20PUZZLES?csf=1&amp;web=1&amp;e=ZhdiQj"/>
            </p:cNvPr>
            <p:cNvSpPr/>
            <p:nvPr/>
          </p:nvSpPr>
          <p:spPr>
            <a:xfrm>
              <a:off x="0" y="0"/>
              <a:ext cx="1775724" cy="1385065"/>
            </a:xfrm>
            <a:custGeom>
              <a:avLst/>
              <a:gdLst/>
              <a:ahLst/>
              <a:cxnLst/>
              <a:rect l="l" t="t" r="r" b="b"/>
              <a:pathLst>
                <a:path w="1775724" h="1385065">
                  <a:moveTo>
                    <a:pt x="0" y="0"/>
                  </a:moveTo>
                  <a:lnTo>
                    <a:pt x="1775724" y="0"/>
                  </a:lnTo>
                  <a:lnTo>
                    <a:pt x="1775724" y="1385065"/>
                  </a:lnTo>
                  <a:lnTo>
                    <a:pt x="0" y="1385065"/>
                  </a:lnTo>
                  <a:lnTo>
                    <a:pt x="0" y="0"/>
                  </a:lnTo>
                  <a:close/>
                </a:path>
              </a:pathLst>
            </a:custGeom>
            <a:blipFill>
              <a:blip r:embed="rId12"/>
              <a:stretch>
                <a:fillRect/>
              </a:stretch>
            </a:blipFill>
          </p:spPr>
          <p:txBody>
            <a:bodyPr/>
            <a:lstStyle/>
            <a:p>
              <a:endParaRPr lang="en-US"/>
            </a:p>
          </p:txBody>
        </p:sp>
        <p:sp>
          <p:nvSpPr>
            <p:cNvPr id="23" name="TextBox 23"/>
            <p:cNvSpPr txBox="1"/>
            <p:nvPr/>
          </p:nvSpPr>
          <p:spPr>
            <a:xfrm>
              <a:off x="58318" y="1444271"/>
              <a:ext cx="1659089" cy="455634"/>
            </a:xfrm>
            <a:prstGeom prst="rect">
              <a:avLst/>
            </a:prstGeom>
          </p:spPr>
          <p:txBody>
            <a:bodyPr lIns="0" tIns="0" rIns="0" bIns="0" rtlCol="0" anchor="t">
              <a:spAutoFit/>
            </a:bodyPr>
            <a:lstStyle/>
            <a:p>
              <a:pPr algn="ctr">
                <a:lnSpc>
                  <a:spcPts val="1242"/>
                </a:lnSpc>
              </a:pPr>
              <a:r>
                <a:rPr lang="en-US" sz="1380">
                  <a:solidFill>
                    <a:srgbClr val="297722"/>
                  </a:solidFill>
                  <a:latin typeface="Adriana"/>
                  <a:ea typeface="Adriana"/>
                  <a:cs typeface="Adriana"/>
                  <a:sym typeface="Adriana"/>
                  <a:hlinkClick r:id="rId11" tooltip="https://myfloridacfo.sharepoint.com/:f:/r/sites/LnD/CCN/GAMES%20%20Test%20Your%20Knowledge/CROSSWORD%20PUZZLES?csf=1&amp;web=1&amp;e=ZhdiQj"/>
                </a:rPr>
                <a:t>CROSSWORD PUZZLES</a:t>
              </a:r>
            </a:p>
          </p:txBody>
        </p:sp>
      </p:grpSp>
      <p:grpSp>
        <p:nvGrpSpPr>
          <p:cNvPr id="24" name="Group 24"/>
          <p:cNvGrpSpPr/>
          <p:nvPr/>
        </p:nvGrpSpPr>
        <p:grpSpPr>
          <a:xfrm>
            <a:off x="8471750" y="11426532"/>
            <a:ext cx="1320707" cy="1410377"/>
            <a:chOff x="0" y="0"/>
            <a:chExt cx="1760943" cy="1880503"/>
          </a:xfrm>
        </p:grpSpPr>
        <p:sp>
          <p:nvSpPr>
            <p:cNvPr id="25" name="Freeform 25">
              <a:hlinkClick r:id="rId13" tooltip="https://myfloridacfo.sharepoint.com/:f:/r/sites/LnD/CCN/GAMES%20%20Test%20Your%20Knowledge/WORD%20SCRAMBLE?csf=1&amp;web=1&amp;e=gxDkUn"/>
            </p:cNvPr>
            <p:cNvSpPr/>
            <p:nvPr/>
          </p:nvSpPr>
          <p:spPr>
            <a:xfrm>
              <a:off x="188971" y="0"/>
              <a:ext cx="1383001" cy="1370900"/>
            </a:xfrm>
            <a:custGeom>
              <a:avLst/>
              <a:gdLst/>
              <a:ahLst/>
              <a:cxnLst/>
              <a:rect l="l" t="t" r="r" b="b"/>
              <a:pathLst>
                <a:path w="1383001" h="1370900">
                  <a:moveTo>
                    <a:pt x="0" y="0"/>
                  </a:moveTo>
                  <a:lnTo>
                    <a:pt x="1383001" y="0"/>
                  </a:lnTo>
                  <a:lnTo>
                    <a:pt x="1383001" y="1370900"/>
                  </a:lnTo>
                  <a:lnTo>
                    <a:pt x="0" y="13709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6" name="TextBox 26"/>
            <p:cNvSpPr txBox="1"/>
            <p:nvPr/>
          </p:nvSpPr>
          <p:spPr>
            <a:xfrm>
              <a:off x="0" y="1429794"/>
              <a:ext cx="1760943" cy="450709"/>
            </a:xfrm>
            <a:prstGeom prst="rect">
              <a:avLst/>
            </a:prstGeom>
          </p:spPr>
          <p:txBody>
            <a:bodyPr lIns="0" tIns="0" rIns="0" bIns="0" rtlCol="0" anchor="t">
              <a:spAutoFit/>
            </a:bodyPr>
            <a:lstStyle/>
            <a:p>
              <a:pPr algn="ctr">
                <a:lnSpc>
                  <a:spcPts val="1230"/>
                </a:lnSpc>
              </a:pPr>
              <a:r>
                <a:rPr lang="en-US" sz="1366">
                  <a:solidFill>
                    <a:srgbClr val="297722"/>
                  </a:solidFill>
                  <a:latin typeface="Adriana"/>
                  <a:ea typeface="Adriana"/>
                  <a:cs typeface="Adriana"/>
                  <a:sym typeface="Adriana"/>
                  <a:hlinkClick r:id="rId13" tooltip="https://myfloridacfo.sharepoint.com/:f:/r/sites/LnD/CCN/GAMES%20%20Test%20Your%20Knowledge/WORD%20SCRAMBLE?csf=1&amp;web=1&amp;e=gxDkUn"/>
                </a:rPr>
                <a:t>WORD SCRAMBLES</a:t>
              </a:r>
            </a:p>
          </p:txBody>
        </p:sp>
      </p:grpSp>
      <p:grpSp>
        <p:nvGrpSpPr>
          <p:cNvPr id="27" name="Group 27"/>
          <p:cNvGrpSpPr/>
          <p:nvPr/>
        </p:nvGrpSpPr>
        <p:grpSpPr>
          <a:xfrm>
            <a:off x="8448147" y="6982783"/>
            <a:ext cx="1367913" cy="1283790"/>
            <a:chOff x="0" y="0"/>
            <a:chExt cx="1823884" cy="1711721"/>
          </a:xfrm>
        </p:grpSpPr>
        <p:sp>
          <p:nvSpPr>
            <p:cNvPr id="28" name="Freeform 28">
              <a:hlinkClick r:id="rId16" tooltip="https://myfloridacfo.sharepoint.com/:f:/r/sites/LnD/CCN/GAMES%20%20Test%20Your%20Knowledge/MATCHING?csf=1&amp;web=1&amp;e=id8vzd"/>
            </p:cNvPr>
            <p:cNvSpPr/>
            <p:nvPr/>
          </p:nvSpPr>
          <p:spPr>
            <a:xfrm>
              <a:off x="83606" y="0"/>
              <a:ext cx="1656671" cy="1397816"/>
            </a:xfrm>
            <a:custGeom>
              <a:avLst/>
              <a:gdLst/>
              <a:ahLst/>
              <a:cxnLst/>
              <a:rect l="l" t="t" r="r" b="b"/>
              <a:pathLst>
                <a:path w="1656671" h="1397816">
                  <a:moveTo>
                    <a:pt x="0" y="0"/>
                  </a:moveTo>
                  <a:lnTo>
                    <a:pt x="1656671" y="0"/>
                  </a:lnTo>
                  <a:lnTo>
                    <a:pt x="1656671" y="1397816"/>
                  </a:lnTo>
                  <a:lnTo>
                    <a:pt x="0" y="13978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9" name="TextBox 29"/>
            <p:cNvSpPr txBox="1"/>
            <p:nvPr/>
          </p:nvSpPr>
          <p:spPr>
            <a:xfrm>
              <a:off x="0" y="1476355"/>
              <a:ext cx="1823884" cy="235366"/>
            </a:xfrm>
            <a:prstGeom prst="rect">
              <a:avLst/>
            </a:prstGeom>
          </p:spPr>
          <p:txBody>
            <a:bodyPr lIns="0" tIns="0" rIns="0" bIns="0" rtlCol="0" anchor="t">
              <a:spAutoFit/>
            </a:bodyPr>
            <a:lstStyle/>
            <a:p>
              <a:pPr algn="ctr">
                <a:lnSpc>
                  <a:spcPts val="1017"/>
                </a:lnSpc>
              </a:pPr>
              <a:r>
                <a:rPr lang="en-US" sz="1393">
                  <a:solidFill>
                    <a:srgbClr val="26813A"/>
                  </a:solidFill>
                  <a:latin typeface="Adriana"/>
                  <a:ea typeface="Adriana"/>
                  <a:cs typeface="Adriana"/>
                  <a:sym typeface="Adriana"/>
                  <a:hlinkClick r:id="rId19" tooltip="https://myfloridacfo.sharepoint.com/:f:/r/sites/LnD/CCN/GAMES%20%20Test%20Your%20Knowledge/MATCHING?csf=1&amp;web=1&amp;e=D9jZMR"/>
                </a:rPr>
                <a:t>MATCHING</a:t>
              </a:r>
            </a:p>
          </p:txBody>
        </p:sp>
      </p:grpSp>
      <p:grpSp>
        <p:nvGrpSpPr>
          <p:cNvPr id="30" name="Group 30"/>
          <p:cNvGrpSpPr/>
          <p:nvPr/>
        </p:nvGrpSpPr>
        <p:grpSpPr>
          <a:xfrm>
            <a:off x="8536623" y="12937745"/>
            <a:ext cx="1190960" cy="1429427"/>
            <a:chOff x="0" y="0"/>
            <a:chExt cx="1587947" cy="1905903"/>
          </a:xfrm>
        </p:grpSpPr>
        <p:sp>
          <p:nvSpPr>
            <p:cNvPr id="31" name="Freeform 31">
              <a:hlinkClick r:id="rId20" tooltip="https://myfloridacfo.sharepoint.com/:f:/r/sites/LnD/CCN/GAMES%20%20Test%20Your%20Knowledge/WORD%20SEARCH?csf=1&amp;web=1&amp;e=6GwZTM"/>
            </p:cNvPr>
            <p:cNvSpPr/>
            <p:nvPr/>
          </p:nvSpPr>
          <p:spPr>
            <a:xfrm>
              <a:off x="0" y="0"/>
              <a:ext cx="1587947" cy="1389417"/>
            </a:xfrm>
            <a:custGeom>
              <a:avLst/>
              <a:gdLst/>
              <a:ahLst/>
              <a:cxnLst/>
              <a:rect l="l" t="t" r="r" b="b"/>
              <a:pathLst>
                <a:path w="1587947" h="1389417">
                  <a:moveTo>
                    <a:pt x="0" y="0"/>
                  </a:moveTo>
                  <a:lnTo>
                    <a:pt x="1587947" y="0"/>
                  </a:lnTo>
                  <a:lnTo>
                    <a:pt x="1587947" y="1389417"/>
                  </a:lnTo>
                  <a:lnTo>
                    <a:pt x="0" y="1389417"/>
                  </a:lnTo>
                  <a:lnTo>
                    <a:pt x="0" y="0"/>
                  </a:lnTo>
                  <a:close/>
                </a:path>
              </a:pathLst>
            </a:custGeom>
            <a:blipFill>
              <a:blip r:embed="rId21">
                <a:extLst>
                  <a:ext uri="{96DAC541-7B7A-43D3-8B79-37D633B846F1}">
                    <asvg:svgBlip xmlns:asvg="http://schemas.microsoft.com/office/drawing/2016/SVG/main" r:embed="rId22"/>
                  </a:ext>
                </a:extLst>
              </a:blip>
              <a:stretch>
                <a:fillRect r="-55049" b="-75874"/>
              </a:stretch>
            </a:blipFill>
          </p:spPr>
          <p:txBody>
            <a:bodyPr/>
            <a:lstStyle/>
            <a:p>
              <a:endParaRPr lang="en-US"/>
            </a:p>
          </p:txBody>
        </p:sp>
        <p:sp>
          <p:nvSpPr>
            <p:cNvPr id="32" name="TextBox 32"/>
            <p:cNvSpPr txBox="1"/>
            <p:nvPr/>
          </p:nvSpPr>
          <p:spPr>
            <a:xfrm>
              <a:off x="42951" y="1448720"/>
              <a:ext cx="1502045" cy="457183"/>
            </a:xfrm>
            <a:prstGeom prst="rect">
              <a:avLst/>
            </a:prstGeom>
          </p:spPr>
          <p:txBody>
            <a:bodyPr lIns="0" tIns="0" rIns="0" bIns="0" rtlCol="0" anchor="t">
              <a:spAutoFit/>
            </a:bodyPr>
            <a:lstStyle/>
            <a:p>
              <a:pPr algn="ctr">
                <a:lnSpc>
                  <a:spcPts val="1246"/>
                </a:lnSpc>
              </a:pPr>
              <a:r>
                <a:rPr lang="en-US" sz="1385">
                  <a:solidFill>
                    <a:srgbClr val="297722"/>
                  </a:solidFill>
                  <a:latin typeface="Adriana"/>
                  <a:ea typeface="Adriana"/>
                  <a:cs typeface="Adriana"/>
                  <a:sym typeface="Adriana"/>
                  <a:hlinkClick r:id="rId20" tooltip="https://myfloridacfo.sharepoint.com/:f:/r/sites/LnD/CCN/GAMES%20%20Test%20Your%20Knowledge/WORD%20SEARCH?csf=1&amp;web=1&amp;e=6GwZTM"/>
                </a:rPr>
                <a:t>WORD</a:t>
              </a:r>
            </a:p>
            <a:p>
              <a:pPr algn="ctr">
                <a:lnSpc>
                  <a:spcPts val="1246"/>
                </a:lnSpc>
              </a:pPr>
              <a:r>
                <a:rPr lang="en-US" sz="1385">
                  <a:solidFill>
                    <a:srgbClr val="297722"/>
                  </a:solidFill>
                  <a:latin typeface="Adriana"/>
                  <a:ea typeface="Adriana"/>
                  <a:cs typeface="Adriana"/>
                  <a:sym typeface="Adriana"/>
                  <a:hlinkClick r:id="rId20" tooltip="https://myfloridacfo.sharepoint.com/:f:/r/sites/LnD/CCN/GAMES%20%20Test%20Your%20Knowledge/WORD%20SEARCH?csf=1&amp;web=1&amp;e=6GwZTM"/>
                </a:rPr>
                <a:t>SEARCHES</a:t>
              </a:r>
            </a:p>
          </p:txBody>
        </p:sp>
      </p:grpSp>
      <p:grpSp>
        <p:nvGrpSpPr>
          <p:cNvPr id="33" name="Group 33"/>
          <p:cNvGrpSpPr/>
          <p:nvPr/>
        </p:nvGrpSpPr>
        <p:grpSpPr>
          <a:xfrm>
            <a:off x="8460968" y="8367409"/>
            <a:ext cx="1342270" cy="1390646"/>
            <a:chOff x="0" y="0"/>
            <a:chExt cx="1789694" cy="1854195"/>
          </a:xfrm>
        </p:grpSpPr>
        <p:sp>
          <p:nvSpPr>
            <p:cNvPr id="34" name="Freeform 34">
              <a:hlinkClick r:id="rId23" tooltip="https://myfloridacfo.sharepoint.com/sites/LnD/CCN/GAMES%20%20Test%20Your%20Knowledge/Forms/AllItems.aspx?csf=1&amp;web=1&amp;e=Y32s7i&amp;CID=8f77cd9f%2De187%2D4ae4%2D84c1%2D07bfbecb77f0&amp;FolderCTID=0x0120007A22E98326A67242A00876927C9D6AA0&amp;id=%2Fsites%2FLnD%2FCCN%2FGAMES%20%20Test%20Your%20Knowledge%2FMULTIPLE%20CHOICE"/>
            </p:cNvPr>
            <p:cNvSpPr/>
            <p:nvPr/>
          </p:nvSpPr>
          <p:spPr>
            <a:xfrm>
              <a:off x="43271" y="0"/>
              <a:ext cx="1703152" cy="1356135"/>
            </a:xfrm>
            <a:custGeom>
              <a:avLst/>
              <a:gdLst/>
              <a:ahLst/>
              <a:cxnLst/>
              <a:rect l="l" t="t" r="r" b="b"/>
              <a:pathLst>
                <a:path w="1703152" h="1356135">
                  <a:moveTo>
                    <a:pt x="0" y="0"/>
                  </a:moveTo>
                  <a:lnTo>
                    <a:pt x="1703152" y="0"/>
                  </a:lnTo>
                  <a:lnTo>
                    <a:pt x="1703152" y="1356135"/>
                  </a:lnTo>
                  <a:lnTo>
                    <a:pt x="0" y="1356135"/>
                  </a:lnTo>
                  <a:lnTo>
                    <a:pt x="0" y="0"/>
                  </a:lnTo>
                  <a:close/>
                </a:path>
              </a:pathLst>
            </a:custGeom>
            <a:blipFill>
              <a:blip r:embed="rId24"/>
              <a:stretch>
                <a:fillRect/>
              </a:stretch>
            </a:blipFill>
          </p:spPr>
          <p:txBody>
            <a:bodyPr/>
            <a:lstStyle/>
            <a:p>
              <a:endParaRPr lang="en-US"/>
            </a:p>
          </p:txBody>
        </p:sp>
        <p:sp>
          <p:nvSpPr>
            <p:cNvPr id="35" name="TextBox 35"/>
            <p:cNvSpPr txBox="1"/>
            <p:nvPr/>
          </p:nvSpPr>
          <p:spPr>
            <a:xfrm>
              <a:off x="0" y="1464810"/>
              <a:ext cx="1789694" cy="389386"/>
            </a:xfrm>
            <a:prstGeom prst="rect">
              <a:avLst/>
            </a:prstGeom>
          </p:spPr>
          <p:txBody>
            <a:bodyPr lIns="0" tIns="0" rIns="0" bIns="0" rtlCol="0" anchor="t">
              <a:spAutoFit/>
            </a:bodyPr>
            <a:lstStyle/>
            <a:p>
              <a:pPr algn="ctr">
                <a:lnSpc>
                  <a:spcPts val="998"/>
                </a:lnSpc>
              </a:pPr>
              <a:r>
                <a:rPr lang="en-US" sz="1367">
                  <a:solidFill>
                    <a:srgbClr val="297722"/>
                  </a:solidFill>
                  <a:latin typeface="Adriana"/>
                  <a:ea typeface="Adriana"/>
                  <a:cs typeface="Adriana"/>
                  <a:sym typeface="Adriana"/>
                  <a:hlinkClick r:id="rId25" tooltip="https://myfloridacfo.sharepoint.com/:f:/r/sites/LnD/CCN/GAMES%20%20Test%20Your%20Knowledge/MULTIPLE%20CHOICE?csf=1&amp;web=1&amp;e=Y32s7i"/>
                </a:rPr>
                <a:t>MULTIPLE CHOICE</a:t>
              </a:r>
            </a:p>
          </p:txBody>
        </p:sp>
      </p:grpSp>
      <p:grpSp>
        <p:nvGrpSpPr>
          <p:cNvPr id="36" name="Group 36"/>
          <p:cNvGrpSpPr/>
          <p:nvPr/>
        </p:nvGrpSpPr>
        <p:grpSpPr>
          <a:xfrm>
            <a:off x="8557817" y="9858890"/>
            <a:ext cx="1148573" cy="1481851"/>
            <a:chOff x="0" y="0"/>
            <a:chExt cx="1531430" cy="1975801"/>
          </a:xfrm>
        </p:grpSpPr>
        <p:sp>
          <p:nvSpPr>
            <p:cNvPr id="37" name="Freeform 37">
              <a:hlinkClick r:id="rId26" tooltip="https://myfloridacfo.sharepoint.com/sites/LnD/CCN/GAMES%20%20Test%20Your%20Knowledge/Forms/AllItems.aspx?csf=1&amp;web=1&amp;e=agHBth&amp;CID=0c3ee624%2D6e2a%2D47ea%2Db65c%2D8be2beb69e26&amp;FolderCTID=0x0120007A22E98326A67242A00876927C9D6AA0&amp;id=%2Fsites%2FLnD%2FCCN%2FGAMES%20%20Test%20Your%20Knowledge%2FWHEEL%20OF%20FORTUNE"/>
            </p:cNvPr>
            <p:cNvSpPr/>
            <p:nvPr/>
          </p:nvSpPr>
          <p:spPr>
            <a:xfrm>
              <a:off x="14937" y="0"/>
              <a:ext cx="1501557" cy="1518641"/>
            </a:xfrm>
            <a:custGeom>
              <a:avLst/>
              <a:gdLst/>
              <a:ahLst/>
              <a:cxnLst/>
              <a:rect l="l" t="t" r="r" b="b"/>
              <a:pathLst>
                <a:path w="1501557" h="1518641">
                  <a:moveTo>
                    <a:pt x="0" y="0"/>
                  </a:moveTo>
                  <a:lnTo>
                    <a:pt x="1501556" y="0"/>
                  </a:lnTo>
                  <a:lnTo>
                    <a:pt x="1501556" y="1518641"/>
                  </a:lnTo>
                  <a:lnTo>
                    <a:pt x="0" y="1518641"/>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38" name="TextBox 38"/>
            <p:cNvSpPr txBox="1"/>
            <p:nvPr/>
          </p:nvSpPr>
          <p:spPr>
            <a:xfrm>
              <a:off x="0" y="1526797"/>
              <a:ext cx="1531430" cy="449004"/>
            </a:xfrm>
            <a:prstGeom prst="rect">
              <a:avLst/>
            </a:prstGeom>
          </p:spPr>
          <p:txBody>
            <a:bodyPr lIns="0" tIns="0" rIns="0" bIns="0" rtlCol="0" anchor="t">
              <a:spAutoFit/>
            </a:bodyPr>
            <a:lstStyle/>
            <a:p>
              <a:pPr algn="ctr">
                <a:lnSpc>
                  <a:spcPts val="1261"/>
                </a:lnSpc>
              </a:pPr>
              <a:r>
                <a:rPr lang="en-US" sz="1401">
                  <a:solidFill>
                    <a:srgbClr val="297722"/>
                  </a:solidFill>
                  <a:latin typeface="Adriana"/>
                  <a:ea typeface="Adriana"/>
                  <a:cs typeface="Adriana"/>
                  <a:sym typeface="Adriana"/>
                  <a:hlinkClick r:id="rId29" tooltip="https://myfloridacfo.sharepoint.com/:f:/r/sites/LnD/CCN/GAMES%20%20Test%20Your%20Knowledge/WHEEL%20OF%20FORTUNE?csf=1&amp;web=1&amp;e=agHBth"/>
                </a:rPr>
                <a:t>WHEEL OF FORTUNE</a:t>
              </a:r>
            </a:p>
          </p:txBody>
        </p:sp>
      </p:grpSp>
      <p:grpSp>
        <p:nvGrpSpPr>
          <p:cNvPr id="39" name="Group 39"/>
          <p:cNvGrpSpPr/>
          <p:nvPr/>
        </p:nvGrpSpPr>
        <p:grpSpPr>
          <a:xfrm>
            <a:off x="-2517" y="7889417"/>
            <a:ext cx="8203839" cy="3026113"/>
            <a:chOff x="0" y="0"/>
            <a:chExt cx="2209788" cy="815115"/>
          </a:xfrm>
        </p:grpSpPr>
        <p:sp>
          <p:nvSpPr>
            <p:cNvPr id="40" name="Freeform 40"/>
            <p:cNvSpPr/>
            <p:nvPr/>
          </p:nvSpPr>
          <p:spPr>
            <a:xfrm>
              <a:off x="0" y="0"/>
              <a:ext cx="2209788" cy="815115"/>
            </a:xfrm>
            <a:custGeom>
              <a:avLst/>
              <a:gdLst/>
              <a:ahLst/>
              <a:cxnLst/>
              <a:rect l="l" t="t" r="r" b="b"/>
              <a:pathLst>
                <a:path w="2209788" h="815115">
                  <a:moveTo>
                    <a:pt x="10381" y="0"/>
                  </a:moveTo>
                  <a:lnTo>
                    <a:pt x="2199408" y="0"/>
                  </a:lnTo>
                  <a:cubicBezTo>
                    <a:pt x="2205141" y="0"/>
                    <a:pt x="2209788" y="4648"/>
                    <a:pt x="2209788" y="10381"/>
                  </a:cubicBezTo>
                  <a:lnTo>
                    <a:pt x="2209788" y="804734"/>
                  </a:lnTo>
                  <a:cubicBezTo>
                    <a:pt x="2209788" y="807487"/>
                    <a:pt x="2208695" y="810128"/>
                    <a:pt x="2206748" y="812074"/>
                  </a:cubicBezTo>
                  <a:cubicBezTo>
                    <a:pt x="2204801" y="814021"/>
                    <a:pt x="2202161" y="815115"/>
                    <a:pt x="2199408" y="815115"/>
                  </a:cubicBezTo>
                  <a:lnTo>
                    <a:pt x="10381" y="815115"/>
                  </a:lnTo>
                  <a:cubicBezTo>
                    <a:pt x="7628" y="815115"/>
                    <a:pt x="4987" y="814021"/>
                    <a:pt x="3040" y="812074"/>
                  </a:cubicBezTo>
                  <a:cubicBezTo>
                    <a:pt x="1094" y="810128"/>
                    <a:pt x="0" y="807487"/>
                    <a:pt x="0" y="804734"/>
                  </a:cubicBezTo>
                  <a:lnTo>
                    <a:pt x="0" y="10381"/>
                  </a:lnTo>
                  <a:cubicBezTo>
                    <a:pt x="0" y="7628"/>
                    <a:pt x="1094" y="4987"/>
                    <a:pt x="3040" y="3040"/>
                  </a:cubicBezTo>
                  <a:cubicBezTo>
                    <a:pt x="4987" y="1094"/>
                    <a:pt x="7628" y="0"/>
                    <a:pt x="10381" y="0"/>
                  </a:cubicBezTo>
                  <a:close/>
                </a:path>
              </a:pathLst>
            </a:custGeom>
            <a:solidFill>
              <a:srgbClr val="FF5757">
                <a:alpha val="22745"/>
              </a:srgbClr>
            </a:solidFill>
          </p:spPr>
          <p:txBody>
            <a:bodyPr/>
            <a:lstStyle/>
            <a:p>
              <a:endParaRPr lang="en-US"/>
            </a:p>
          </p:txBody>
        </p:sp>
        <p:sp>
          <p:nvSpPr>
            <p:cNvPr id="41" name="TextBox 41"/>
            <p:cNvSpPr txBox="1"/>
            <p:nvPr/>
          </p:nvSpPr>
          <p:spPr>
            <a:xfrm>
              <a:off x="0" y="66675"/>
              <a:ext cx="2209788" cy="748440"/>
            </a:xfrm>
            <a:prstGeom prst="rect">
              <a:avLst/>
            </a:prstGeom>
          </p:spPr>
          <p:txBody>
            <a:bodyPr lIns="50800" tIns="50800" rIns="50800" bIns="50800" rtlCol="0" anchor="ctr"/>
            <a:lstStyle/>
            <a:p>
              <a:pPr algn="ctr">
                <a:lnSpc>
                  <a:spcPts val="1563"/>
                </a:lnSpc>
              </a:pPr>
              <a:endParaRPr/>
            </a:p>
          </p:txBody>
        </p:sp>
      </p:grpSp>
      <p:sp>
        <p:nvSpPr>
          <p:cNvPr id="42" name="Freeform 42"/>
          <p:cNvSpPr/>
          <p:nvPr/>
        </p:nvSpPr>
        <p:spPr>
          <a:xfrm flipH="1">
            <a:off x="33683" y="14412537"/>
            <a:ext cx="1318881" cy="1119400"/>
          </a:xfrm>
          <a:custGeom>
            <a:avLst/>
            <a:gdLst/>
            <a:ahLst/>
            <a:cxnLst/>
            <a:rect l="l" t="t" r="r" b="b"/>
            <a:pathLst>
              <a:path w="1318881" h="1119400">
                <a:moveTo>
                  <a:pt x="1318881" y="0"/>
                </a:moveTo>
                <a:lnTo>
                  <a:pt x="0" y="0"/>
                </a:lnTo>
                <a:lnTo>
                  <a:pt x="0" y="1119400"/>
                </a:lnTo>
                <a:lnTo>
                  <a:pt x="1318881" y="1119400"/>
                </a:lnTo>
                <a:lnTo>
                  <a:pt x="1318881" y="0"/>
                </a:lnTo>
                <a:close/>
              </a:path>
            </a:pathLst>
          </a:custGeom>
          <a:blipFill>
            <a:blip r:embed="rId30"/>
            <a:stretch>
              <a:fillRect/>
            </a:stretch>
          </a:blipFill>
        </p:spPr>
        <p:txBody>
          <a:bodyPr/>
          <a:lstStyle/>
          <a:p>
            <a:endParaRPr lang="en-US"/>
          </a:p>
        </p:txBody>
      </p:sp>
      <p:sp>
        <p:nvSpPr>
          <p:cNvPr id="43" name="Freeform 43"/>
          <p:cNvSpPr/>
          <p:nvPr/>
        </p:nvSpPr>
        <p:spPr>
          <a:xfrm>
            <a:off x="151562" y="14630710"/>
            <a:ext cx="755269" cy="758365"/>
          </a:xfrm>
          <a:custGeom>
            <a:avLst/>
            <a:gdLst/>
            <a:ahLst/>
            <a:cxnLst/>
            <a:rect l="l" t="t" r="r" b="b"/>
            <a:pathLst>
              <a:path w="755269" h="758365">
                <a:moveTo>
                  <a:pt x="0" y="0"/>
                </a:moveTo>
                <a:lnTo>
                  <a:pt x="755270" y="0"/>
                </a:lnTo>
                <a:lnTo>
                  <a:pt x="755270" y="758365"/>
                </a:lnTo>
                <a:lnTo>
                  <a:pt x="0" y="758365"/>
                </a:lnTo>
                <a:lnTo>
                  <a:pt x="0" y="0"/>
                </a:lnTo>
                <a:close/>
              </a:path>
            </a:pathLst>
          </a:custGeom>
          <a:blipFill>
            <a:blip r:embed="rId31"/>
            <a:stretch>
              <a:fillRect/>
            </a:stretch>
          </a:blipFill>
        </p:spPr>
        <p:txBody>
          <a:bodyPr/>
          <a:lstStyle/>
          <a:p>
            <a:endParaRPr lang="en-US"/>
          </a:p>
        </p:txBody>
      </p:sp>
      <p:grpSp>
        <p:nvGrpSpPr>
          <p:cNvPr id="44" name="Group 44"/>
          <p:cNvGrpSpPr/>
          <p:nvPr/>
        </p:nvGrpSpPr>
        <p:grpSpPr>
          <a:xfrm>
            <a:off x="3311370" y="578354"/>
            <a:ext cx="3435661" cy="1547087"/>
            <a:chOff x="0" y="0"/>
            <a:chExt cx="4580881" cy="2062783"/>
          </a:xfrm>
        </p:grpSpPr>
        <p:grpSp>
          <p:nvGrpSpPr>
            <p:cNvPr id="45" name="Group 45"/>
            <p:cNvGrpSpPr/>
            <p:nvPr/>
          </p:nvGrpSpPr>
          <p:grpSpPr>
            <a:xfrm>
              <a:off x="0" y="0"/>
              <a:ext cx="4580881" cy="2062783"/>
              <a:chOff x="0" y="0"/>
              <a:chExt cx="3458403" cy="1557328"/>
            </a:xfrm>
          </p:grpSpPr>
          <p:sp>
            <p:nvSpPr>
              <p:cNvPr id="46" name="Freeform 46"/>
              <p:cNvSpPr/>
              <p:nvPr/>
            </p:nvSpPr>
            <p:spPr>
              <a:xfrm>
                <a:off x="0" y="0"/>
                <a:ext cx="3458402" cy="1557328"/>
              </a:xfrm>
              <a:custGeom>
                <a:avLst/>
                <a:gdLst/>
                <a:ahLst/>
                <a:cxnLst/>
                <a:rect l="l" t="t" r="r" b="b"/>
                <a:pathLst>
                  <a:path w="3458402" h="1557328">
                    <a:moveTo>
                      <a:pt x="33801" y="0"/>
                    </a:moveTo>
                    <a:lnTo>
                      <a:pt x="3424601" y="0"/>
                    </a:lnTo>
                    <a:cubicBezTo>
                      <a:pt x="3433566" y="0"/>
                      <a:pt x="3442164" y="3561"/>
                      <a:pt x="3448502" y="9900"/>
                    </a:cubicBezTo>
                    <a:cubicBezTo>
                      <a:pt x="3454841" y="16239"/>
                      <a:pt x="3458402" y="24836"/>
                      <a:pt x="3458402" y="33801"/>
                    </a:cubicBezTo>
                    <a:lnTo>
                      <a:pt x="3458402" y="1523527"/>
                    </a:lnTo>
                    <a:cubicBezTo>
                      <a:pt x="3458402" y="1532491"/>
                      <a:pt x="3454841" y="1541089"/>
                      <a:pt x="3448502" y="1547428"/>
                    </a:cubicBezTo>
                    <a:cubicBezTo>
                      <a:pt x="3442164" y="1553767"/>
                      <a:pt x="3433566" y="1557328"/>
                      <a:pt x="3424601" y="1557328"/>
                    </a:cubicBezTo>
                    <a:lnTo>
                      <a:pt x="33801" y="1557328"/>
                    </a:lnTo>
                    <a:cubicBezTo>
                      <a:pt x="24836" y="1557328"/>
                      <a:pt x="16239" y="1553767"/>
                      <a:pt x="9900" y="1547428"/>
                    </a:cubicBezTo>
                    <a:cubicBezTo>
                      <a:pt x="3561" y="1541089"/>
                      <a:pt x="0" y="1532491"/>
                      <a:pt x="0" y="1523527"/>
                    </a:cubicBezTo>
                    <a:lnTo>
                      <a:pt x="0" y="33801"/>
                    </a:lnTo>
                    <a:cubicBezTo>
                      <a:pt x="0" y="24836"/>
                      <a:pt x="3561" y="16239"/>
                      <a:pt x="9900" y="9900"/>
                    </a:cubicBezTo>
                    <a:cubicBezTo>
                      <a:pt x="16239" y="3561"/>
                      <a:pt x="24836" y="0"/>
                      <a:pt x="33801" y="0"/>
                    </a:cubicBezTo>
                    <a:close/>
                  </a:path>
                </a:pathLst>
              </a:custGeom>
              <a:solidFill>
                <a:srgbClr val="F9F2F3"/>
              </a:solidFill>
              <a:ln w="38100" cap="sq">
                <a:solidFill>
                  <a:srgbClr val="FF3131"/>
                </a:solidFill>
                <a:prstDash val="solid"/>
                <a:miter/>
              </a:ln>
            </p:spPr>
            <p:txBody>
              <a:bodyPr/>
              <a:lstStyle/>
              <a:p>
                <a:endParaRPr lang="en-US"/>
              </a:p>
            </p:txBody>
          </p:sp>
          <p:sp>
            <p:nvSpPr>
              <p:cNvPr id="47" name="TextBox 47"/>
              <p:cNvSpPr txBox="1"/>
              <p:nvPr/>
            </p:nvSpPr>
            <p:spPr>
              <a:xfrm>
                <a:off x="0" y="-9525"/>
                <a:ext cx="3458403" cy="1566853"/>
              </a:xfrm>
              <a:prstGeom prst="rect">
                <a:avLst/>
              </a:prstGeom>
            </p:spPr>
            <p:txBody>
              <a:bodyPr lIns="31847" tIns="31847" rIns="31847" bIns="31847" rtlCol="0" anchor="ctr"/>
              <a:lstStyle/>
              <a:p>
                <a:pPr algn="ctr">
                  <a:lnSpc>
                    <a:spcPts val="713"/>
                  </a:lnSpc>
                  <a:spcBef>
                    <a:spcPct val="0"/>
                  </a:spcBef>
                </a:pPr>
                <a:endParaRPr/>
              </a:p>
            </p:txBody>
          </p:sp>
        </p:grpSp>
        <p:sp>
          <p:nvSpPr>
            <p:cNvPr id="48" name="TextBox 48"/>
            <p:cNvSpPr txBox="1"/>
            <p:nvPr/>
          </p:nvSpPr>
          <p:spPr>
            <a:xfrm>
              <a:off x="0" y="636585"/>
              <a:ext cx="3656160" cy="789777"/>
            </a:xfrm>
            <a:prstGeom prst="rect">
              <a:avLst/>
            </a:prstGeom>
          </p:spPr>
          <p:txBody>
            <a:bodyPr lIns="0" tIns="0" rIns="0" bIns="0" rtlCol="0" anchor="t">
              <a:spAutoFit/>
            </a:bodyPr>
            <a:lstStyle/>
            <a:p>
              <a:pPr algn="ctr">
                <a:lnSpc>
                  <a:spcPts val="3894"/>
                </a:lnSpc>
              </a:pPr>
              <a:r>
                <a:rPr lang="en-US" sz="4867">
                  <a:solidFill>
                    <a:srgbClr val="42962F"/>
                  </a:solidFill>
                  <a:latin typeface="Bright"/>
                  <a:ea typeface="Bright"/>
                  <a:cs typeface="Bright"/>
                  <a:sym typeface="Bright"/>
                </a:rPr>
                <a:t>SPONSOR</a:t>
              </a:r>
            </a:p>
          </p:txBody>
        </p:sp>
        <p:sp>
          <p:nvSpPr>
            <p:cNvPr id="49" name="TextBox 49"/>
            <p:cNvSpPr txBox="1"/>
            <p:nvPr/>
          </p:nvSpPr>
          <p:spPr>
            <a:xfrm>
              <a:off x="660229" y="1212366"/>
              <a:ext cx="3656160" cy="802974"/>
            </a:xfrm>
            <a:prstGeom prst="rect">
              <a:avLst/>
            </a:prstGeom>
          </p:spPr>
          <p:txBody>
            <a:bodyPr lIns="0" tIns="0" rIns="0" bIns="0" rtlCol="0" anchor="t">
              <a:spAutoFit/>
            </a:bodyPr>
            <a:lstStyle/>
            <a:p>
              <a:pPr algn="r">
                <a:lnSpc>
                  <a:spcPts val="3894"/>
                </a:lnSpc>
              </a:pPr>
              <a:r>
                <a:rPr lang="en-US" sz="4867">
                  <a:solidFill>
                    <a:srgbClr val="42962F"/>
                  </a:solidFill>
                  <a:latin typeface="Bright"/>
                  <a:ea typeface="Bright"/>
                  <a:cs typeface="Bright"/>
                  <a:sym typeface="Bright"/>
                </a:rPr>
                <a:t>SNAPSHOT</a:t>
              </a:r>
            </a:p>
          </p:txBody>
        </p:sp>
        <p:sp>
          <p:nvSpPr>
            <p:cNvPr id="50" name="Freeform 50"/>
            <p:cNvSpPr/>
            <p:nvPr/>
          </p:nvSpPr>
          <p:spPr>
            <a:xfrm>
              <a:off x="3039059" y="167964"/>
              <a:ext cx="1277331" cy="947547"/>
            </a:xfrm>
            <a:custGeom>
              <a:avLst/>
              <a:gdLst/>
              <a:ahLst/>
              <a:cxnLst/>
              <a:rect l="l" t="t" r="r" b="b"/>
              <a:pathLst>
                <a:path w="1277331" h="947547">
                  <a:moveTo>
                    <a:pt x="0" y="0"/>
                  </a:moveTo>
                  <a:lnTo>
                    <a:pt x="1277330" y="0"/>
                  </a:lnTo>
                  <a:lnTo>
                    <a:pt x="1277330" y="947547"/>
                  </a:lnTo>
                  <a:lnTo>
                    <a:pt x="0" y="94754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51" name="TextBox 51"/>
            <p:cNvSpPr txBox="1"/>
            <p:nvPr/>
          </p:nvSpPr>
          <p:spPr>
            <a:xfrm>
              <a:off x="178120" y="1493038"/>
              <a:ext cx="2310189" cy="308600"/>
            </a:xfrm>
            <a:prstGeom prst="rect">
              <a:avLst/>
            </a:prstGeom>
          </p:spPr>
          <p:txBody>
            <a:bodyPr lIns="0" tIns="0" rIns="0" bIns="0" rtlCol="0" anchor="t">
              <a:spAutoFit/>
            </a:bodyPr>
            <a:lstStyle/>
            <a:p>
              <a:pPr algn="l">
                <a:lnSpc>
                  <a:spcPts val="1483"/>
                </a:lnSpc>
              </a:pPr>
              <a:r>
                <a:rPr lang="en-US" sz="1853">
                  <a:solidFill>
                    <a:srgbClr val="FF3131"/>
                  </a:solidFill>
                  <a:latin typeface="Bright"/>
                  <a:ea typeface="Bright"/>
                  <a:cs typeface="Bright"/>
                  <a:sym typeface="Bright"/>
                </a:rPr>
                <a:t>June 2025</a:t>
              </a:r>
            </a:p>
          </p:txBody>
        </p:sp>
        <p:sp>
          <p:nvSpPr>
            <p:cNvPr id="52" name="TextBox 52"/>
            <p:cNvSpPr txBox="1"/>
            <p:nvPr/>
          </p:nvSpPr>
          <p:spPr>
            <a:xfrm>
              <a:off x="421591" y="301787"/>
              <a:ext cx="2310189" cy="402154"/>
            </a:xfrm>
            <a:prstGeom prst="rect">
              <a:avLst/>
            </a:prstGeom>
          </p:spPr>
          <p:txBody>
            <a:bodyPr lIns="0" tIns="0" rIns="0" bIns="0" rtlCol="0" anchor="t">
              <a:spAutoFit/>
            </a:bodyPr>
            <a:lstStyle/>
            <a:p>
              <a:pPr algn="l">
                <a:lnSpc>
                  <a:spcPts val="1906"/>
                </a:lnSpc>
              </a:pPr>
              <a:r>
                <a:rPr lang="en-US" sz="2383">
                  <a:solidFill>
                    <a:srgbClr val="FF3131"/>
                  </a:solidFill>
                  <a:latin typeface="Bright"/>
                  <a:ea typeface="Bright"/>
                  <a:cs typeface="Bright"/>
                  <a:sym typeface="Bright"/>
                </a:rPr>
                <a:t>Florida PALM</a:t>
              </a:r>
            </a:p>
          </p:txBody>
        </p:sp>
      </p:grpSp>
      <p:sp>
        <p:nvSpPr>
          <p:cNvPr id="53" name="Freeform 53"/>
          <p:cNvSpPr/>
          <p:nvPr/>
        </p:nvSpPr>
        <p:spPr>
          <a:xfrm>
            <a:off x="7579347" y="12504737"/>
            <a:ext cx="564657" cy="590491"/>
          </a:xfrm>
          <a:custGeom>
            <a:avLst/>
            <a:gdLst/>
            <a:ahLst/>
            <a:cxnLst/>
            <a:rect l="l" t="t" r="r" b="b"/>
            <a:pathLst>
              <a:path w="564657" h="590491">
                <a:moveTo>
                  <a:pt x="0" y="0"/>
                </a:moveTo>
                <a:lnTo>
                  <a:pt x="564657" y="0"/>
                </a:lnTo>
                <a:lnTo>
                  <a:pt x="564657" y="590491"/>
                </a:lnTo>
                <a:lnTo>
                  <a:pt x="0" y="590491"/>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54" name="Freeform 54"/>
          <p:cNvSpPr/>
          <p:nvPr/>
        </p:nvSpPr>
        <p:spPr>
          <a:xfrm>
            <a:off x="4418203" y="12504737"/>
            <a:ext cx="610997" cy="582113"/>
          </a:xfrm>
          <a:custGeom>
            <a:avLst/>
            <a:gdLst/>
            <a:ahLst/>
            <a:cxnLst/>
            <a:rect l="l" t="t" r="r" b="b"/>
            <a:pathLst>
              <a:path w="610997" h="582113">
                <a:moveTo>
                  <a:pt x="0" y="0"/>
                </a:moveTo>
                <a:lnTo>
                  <a:pt x="610997" y="0"/>
                </a:lnTo>
                <a:lnTo>
                  <a:pt x="610997" y="582113"/>
                </a:lnTo>
                <a:lnTo>
                  <a:pt x="0" y="582113"/>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US"/>
          </a:p>
        </p:txBody>
      </p:sp>
      <p:grpSp>
        <p:nvGrpSpPr>
          <p:cNvPr id="55" name="Group 55"/>
          <p:cNvGrpSpPr/>
          <p:nvPr/>
        </p:nvGrpSpPr>
        <p:grpSpPr>
          <a:xfrm>
            <a:off x="4811352" y="13228789"/>
            <a:ext cx="3725272" cy="273229"/>
            <a:chOff x="0" y="0"/>
            <a:chExt cx="4967029" cy="364306"/>
          </a:xfrm>
        </p:grpSpPr>
        <p:sp>
          <p:nvSpPr>
            <p:cNvPr id="56" name="Freeform 56"/>
            <p:cNvSpPr/>
            <p:nvPr/>
          </p:nvSpPr>
          <p:spPr>
            <a:xfrm>
              <a:off x="0" y="11196"/>
              <a:ext cx="1232315" cy="341967"/>
            </a:xfrm>
            <a:custGeom>
              <a:avLst/>
              <a:gdLst/>
              <a:ahLst/>
              <a:cxnLst/>
              <a:rect l="l" t="t" r="r" b="b"/>
              <a:pathLst>
                <a:path w="1232315" h="341967">
                  <a:moveTo>
                    <a:pt x="0" y="0"/>
                  </a:moveTo>
                  <a:lnTo>
                    <a:pt x="1232315" y="0"/>
                  </a:lnTo>
                  <a:lnTo>
                    <a:pt x="1232315" y="341967"/>
                  </a:lnTo>
                  <a:lnTo>
                    <a:pt x="0" y="341967"/>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US"/>
            </a:p>
          </p:txBody>
        </p:sp>
        <p:sp>
          <p:nvSpPr>
            <p:cNvPr id="57" name="TextBox 57"/>
            <p:cNvSpPr txBox="1"/>
            <p:nvPr/>
          </p:nvSpPr>
          <p:spPr>
            <a:xfrm>
              <a:off x="1325419" y="-28575"/>
              <a:ext cx="3641609" cy="392881"/>
            </a:xfrm>
            <a:prstGeom prst="rect">
              <a:avLst/>
            </a:prstGeom>
          </p:spPr>
          <p:txBody>
            <a:bodyPr lIns="0" tIns="0" rIns="0" bIns="0" rtlCol="0" anchor="t">
              <a:spAutoFit/>
            </a:bodyPr>
            <a:lstStyle/>
            <a:p>
              <a:pPr algn="just">
                <a:lnSpc>
                  <a:spcPts val="2561"/>
                </a:lnSpc>
              </a:pPr>
              <a:r>
                <a:rPr lang="en-US" sz="1829">
                  <a:solidFill>
                    <a:srgbClr val="3A3870"/>
                  </a:solidFill>
                  <a:latin typeface="Sue Ellen Francisco"/>
                  <a:ea typeface="Sue Ellen Francisco"/>
                  <a:cs typeface="Sue Ellen Francisco"/>
                  <a:sym typeface="Sue Ellen Francisco"/>
                </a:rPr>
                <a:t>Tuesday, June 3, 12 pm-1 pm</a:t>
              </a:r>
            </a:p>
          </p:txBody>
        </p:sp>
      </p:grpSp>
      <p:sp>
        <p:nvSpPr>
          <p:cNvPr id="58" name="Freeform 58"/>
          <p:cNvSpPr/>
          <p:nvPr/>
        </p:nvSpPr>
        <p:spPr>
          <a:xfrm>
            <a:off x="1252044" y="15083030"/>
            <a:ext cx="2075273" cy="337232"/>
          </a:xfrm>
          <a:custGeom>
            <a:avLst/>
            <a:gdLst/>
            <a:ahLst/>
            <a:cxnLst/>
            <a:rect l="l" t="t" r="r" b="b"/>
            <a:pathLst>
              <a:path w="2075273" h="337232">
                <a:moveTo>
                  <a:pt x="0" y="0"/>
                </a:moveTo>
                <a:lnTo>
                  <a:pt x="2075273" y="0"/>
                </a:lnTo>
                <a:lnTo>
                  <a:pt x="2075273" y="337232"/>
                </a:lnTo>
                <a:lnTo>
                  <a:pt x="0" y="337232"/>
                </a:lnTo>
                <a:lnTo>
                  <a:pt x="0" y="0"/>
                </a:lnTo>
                <a:close/>
              </a:path>
            </a:pathLst>
          </a:custGeom>
          <a:blipFill>
            <a:blip r:embed="rId40"/>
            <a:stretch>
              <a:fillRect/>
            </a:stretch>
          </a:blipFill>
        </p:spPr>
        <p:txBody>
          <a:bodyPr/>
          <a:lstStyle/>
          <a:p>
            <a:endParaRPr lang="en-US"/>
          </a:p>
        </p:txBody>
      </p:sp>
      <p:sp>
        <p:nvSpPr>
          <p:cNvPr id="59" name="Freeform 59"/>
          <p:cNvSpPr/>
          <p:nvPr/>
        </p:nvSpPr>
        <p:spPr>
          <a:xfrm>
            <a:off x="3380567" y="15083030"/>
            <a:ext cx="2075273" cy="337232"/>
          </a:xfrm>
          <a:custGeom>
            <a:avLst/>
            <a:gdLst/>
            <a:ahLst/>
            <a:cxnLst/>
            <a:rect l="l" t="t" r="r" b="b"/>
            <a:pathLst>
              <a:path w="2075273" h="337232">
                <a:moveTo>
                  <a:pt x="0" y="0"/>
                </a:moveTo>
                <a:lnTo>
                  <a:pt x="2075273" y="0"/>
                </a:lnTo>
                <a:lnTo>
                  <a:pt x="2075273" y="337232"/>
                </a:lnTo>
                <a:lnTo>
                  <a:pt x="0" y="337232"/>
                </a:lnTo>
                <a:lnTo>
                  <a:pt x="0" y="0"/>
                </a:lnTo>
                <a:close/>
              </a:path>
            </a:pathLst>
          </a:custGeom>
          <a:blipFill>
            <a:blip r:embed="rId40"/>
            <a:stretch>
              <a:fillRect/>
            </a:stretch>
          </a:blipFill>
        </p:spPr>
        <p:txBody>
          <a:bodyPr/>
          <a:lstStyle/>
          <a:p>
            <a:endParaRPr lang="en-US"/>
          </a:p>
        </p:txBody>
      </p:sp>
      <p:sp>
        <p:nvSpPr>
          <p:cNvPr id="60" name="Freeform 60"/>
          <p:cNvSpPr/>
          <p:nvPr/>
        </p:nvSpPr>
        <p:spPr>
          <a:xfrm>
            <a:off x="5509090" y="15083030"/>
            <a:ext cx="2075273" cy="337232"/>
          </a:xfrm>
          <a:custGeom>
            <a:avLst/>
            <a:gdLst/>
            <a:ahLst/>
            <a:cxnLst/>
            <a:rect l="l" t="t" r="r" b="b"/>
            <a:pathLst>
              <a:path w="2075273" h="337232">
                <a:moveTo>
                  <a:pt x="0" y="0"/>
                </a:moveTo>
                <a:lnTo>
                  <a:pt x="2075273" y="0"/>
                </a:lnTo>
                <a:lnTo>
                  <a:pt x="2075273" y="337232"/>
                </a:lnTo>
                <a:lnTo>
                  <a:pt x="0" y="337232"/>
                </a:lnTo>
                <a:lnTo>
                  <a:pt x="0" y="0"/>
                </a:lnTo>
                <a:close/>
              </a:path>
            </a:pathLst>
          </a:custGeom>
          <a:blipFill>
            <a:blip r:embed="rId40"/>
            <a:stretch>
              <a:fillRect/>
            </a:stretch>
          </a:blipFill>
        </p:spPr>
        <p:txBody>
          <a:bodyPr/>
          <a:lstStyle/>
          <a:p>
            <a:endParaRPr lang="en-US"/>
          </a:p>
        </p:txBody>
      </p:sp>
      <p:sp>
        <p:nvSpPr>
          <p:cNvPr id="61" name="Freeform 61"/>
          <p:cNvSpPr/>
          <p:nvPr/>
        </p:nvSpPr>
        <p:spPr>
          <a:xfrm>
            <a:off x="7637613" y="15083030"/>
            <a:ext cx="431837" cy="337232"/>
          </a:xfrm>
          <a:custGeom>
            <a:avLst/>
            <a:gdLst/>
            <a:ahLst/>
            <a:cxnLst/>
            <a:rect l="l" t="t" r="r" b="b"/>
            <a:pathLst>
              <a:path w="431837" h="337232">
                <a:moveTo>
                  <a:pt x="0" y="0"/>
                </a:moveTo>
                <a:lnTo>
                  <a:pt x="431837" y="0"/>
                </a:lnTo>
                <a:lnTo>
                  <a:pt x="431837" y="337232"/>
                </a:lnTo>
                <a:lnTo>
                  <a:pt x="0" y="337232"/>
                </a:lnTo>
                <a:lnTo>
                  <a:pt x="0" y="0"/>
                </a:lnTo>
                <a:close/>
              </a:path>
            </a:pathLst>
          </a:custGeom>
          <a:blipFill>
            <a:blip r:embed="rId40"/>
            <a:stretch>
              <a:fillRect r="-380568"/>
            </a:stretch>
          </a:blipFill>
        </p:spPr>
        <p:txBody>
          <a:bodyPr/>
          <a:lstStyle/>
          <a:p>
            <a:endParaRPr lang="en-US"/>
          </a:p>
        </p:txBody>
      </p:sp>
      <p:sp>
        <p:nvSpPr>
          <p:cNvPr id="62" name="Freeform 62"/>
          <p:cNvSpPr/>
          <p:nvPr/>
        </p:nvSpPr>
        <p:spPr>
          <a:xfrm>
            <a:off x="146040" y="3246382"/>
            <a:ext cx="232703" cy="523757"/>
          </a:xfrm>
          <a:custGeom>
            <a:avLst/>
            <a:gdLst/>
            <a:ahLst/>
            <a:cxnLst/>
            <a:rect l="l" t="t" r="r" b="b"/>
            <a:pathLst>
              <a:path w="232703" h="523757">
                <a:moveTo>
                  <a:pt x="0" y="0"/>
                </a:moveTo>
                <a:lnTo>
                  <a:pt x="232703" y="0"/>
                </a:lnTo>
                <a:lnTo>
                  <a:pt x="232703" y="523757"/>
                </a:lnTo>
                <a:lnTo>
                  <a:pt x="0" y="523757"/>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US"/>
          </a:p>
        </p:txBody>
      </p:sp>
      <p:sp>
        <p:nvSpPr>
          <p:cNvPr id="63" name="Freeform 63"/>
          <p:cNvSpPr/>
          <p:nvPr/>
        </p:nvSpPr>
        <p:spPr>
          <a:xfrm>
            <a:off x="39980" y="4535857"/>
            <a:ext cx="444823" cy="474478"/>
          </a:xfrm>
          <a:custGeom>
            <a:avLst/>
            <a:gdLst/>
            <a:ahLst/>
            <a:cxnLst/>
            <a:rect l="l" t="t" r="r" b="b"/>
            <a:pathLst>
              <a:path w="444823" h="474478">
                <a:moveTo>
                  <a:pt x="0" y="0"/>
                </a:moveTo>
                <a:lnTo>
                  <a:pt x="444823" y="0"/>
                </a:lnTo>
                <a:lnTo>
                  <a:pt x="444823" y="474478"/>
                </a:lnTo>
                <a:lnTo>
                  <a:pt x="0" y="474478"/>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txBody>
          <a:bodyPr/>
          <a:lstStyle/>
          <a:p>
            <a:endParaRPr lang="en-US"/>
          </a:p>
        </p:txBody>
      </p:sp>
      <p:sp>
        <p:nvSpPr>
          <p:cNvPr id="64" name="Freeform 64"/>
          <p:cNvSpPr/>
          <p:nvPr/>
        </p:nvSpPr>
        <p:spPr>
          <a:xfrm>
            <a:off x="4383829" y="13739016"/>
            <a:ext cx="1041692" cy="270840"/>
          </a:xfrm>
          <a:custGeom>
            <a:avLst/>
            <a:gdLst/>
            <a:ahLst/>
            <a:cxnLst/>
            <a:rect l="l" t="t" r="r" b="b"/>
            <a:pathLst>
              <a:path w="1041692" h="270840">
                <a:moveTo>
                  <a:pt x="0" y="0"/>
                </a:moveTo>
                <a:lnTo>
                  <a:pt x="1041693" y="0"/>
                </a:lnTo>
                <a:lnTo>
                  <a:pt x="1041693" y="270840"/>
                </a:lnTo>
                <a:lnTo>
                  <a:pt x="0" y="270840"/>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txBody>
          <a:bodyPr/>
          <a:lstStyle/>
          <a:p>
            <a:endParaRPr lang="en-US"/>
          </a:p>
        </p:txBody>
      </p:sp>
      <p:grpSp>
        <p:nvGrpSpPr>
          <p:cNvPr id="65" name="Group 65"/>
          <p:cNvGrpSpPr/>
          <p:nvPr/>
        </p:nvGrpSpPr>
        <p:grpSpPr>
          <a:xfrm>
            <a:off x="54335" y="12589503"/>
            <a:ext cx="1818148" cy="1818148"/>
            <a:chOff x="0" y="0"/>
            <a:chExt cx="2424197" cy="2424197"/>
          </a:xfrm>
        </p:grpSpPr>
        <p:sp>
          <p:nvSpPr>
            <p:cNvPr id="66" name="Freeform 66">
              <a:hlinkClick r:id="rId47" tooltip="https://peoplefirst.myflorida.com/peoplefirst"/>
            </p:cNvPr>
            <p:cNvSpPr/>
            <p:nvPr/>
          </p:nvSpPr>
          <p:spPr>
            <a:xfrm>
              <a:off x="0" y="0"/>
              <a:ext cx="2424197" cy="2424197"/>
            </a:xfrm>
            <a:custGeom>
              <a:avLst/>
              <a:gdLst/>
              <a:ahLst/>
              <a:cxnLst/>
              <a:rect l="l" t="t" r="r" b="b"/>
              <a:pathLst>
                <a:path w="2424197" h="2424197">
                  <a:moveTo>
                    <a:pt x="0" y="0"/>
                  </a:moveTo>
                  <a:lnTo>
                    <a:pt x="2424197" y="0"/>
                  </a:lnTo>
                  <a:lnTo>
                    <a:pt x="2424197" y="2424197"/>
                  </a:lnTo>
                  <a:lnTo>
                    <a:pt x="0" y="2424197"/>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US"/>
            </a:p>
          </p:txBody>
        </p:sp>
        <p:sp>
          <p:nvSpPr>
            <p:cNvPr id="67" name="TextBox 67"/>
            <p:cNvSpPr txBox="1"/>
            <p:nvPr/>
          </p:nvSpPr>
          <p:spPr>
            <a:xfrm>
              <a:off x="503836" y="620838"/>
              <a:ext cx="1409694" cy="656209"/>
            </a:xfrm>
            <a:prstGeom prst="rect">
              <a:avLst/>
            </a:prstGeom>
          </p:spPr>
          <p:txBody>
            <a:bodyPr lIns="0" tIns="0" rIns="0" bIns="0" rtlCol="0" anchor="t">
              <a:spAutoFit/>
            </a:bodyPr>
            <a:lstStyle/>
            <a:p>
              <a:pPr algn="ctr">
                <a:lnSpc>
                  <a:spcPts val="1279"/>
                </a:lnSpc>
              </a:pPr>
              <a:r>
                <a:rPr lang="en-US" sz="1122" spc="-47">
                  <a:solidFill>
                    <a:srgbClr val="458EBE"/>
                  </a:solidFill>
                  <a:latin typeface="Chewy"/>
                  <a:ea typeface="Chewy"/>
                  <a:cs typeface="Chewy"/>
                  <a:sym typeface="Chewy"/>
                  <a:hlinkClick r:id="rId47" tooltip="https://peoplefirst.myflorida.com/peoplefirst"/>
                </a:rPr>
                <a:t>FLAIR to Florida PALM: The Chart of Accounts (COA)</a:t>
              </a:r>
            </a:p>
          </p:txBody>
        </p:sp>
        <p:sp>
          <p:nvSpPr>
            <p:cNvPr id="68" name="TextBox 68"/>
            <p:cNvSpPr txBox="1"/>
            <p:nvPr/>
          </p:nvSpPr>
          <p:spPr>
            <a:xfrm>
              <a:off x="475873" y="1277047"/>
              <a:ext cx="1472452" cy="529974"/>
            </a:xfrm>
            <a:prstGeom prst="rect">
              <a:avLst/>
            </a:prstGeom>
          </p:spPr>
          <p:txBody>
            <a:bodyPr lIns="0" tIns="0" rIns="0" bIns="0" rtlCol="0" anchor="t">
              <a:spAutoFit/>
            </a:bodyPr>
            <a:lstStyle/>
            <a:p>
              <a:pPr algn="ctr">
                <a:lnSpc>
                  <a:spcPts val="1040"/>
                </a:lnSpc>
              </a:pPr>
              <a:r>
                <a:rPr lang="en-US" sz="912" spc="-38">
                  <a:solidFill>
                    <a:srgbClr val="DA5D60"/>
                  </a:solidFill>
                  <a:latin typeface="Chewy"/>
                  <a:ea typeface="Chewy"/>
                  <a:cs typeface="Chewy"/>
                  <a:sym typeface="Chewy"/>
                </a:rPr>
                <a:t>June 5</a:t>
              </a:r>
              <a:r>
                <a:rPr lang="en-US" sz="912" spc="-38">
                  <a:solidFill>
                    <a:srgbClr val="DA5D60"/>
                  </a:solidFill>
                  <a:latin typeface="Chewy"/>
                  <a:ea typeface="Chewy"/>
                  <a:cs typeface="Chewy"/>
                  <a:sym typeface="Chewy"/>
                  <a:hlinkClick r:id="rId47" tooltip="https://peoplefirst.myflorida.com/peoplefirst"/>
                </a:rPr>
                <a:t>, 9 AM - 1 PM</a:t>
              </a:r>
            </a:p>
            <a:p>
              <a:pPr algn="ctr">
                <a:lnSpc>
                  <a:spcPts val="1040"/>
                </a:lnSpc>
              </a:pPr>
              <a:r>
                <a:rPr lang="en-US" sz="912" spc="-38">
                  <a:solidFill>
                    <a:srgbClr val="DA5D60"/>
                  </a:solidFill>
                  <a:latin typeface="Chewy"/>
                  <a:ea typeface="Chewy"/>
                  <a:cs typeface="Chewy"/>
                  <a:sym typeface="Chewy"/>
                  <a:hlinkClick r:id="rId47" tooltip="https://peoplefirst.myflorida.com/peoplefirst"/>
                </a:rPr>
                <a:t>June 10, 9 AM - 1 PM</a:t>
              </a:r>
            </a:p>
            <a:p>
              <a:pPr algn="ctr">
                <a:lnSpc>
                  <a:spcPts val="1040"/>
                </a:lnSpc>
              </a:pPr>
              <a:r>
                <a:rPr lang="en-US" sz="912" spc="-38">
                  <a:solidFill>
                    <a:srgbClr val="DA5D60"/>
                  </a:solidFill>
                  <a:latin typeface="Chewy"/>
                  <a:ea typeface="Chewy"/>
                  <a:cs typeface="Chewy"/>
                  <a:sym typeface="Chewy"/>
                  <a:hlinkClick r:id="rId47" tooltip="https://peoplefirst.myflorida.com/peoplefirst"/>
                </a:rPr>
                <a:t>June 17, 1 PM - 5 PM</a:t>
              </a:r>
            </a:p>
          </p:txBody>
        </p:sp>
      </p:grpSp>
      <p:grpSp>
        <p:nvGrpSpPr>
          <p:cNvPr id="69" name="Group 69"/>
          <p:cNvGrpSpPr/>
          <p:nvPr/>
        </p:nvGrpSpPr>
        <p:grpSpPr>
          <a:xfrm>
            <a:off x="1981124" y="12589503"/>
            <a:ext cx="1818148" cy="1818148"/>
            <a:chOff x="0" y="0"/>
            <a:chExt cx="2424197" cy="2424197"/>
          </a:xfrm>
        </p:grpSpPr>
        <p:sp>
          <p:nvSpPr>
            <p:cNvPr id="70" name="Freeform 70">
              <a:hlinkClick r:id="rId47" tooltip="https://peoplefirst.myflorida.com/peoplefirst"/>
            </p:cNvPr>
            <p:cNvSpPr/>
            <p:nvPr/>
          </p:nvSpPr>
          <p:spPr>
            <a:xfrm>
              <a:off x="0" y="0"/>
              <a:ext cx="2424197" cy="2424197"/>
            </a:xfrm>
            <a:custGeom>
              <a:avLst/>
              <a:gdLst/>
              <a:ahLst/>
              <a:cxnLst/>
              <a:rect l="l" t="t" r="r" b="b"/>
              <a:pathLst>
                <a:path w="2424197" h="2424197">
                  <a:moveTo>
                    <a:pt x="0" y="0"/>
                  </a:moveTo>
                  <a:lnTo>
                    <a:pt x="2424197" y="0"/>
                  </a:lnTo>
                  <a:lnTo>
                    <a:pt x="2424197" y="2424197"/>
                  </a:lnTo>
                  <a:lnTo>
                    <a:pt x="0" y="2424197"/>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US"/>
            </a:p>
          </p:txBody>
        </p:sp>
        <p:sp>
          <p:nvSpPr>
            <p:cNvPr id="71" name="TextBox 71"/>
            <p:cNvSpPr txBox="1"/>
            <p:nvPr/>
          </p:nvSpPr>
          <p:spPr>
            <a:xfrm>
              <a:off x="486011" y="770066"/>
              <a:ext cx="1490399" cy="640777"/>
            </a:xfrm>
            <a:prstGeom prst="rect">
              <a:avLst/>
            </a:prstGeom>
          </p:spPr>
          <p:txBody>
            <a:bodyPr lIns="0" tIns="0" rIns="0" bIns="0" rtlCol="0" anchor="t">
              <a:spAutoFit/>
            </a:bodyPr>
            <a:lstStyle/>
            <a:p>
              <a:pPr algn="ctr">
                <a:lnSpc>
                  <a:spcPts val="1278"/>
                </a:lnSpc>
              </a:pPr>
              <a:r>
                <a:rPr lang="en-US" sz="1121" spc="-47">
                  <a:solidFill>
                    <a:srgbClr val="458EBE"/>
                  </a:solidFill>
                  <a:latin typeface="Chewy"/>
                  <a:ea typeface="Chewy"/>
                  <a:cs typeface="Chewy"/>
                  <a:sym typeface="Chewy"/>
                  <a:hlinkClick r:id="rId47" tooltip="https://peoplefirst.myflorida.com/peoplefirst"/>
                </a:rPr>
                <a:t>Florida PALM Training Highlights - Navigation</a:t>
              </a:r>
            </a:p>
          </p:txBody>
        </p:sp>
        <p:sp>
          <p:nvSpPr>
            <p:cNvPr id="72" name="TextBox 72"/>
            <p:cNvSpPr txBox="1"/>
            <p:nvPr/>
          </p:nvSpPr>
          <p:spPr>
            <a:xfrm>
              <a:off x="416088" y="1461741"/>
              <a:ext cx="1556750" cy="358898"/>
            </a:xfrm>
            <a:prstGeom prst="rect">
              <a:avLst/>
            </a:prstGeom>
          </p:spPr>
          <p:txBody>
            <a:bodyPr lIns="0" tIns="0" rIns="0" bIns="0" rtlCol="0" anchor="t">
              <a:spAutoFit/>
            </a:bodyPr>
            <a:lstStyle/>
            <a:p>
              <a:pPr algn="ctr">
                <a:lnSpc>
                  <a:spcPts val="1043"/>
                </a:lnSpc>
              </a:pPr>
              <a:r>
                <a:rPr lang="en-US" sz="915" spc="-38">
                  <a:solidFill>
                    <a:srgbClr val="DA5D60"/>
                  </a:solidFill>
                  <a:latin typeface="Chewy"/>
                  <a:ea typeface="Chewy"/>
                  <a:cs typeface="Chewy"/>
                  <a:sym typeface="Chewy"/>
                </a:rPr>
                <a:t>June 12</a:t>
              </a:r>
            </a:p>
            <a:p>
              <a:pPr algn="ctr">
                <a:lnSpc>
                  <a:spcPts val="1043"/>
                </a:lnSpc>
              </a:pPr>
              <a:r>
                <a:rPr lang="en-US" sz="915" spc="-38">
                  <a:solidFill>
                    <a:srgbClr val="DA5D60"/>
                  </a:solidFill>
                  <a:latin typeface="Chewy"/>
                  <a:ea typeface="Chewy"/>
                  <a:cs typeface="Chewy"/>
                  <a:sym typeface="Chewy"/>
                  <a:hlinkClick r:id="rId47" tooltip="https://peoplefirst.myflorida.com/peoplefirst"/>
                </a:rPr>
                <a:t>9 AM - 11 AM</a:t>
              </a:r>
            </a:p>
          </p:txBody>
        </p:sp>
      </p:grpSp>
      <p:grpSp>
        <p:nvGrpSpPr>
          <p:cNvPr id="73" name="Group 73"/>
          <p:cNvGrpSpPr/>
          <p:nvPr/>
        </p:nvGrpSpPr>
        <p:grpSpPr>
          <a:xfrm>
            <a:off x="5064083" y="12456807"/>
            <a:ext cx="2480381" cy="676733"/>
            <a:chOff x="0" y="0"/>
            <a:chExt cx="3307175" cy="902311"/>
          </a:xfrm>
        </p:grpSpPr>
        <p:sp>
          <p:nvSpPr>
            <p:cNvPr id="74" name="Freeform 74"/>
            <p:cNvSpPr/>
            <p:nvPr/>
          </p:nvSpPr>
          <p:spPr>
            <a:xfrm>
              <a:off x="0" y="0"/>
              <a:ext cx="3307175" cy="702775"/>
            </a:xfrm>
            <a:custGeom>
              <a:avLst/>
              <a:gdLst/>
              <a:ahLst/>
              <a:cxnLst/>
              <a:rect l="l" t="t" r="r" b="b"/>
              <a:pathLst>
                <a:path w="3307175" h="702775">
                  <a:moveTo>
                    <a:pt x="0" y="0"/>
                  </a:moveTo>
                  <a:lnTo>
                    <a:pt x="3307175" y="0"/>
                  </a:lnTo>
                  <a:lnTo>
                    <a:pt x="3307175" y="702775"/>
                  </a:lnTo>
                  <a:lnTo>
                    <a:pt x="0" y="702775"/>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en-US"/>
            </a:p>
          </p:txBody>
        </p:sp>
        <p:sp>
          <p:nvSpPr>
            <p:cNvPr id="75" name="TextBox 75"/>
            <p:cNvSpPr txBox="1"/>
            <p:nvPr/>
          </p:nvSpPr>
          <p:spPr>
            <a:xfrm>
              <a:off x="181897" y="65867"/>
              <a:ext cx="1063678" cy="471808"/>
            </a:xfrm>
            <a:prstGeom prst="rect">
              <a:avLst/>
            </a:prstGeom>
          </p:spPr>
          <p:txBody>
            <a:bodyPr lIns="0" tIns="0" rIns="0" bIns="0" rtlCol="0" anchor="t">
              <a:spAutoFit/>
            </a:bodyPr>
            <a:lstStyle/>
            <a:p>
              <a:pPr algn="ctr">
                <a:lnSpc>
                  <a:spcPts val="3035"/>
                </a:lnSpc>
              </a:pPr>
              <a:r>
                <a:rPr lang="en-US" sz="2168">
                  <a:solidFill>
                    <a:srgbClr val="15B8EB"/>
                  </a:solidFill>
                  <a:latin typeface="Amazone"/>
                  <a:ea typeface="Amazone"/>
                  <a:cs typeface="Amazone"/>
                  <a:sym typeface="Amazone"/>
                </a:rPr>
                <a:t>Topic</a:t>
              </a:r>
            </a:p>
          </p:txBody>
        </p:sp>
        <p:sp>
          <p:nvSpPr>
            <p:cNvPr id="76" name="TextBox 76"/>
            <p:cNvSpPr txBox="1"/>
            <p:nvPr/>
          </p:nvSpPr>
          <p:spPr>
            <a:xfrm>
              <a:off x="1245576" y="153428"/>
              <a:ext cx="1712006" cy="435047"/>
            </a:xfrm>
            <a:prstGeom prst="rect">
              <a:avLst/>
            </a:prstGeom>
          </p:spPr>
          <p:txBody>
            <a:bodyPr lIns="0" tIns="0" rIns="0" bIns="0" rtlCol="0" anchor="t">
              <a:spAutoFit/>
            </a:bodyPr>
            <a:lstStyle/>
            <a:p>
              <a:pPr algn="ctr">
                <a:lnSpc>
                  <a:spcPts val="1271"/>
                </a:lnSpc>
              </a:pPr>
              <a:r>
                <a:rPr lang="en-US" sz="1397">
                  <a:solidFill>
                    <a:srgbClr val="FEFEFE"/>
                  </a:solidFill>
                  <a:latin typeface="Hangyaboly"/>
                  <a:ea typeface="Hangyaboly"/>
                  <a:cs typeface="Hangyaboly"/>
                  <a:sym typeface="Hangyaboly"/>
                </a:rPr>
                <a:t>Chart of Accounts, Part 2</a:t>
              </a:r>
            </a:p>
          </p:txBody>
        </p:sp>
        <p:grpSp>
          <p:nvGrpSpPr>
            <p:cNvPr id="77" name="Group 77"/>
            <p:cNvGrpSpPr/>
            <p:nvPr/>
          </p:nvGrpSpPr>
          <p:grpSpPr>
            <a:xfrm>
              <a:off x="0" y="702775"/>
              <a:ext cx="3307175" cy="199536"/>
              <a:chOff x="0" y="0"/>
              <a:chExt cx="668116" cy="40310"/>
            </a:xfrm>
          </p:grpSpPr>
          <p:sp>
            <p:nvSpPr>
              <p:cNvPr id="78" name="Freeform 78"/>
              <p:cNvSpPr/>
              <p:nvPr/>
            </p:nvSpPr>
            <p:spPr>
              <a:xfrm>
                <a:off x="0" y="0"/>
                <a:ext cx="668116" cy="40310"/>
              </a:xfrm>
              <a:custGeom>
                <a:avLst/>
                <a:gdLst/>
                <a:ahLst/>
                <a:cxnLst/>
                <a:rect l="l" t="t" r="r" b="b"/>
                <a:pathLst>
                  <a:path w="668116" h="40310">
                    <a:moveTo>
                      <a:pt x="0" y="0"/>
                    </a:moveTo>
                    <a:lnTo>
                      <a:pt x="668116" y="0"/>
                    </a:lnTo>
                    <a:lnTo>
                      <a:pt x="668116" y="40310"/>
                    </a:lnTo>
                    <a:lnTo>
                      <a:pt x="0" y="40310"/>
                    </a:lnTo>
                    <a:close/>
                  </a:path>
                </a:pathLst>
              </a:custGeom>
              <a:solidFill>
                <a:srgbClr val="CF1C31"/>
              </a:solidFill>
            </p:spPr>
            <p:txBody>
              <a:bodyPr/>
              <a:lstStyle/>
              <a:p>
                <a:endParaRPr lang="en-US"/>
              </a:p>
            </p:txBody>
          </p:sp>
          <p:sp>
            <p:nvSpPr>
              <p:cNvPr id="79" name="TextBox 79"/>
              <p:cNvSpPr txBox="1"/>
              <p:nvPr/>
            </p:nvSpPr>
            <p:spPr>
              <a:xfrm>
                <a:off x="0" y="66675"/>
                <a:ext cx="668116" cy="40310"/>
              </a:xfrm>
              <a:prstGeom prst="rect">
                <a:avLst/>
              </a:prstGeom>
            </p:spPr>
            <p:txBody>
              <a:bodyPr lIns="50800" tIns="50800" rIns="50800" bIns="50800" rtlCol="0" anchor="ctr"/>
              <a:lstStyle/>
              <a:p>
                <a:pPr algn="ctr">
                  <a:lnSpc>
                    <a:spcPts val="1483"/>
                  </a:lnSpc>
                </a:pPr>
                <a:endParaRPr/>
              </a:p>
            </p:txBody>
          </p:sp>
        </p:grpSp>
      </p:grpSp>
      <p:sp>
        <p:nvSpPr>
          <p:cNvPr id="80" name="Freeform 80">
            <a:hlinkClick r:id="rId52" tooltip="https://www.myfloridacfo.com/sitefinity-images/florida-palm-libraries/flpalm-images/rw-roadmap-lg.png?sfvrsn=1420895c_1"/>
          </p:cNvPr>
          <p:cNvSpPr/>
          <p:nvPr/>
        </p:nvSpPr>
        <p:spPr>
          <a:xfrm>
            <a:off x="3260314" y="7961469"/>
            <a:ext cx="4765345" cy="2680506"/>
          </a:xfrm>
          <a:custGeom>
            <a:avLst/>
            <a:gdLst/>
            <a:ahLst/>
            <a:cxnLst/>
            <a:rect l="l" t="t" r="r" b="b"/>
            <a:pathLst>
              <a:path w="4765345" h="2680506">
                <a:moveTo>
                  <a:pt x="0" y="0"/>
                </a:moveTo>
                <a:lnTo>
                  <a:pt x="4765344" y="0"/>
                </a:lnTo>
                <a:lnTo>
                  <a:pt x="4765344" y="2680507"/>
                </a:lnTo>
                <a:lnTo>
                  <a:pt x="0" y="2680507"/>
                </a:lnTo>
                <a:lnTo>
                  <a:pt x="0" y="0"/>
                </a:lnTo>
                <a:close/>
              </a:path>
            </a:pathLst>
          </a:custGeom>
          <a:blipFill>
            <a:blip r:embed="rId53"/>
            <a:stretch>
              <a:fillRect/>
            </a:stretch>
          </a:blipFill>
          <a:ln cap="sq">
            <a:noFill/>
            <a:prstDash val="solid"/>
            <a:miter/>
          </a:ln>
        </p:spPr>
        <p:txBody>
          <a:bodyPr/>
          <a:lstStyle/>
          <a:p>
            <a:endParaRPr lang="en-US"/>
          </a:p>
        </p:txBody>
      </p:sp>
      <p:sp>
        <p:nvSpPr>
          <p:cNvPr id="81" name="Freeform 81">
            <a:hlinkClick r:id="rId52" tooltip="https://www.myfloridacfo.com/sitefinity-images/florida-palm-libraries/flpalm-images/rw-roadmap-lg.png?sfvrsn=1420895c_1"/>
          </p:cNvPr>
          <p:cNvSpPr/>
          <p:nvPr/>
        </p:nvSpPr>
        <p:spPr>
          <a:xfrm>
            <a:off x="4421850" y="8771573"/>
            <a:ext cx="2442272" cy="1157026"/>
          </a:xfrm>
          <a:custGeom>
            <a:avLst/>
            <a:gdLst/>
            <a:ahLst/>
            <a:cxnLst/>
            <a:rect l="l" t="t" r="r" b="b"/>
            <a:pathLst>
              <a:path w="2442272" h="1157026">
                <a:moveTo>
                  <a:pt x="0" y="0"/>
                </a:moveTo>
                <a:lnTo>
                  <a:pt x="2442272" y="0"/>
                </a:lnTo>
                <a:lnTo>
                  <a:pt x="2442272" y="1157026"/>
                </a:lnTo>
                <a:lnTo>
                  <a:pt x="0" y="1157026"/>
                </a:lnTo>
                <a:lnTo>
                  <a:pt x="0" y="0"/>
                </a:lnTo>
                <a:close/>
              </a:path>
            </a:pathLst>
          </a:custGeom>
          <a:blipFill>
            <a:blip r:embed="rId54"/>
            <a:stretch>
              <a:fillRect/>
            </a:stretch>
          </a:blipFill>
        </p:spPr>
        <p:txBody>
          <a:bodyPr/>
          <a:lstStyle/>
          <a:p>
            <a:endParaRPr lang="en-US"/>
          </a:p>
        </p:txBody>
      </p:sp>
      <p:sp>
        <p:nvSpPr>
          <p:cNvPr id="82" name="Freeform 82"/>
          <p:cNvSpPr/>
          <p:nvPr/>
        </p:nvSpPr>
        <p:spPr>
          <a:xfrm>
            <a:off x="91277" y="7973860"/>
            <a:ext cx="437921" cy="526822"/>
          </a:xfrm>
          <a:custGeom>
            <a:avLst/>
            <a:gdLst/>
            <a:ahLst/>
            <a:cxnLst/>
            <a:rect l="l" t="t" r="r" b="b"/>
            <a:pathLst>
              <a:path w="437921" h="526822">
                <a:moveTo>
                  <a:pt x="0" y="0"/>
                </a:moveTo>
                <a:lnTo>
                  <a:pt x="437920" y="0"/>
                </a:lnTo>
                <a:lnTo>
                  <a:pt x="437920" y="526822"/>
                </a:lnTo>
                <a:lnTo>
                  <a:pt x="0" y="526822"/>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txBody>
          <a:bodyPr/>
          <a:lstStyle/>
          <a:p>
            <a:endParaRPr lang="en-US"/>
          </a:p>
        </p:txBody>
      </p:sp>
      <p:sp>
        <p:nvSpPr>
          <p:cNvPr id="83" name="TextBox 83"/>
          <p:cNvSpPr txBox="1"/>
          <p:nvPr/>
        </p:nvSpPr>
        <p:spPr>
          <a:xfrm>
            <a:off x="442087" y="8291416"/>
            <a:ext cx="2262073" cy="1598409"/>
          </a:xfrm>
          <a:prstGeom prst="rect">
            <a:avLst/>
          </a:prstGeom>
        </p:spPr>
        <p:txBody>
          <a:bodyPr lIns="0" tIns="0" rIns="0" bIns="0" rtlCol="0" anchor="t">
            <a:spAutoFit/>
          </a:bodyPr>
          <a:lstStyle/>
          <a:p>
            <a:pPr algn="ctr">
              <a:lnSpc>
                <a:spcPts val="1827"/>
              </a:lnSpc>
            </a:pPr>
            <a:r>
              <a:rPr lang="en-US" sz="1384" spc="-58">
                <a:solidFill>
                  <a:srgbClr val="000000"/>
                </a:solidFill>
                <a:latin typeface="Canva Sans"/>
                <a:ea typeface="Canva Sans"/>
                <a:cs typeface="Canva Sans"/>
                <a:sym typeface="Canva Sans"/>
              </a:rPr>
              <a:t> The Project updated the Implementation Timeline, including all dates related to Configuration, Readiness Workplan tasks, Stage Gates, progress reporting, and more! </a:t>
            </a:r>
          </a:p>
        </p:txBody>
      </p:sp>
      <p:sp>
        <p:nvSpPr>
          <p:cNvPr id="84" name="Freeform 84"/>
          <p:cNvSpPr/>
          <p:nvPr/>
        </p:nvSpPr>
        <p:spPr>
          <a:xfrm rot="-10800000">
            <a:off x="2545943" y="9458928"/>
            <a:ext cx="437921" cy="526822"/>
          </a:xfrm>
          <a:custGeom>
            <a:avLst/>
            <a:gdLst/>
            <a:ahLst/>
            <a:cxnLst/>
            <a:rect l="l" t="t" r="r" b="b"/>
            <a:pathLst>
              <a:path w="437921" h="526822">
                <a:moveTo>
                  <a:pt x="0" y="0"/>
                </a:moveTo>
                <a:lnTo>
                  <a:pt x="437921" y="0"/>
                </a:lnTo>
                <a:lnTo>
                  <a:pt x="437921" y="526821"/>
                </a:lnTo>
                <a:lnTo>
                  <a:pt x="0" y="526821"/>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txBody>
          <a:bodyPr/>
          <a:lstStyle/>
          <a:p>
            <a:endParaRPr lang="en-US"/>
          </a:p>
        </p:txBody>
      </p:sp>
      <p:sp>
        <p:nvSpPr>
          <p:cNvPr id="85" name="Freeform 85"/>
          <p:cNvSpPr/>
          <p:nvPr/>
        </p:nvSpPr>
        <p:spPr>
          <a:xfrm rot="5400000">
            <a:off x="2501493" y="7929409"/>
            <a:ext cx="437921" cy="526822"/>
          </a:xfrm>
          <a:custGeom>
            <a:avLst/>
            <a:gdLst/>
            <a:ahLst/>
            <a:cxnLst/>
            <a:rect l="l" t="t" r="r" b="b"/>
            <a:pathLst>
              <a:path w="437921" h="526822">
                <a:moveTo>
                  <a:pt x="0" y="0"/>
                </a:moveTo>
                <a:lnTo>
                  <a:pt x="437920" y="0"/>
                </a:lnTo>
                <a:lnTo>
                  <a:pt x="437920" y="526822"/>
                </a:lnTo>
                <a:lnTo>
                  <a:pt x="0" y="526822"/>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txBody>
          <a:bodyPr/>
          <a:lstStyle/>
          <a:p>
            <a:endParaRPr lang="en-US"/>
          </a:p>
        </p:txBody>
      </p:sp>
      <p:sp>
        <p:nvSpPr>
          <p:cNvPr id="86" name="Freeform 86"/>
          <p:cNvSpPr/>
          <p:nvPr/>
        </p:nvSpPr>
        <p:spPr>
          <a:xfrm rot="-5400000">
            <a:off x="135727" y="9445019"/>
            <a:ext cx="437921" cy="526822"/>
          </a:xfrm>
          <a:custGeom>
            <a:avLst/>
            <a:gdLst/>
            <a:ahLst/>
            <a:cxnLst/>
            <a:rect l="l" t="t" r="r" b="b"/>
            <a:pathLst>
              <a:path w="437921" h="526822">
                <a:moveTo>
                  <a:pt x="0" y="0"/>
                </a:moveTo>
                <a:lnTo>
                  <a:pt x="437921" y="0"/>
                </a:lnTo>
                <a:lnTo>
                  <a:pt x="437921" y="526822"/>
                </a:lnTo>
                <a:lnTo>
                  <a:pt x="0" y="526822"/>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txBody>
          <a:bodyPr/>
          <a:lstStyle/>
          <a:p>
            <a:endParaRPr lang="en-US"/>
          </a:p>
        </p:txBody>
      </p:sp>
      <p:sp>
        <p:nvSpPr>
          <p:cNvPr id="87" name="Freeform 87"/>
          <p:cNvSpPr/>
          <p:nvPr/>
        </p:nvSpPr>
        <p:spPr>
          <a:xfrm rot="-805408">
            <a:off x="2522437" y="10036651"/>
            <a:ext cx="858744" cy="664453"/>
          </a:xfrm>
          <a:custGeom>
            <a:avLst/>
            <a:gdLst/>
            <a:ahLst/>
            <a:cxnLst/>
            <a:rect l="l" t="t" r="r" b="b"/>
            <a:pathLst>
              <a:path w="858744" h="664453">
                <a:moveTo>
                  <a:pt x="0" y="0"/>
                </a:moveTo>
                <a:lnTo>
                  <a:pt x="858744" y="0"/>
                </a:lnTo>
                <a:lnTo>
                  <a:pt x="858744" y="664453"/>
                </a:lnTo>
                <a:lnTo>
                  <a:pt x="0" y="664453"/>
                </a:lnTo>
                <a:lnTo>
                  <a:pt x="0" y="0"/>
                </a:lnTo>
                <a:close/>
              </a:path>
            </a:pathLst>
          </a:custGeom>
          <a:blipFill>
            <a:blip r:embed="rId57">
              <a:extLst>
                <a:ext uri="{96DAC541-7B7A-43D3-8B79-37D633B846F1}">
                  <asvg:svgBlip xmlns:asvg="http://schemas.microsoft.com/office/drawing/2016/SVG/main" r:embed="rId58"/>
                </a:ext>
              </a:extLst>
            </a:blip>
            <a:stretch>
              <a:fillRect/>
            </a:stretch>
          </a:blipFill>
        </p:spPr>
        <p:txBody>
          <a:bodyPr/>
          <a:lstStyle/>
          <a:p>
            <a:endParaRPr lang="en-US"/>
          </a:p>
        </p:txBody>
      </p:sp>
      <p:sp>
        <p:nvSpPr>
          <p:cNvPr id="88" name="Freeform 88"/>
          <p:cNvSpPr/>
          <p:nvPr/>
        </p:nvSpPr>
        <p:spPr>
          <a:xfrm rot="3465640">
            <a:off x="2303960" y="11844184"/>
            <a:ext cx="3202194" cy="1773215"/>
          </a:xfrm>
          <a:custGeom>
            <a:avLst/>
            <a:gdLst/>
            <a:ahLst/>
            <a:cxnLst/>
            <a:rect l="l" t="t" r="r" b="b"/>
            <a:pathLst>
              <a:path w="3202194" h="1773215">
                <a:moveTo>
                  <a:pt x="0" y="0"/>
                </a:moveTo>
                <a:lnTo>
                  <a:pt x="3202194" y="0"/>
                </a:lnTo>
                <a:lnTo>
                  <a:pt x="3202194" y="1773215"/>
                </a:lnTo>
                <a:lnTo>
                  <a:pt x="0" y="1773215"/>
                </a:lnTo>
                <a:lnTo>
                  <a:pt x="0" y="0"/>
                </a:lnTo>
                <a:close/>
              </a:path>
            </a:pathLst>
          </a:custGeom>
          <a:blipFill>
            <a:blip r:embed="rId59"/>
            <a:stretch>
              <a:fillRect/>
            </a:stretch>
          </a:blipFill>
        </p:spPr>
        <p:txBody>
          <a:bodyPr/>
          <a:lstStyle/>
          <a:p>
            <a:endParaRPr lang="en-US"/>
          </a:p>
        </p:txBody>
      </p:sp>
      <p:sp>
        <p:nvSpPr>
          <p:cNvPr id="89" name="TextBox 89"/>
          <p:cNvSpPr txBox="1"/>
          <p:nvPr/>
        </p:nvSpPr>
        <p:spPr>
          <a:xfrm>
            <a:off x="5498169" y="13587744"/>
            <a:ext cx="2707638" cy="587994"/>
          </a:xfrm>
          <a:prstGeom prst="rect">
            <a:avLst/>
          </a:prstGeom>
        </p:spPr>
        <p:txBody>
          <a:bodyPr lIns="0" tIns="0" rIns="0" bIns="0" rtlCol="0" anchor="t">
            <a:spAutoFit/>
          </a:bodyPr>
          <a:lstStyle/>
          <a:p>
            <a:pPr algn="l">
              <a:lnSpc>
                <a:spcPts val="2363"/>
              </a:lnSpc>
            </a:pPr>
            <a:r>
              <a:rPr lang="en-US" sz="1890" u="sng">
                <a:solidFill>
                  <a:srgbClr val="3A3870"/>
                </a:solidFill>
                <a:latin typeface="Sue Ellen Francisco"/>
                <a:ea typeface="Sue Ellen Francisco"/>
                <a:cs typeface="Sue Ellen Francisco"/>
                <a:sym typeface="Sue Ellen Francisco"/>
                <a:hlinkClick r:id="rId60" tooltip="https://myfloridacfo.sharepoint.com/:x:/r/sites/FLP/DFS%20CCN/_layouts/15/Doc.aspx?sourcedoc=%7B8F6F59AE-0EC3-467E-9E83-F2EC483350F3%7D&amp;file=Lunch%20and%20Learn%20In-Person%20Attendee%20Sign-up%20Sheet%20-%20June%202025.xlsx&amp;action=default&amp;mobileredirect=true"/>
              </a:rPr>
              <a:t>In-person - Larson Building, B33</a:t>
            </a:r>
          </a:p>
          <a:p>
            <a:pPr algn="l">
              <a:lnSpc>
                <a:spcPts val="2363"/>
              </a:lnSpc>
            </a:pPr>
            <a:r>
              <a:rPr lang="en-US" sz="1890" u="sng">
                <a:solidFill>
                  <a:srgbClr val="3A3870"/>
                </a:solidFill>
                <a:latin typeface="Sue Ellen Francisco"/>
                <a:ea typeface="Sue Ellen Francisco"/>
                <a:cs typeface="Sue Ellen Francisco"/>
                <a:sym typeface="Sue Ellen Francisco"/>
                <a:hlinkClick r:id="rId61" tooltip="https://attendee.gotowebinar.com/register/292405669378730846"/>
              </a:rPr>
              <a:t>O</a:t>
            </a:r>
            <a:r>
              <a:rPr lang="en-US" sz="1890" u="sng">
                <a:solidFill>
                  <a:srgbClr val="3A3870"/>
                </a:solidFill>
                <a:latin typeface="Sue Ellen Francisco"/>
                <a:ea typeface="Sue Ellen Francisco"/>
                <a:cs typeface="Sue Ellen Francisco"/>
                <a:sym typeface="Sue Ellen Francisco"/>
                <a:hlinkClick r:id="rId61" tooltip="https://attendee.gotowebinar.com/register/292405669378730846"/>
              </a:rPr>
              <a:t>nline</a:t>
            </a:r>
            <a:r>
              <a:rPr lang="en-US" sz="1890" u="sng">
                <a:solidFill>
                  <a:srgbClr val="3A3870"/>
                </a:solidFill>
                <a:latin typeface="Sue Ellen Francisco"/>
                <a:ea typeface="Sue Ellen Francisco"/>
                <a:cs typeface="Sue Ellen Francisco"/>
                <a:sym typeface="Sue Ellen Francisco"/>
                <a:hlinkClick r:id="rId61" tooltip="https://attendee.gotowebinar.com/register/292405669378730846"/>
              </a:rPr>
              <a:t> - GoTo Webinar</a:t>
            </a:r>
          </a:p>
        </p:txBody>
      </p:sp>
      <p:sp>
        <p:nvSpPr>
          <p:cNvPr id="90" name="TextBox 90"/>
          <p:cNvSpPr txBox="1"/>
          <p:nvPr/>
        </p:nvSpPr>
        <p:spPr>
          <a:xfrm>
            <a:off x="4604968" y="14242413"/>
            <a:ext cx="3574404" cy="183770"/>
          </a:xfrm>
          <a:prstGeom prst="rect">
            <a:avLst/>
          </a:prstGeom>
        </p:spPr>
        <p:txBody>
          <a:bodyPr lIns="0" tIns="0" rIns="0" bIns="0" rtlCol="0" anchor="t">
            <a:spAutoFit/>
          </a:bodyPr>
          <a:lstStyle/>
          <a:p>
            <a:pPr algn="ctr">
              <a:lnSpc>
                <a:spcPts val="1358"/>
              </a:lnSpc>
            </a:pPr>
            <a:r>
              <a:rPr lang="en-US" sz="1400" spc="-58">
                <a:solidFill>
                  <a:srgbClr val="000000"/>
                </a:solidFill>
                <a:latin typeface="Hangyaboly"/>
                <a:ea typeface="Hangyaboly"/>
                <a:cs typeface="Hangyaboly"/>
                <a:sym typeface="Hangyaboly"/>
              </a:rPr>
              <a:t>Reach out to your POC and/or SME for more information.</a:t>
            </a:r>
          </a:p>
        </p:txBody>
      </p:sp>
      <p:sp>
        <p:nvSpPr>
          <p:cNvPr id="91" name="TextBox 91"/>
          <p:cNvSpPr txBox="1"/>
          <p:nvPr/>
        </p:nvSpPr>
        <p:spPr>
          <a:xfrm>
            <a:off x="165208" y="6368290"/>
            <a:ext cx="7904241" cy="1292831"/>
          </a:xfrm>
          <a:prstGeom prst="rect">
            <a:avLst/>
          </a:prstGeom>
        </p:spPr>
        <p:txBody>
          <a:bodyPr lIns="0" tIns="0" rIns="0" bIns="0" rtlCol="0" anchor="t">
            <a:spAutoFit/>
          </a:bodyPr>
          <a:lstStyle/>
          <a:p>
            <a:pPr marL="210240" lvl="1" indent="-105120" algn="just">
              <a:lnSpc>
                <a:spcPts val="1334"/>
              </a:lnSpc>
              <a:buFont typeface="Arial"/>
              <a:buChar char="•"/>
            </a:pPr>
            <a:r>
              <a:rPr lang="en-US" sz="973" b="1">
                <a:solidFill>
                  <a:srgbClr val="2F57A0"/>
                </a:solidFill>
                <a:latin typeface="Canva Sans Bold"/>
                <a:ea typeface="Canva Sans Bold"/>
                <a:cs typeface="Canva Sans Bold"/>
                <a:sym typeface="Canva Sans Bold"/>
              </a:rPr>
              <a:t>Task 571: Complete Data Cleansing Based on Mock Conversion 2 - Due 6/20 - </a:t>
            </a:r>
            <a:r>
              <a:rPr lang="en-US" sz="973" i="1">
                <a:solidFill>
                  <a:srgbClr val="2F57A0"/>
                </a:solidFill>
                <a:latin typeface="Canva Sans Italics"/>
                <a:ea typeface="Canva Sans Italics"/>
                <a:cs typeface="Canva Sans Italics"/>
                <a:sym typeface="Canva Sans Italics"/>
              </a:rPr>
              <a:t>Evaluating and managing agency data based on Mock 2 conversion activities.</a:t>
            </a:r>
          </a:p>
          <a:p>
            <a:pPr marL="210240" lvl="1" indent="-105120" algn="just">
              <a:lnSpc>
                <a:spcPts val="1334"/>
              </a:lnSpc>
              <a:buFont typeface="Arial"/>
              <a:buChar char="•"/>
            </a:pPr>
            <a:r>
              <a:rPr lang="en-US" sz="973" b="1">
                <a:solidFill>
                  <a:srgbClr val="2F57A0"/>
                </a:solidFill>
                <a:latin typeface="Canva Sans Bold"/>
                <a:ea typeface="Canva Sans Bold"/>
                <a:cs typeface="Canva Sans Bold"/>
                <a:sym typeface="Canva Sans Bold"/>
              </a:rPr>
              <a:t>Task 573-A: Complete and Submit End User Role Mapping Worksheet for UAT - Due 6/20 - </a:t>
            </a:r>
            <a:r>
              <a:rPr lang="en-US" sz="973" i="1">
                <a:solidFill>
                  <a:srgbClr val="2F57A0"/>
                </a:solidFill>
                <a:latin typeface="Canva Sans Italics"/>
                <a:ea typeface="Canva Sans Italics"/>
                <a:cs typeface="Canva Sans Italics"/>
                <a:sym typeface="Canva Sans Italics"/>
              </a:rPr>
              <a:t>Assigning roles to identified Subject Matter Experts in preparation for August manual online User Acceptance Testing.</a:t>
            </a:r>
          </a:p>
          <a:p>
            <a:pPr marL="210240" lvl="1" indent="-105120" algn="just">
              <a:lnSpc>
                <a:spcPts val="1334"/>
              </a:lnSpc>
              <a:buFont typeface="Arial"/>
              <a:buChar char="•"/>
            </a:pPr>
            <a:r>
              <a:rPr lang="en-US" sz="973" b="1">
                <a:solidFill>
                  <a:srgbClr val="2F57A0"/>
                </a:solidFill>
                <a:latin typeface="Canva Sans Bold"/>
                <a:ea typeface="Canva Sans Bold"/>
                <a:cs typeface="Canva Sans Bold"/>
                <a:sym typeface="Canva Sans Bold"/>
              </a:rPr>
              <a:t>Task 657: Submit Updated Configuration Workbooks - Due 6/20 - </a:t>
            </a:r>
            <a:r>
              <a:rPr lang="en-US" sz="973" i="1">
                <a:solidFill>
                  <a:srgbClr val="2F57A0"/>
                </a:solidFill>
                <a:latin typeface="Canva Sans Italics"/>
                <a:ea typeface="Canva Sans Italics"/>
                <a:cs typeface="Canva Sans Italics"/>
                <a:sym typeface="Canva Sans Italics"/>
              </a:rPr>
              <a:t>Updating and confirming configuration values in preparation for User Acceptance Testing.</a:t>
            </a:r>
          </a:p>
          <a:p>
            <a:pPr marL="210240" lvl="1" indent="-105120" algn="just">
              <a:lnSpc>
                <a:spcPts val="1334"/>
              </a:lnSpc>
              <a:buFont typeface="Arial"/>
              <a:buChar char="•"/>
            </a:pPr>
            <a:r>
              <a:rPr lang="en-US" sz="973" b="1">
                <a:solidFill>
                  <a:srgbClr val="2F57A0"/>
                </a:solidFill>
                <a:latin typeface="Canva Sans Bold"/>
                <a:ea typeface="Canva Sans Bold"/>
                <a:cs typeface="Canva Sans Bold"/>
                <a:sym typeface="Canva Sans Bold"/>
              </a:rPr>
              <a:t>Task 659: Update Conversion Field Mapping - Due 6/20 - </a:t>
            </a:r>
            <a:r>
              <a:rPr lang="en-US" sz="973" i="1">
                <a:solidFill>
                  <a:srgbClr val="2F57A0"/>
                </a:solidFill>
                <a:latin typeface="Canva Sans Italics"/>
                <a:ea typeface="Canva Sans Italics"/>
                <a:cs typeface="Canva Sans Italics"/>
                <a:sym typeface="Canva Sans Italics"/>
              </a:rPr>
              <a:t>Mapping FLAIR codes (ORG, OCA, Grant ID, and Location Code) to Florida PALM values for Mock 3 Conversion.</a:t>
            </a:r>
          </a:p>
        </p:txBody>
      </p:sp>
      <p:sp>
        <p:nvSpPr>
          <p:cNvPr id="92" name="TextBox 92"/>
          <p:cNvSpPr txBox="1"/>
          <p:nvPr/>
        </p:nvSpPr>
        <p:spPr>
          <a:xfrm>
            <a:off x="2379782" y="5556929"/>
            <a:ext cx="3311797" cy="453428"/>
          </a:xfrm>
          <a:prstGeom prst="rect">
            <a:avLst/>
          </a:prstGeom>
        </p:spPr>
        <p:txBody>
          <a:bodyPr lIns="0" tIns="0" rIns="0" bIns="0" rtlCol="0" anchor="t">
            <a:spAutoFit/>
          </a:bodyPr>
          <a:lstStyle/>
          <a:p>
            <a:pPr algn="ctr">
              <a:lnSpc>
                <a:spcPts val="3395"/>
              </a:lnSpc>
            </a:pPr>
            <a:r>
              <a:rPr lang="en-US" sz="3429" u="sng">
                <a:solidFill>
                  <a:srgbClr val="15B8EB"/>
                </a:solidFill>
                <a:latin typeface="Bright"/>
                <a:ea typeface="Bright"/>
                <a:cs typeface="Bright"/>
                <a:sym typeface="Bright"/>
              </a:rPr>
              <a:t>What’s Due in June:</a:t>
            </a:r>
          </a:p>
        </p:txBody>
      </p:sp>
      <p:sp>
        <p:nvSpPr>
          <p:cNvPr id="93" name="TextBox 93"/>
          <p:cNvSpPr txBox="1"/>
          <p:nvPr/>
        </p:nvSpPr>
        <p:spPr>
          <a:xfrm>
            <a:off x="1804918" y="6101021"/>
            <a:ext cx="4331853" cy="132969"/>
          </a:xfrm>
          <a:prstGeom prst="rect">
            <a:avLst/>
          </a:prstGeom>
        </p:spPr>
        <p:txBody>
          <a:bodyPr lIns="0" tIns="0" rIns="0" bIns="0" rtlCol="0" anchor="t">
            <a:spAutoFit/>
          </a:bodyPr>
          <a:lstStyle/>
          <a:p>
            <a:pPr algn="ctr">
              <a:lnSpc>
                <a:spcPts val="1008"/>
              </a:lnSpc>
            </a:pPr>
            <a:r>
              <a:rPr lang="en-US" sz="900" b="1">
                <a:solidFill>
                  <a:srgbClr val="2E3192"/>
                </a:solidFill>
                <a:latin typeface="Canva Sans Bold"/>
                <a:ea typeface="Canva Sans Bold"/>
                <a:cs typeface="Canva Sans Bold"/>
                <a:sym typeface="Canva Sans Bold"/>
              </a:rPr>
              <a:t>Heads up POCs &amp; SMEs! The CCN may call on you to help with the following:</a:t>
            </a:r>
          </a:p>
        </p:txBody>
      </p:sp>
      <p:sp>
        <p:nvSpPr>
          <p:cNvPr id="94" name="TextBox 94"/>
          <p:cNvSpPr txBox="1"/>
          <p:nvPr/>
        </p:nvSpPr>
        <p:spPr>
          <a:xfrm>
            <a:off x="4440979" y="11039533"/>
            <a:ext cx="3651041" cy="488771"/>
          </a:xfrm>
          <a:prstGeom prst="rect">
            <a:avLst/>
          </a:prstGeom>
        </p:spPr>
        <p:txBody>
          <a:bodyPr lIns="0" tIns="0" rIns="0" bIns="0" rtlCol="0" anchor="t">
            <a:spAutoFit/>
          </a:bodyPr>
          <a:lstStyle/>
          <a:p>
            <a:pPr algn="ctr">
              <a:lnSpc>
                <a:spcPts val="3939"/>
              </a:lnSpc>
            </a:pPr>
            <a:r>
              <a:rPr lang="en-US" sz="2813">
                <a:solidFill>
                  <a:srgbClr val="15B8EB"/>
                </a:solidFill>
                <a:latin typeface="Amazone"/>
                <a:ea typeface="Amazone"/>
                <a:cs typeface="Amazone"/>
                <a:sym typeface="Amazone"/>
              </a:rPr>
              <a:t>June Lunch &amp; Learn</a:t>
            </a:r>
          </a:p>
        </p:txBody>
      </p:sp>
      <p:sp>
        <p:nvSpPr>
          <p:cNvPr id="95" name="TextBox 95"/>
          <p:cNvSpPr txBox="1"/>
          <p:nvPr/>
        </p:nvSpPr>
        <p:spPr>
          <a:xfrm>
            <a:off x="4534679" y="11539545"/>
            <a:ext cx="3576239" cy="869942"/>
          </a:xfrm>
          <a:prstGeom prst="rect">
            <a:avLst/>
          </a:prstGeom>
        </p:spPr>
        <p:txBody>
          <a:bodyPr lIns="0" tIns="0" rIns="0" bIns="0" rtlCol="0" anchor="t">
            <a:spAutoFit/>
          </a:bodyPr>
          <a:lstStyle/>
          <a:p>
            <a:pPr algn="ctr">
              <a:lnSpc>
                <a:spcPts val="1358"/>
              </a:lnSpc>
            </a:pPr>
            <a:r>
              <a:rPr lang="en-US" sz="1400" spc="-58">
                <a:solidFill>
                  <a:srgbClr val="000000"/>
                </a:solidFill>
                <a:latin typeface="Hangyaboly"/>
                <a:ea typeface="Hangyaboly"/>
                <a:cs typeface="Hangyaboly"/>
                <a:sym typeface="Hangyaboly"/>
              </a:rPr>
              <a:t>Grab your lunch, your notebook, and your friends for our monthly Lunch &amp; Learn Session that is designed to provide insight into key areas of Florida PALM prior to Go-Live. P.s. This is a wonderful opportunity to ask questions based on the predetermined subject matter!</a:t>
            </a:r>
          </a:p>
        </p:txBody>
      </p:sp>
      <p:sp>
        <p:nvSpPr>
          <p:cNvPr id="96" name="TextBox 96"/>
          <p:cNvSpPr txBox="1"/>
          <p:nvPr/>
        </p:nvSpPr>
        <p:spPr>
          <a:xfrm>
            <a:off x="2107661" y="14803693"/>
            <a:ext cx="5843079" cy="225711"/>
          </a:xfrm>
          <a:prstGeom prst="rect">
            <a:avLst/>
          </a:prstGeom>
        </p:spPr>
        <p:txBody>
          <a:bodyPr lIns="0" tIns="0" rIns="0" bIns="0" rtlCol="0" anchor="t">
            <a:spAutoFit/>
          </a:bodyPr>
          <a:lstStyle/>
          <a:p>
            <a:pPr algn="ctr">
              <a:lnSpc>
                <a:spcPts val="1734"/>
              </a:lnSpc>
            </a:pPr>
            <a:r>
              <a:rPr lang="en-US" sz="1238" b="1" u="sng">
                <a:solidFill>
                  <a:srgbClr val="15B8EB"/>
                </a:solidFill>
                <a:latin typeface="Public Sans Bold"/>
                <a:ea typeface="Public Sans Bold"/>
                <a:cs typeface="Public Sans Bold"/>
                <a:sym typeface="Public Sans Bold"/>
                <a:hlinkClick r:id="rId62" tooltip="https://myfloridacfo.sharepoint.com/sites/LnD/CCN/SitePages/DFS-Florida-PALM-Stakeholders-Site.aspx"/>
              </a:rPr>
              <a:t>DFS Florida PALM Stakeholder SharePoint</a:t>
            </a:r>
            <a:r>
              <a:rPr lang="en-US" sz="1238" b="1">
                <a:solidFill>
                  <a:srgbClr val="15B8EB"/>
                </a:solidFill>
                <a:latin typeface="Public Sans Bold"/>
                <a:ea typeface="Public Sans Bold"/>
                <a:cs typeface="Public Sans Bold"/>
                <a:sym typeface="Public Sans Bold"/>
              </a:rPr>
              <a:t> | </a:t>
            </a:r>
            <a:r>
              <a:rPr lang="en-US" sz="1238" b="1" u="sng">
                <a:solidFill>
                  <a:srgbClr val="15B8EB"/>
                </a:solidFill>
                <a:latin typeface="Public Sans Bold"/>
                <a:ea typeface="Public Sans Bold"/>
                <a:cs typeface="Public Sans Bold"/>
                <a:sym typeface="Public Sans Bold"/>
                <a:hlinkClick r:id="rId63" tooltip="mailto:DFS.CCN4U@MyFloridaCFO.com"/>
              </a:rPr>
              <a:t>DFS.CCN4U@MyFloridaCFO.com</a:t>
            </a:r>
          </a:p>
        </p:txBody>
      </p:sp>
      <p:sp>
        <p:nvSpPr>
          <p:cNvPr id="97" name="TextBox 97"/>
          <p:cNvSpPr txBox="1"/>
          <p:nvPr/>
        </p:nvSpPr>
        <p:spPr>
          <a:xfrm>
            <a:off x="2107661" y="14544961"/>
            <a:ext cx="5843079" cy="249206"/>
          </a:xfrm>
          <a:prstGeom prst="rect">
            <a:avLst/>
          </a:prstGeom>
        </p:spPr>
        <p:txBody>
          <a:bodyPr lIns="0" tIns="0" rIns="0" bIns="0" rtlCol="0" anchor="t">
            <a:spAutoFit/>
          </a:bodyPr>
          <a:lstStyle/>
          <a:p>
            <a:pPr algn="ctr">
              <a:lnSpc>
                <a:spcPts val="2014"/>
              </a:lnSpc>
            </a:pPr>
            <a:r>
              <a:rPr lang="en-US" sz="1438" b="1" spc="287">
                <a:solidFill>
                  <a:srgbClr val="15B8EB"/>
                </a:solidFill>
                <a:latin typeface="Public Sans Bold"/>
                <a:ea typeface="Public Sans Bold"/>
                <a:cs typeface="Public Sans Bold"/>
                <a:sym typeface="Public Sans Bold"/>
              </a:rPr>
              <a:t>LET'S FLOAT TO FLORIDA PALM TOGETHER!</a:t>
            </a:r>
          </a:p>
        </p:txBody>
      </p:sp>
      <p:sp>
        <p:nvSpPr>
          <p:cNvPr id="98" name="TextBox 98"/>
          <p:cNvSpPr txBox="1"/>
          <p:nvPr/>
        </p:nvSpPr>
        <p:spPr>
          <a:xfrm>
            <a:off x="1048734" y="7689695"/>
            <a:ext cx="5973893" cy="123522"/>
          </a:xfrm>
          <a:prstGeom prst="rect">
            <a:avLst/>
          </a:prstGeom>
        </p:spPr>
        <p:txBody>
          <a:bodyPr lIns="0" tIns="0" rIns="0" bIns="0" rtlCol="0" anchor="t">
            <a:spAutoFit/>
          </a:bodyPr>
          <a:lstStyle/>
          <a:p>
            <a:pPr algn="ctr">
              <a:lnSpc>
                <a:spcPts val="965"/>
              </a:lnSpc>
            </a:pPr>
            <a:r>
              <a:rPr lang="en-US" sz="818" b="1" i="1">
                <a:solidFill>
                  <a:srgbClr val="2E3192"/>
                </a:solidFill>
                <a:latin typeface="Canva Sans Bold Italics"/>
                <a:ea typeface="Canva Sans Bold Italics"/>
                <a:cs typeface="Canva Sans Bold Italics"/>
                <a:sym typeface="Canva Sans Bold Italics"/>
              </a:rPr>
              <a:t>A complete list of Tasks, including those launching on a future date can be found on the Florida PALM website, </a:t>
            </a:r>
            <a:r>
              <a:rPr lang="en-US" sz="818" b="1" i="1" u="sng">
                <a:solidFill>
                  <a:srgbClr val="2E3192"/>
                </a:solidFill>
                <a:latin typeface="Canva Sans Bold Italics"/>
                <a:ea typeface="Canva Sans Bold Italics"/>
                <a:cs typeface="Canva Sans Bold Italics"/>
                <a:sym typeface="Canva Sans Bold Italics"/>
                <a:hlinkClick r:id="rId64" tooltip="https://myfloridacfo.com/floridapalm/agency-readiness"/>
              </a:rPr>
              <a:t>here</a:t>
            </a:r>
            <a:r>
              <a:rPr lang="en-US" sz="818" b="1" i="1">
                <a:solidFill>
                  <a:srgbClr val="2E3192"/>
                </a:solidFill>
                <a:latin typeface="Canva Sans Bold Italics"/>
                <a:ea typeface="Canva Sans Bold Italics"/>
                <a:cs typeface="Canva Sans Bold Italics"/>
                <a:sym typeface="Canva Sans Bold Italics"/>
              </a:rPr>
              <a:t>.</a:t>
            </a:r>
          </a:p>
        </p:txBody>
      </p:sp>
      <p:sp>
        <p:nvSpPr>
          <p:cNvPr id="99" name="TextBox 99"/>
          <p:cNvSpPr txBox="1"/>
          <p:nvPr/>
        </p:nvSpPr>
        <p:spPr>
          <a:xfrm>
            <a:off x="8330240" y="2861780"/>
            <a:ext cx="1603727" cy="900651"/>
          </a:xfrm>
          <a:prstGeom prst="rect">
            <a:avLst/>
          </a:prstGeom>
        </p:spPr>
        <p:txBody>
          <a:bodyPr lIns="0" tIns="0" rIns="0" bIns="0" rtlCol="0" anchor="t">
            <a:spAutoFit/>
          </a:bodyPr>
          <a:lstStyle/>
          <a:p>
            <a:pPr algn="ctr">
              <a:lnSpc>
                <a:spcPts val="1779"/>
              </a:lnSpc>
            </a:pPr>
            <a:r>
              <a:rPr lang="en-US" sz="1933">
                <a:solidFill>
                  <a:srgbClr val="297722"/>
                </a:solidFill>
                <a:latin typeface="Bright"/>
                <a:ea typeface="Bright"/>
                <a:cs typeface="Bright"/>
                <a:sym typeface="Bright"/>
              </a:rPr>
              <a:t>Play games that will help prepare you for end user UAT in August 2025!</a:t>
            </a:r>
          </a:p>
        </p:txBody>
      </p:sp>
      <p:sp>
        <p:nvSpPr>
          <p:cNvPr id="100" name="TextBox 100"/>
          <p:cNvSpPr txBox="1"/>
          <p:nvPr/>
        </p:nvSpPr>
        <p:spPr>
          <a:xfrm>
            <a:off x="2178043" y="2802251"/>
            <a:ext cx="3585603" cy="398668"/>
          </a:xfrm>
          <a:prstGeom prst="rect">
            <a:avLst/>
          </a:prstGeom>
        </p:spPr>
        <p:txBody>
          <a:bodyPr lIns="0" tIns="0" rIns="0" bIns="0" rtlCol="0" anchor="t">
            <a:spAutoFit/>
          </a:bodyPr>
          <a:lstStyle/>
          <a:p>
            <a:pPr algn="ctr">
              <a:lnSpc>
                <a:spcPts val="2745"/>
              </a:lnSpc>
            </a:pPr>
            <a:r>
              <a:rPr lang="en-US" sz="3432" u="sng">
                <a:solidFill>
                  <a:srgbClr val="15B8EB"/>
                </a:solidFill>
                <a:latin typeface="Bright"/>
                <a:ea typeface="Bright"/>
                <a:cs typeface="Bright"/>
                <a:sym typeface="Bright"/>
              </a:rPr>
              <a:t>Division Shout-Outs:</a:t>
            </a:r>
          </a:p>
        </p:txBody>
      </p:sp>
      <p:sp>
        <p:nvSpPr>
          <p:cNvPr id="101" name="TextBox 101"/>
          <p:cNvSpPr txBox="1"/>
          <p:nvPr/>
        </p:nvSpPr>
        <p:spPr>
          <a:xfrm>
            <a:off x="529197" y="3255907"/>
            <a:ext cx="7580794" cy="1216362"/>
          </a:xfrm>
          <a:prstGeom prst="rect">
            <a:avLst/>
          </a:prstGeom>
        </p:spPr>
        <p:txBody>
          <a:bodyPr lIns="0" tIns="0" rIns="0" bIns="0" rtlCol="0" anchor="t">
            <a:spAutoFit/>
          </a:bodyPr>
          <a:lstStyle/>
          <a:p>
            <a:pPr algn="just">
              <a:lnSpc>
                <a:spcPts val="1265"/>
              </a:lnSpc>
            </a:pPr>
            <a:r>
              <a:rPr lang="en-US" sz="1100" b="1" spc="-16">
                <a:solidFill>
                  <a:srgbClr val="2F57A0"/>
                </a:solidFill>
                <a:latin typeface="Canva Sans Bold"/>
                <a:ea typeface="Canva Sans Bold"/>
                <a:cs typeface="Canva Sans Bold"/>
                <a:sym typeface="Canva Sans Bold"/>
              </a:rPr>
              <a:t>DFS Risk/Issues Managers — Brittany Pittman, Cathy Sauls, Nancy Anderson, Don Hurst, Mireia Vidal, and Asif Sahaf — </a:t>
            </a:r>
            <a:r>
              <a:rPr lang="en-US" sz="1100" spc="-16">
                <a:solidFill>
                  <a:srgbClr val="2F57A0"/>
                </a:solidFill>
                <a:latin typeface="Canva Sans"/>
                <a:ea typeface="Canva Sans"/>
                <a:cs typeface="Canva Sans"/>
                <a:sym typeface="Canva Sans"/>
              </a:rPr>
              <a:t>A heartfelt thank you for your continued dedication and partnership in supporting each division/office with the management of Florida PALM Agency and Project Risks and Issues! Your collaborative spirit and commitment to an engaging, flexible, and proactive process have made a lasting impact on how we identify and address risks. The strength of your teamwork lies not only in your expertise, but also in the way you lift one another up — drawing from both past experiences and new insights — and generously sharing those lessons with stakeholders across the board. Thank you for helping to build a strong foundation for Florida PALM’s success through your thoughtful, consistent, and strategic efforts!</a:t>
            </a:r>
          </a:p>
        </p:txBody>
      </p:sp>
      <p:sp>
        <p:nvSpPr>
          <p:cNvPr id="102" name="TextBox 102"/>
          <p:cNvSpPr txBox="1"/>
          <p:nvPr/>
        </p:nvSpPr>
        <p:spPr>
          <a:xfrm>
            <a:off x="529197" y="4545382"/>
            <a:ext cx="7580794" cy="911637"/>
          </a:xfrm>
          <a:prstGeom prst="rect">
            <a:avLst/>
          </a:prstGeom>
        </p:spPr>
        <p:txBody>
          <a:bodyPr lIns="0" tIns="0" rIns="0" bIns="0" rtlCol="0" anchor="t">
            <a:spAutoFit/>
          </a:bodyPr>
          <a:lstStyle/>
          <a:p>
            <a:pPr algn="just">
              <a:lnSpc>
                <a:spcPts val="1265"/>
              </a:lnSpc>
            </a:pPr>
            <a:r>
              <a:rPr lang="en-US" sz="1100" b="1" spc="-16">
                <a:solidFill>
                  <a:srgbClr val="2F57A0"/>
                </a:solidFill>
                <a:latin typeface="Canva Sans Bold"/>
                <a:ea typeface="Canva Sans Bold"/>
                <a:cs typeface="Canva Sans Bold"/>
                <a:sym typeface="Canva Sans Bold"/>
              </a:rPr>
              <a:t>Division of Accounting and Auditing, Bureau of Auditing — Kim Holland, Don Hurst, Jennifer Patnode, Birgit Campa, Andrea Brazell-Bui, Letisha Williams, Erica Uzzell, Justin Jones, Komol Patel, Siri Duddu, Candace Allen, Morgan Vargas, Cynthia Washington, John Davis, Suzette Harris, Obenson Prudent, Meshanda Hobley, Jenna Lively, Tyesin Payne, and Anna Thompson —</a:t>
            </a:r>
            <a:r>
              <a:rPr lang="en-US" sz="1100" spc="-16">
                <a:solidFill>
                  <a:srgbClr val="2F57A0"/>
                </a:solidFill>
                <a:latin typeface="Canva Sans"/>
                <a:ea typeface="Canva Sans"/>
                <a:cs typeface="Canva Sans"/>
                <a:sym typeface="Canva Sans"/>
              </a:rPr>
              <a:t> Thank you for your enthusiasm and contribution in identifying Enterprise UAT test scenarios to ensure the new accounting system aligns with our needs and reinforces our internal controls. Your hard work in this critical phase of the testing process is truly valued!</a:t>
            </a:r>
          </a:p>
        </p:txBody>
      </p:sp>
      <p:sp>
        <p:nvSpPr>
          <p:cNvPr id="103" name="TextBox 103"/>
          <p:cNvSpPr txBox="1"/>
          <p:nvPr/>
        </p:nvSpPr>
        <p:spPr>
          <a:xfrm>
            <a:off x="84478" y="11801996"/>
            <a:ext cx="3684650" cy="446084"/>
          </a:xfrm>
          <a:prstGeom prst="rect">
            <a:avLst/>
          </a:prstGeom>
        </p:spPr>
        <p:txBody>
          <a:bodyPr lIns="0" tIns="0" rIns="0" bIns="0" rtlCol="0" anchor="t">
            <a:spAutoFit/>
          </a:bodyPr>
          <a:lstStyle/>
          <a:p>
            <a:pPr algn="ctr">
              <a:lnSpc>
                <a:spcPts val="1147"/>
              </a:lnSpc>
            </a:pPr>
            <a:r>
              <a:rPr lang="en-US" sz="1024" b="1">
                <a:solidFill>
                  <a:srgbClr val="DA5D60"/>
                </a:solidFill>
                <a:latin typeface="Canva Sans Bold"/>
                <a:ea typeface="Canva Sans Bold"/>
                <a:cs typeface="Canva Sans Bold"/>
                <a:sym typeface="Canva Sans Bold"/>
              </a:rPr>
              <a:t>The following Florida PALM related trainings are being offered by the Office of Florida Financial Education (OFFE) in the month of June:</a:t>
            </a:r>
          </a:p>
        </p:txBody>
      </p:sp>
      <p:sp>
        <p:nvSpPr>
          <p:cNvPr id="104" name="TextBox 104"/>
          <p:cNvSpPr txBox="1"/>
          <p:nvPr/>
        </p:nvSpPr>
        <p:spPr>
          <a:xfrm>
            <a:off x="39980" y="10979773"/>
            <a:ext cx="3773648" cy="793927"/>
          </a:xfrm>
          <a:prstGeom prst="rect">
            <a:avLst/>
          </a:prstGeom>
        </p:spPr>
        <p:txBody>
          <a:bodyPr lIns="0" tIns="0" rIns="0" bIns="0" rtlCol="0" anchor="t">
            <a:spAutoFit/>
          </a:bodyPr>
          <a:lstStyle/>
          <a:p>
            <a:pPr algn="ctr">
              <a:lnSpc>
                <a:spcPts val="2743"/>
              </a:lnSpc>
            </a:pPr>
            <a:r>
              <a:rPr lang="en-US" sz="3429" u="sng">
                <a:solidFill>
                  <a:srgbClr val="15B8EB"/>
                </a:solidFill>
                <a:latin typeface="Bright"/>
                <a:ea typeface="Bright"/>
                <a:cs typeface="Bright"/>
                <a:sym typeface="Bright"/>
              </a:rPr>
              <a:t>Prepare for</a:t>
            </a:r>
          </a:p>
          <a:p>
            <a:pPr algn="ctr">
              <a:lnSpc>
                <a:spcPts val="3635"/>
              </a:lnSpc>
            </a:pPr>
            <a:r>
              <a:rPr lang="en-US" sz="3429" u="sng">
                <a:solidFill>
                  <a:srgbClr val="15B8EB"/>
                </a:solidFill>
                <a:latin typeface="Bright"/>
                <a:ea typeface="Bright"/>
                <a:cs typeface="Bright"/>
                <a:sym typeface="Bright"/>
              </a:rPr>
              <a:t>User Acceptance Testing:</a:t>
            </a:r>
          </a:p>
        </p:txBody>
      </p:sp>
      <p:sp>
        <p:nvSpPr>
          <p:cNvPr id="105" name="TextBox 105"/>
          <p:cNvSpPr txBox="1"/>
          <p:nvPr/>
        </p:nvSpPr>
        <p:spPr>
          <a:xfrm>
            <a:off x="302694" y="12362380"/>
            <a:ext cx="3139578" cy="165014"/>
          </a:xfrm>
          <a:prstGeom prst="rect">
            <a:avLst/>
          </a:prstGeom>
        </p:spPr>
        <p:txBody>
          <a:bodyPr lIns="0" tIns="0" rIns="0" bIns="0" rtlCol="0" anchor="t">
            <a:spAutoFit/>
          </a:bodyPr>
          <a:lstStyle/>
          <a:p>
            <a:pPr algn="ctr">
              <a:lnSpc>
                <a:spcPts val="1382"/>
              </a:lnSpc>
            </a:pPr>
            <a:r>
              <a:rPr lang="en-US" sz="1234" b="1">
                <a:solidFill>
                  <a:srgbClr val="458EBE"/>
                </a:solidFill>
                <a:latin typeface="Canva Sans Bold"/>
                <a:ea typeface="Canva Sans Bold"/>
                <a:cs typeface="Canva Sans Bold"/>
                <a:sym typeface="Canva Sans Bold"/>
              </a:rPr>
              <a:t>Click each sun to register in People First.</a:t>
            </a:r>
          </a:p>
        </p:txBody>
      </p:sp>
      <p:sp>
        <p:nvSpPr>
          <p:cNvPr id="106" name="TextBox 106"/>
          <p:cNvSpPr txBox="1"/>
          <p:nvPr/>
        </p:nvSpPr>
        <p:spPr>
          <a:xfrm>
            <a:off x="6456149" y="10680076"/>
            <a:ext cx="1615529" cy="147297"/>
          </a:xfrm>
          <a:prstGeom prst="rect">
            <a:avLst/>
          </a:prstGeom>
        </p:spPr>
        <p:txBody>
          <a:bodyPr lIns="0" tIns="0" rIns="0" bIns="0" rtlCol="0" anchor="t">
            <a:spAutoFit/>
          </a:bodyPr>
          <a:lstStyle/>
          <a:p>
            <a:pPr algn="l">
              <a:lnSpc>
                <a:spcPts val="1263"/>
              </a:lnSpc>
            </a:pPr>
            <a:r>
              <a:rPr lang="en-US" sz="957">
                <a:solidFill>
                  <a:srgbClr val="000000"/>
                </a:solidFill>
                <a:latin typeface="Canva Sans"/>
                <a:ea typeface="Canva Sans"/>
                <a:cs typeface="Canva Sans"/>
                <a:sym typeface="Canva Sans"/>
              </a:rPr>
              <a:t>- - - - = Agency participation</a:t>
            </a:r>
          </a:p>
        </p:txBody>
      </p:sp>
      <p:sp>
        <p:nvSpPr>
          <p:cNvPr id="107" name="TextBox 107"/>
          <p:cNvSpPr txBox="1"/>
          <p:nvPr/>
        </p:nvSpPr>
        <p:spPr>
          <a:xfrm>
            <a:off x="4830983" y="10680076"/>
            <a:ext cx="1491816" cy="147297"/>
          </a:xfrm>
          <a:prstGeom prst="rect">
            <a:avLst/>
          </a:prstGeom>
        </p:spPr>
        <p:txBody>
          <a:bodyPr lIns="0" tIns="0" rIns="0" bIns="0" rtlCol="0" anchor="t">
            <a:spAutoFit/>
          </a:bodyPr>
          <a:lstStyle/>
          <a:p>
            <a:pPr algn="l">
              <a:lnSpc>
                <a:spcPts val="1263"/>
              </a:lnSpc>
            </a:pPr>
            <a:r>
              <a:rPr lang="en-US" sz="957" b="1">
                <a:solidFill>
                  <a:srgbClr val="000000"/>
                </a:solidFill>
                <a:latin typeface="Canva Sans Bold"/>
                <a:ea typeface="Canva Sans Bold"/>
                <a:cs typeface="Canva Sans Bold"/>
                <a:sym typeface="Canva Sans Bold"/>
              </a:rPr>
              <a:t>Bold</a:t>
            </a:r>
            <a:r>
              <a:rPr lang="en-US" sz="957">
                <a:solidFill>
                  <a:srgbClr val="000000"/>
                </a:solidFill>
                <a:latin typeface="Canva Sans"/>
                <a:ea typeface="Canva Sans"/>
                <a:cs typeface="Canva Sans"/>
                <a:sym typeface="Canva Sans"/>
              </a:rPr>
              <a:t> Colors = New ranges</a:t>
            </a:r>
          </a:p>
        </p:txBody>
      </p:sp>
      <p:sp>
        <p:nvSpPr>
          <p:cNvPr id="108" name="TextBox 108"/>
          <p:cNvSpPr txBox="1"/>
          <p:nvPr/>
        </p:nvSpPr>
        <p:spPr>
          <a:xfrm>
            <a:off x="3173261" y="10680076"/>
            <a:ext cx="1524372" cy="147297"/>
          </a:xfrm>
          <a:prstGeom prst="rect">
            <a:avLst/>
          </a:prstGeom>
        </p:spPr>
        <p:txBody>
          <a:bodyPr lIns="0" tIns="0" rIns="0" bIns="0" rtlCol="0" anchor="t">
            <a:spAutoFit/>
          </a:bodyPr>
          <a:lstStyle/>
          <a:p>
            <a:pPr algn="l">
              <a:lnSpc>
                <a:spcPts val="1263"/>
              </a:lnSpc>
            </a:pPr>
            <a:r>
              <a:rPr lang="en-US" sz="957">
                <a:solidFill>
                  <a:srgbClr val="000000"/>
                </a:solidFill>
                <a:latin typeface="Canva Sans"/>
                <a:ea typeface="Canva Sans"/>
                <a:cs typeface="Canva Sans"/>
                <a:sym typeface="Canva Sans"/>
              </a:rPr>
              <a:t>Faded Colors = Old ranges</a:t>
            </a:r>
          </a:p>
        </p:txBody>
      </p:sp>
      <p:sp>
        <p:nvSpPr>
          <p:cNvPr id="109" name="TextBox 109"/>
          <p:cNvSpPr txBox="1"/>
          <p:nvPr/>
        </p:nvSpPr>
        <p:spPr>
          <a:xfrm>
            <a:off x="197197" y="10140920"/>
            <a:ext cx="2612765" cy="436866"/>
          </a:xfrm>
          <a:prstGeom prst="rect">
            <a:avLst/>
          </a:prstGeom>
        </p:spPr>
        <p:txBody>
          <a:bodyPr lIns="0" tIns="0" rIns="0" bIns="0" rtlCol="0" anchor="t">
            <a:spAutoFit/>
          </a:bodyPr>
          <a:lstStyle/>
          <a:p>
            <a:pPr algn="ctr">
              <a:lnSpc>
                <a:spcPts val="1774"/>
              </a:lnSpc>
            </a:pPr>
            <a:r>
              <a:rPr lang="en-US" sz="1344" i="1" spc="-56">
                <a:solidFill>
                  <a:srgbClr val="000000"/>
                </a:solidFill>
                <a:latin typeface="Canva Sans Italics"/>
                <a:ea typeface="Canva Sans Italics"/>
                <a:cs typeface="Canva Sans Italics"/>
                <a:sym typeface="Canva Sans Italics"/>
              </a:rPr>
              <a:t>To view and print this Implementation Timeline </a:t>
            </a:r>
          </a:p>
        </p:txBody>
      </p:sp>
      <p:sp>
        <p:nvSpPr>
          <p:cNvPr id="110" name="TextBox 110"/>
          <p:cNvSpPr txBox="1"/>
          <p:nvPr/>
        </p:nvSpPr>
        <p:spPr>
          <a:xfrm>
            <a:off x="5294769" y="12964838"/>
            <a:ext cx="2056061" cy="157016"/>
          </a:xfrm>
          <a:prstGeom prst="rect">
            <a:avLst/>
          </a:prstGeom>
        </p:spPr>
        <p:txBody>
          <a:bodyPr lIns="0" tIns="0" rIns="0" bIns="0" rtlCol="0" anchor="t">
            <a:spAutoFit/>
          </a:bodyPr>
          <a:lstStyle/>
          <a:p>
            <a:pPr algn="ctr">
              <a:lnSpc>
                <a:spcPts val="1316"/>
              </a:lnSpc>
            </a:pPr>
            <a:r>
              <a:rPr lang="en-US" sz="940" b="1" i="1">
                <a:solidFill>
                  <a:srgbClr val="000000"/>
                </a:solidFill>
                <a:latin typeface="Canva Sans Bold Italics"/>
                <a:ea typeface="Canva Sans Bold Italics"/>
                <a:cs typeface="Canva Sans Bold Italics"/>
                <a:sym typeface="Canva Sans Bold Italics"/>
              </a:rPr>
              <a:t>with an agency-unique perspective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10" ma:contentTypeDescription="Create a new document." ma:contentTypeScope="" ma:versionID="c82186b21a1aea68ef48dfa2ee9772c8">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3XNNPFDRQHSR-1102996205-230</_dlc_DocId>
    <_dlc_DocIdUrl xmlns="ee0d1073-b73c-4cf9-a2e0-1985adf7d54f">
      <Url>https://myfloridacfo.sharepoint.com/sites/FLP/DFS CCN/_layouts/15/DocIdRedir.aspx?ID=3XNNPFDRQHSR-1102996205-230</Url>
      <Description>3XNNPFDRQHSR-1102996205-230</Description>
    </_dlc_DocIdUrl>
  </documentManagement>
</p:properties>
</file>

<file path=customXml/itemProps1.xml><?xml version="1.0" encoding="utf-8"?>
<ds:datastoreItem xmlns:ds="http://schemas.openxmlformats.org/officeDocument/2006/customXml" ds:itemID="{AE164244-62B8-4CC8-87F6-B2D2996F4077}"/>
</file>

<file path=customXml/itemProps2.xml><?xml version="1.0" encoding="utf-8"?>
<ds:datastoreItem xmlns:ds="http://schemas.openxmlformats.org/officeDocument/2006/customXml" ds:itemID="{256F036A-D667-448F-8A2D-2607E01BBBA1}"/>
</file>

<file path=customXml/itemProps3.xml><?xml version="1.0" encoding="utf-8"?>
<ds:datastoreItem xmlns:ds="http://schemas.openxmlformats.org/officeDocument/2006/customXml" ds:itemID="{8997A944-67E2-4A32-AB68-8ED126660E6C}"/>
</file>

<file path=customXml/itemProps4.xml><?xml version="1.0" encoding="utf-8"?>
<ds:datastoreItem xmlns:ds="http://schemas.openxmlformats.org/officeDocument/2006/customXml" ds:itemID="{0E6C5931-23CC-48D7-8E42-3F0802EED80F}"/>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vt:i4>
      </vt:variant>
    </vt:vector>
  </HeadingPairs>
  <TitlesOfParts>
    <vt:vector size="15" baseType="lpstr">
      <vt:lpstr>Public Sans Bold</vt:lpstr>
      <vt:lpstr>Chewy</vt:lpstr>
      <vt:lpstr>Sue Ellen Francisco</vt:lpstr>
      <vt:lpstr>Canva Sans</vt:lpstr>
      <vt:lpstr>Canva Sans Bold</vt:lpstr>
      <vt:lpstr>Calibri</vt:lpstr>
      <vt:lpstr>Adriana</vt:lpstr>
      <vt:lpstr>Canva Sans Bold Italics</vt:lpstr>
      <vt:lpstr>Arial</vt:lpstr>
      <vt:lpstr>Canva Sans Italics</vt:lpstr>
      <vt:lpstr>Amazone</vt:lpstr>
      <vt:lpstr>Hangyaboly</vt:lpstr>
      <vt:lpstr>Bright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Sponsor Snapshots (11 x 17 in)</dc:title>
  <cp:lastModifiedBy>Topol, Amy</cp:lastModifiedBy>
  <cp:revision>2</cp:revision>
  <dcterms:created xsi:type="dcterms:W3CDTF">2006-08-16T00:00:00Z</dcterms:created>
  <dcterms:modified xsi:type="dcterms:W3CDTF">2025-06-03T15:21:35Z</dcterms:modified>
  <dc:identifier>DAGcXJT29zk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e1d0a66e-6f5c-46fc-aadc-134eb272a1fc</vt:lpwstr>
  </property>
</Properties>
</file>