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9" r:id="rId6"/>
  </p:sldIdLst>
  <p:sldSz cx="10058400" cy="15544800"/>
  <p:notesSz cx="6858000" cy="9144000"/>
  <p:embeddedFontLst>
    <p:embeddedFont>
      <p:font typeface="Adriana" panose="020B0604020202020204" charset="0"/>
      <p:regular r:id="rId7"/>
    </p:embeddedFont>
    <p:embeddedFont>
      <p:font typeface="Bright" panose="020B0604020202020204" charset="0"/>
      <p:regular r:id="rId8"/>
    </p:embeddedFont>
    <p:embeddedFont>
      <p:font typeface="Canva Sans" panose="020B0604020202020204" charset="0"/>
      <p:regular r:id="rId9"/>
    </p:embeddedFont>
    <p:embeddedFont>
      <p:font typeface="Canva Sans Bold" panose="020B0604020202020204" charset="0"/>
      <p:regular r:id="rId10"/>
    </p:embeddedFont>
    <p:embeddedFont>
      <p:font typeface="Canva Sans Bold Italics" panose="020B0604020202020204" charset="0"/>
      <p:regular r:id="rId11"/>
    </p:embeddedFont>
    <p:embeddedFont>
      <p:font typeface="Canva Sans Italics" panose="020B0604020202020204" charset="0"/>
      <p:regular r:id="rId12"/>
    </p:embeddedFont>
    <p:embeddedFont>
      <p:font typeface="Finger Paint" panose="020B0604020202020204" charset="0"/>
      <p:regular r:id="rId13"/>
    </p:embeddedFont>
    <p:embeddedFont>
      <p:font typeface="Leckerli One" panose="020B0604020202020204" charset="0"/>
      <p:regular r:id="rId14"/>
    </p:embeddedFont>
    <p:embeddedFont>
      <p:font typeface="Public Sans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33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5.fntdata"/><Relationship Id="rId5" Type="http://schemas.openxmlformats.org/officeDocument/2006/relationships/slideMaster" Target="slideMasters/slide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myfloridacfo.sharepoint.com/:f:/r/sites/LnD/CCN/GAMES%20%20Test%20Your%20Knowledge/WORD%20SCRAMBLE?csf=1&amp;web=1&amp;e=gxDkUn" TargetMode="External"/><Relationship Id="rId18" Type="http://schemas.openxmlformats.org/officeDocument/2006/relationships/image" Target="../media/image13.svg"/><Relationship Id="rId26" Type="http://schemas.openxmlformats.org/officeDocument/2006/relationships/hyperlink" Target="https://myfloridacfo.sharepoint.com/sites/LnD/CCN/GAMES%20%20Test%20Your%20Knowledge/Forms/AllItems.aspx?csf=1&amp;web=1&amp;e=agHBth&amp;CID=0c3ee624%2D6e2a%2D47ea%2Db65c%2D8be2beb69e26&amp;FolderCTID=0x0120007A22E98326A67242A00876927C9D6AA0&amp;id=%2Fsites%2FLnD%2FCCN%2FGAMES%20%20Test%20Your%20Knowledge%2FWHEEL%20OF%20FORTUNE" TargetMode="External"/><Relationship Id="rId39" Type="http://schemas.openxmlformats.org/officeDocument/2006/relationships/image" Target="../media/image28.svg"/><Relationship Id="rId21" Type="http://schemas.openxmlformats.org/officeDocument/2006/relationships/image" Target="../media/image14.png"/><Relationship Id="rId34" Type="http://schemas.openxmlformats.org/officeDocument/2006/relationships/image" Target="../media/image23.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55" Type="http://schemas.openxmlformats.org/officeDocument/2006/relationships/image" Target="../media/image4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hyperlink" Target="https://myfloridacfo.sharepoint.com/:f:/r/sites/LnD/CCN/GAMES%20%20Test%20Your%20Knowledge/MULTIPLE%20CHOICE?csf=1&amp;web=1&amp;e=Y32s7i" TargetMode="External"/><Relationship Id="rId33" Type="http://schemas.openxmlformats.org/officeDocument/2006/relationships/image" Target="../media/image22.svg"/><Relationship Id="rId38" Type="http://schemas.openxmlformats.org/officeDocument/2006/relationships/image" Target="../media/image27.png"/><Relationship Id="rId46" Type="http://schemas.openxmlformats.org/officeDocument/2006/relationships/image" Target="../media/image34.png"/><Relationship Id="rId59" Type="http://schemas.openxmlformats.org/officeDocument/2006/relationships/hyperlink" Target="https://myfloridacfo.com/floridapalm/agency-readiness" TargetMode="External"/><Relationship Id="rId2" Type="http://schemas.openxmlformats.org/officeDocument/2006/relationships/image" Target="../media/image1.jpeg"/><Relationship Id="rId16" Type="http://schemas.openxmlformats.org/officeDocument/2006/relationships/hyperlink" Target="https://myfloridacfo.sharepoint.com/:f:/r/sites/LnD/CCN/GAMES%20%20Test%20Your%20Knowledge/MATCHING?csf=1&amp;web=1&amp;e=id8vzd" TargetMode="External"/><Relationship Id="rId20" Type="http://schemas.openxmlformats.org/officeDocument/2006/relationships/hyperlink" Target="https://myfloridacfo.sharepoint.com/:f:/r/sites/LnD/CCN/GAMES%20%20Test%20Your%20Knowledge/WORD%20SEARCH?csf=1&amp;web=1&amp;e=6GwZTM" TargetMode="External"/><Relationship Id="rId29" Type="http://schemas.openxmlformats.org/officeDocument/2006/relationships/hyperlink" Target="https://myfloridacfo.sharepoint.com/:f:/r/sites/LnD/CCN/GAMES%20%20Test%20Your%20Knowledge/WHEEL%20OF%20FORTUNE?csf=1&amp;web=1&amp;e=agHBth" TargetMode="External"/><Relationship Id="rId41" Type="http://schemas.openxmlformats.org/officeDocument/2006/relationships/image" Target="../media/image29.png"/><Relationship Id="rId54"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myfloridacfo.sharepoint.com/:f:/r/sites/LnD/CCN/GAMES%20%20Test%20Your%20Knowledge/CROSSWORD%20PUZZLES?csf=1&amp;web=1&amp;e=ZhdiQj" TargetMode="External"/><Relationship Id="rId24" Type="http://schemas.openxmlformats.org/officeDocument/2006/relationships/image" Target="../media/image16.png"/><Relationship Id="rId32" Type="http://schemas.openxmlformats.org/officeDocument/2006/relationships/image" Target="../media/image21.png"/><Relationship Id="rId37" Type="http://schemas.openxmlformats.org/officeDocument/2006/relationships/image" Target="../media/image26.svg"/><Relationship Id="rId40" Type="http://schemas.openxmlformats.org/officeDocument/2006/relationships/hyperlink" Target="https://peoplefirst.myflorida.com/peoplefirst/index.html" TargetMode="External"/><Relationship Id="rId45" Type="http://schemas.openxmlformats.org/officeDocument/2006/relationships/image" Target="../media/image33.svg"/><Relationship Id="rId53" Type="http://schemas.openxmlformats.org/officeDocument/2006/relationships/image" Target="../media/image41.png"/><Relationship Id="rId58" Type="http://schemas.openxmlformats.org/officeDocument/2006/relationships/hyperlink" Target="mailto:DFS.CCN4U@MyFloridaCFO.com" TargetMode="External"/><Relationship Id="rId5" Type="http://schemas.openxmlformats.org/officeDocument/2006/relationships/image" Target="../media/image4.jpeg"/><Relationship Id="rId15" Type="http://schemas.openxmlformats.org/officeDocument/2006/relationships/image" Target="../media/image11.svg"/><Relationship Id="rId23" Type="http://schemas.openxmlformats.org/officeDocument/2006/relationships/hyperlink" Target="https://myfloridacfo.sharepoint.com/sites/LnD/CCN/GAMES%20%20Test%20Your%20Knowledge/Forms/AllItems.aspx?csf=1&amp;web=1&amp;e=Y32s7i&amp;CID=8f77cd9f%2De187%2D4ae4%2D84c1%2D07bfbecb77f0&amp;FolderCTID=0x0120007A22E98326A67242A00876927C9D6AA0&amp;id=%2Fsites%2FLnD%2FCCN%2FGAMES%20%20Test%20Your%20Knowledge%2FMULTIPLE%20CHOICE" TargetMode="External"/><Relationship Id="rId28" Type="http://schemas.openxmlformats.org/officeDocument/2006/relationships/image" Target="../media/image18.svg"/><Relationship Id="rId36" Type="http://schemas.openxmlformats.org/officeDocument/2006/relationships/image" Target="../media/image25.png"/><Relationship Id="rId49" Type="http://schemas.openxmlformats.org/officeDocument/2006/relationships/image" Target="../media/image37.svg"/><Relationship Id="rId57" Type="http://schemas.openxmlformats.org/officeDocument/2006/relationships/hyperlink" Target="https://myfloridacfo.sharepoint.com/sites/LnD/CCN/SitePages/DFS-Florida-PALM-Stakeholders-Site.aspx" TargetMode="External"/><Relationship Id="rId10" Type="http://schemas.openxmlformats.org/officeDocument/2006/relationships/image" Target="../media/image8.svg"/><Relationship Id="rId19" Type="http://schemas.openxmlformats.org/officeDocument/2006/relationships/hyperlink" Target="https://myfloridacfo.sharepoint.com/:f:/r/sites/LnD/CCN/GAMES%20%20Test%20Your%20Knowledge/MATCHING?csf=1&amp;web=1&amp;e=D9jZMR" TargetMode="External"/><Relationship Id="rId31" Type="http://schemas.openxmlformats.org/officeDocument/2006/relationships/image" Target="../media/image20.svg"/><Relationship Id="rId44" Type="http://schemas.openxmlformats.org/officeDocument/2006/relationships/image" Target="../media/image32.png"/><Relationship Id="rId52"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5.sv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4.svg"/><Relationship Id="rId43" Type="http://schemas.openxmlformats.org/officeDocument/2006/relationships/image" Target="../media/image31.png"/><Relationship Id="rId48" Type="http://schemas.openxmlformats.org/officeDocument/2006/relationships/image" Target="../media/image36.png"/><Relationship Id="rId56" Type="http://schemas.openxmlformats.org/officeDocument/2006/relationships/image" Target="../media/image44.svg"/><Relationship Id="rId8" Type="http://schemas.openxmlformats.org/officeDocument/2006/relationships/hyperlink" Target="https://myfloridacfo.sharepoint.com/:f:/r/sites/LnD/CCN/GAMES%20%20Test%20Your%20Knowledge/BINGO?csf=1&amp;web=1&amp;e=l9GqhI" TargetMode="External"/><Relationship Id="rId51" Type="http://schemas.openxmlformats.org/officeDocument/2006/relationships/image" Target="../media/image39.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516" y="14468007"/>
            <a:ext cx="10119092" cy="3349447"/>
          </a:xfrm>
          <a:custGeom>
            <a:avLst/>
            <a:gdLst/>
            <a:ahLst/>
            <a:cxnLst/>
            <a:rect l="l" t="t" r="r" b="b"/>
            <a:pathLst>
              <a:path w="10119092" h="3349447">
                <a:moveTo>
                  <a:pt x="0" y="0"/>
                </a:moveTo>
                <a:lnTo>
                  <a:pt x="10119093" y="0"/>
                </a:lnTo>
                <a:lnTo>
                  <a:pt x="10119093" y="3349447"/>
                </a:lnTo>
                <a:lnTo>
                  <a:pt x="0" y="3349447"/>
                </a:lnTo>
                <a:lnTo>
                  <a:pt x="0" y="0"/>
                </a:lnTo>
                <a:close/>
              </a:path>
            </a:pathLst>
          </a:custGeom>
          <a:blipFill>
            <a:blip r:embed="rId2"/>
            <a:stretch>
              <a:fillRect t="-12877" b="-12877"/>
            </a:stretch>
          </a:blipFill>
        </p:spPr>
        <p:txBody>
          <a:bodyPr/>
          <a:lstStyle/>
          <a:p>
            <a:endParaRPr lang="en-US"/>
          </a:p>
        </p:txBody>
      </p:sp>
      <p:grpSp>
        <p:nvGrpSpPr>
          <p:cNvPr id="3" name="Group 3"/>
          <p:cNvGrpSpPr/>
          <p:nvPr/>
        </p:nvGrpSpPr>
        <p:grpSpPr>
          <a:xfrm>
            <a:off x="8201322" y="2713320"/>
            <a:ext cx="1857078" cy="11754687"/>
            <a:chOff x="0" y="0"/>
            <a:chExt cx="588498" cy="3724995"/>
          </a:xfrm>
        </p:grpSpPr>
        <p:sp>
          <p:nvSpPr>
            <p:cNvPr id="4" name="Freeform 4"/>
            <p:cNvSpPr/>
            <p:nvPr/>
          </p:nvSpPr>
          <p:spPr>
            <a:xfrm>
              <a:off x="0" y="0"/>
              <a:ext cx="588498" cy="3724995"/>
            </a:xfrm>
            <a:custGeom>
              <a:avLst/>
              <a:gdLst/>
              <a:ahLst/>
              <a:cxnLst/>
              <a:rect l="l" t="t" r="r" b="b"/>
              <a:pathLst>
                <a:path w="588498" h="3724995">
                  <a:moveTo>
                    <a:pt x="0" y="0"/>
                  </a:moveTo>
                  <a:lnTo>
                    <a:pt x="588498" y="0"/>
                  </a:lnTo>
                  <a:lnTo>
                    <a:pt x="588498" y="3724995"/>
                  </a:lnTo>
                  <a:lnTo>
                    <a:pt x="0" y="3724995"/>
                  </a:lnTo>
                  <a:close/>
                </a:path>
              </a:pathLst>
            </a:custGeom>
            <a:solidFill>
              <a:srgbClr val="ED46BE">
                <a:alpha val="13725"/>
              </a:srgbClr>
            </a:solidFill>
            <a:ln w="504825" cap="sq">
              <a:solidFill>
                <a:srgbClr val="ED46BE">
                  <a:alpha val="13725"/>
                </a:srgbClr>
              </a:solidFill>
              <a:prstDash val="solid"/>
              <a:miter/>
            </a:ln>
          </p:spPr>
          <p:txBody>
            <a:bodyPr/>
            <a:lstStyle/>
            <a:p>
              <a:endParaRPr lang="en-US"/>
            </a:p>
          </p:txBody>
        </p:sp>
        <p:sp>
          <p:nvSpPr>
            <p:cNvPr id="5" name="TextBox 5"/>
            <p:cNvSpPr txBox="1"/>
            <p:nvPr/>
          </p:nvSpPr>
          <p:spPr>
            <a:xfrm>
              <a:off x="0" y="-19050"/>
              <a:ext cx="588498" cy="3744045"/>
            </a:xfrm>
            <a:prstGeom prst="rect">
              <a:avLst/>
            </a:prstGeom>
          </p:spPr>
          <p:txBody>
            <a:bodyPr lIns="43180" tIns="43180" rIns="43180" bIns="43180" rtlCol="0" anchor="ctr"/>
            <a:lstStyle/>
            <a:p>
              <a:pPr algn="ctr">
                <a:lnSpc>
                  <a:spcPts val="1739"/>
                </a:lnSpc>
              </a:pPr>
              <a:endParaRPr/>
            </a:p>
          </p:txBody>
        </p:sp>
      </p:grpSp>
      <p:grpSp>
        <p:nvGrpSpPr>
          <p:cNvPr id="6" name="Group 6"/>
          <p:cNvGrpSpPr/>
          <p:nvPr/>
        </p:nvGrpSpPr>
        <p:grpSpPr>
          <a:xfrm>
            <a:off x="8205807" y="14429984"/>
            <a:ext cx="1693506" cy="1058441"/>
            <a:chOff x="0" y="0"/>
            <a:chExt cx="2258008" cy="1411255"/>
          </a:xfrm>
        </p:grpSpPr>
        <p:sp>
          <p:nvSpPr>
            <p:cNvPr id="7" name="Freeform 7"/>
            <p:cNvSpPr/>
            <p:nvPr/>
          </p:nvSpPr>
          <p:spPr>
            <a:xfrm>
              <a:off x="0" y="0"/>
              <a:ext cx="2258008" cy="1411255"/>
            </a:xfrm>
            <a:custGeom>
              <a:avLst/>
              <a:gdLst/>
              <a:ahLst/>
              <a:cxnLst/>
              <a:rect l="l" t="t" r="r" b="b"/>
              <a:pathLst>
                <a:path w="2258008" h="1411255">
                  <a:moveTo>
                    <a:pt x="0" y="0"/>
                  </a:moveTo>
                  <a:lnTo>
                    <a:pt x="2258008" y="0"/>
                  </a:lnTo>
                  <a:lnTo>
                    <a:pt x="2258008" y="1411255"/>
                  </a:lnTo>
                  <a:lnTo>
                    <a:pt x="0" y="1411255"/>
                  </a:lnTo>
                  <a:lnTo>
                    <a:pt x="0" y="0"/>
                  </a:lnTo>
                  <a:close/>
                </a:path>
              </a:pathLst>
            </a:custGeom>
            <a:blipFill>
              <a:blip r:embed="rId3"/>
              <a:stretch>
                <a:fillRect/>
              </a:stretch>
            </a:blipFill>
          </p:spPr>
          <p:txBody>
            <a:bodyPr/>
            <a:lstStyle/>
            <a:p>
              <a:endParaRPr lang="en-US"/>
            </a:p>
          </p:txBody>
        </p:sp>
        <p:sp>
          <p:nvSpPr>
            <p:cNvPr id="8" name="Freeform 8"/>
            <p:cNvSpPr/>
            <p:nvPr/>
          </p:nvSpPr>
          <p:spPr>
            <a:xfrm rot="-747487">
              <a:off x="1032390" y="921803"/>
              <a:ext cx="400619" cy="121257"/>
            </a:xfrm>
            <a:custGeom>
              <a:avLst/>
              <a:gdLst/>
              <a:ahLst/>
              <a:cxnLst/>
              <a:rect l="l" t="t" r="r" b="b"/>
              <a:pathLst>
                <a:path w="400619" h="121257">
                  <a:moveTo>
                    <a:pt x="0" y="0"/>
                  </a:moveTo>
                  <a:lnTo>
                    <a:pt x="400619" y="0"/>
                  </a:lnTo>
                  <a:lnTo>
                    <a:pt x="400619" y="121257"/>
                  </a:lnTo>
                  <a:lnTo>
                    <a:pt x="0" y="121257"/>
                  </a:lnTo>
                  <a:lnTo>
                    <a:pt x="0" y="0"/>
                  </a:lnTo>
                  <a:close/>
                </a:path>
              </a:pathLst>
            </a:custGeom>
            <a:blipFill>
              <a:blip r:embed="rId4">
                <a:alphaModFix amt="80000"/>
              </a:blip>
              <a:stretch>
                <a:fillRect/>
              </a:stretch>
            </a:blipFill>
          </p:spPr>
          <p:txBody>
            <a:bodyPr/>
            <a:lstStyle/>
            <a:p>
              <a:endParaRPr lang="en-US"/>
            </a:p>
          </p:txBody>
        </p:sp>
      </p:grpSp>
      <p:sp>
        <p:nvSpPr>
          <p:cNvPr id="9" name="Freeform 9"/>
          <p:cNvSpPr/>
          <p:nvPr/>
        </p:nvSpPr>
        <p:spPr>
          <a:xfrm>
            <a:off x="5656" y="-7347600"/>
            <a:ext cx="10060920" cy="10060920"/>
          </a:xfrm>
          <a:custGeom>
            <a:avLst/>
            <a:gdLst/>
            <a:ahLst/>
            <a:cxnLst/>
            <a:rect l="l" t="t" r="r" b="b"/>
            <a:pathLst>
              <a:path w="10060920" h="10060920">
                <a:moveTo>
                  <a:pt x="0" y="0"/>
                </a:moveTo>
                <a:lnTo>
                  <a:pt x="10060921" y="0"/>
                </a:lnTo>
                <a:lnTo>
                  <a:pt x="10060921" y="10060920"/>
                </a:lnTo>
                <a:lnTo>
                  <a:pt x="0" y="10060920"/>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0" y="2703795"/>
            <a:ext cx="8205807" cy="3139825"/>
            <a:chOff x="0" y="0"/>
            <a:chExt cx="2210318" cy="845744"/>
          </a:xfrm>
        </p:grpSpPr>
        <p:sp>
          <p:nvSpPr>
            <p:cNvPr id="11" name="Freeform 11"/>
            <p:cNvSpPr/>
            <p:nvPr/>
          </p:nvSpPr>
          <p:spPr>
            <a:xfrm>
              <a:off x="0" y="0"/>
              <a:ext cx="2210318" cy="845744"/>
            </a:xfrm>
            <a:custGeom>
              <a:avLst/>
              <a:gdLst/>
              <a:ahLst/>
              <a:cxnLst/>
              <a:rect l="l" t="t" r="r" b="b"/>
              <a:pathLst>
                <a:path w="2210318" h="845744">
                  <a:moveTo>
                    <a:pt x="0" y="0"/>
                  </a:moveTo>
                  <a:lnTo>
                    <a:pt x="2210318" y="0"/>
                  </a:lnTo>
                  <a:lnTo>
                    <a:pt x="2210318" y="845744"/>
                  </a:lnTo>
                  <a:lnTo>
                    <a:pt x="0" y="845744"/>
                  </a:lnTo>
                  <a:close/>
                </a:path>
              </a:pathLst>
            </a:custGeom>
            <a:solidFill>
              <a:srgbClr val="BFE3D1">
                <a:alpha val="67843"/>
              </a:srgbClr>
            </a:solidFill>
          </p:spPr>
          <p:txBody>
            <a:bodyPr/>
            <a:lstStyle/>
            <a:p>
              <a:endParaRPr lang="en-US"/>
            </a:p>
          </p:txBody>
        </p:sp>
        <p:sp>
          <p:nvSpPr>
            <p:cNvPr id="12" name="TextBox 12"/>
            <p:cNvSpPr txBox="1"/>
            <p:nvPr/>
          </p:nvSpPr>
          <p:spPr>
            <a:xfrm>
              <a:off x="0" y="66675"/>
              <a:ext cx="2210318" cy="779069"/>
            </a:xfrm>
            <a:prstGeom prst="rect">
              <a:avLst/>
            </a:prstGeom>
          </p:spPr>
          <p:txBody>
            <a:bodyPr lIns="50800" tIns="50800" rIns="50800" bIns="50800" rtlCol="0" anchor="ctr"/>
            <a:lstStyle/>
            <a:p>
              <a:pPr algn="ctr">
                <a:lnSpc>
                  <a:spcPts val="1483"/>
                </a:lnSpc>
              </a:pPr>
              <a:endParaRPr/>
            </a:p>
          </p:txBody>
        </p:sp>
      </p:grpSp>
      <p:grpSp>
        <p:nvGrpSpPr>
          <p:cNvPr id="13" name="Group 13"/>
          <p:cNvGrpSpPr/>
          <p:nvPr/>
        </p:nvGrpSpPr>
        <p:grpSpPr>
          <a:xfrm>
            <a:off x="1306513" y="569364"/>
            <a:ext cx="3435661" cy="1547087"/>
            <a:chOff x="0" y="0"/>
            <a:chExt cx="3458403" cy="1557328"/>
          </a:xfrm>
        </p:grpSpPr>
        <p:sp>
          <p:nvSpPr>
            <p:cNvPr id="14" name="Freeform 14"/>
            <p:cNvSpPr/>
            <p:nvPr/>
          </p:nvSpPr>
          <p:spPr>
            <a:xfrm>
              <a:off x="0" y="0"/>
              <a:ext cx="3458402" cy="1557328"/>
            </a:xfrm>
            <a:custGeom>
              <a:avLst/>
              <a:gdLst/>
              <a:ahLst/>
              <a:cxnLst/>
              <a:rect l="l" t="t" r="r" b="b"/>
              <a:pathLst>
                <a:path w="3458402" h="1557328">
                  <a:moveTo>
                    <a:pt x="33801" y="0"/>
                  </a:moveTo>
                  <a:lnTo>
                    <a:pt x="3424601" y="0"/>
                  </a:lnTo>
                  <a:cubicBezTo>
                    <a:pt x="3433566" y="0"/>
                    <a:pt x="3442164" y="3561"/>
                    <a:pt x="3448502" y="9900"/>
                  </a:cubicBezTo>
                  <a:cubicBezTo>
                    <a:pt x="3454841" y="16239"/>
                    <a:pt x="3458402" y="24836"/>
                    <a:pt x="3458402" y="33801"/>
                  </a:cubicBezTo>
                  <a:lnTo>
                    <a:pt x="3458402" y="1523527"/>
                  </a:lnTo>
                  <a:cubicBezTo>
                    <a:pt x="3458402" y="1532491"/>
                    <a:pt x="3454841" y="1541089"/>
                    <a:pt x="3448502" y="1547428"/>
                  </a:cubicBezTo>
                  <a:cubicBezTo>
                    <a:pt x="3442164" y="1553767"/>
                    <a:pt x="3433566" y="1557328"/>
                    <a:pt x="3424601" y="1557328"/>
                  </a:cubicBezTo>
                  <a:lnTo>
                    <a:pt x="33801" y="1557328"/>
                  </a:lnTo>
                  <a:cubicBezTo>
                    <a:pt x="24836" y="1557328"/>
                    <a:pt x="16239" y="1553767"/>
                    <a:pt x="9900" y="1547428"/>
                  </a:cubicBezTo>
                  <a:cubicBezTo>
                    <a:pt x="3561" y="1541089"/>
                    <a:pt x="0" y="1532491"/>
                    <a:pt x="0" y="1523527"/>
                  </a:cubicBezTo>
                  <a:lnTo>
                    <a:pt x="0" y="33801"/>
                  </a:lnTo>
                  <a:cubicBezTo>
                    <a:pt x="0" y="24836"/>
                    <a:pt x="3561" y="16239"/>
                    <a:pt x="9900" y="9900"/>
                  </a:cubicBezTo>
                  <a:cubicBezTo>
                    <a:pt x="16239" y="3561"/>
                    <a:pt x="24836" y="0"/>
                    <a:pt x="33801" y="0"/>
                  </a:cubicBezTo>
                  <a:close/>
                </a:path>
              </a:pathLst>
            </a:custGeom>
            <a:solidFill>
              <a:srgbClr val="F9F2F3"/>
            </a:solidFill>
            <a:ln w="38100" cap="sq">
              <a:solidFill>
                <a:srgbClr val="893AE8"/>
              </a:solidFill>
              <a:prstDash val="solid"/>
              <a:miter/>
            </a:ln>
          </p:spPr>
          <p:txBody>
            <a:bodyPr/>
            <a:lstStyle/>
            <a:p>
              <a:endParaRPr lang="en-US"/>
            </a:p>
          </p:txBody>
        </p:sp>
        <p:sp>
          <p:nvSpPr>
            <p:cNvPr id="15" name="TextBox 15"/>
            <p:cNvSpPr txBox="1"/>
            <p:nvPr/>
          </p:nvSpPr>
          <p:spPr>
            <a:xfrm>
              <a:off x="0" y="-9525"/>
              <a:ext cx="3458403" cy="1566853"/>
            </a:xfrm>
            <a:prstGeom prst="rect">
              <a:avLst/>
            </a:prstGeom>
          </p:spPr>
          <p:txBody>
            <a:bodyPr lIns="31847" tIns="31847" rIns="31847" bIns="31847" rtlCol="0" anchor="ctr"/>
            <a:lstStyle/>
            <a:p>
              <a:pPr algn="ctr">
                <a:lnSpc>
                  <a:spcPts val="713"/>
                </a:lnSpc>
                <a:spcBef>
                  <a:spcPct val="0"/>
                </a:spcBef>
              </a:pPr>
              <a:endParaRPr/>
            </a:p>
          </p:txBody>
        </p:sp>
      </p:grpSp>
      <p:sp>
        <p:nvSpPr>
          <p:cNvPr id="16" name="TextBox 16"/>
          <p:cNvSpPr txBox="1"/>
          <p:nvPr/>
        </p:nvSpPr>
        <p:spPr>
          <a:xfrm>
            <a:off x="1306513" y="1080988"/>
            <a:ext cx="2742120" cy="547089"/>
          </a:xfrm>
          <a:prstGeom prst="rect">
            <a:avLst/>
          </a:prstGeom>
        </p:spPr>
        <p:txBody>
          <a:bodyPr lIns="0" tIns="0" rIns="0" bIns="0" rtlCol="0" anchor="t">
            <a:spAutoFit/>
          </a:bodyPr>
          <a:lstStyle/>
          <a:p>
            <a:pPr algn="ctr">
              <a:lnSpc>
                <a:spcPts val="3894"/>
              </a:lnSpc>
            </a:pPr>
            <a:r>
              <a:rPr lang="en-US" sz="4867">
                <a:solidFill>
                  <a:srgbClr val="ED46BE"/>
                </a:solidFill>
                <a:latin typeface="Bright"/>
                <a:ea typeface="Bright"/>
                <a:cs typeface="Bright"/>
                <a:sym typeface="Bright"/>
              </a:rPr>
              <a:t>SPONSOR</a:t>
            </a:r>
          </a:p>
        </p:txBody>
      </p:sp>
      <p:sp>
        <p:nvSpPr>
          <p:cNvPr id="17" name="TextBox 17"/>
          <p:cNvSpPr txBox="1"/>
          <p:nvPr/>
        </p:nvSpPr>
        <p:spPr>
          <a:xfrm>
            <a:off x="1801684" y="1512824"/>
            <a:ext cx="2742120" cy="556986"/>
          </a:xfrm>
          <a:prstGeom prst="rect">
            <a:avLst/>
          </a:prstGeom>
        </p:spPr>
        <p:txBody>
          <a:bodyPr lIns="0" tIns="0" rIns="0" bIns="0" rtlCol="0" anchor="t">
            <a:spAutoFit/>
          </a:bodyPr>
          <a:lstStyle/>
          <a:p>
            <a:pPr algn="r">
              <a:lnSpc>
                <a:spcPts val="3894"/>
              </a:lnSpc>
            </a:pPr>
            <a:r>
              <a:rPr lang="en-US" sz="4867">
                <a:solidFill>
                  <a:srgbClr val="ED46BE"/>
                </a:solidFill>
                <a:latin typeface="Bright"/>
                <a:ea typeface="Bright"/>
                <a:cs typeface="Bright"/>
                <a:sym typeface="Bright"/>
              </a:rPr>
              <a:t>SNAPSHOT</a:t>
            </a:r>
          </a:p>
        </p:txBody>
      </p:sp>
      <p:sp>
        <p:nvSpPr>
          <p:cNvPr id="18" name="Freeform 18"/>
          <p:cNvSpPr/>
          <p:nvPr/>
        </p:nvSpPr>
        <p:spPr>
          <a:xfrm>
            <a:off x="3585807" y="684278"/>
            <a:ext cx="957998" cy="710660"/>
          </a:xfrm>
          <a:custGeom>
            <a:avLst/>
            <a:gdLst/>
            <a:ahLst/>
            <a:cxnLst/>
            <a:rect l="l" t="t" r="r" b="b"/>
            <a:pathLst>
              <a:path w="957998" h="710660">
                <a:moveTo>
                  <a:pt x="0" y="0"/>
                </a:moveTo>
                <a:lnTo>
                  <a:pt x="957997" y="0"/>
                </a:lnTo>
                <a:lnTo>
                  <a:pt x="957997" y="710660"/>
                </a:lnTo>
                <a:lnTo>
                  <a:pt x="0" y="710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a:hlinkClick r:id="rId8" tooltip="https://myfloridacfo.sharepoint.com/:f:/r/sites/LnD/CCN/GAMES%20%20Test%20Your%20Knowledge/BINGO?csf=1&amp;web=1&amp;e=l9GqhI"/>
          </p:cNvPr>
          <p:cNvSpPr/>
          <p:nvPr/>
        </p:nvSpPr>
        <p:spPr>
          <a:xfrm>
            <a:off x="8598725" y="3863266"/>
            <a:ext cx="1066758" cy="1492918"/>
          </a:xfrm>
          <a:custGeom>
            <a:avLst/>
            <a:gdLst/>
            <a:ahLst/>
            <a:cxnLst/>
            <a:rect l="l" t="t" r="r" b="b"/>
            <a:pathLst>
              <a:path w="1066758" h="1492918">
                <a:moveTo>
                  <a:pt x="0" y="0"/>
                </a:moveTo>
                <a:lnTo>
                  <a:pt x="1066757" y="0"/>
                </a:lnTo>
                <a:lnTo>
                  <a:pt x="1066757" y="1492918"/>
                </a:lnTo>
                <a:lnTo>
                  <a:pt x="0" y="1492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0" name="Group 20"/>
          <p:cNvGrpSpPr/>
          <p:nvPr/>
        </p:nvGrpSpPr>
        <p:grpSpPr>
          <a:xfrm>
            <a:off x="8466207" y="5457019"/>
            <a:ext cx="1331793" cy="1424929"/>
            <a:chOff x="0" y="0"/>
            <a:chExt cx="1775724" cy="1899905"/>
          </a:xfrm>
        </p:grpSpPr>
        <p:sp>
          <p:nvSpPr>
            <p:cNvPr id="21" name="Freeform 21">
              <a:hlinkClick r:id="rId11" tooltip="https://myfloridacfo.sharepoint.com/:f:/r/sites/LnD/CCN/GAMES%20%20Test%20Your%20Knowledge/CROSSWORD%20PUZZLES?csf=1&amp;web=1&amp;e=ZhdiQj"/>
            </p:cNvPr>
            <p:cNvSpPr/>
            <p:nvPr/>
          </p:nvSpPr>
          <p:spPr>
            <a:xfrm>
              <a:off x="0" y="0"/>
              <a:ext cx="1775724" cy="1385065"/>
            </a:xfrm>
            <a:custGeom>
              <a:avLst/>
              <a:gdLst/>
              <a:ahLst/>
              <a:cxnLst/>
              <a:rect l="l" t="t" r="r" b="b"/>
              <a:pathLst>
                <a:path w="1775724" h="1385065">
                  <a:moveTo>
                    <a:pt x="0" y="0"/>
                  </a:moveTo>
                  <a:lnTo>
                    <a:pt x="1775724" y="0"/>
                  </a:lnTo>
                  <a:lnTo>
                    <a:pt x="1775724" y="1385065"/>
                  </a:lnTo>
                  <a:lnTo>
                    <a:pt x="0" y="1385065"/>
                  </a:lnTo>
                  <a:lnTo>
                    <a:pt x="0" y="0"/>
                  </a:lnTo>
                  <a:close/>
                </a:path>
              </a:pathLst>
            </a:custGeom>
            <a:blipFill>
              <a:blip r:embed="rId12"/>
              <a:stretch>
                <a:fillRect/>
              </a:stretch>
            </a:blipFill>
          </p:spPr>
          <p:txBody>
            <a:bodyPr/>
            <a:lstStyle/>
            <a:p>
              <a:endParaRPr lang="en-US"/>
            </a:p>
          </p:txBody>
        </p:sp>
        <p:sp>
          <p:nvSpPr>
            <p:cNvPr id="22" name="TextBox 22"/>
            <p:cNvSpPr txBox="1"/>
            <p:nvPr/>
          </p:nvSpPr>
          <p:spPr>
            <a:xfrm>
              <a:off x="58318" y="1444271"/>
              <a:ext cx="1659089" cy="455634"/>
            </a:xfrm>
            <a:prstGeom prst="rect">
              <a:avLst/>
            </a:prstGeom>
          </p:spPr>
          <p:txBody>
            <a:bodyPr lIns="0" tIns="0" rIns="0" bIns="0" rtlCol="0" anchor="t">
              <a:spAutoFit/>
            </a:bodyPr>
            <a:lstStyle/>
            <a:p>
              <a:pPr algn="ctr">
                <a:lnSpc>
                  <a:spcPts val="1242"/>
                </a:lnSpc>
              </a:pPr>
              <a:r>
                <a:rPr lang="en-US" sz="1380">
                  <a:solidFill>
                    <a:srgbClr val="893AE8"/>
                  </a:solidFill>
                  <a:latin typeface="Adriana"/>
                  <a:ea typeface="Adriana"/>
                  <a:cs typeface="Adriana"/>
                  <a:sym typeface="Adriana"/>
                  <a:hlinkClick r:id="rId11" tooltip="https://myfloridacfo.sharepoint.com/:f:/r/sites/LnD/CCN/GAMES%20%20Test%20Your%20Knowledge/CROSSWORD%20PUZZLES?csf=1&amp;web=1&amp;e=ZhdiQj"/>
                </a:rPr>
                <a:t>CROSSWORD PUZZLES</a:t>
              </a:r>
            </a:p>
          </p:txBody>
        </p:sp>
      </p:grpSp>
      <p:grpSp>
        <p:nvGrpSpPr>
          <p:cNvPr id="23" name="Group 23"/>
          <p:cNvGrpSpPr/>
          <p:nvPr/>
        </p:nvGrpSpPr>
        <p:grpSpPr>
          <a:xfrm>
            <a:off x="8471750" y="11426532"/>
            <a:ext cx="1320707" cy="1410377"/>
            <a:chOff x="0" y="0"/>
            <a:chExt cx="1760943" cy="1880503"/>
          </a:xfrm>
        </p:grpSpPr>
        <p:sp>
          <p:nvSpPr>
            <p:cNvPr id="24" name="Freeform 24">
              <a:hlinkClick r:id="rId13" tooltip="https://myfloridacfo.sharepoint.com/:f:/r/sites/LnD/CCN/GAMES%20%20Test%20Your%20Knowledge/WORD%20SCRAMBLE?csf=1&amp;web=1&amp;e=gxDkUn"/>
            </p:cNvPr>
            <p:cNvSpPr/>
            <p:nvPr/>
          </p:nvSpPr>
          <p:spPr>
            <a:xfrm>
              <a:off x="188971" y="0"/>
              <a:ext cx="1383001" cy="1370900"/>
            </a:xfrm>
            <a:custGeom>
              <a:avLst/>
              <a:gdLst/>
              <a:ahLst/>
              <a:cxnLst/>
              <a:rect l="l" t="t" r="r" b="b"/>
              <a:pathLst>
                <a:path w="1383001" h="1370900">
                  <a:moveTo>
                    <a:pt x="0" y="0"/>
                  </a:moveTo>
                  <a:lnTo>
                    <a:pt x="1383001" y="0"/>
                  </a:lnTo>
                  <a:lnTo>
                    <a:pt x="1383001" y="1370900"/>
                  </a:lnTo>
                  <a:lnTo>
                    <a:pt x="0" y="13709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TextBox 25"/>
            <p:cNvSpPr txBox="1"/>
            <p:nvPr/>
          </p:nvSpPr>
          <p:spPr>
            <a:xfrm>
              <a:off x="0" y="1429794"/>
              <a:ext cx="1760943" cy="450709"/>
            </a:xfrm>
            <a:prstGeom prst="rect">
              <a:avLst/>
            </a:prstGeom>
          </p:spPr>
          <p:txBody>
            <a:bodyPr lIns="0" tIns="0" rIns="0" bIns="0" rtlCol="0" anchor="t">
              <a:spAutoFit/>
            </a:bodyPr>
            <a:lstStyle/>
            <a:p>
              <a:pPr algn="ctr">
                <a:lnSpc>
                  <a:spcPts val="1230"/>
                </a:lnSpc>
              </a:pPr>
              <a:r>
                <a:rPr lang="en-US" sz="1366">
                  <a:solidFill>
                    <a:srgbClr val="893AE8"/>
                  </a:solidFill>
                  <a:latin typeface="Adriana"/>
                  <a:ea typeface="Adriana"/>
                  <a:cs typeface="Adriana"/>
                  <a:sym typeface="Adriana"/>
                  <a:hlinkClick r:id="rId13" tooltip="https://myfloridacfo.sharepoint.com/:f:/r/sites/LnD/CCN/GAMES%20%20Test%20Your%20Knowledge/WORD%20SCRAMBLE?csf=1&amp;web=1&amp;e=gxDkUn"/>
                </a:rPr>
                <a:t>WORD SCRAMBLES</a:t>
              </a:r>
            </a:p>
          </p:txBody>
        </p:sp>
      </p:grpSp>
      <p:grpSp>
        <p:nvGrpSpPr>
          <p:cNvPr id="26" name="Group 26"/>
          <p:cNvGrpSpPr/>
          <p:nvPr/>
        </p:nvGrpSpPr>
        <p:grpSpPr>
          <a:xfrm>
            <a:off x="8448147" y="6982783"/>
            <a:ext cx="1367913" cy="1283790"/>
            <a:chOff x="0" y="0"/>
            <a:chExt cx="1823884" cy="1711721"/>
          </a:xfrm>
        </p:grpSpPr>
        <p:sp>
          <p:nvSpPr>
            <p:cNvPr id="27" name="Freeform 27">
              <a:hlinkClick r:id="rId16" tooltip="https://myfloridacfo.sharepoint.com/:f:/r/sites/LnD/CCN/GAMES%20%20Test%20Your%20Knowledge/MATCHING?csf=1&amp;web=1&amp;e=id8vzd"/>
            </p:cNvPr>
            <p:cNvSpPr/>
            <p:nvPr/>
          </p:nvSpPr>
          <p:spPr>
            <a:xfrm>
              <a:off x="83606" y="0"/>
              <a:ext cx="1656671" cy="1397816"/>
            </a:xfrm>
            <a:custGeom>
              <a:avLst/>
              <a:gdLst/>
              <a:ahLst/>
              <a:cxnLst/>
              <a:rect l="l" t="t" r="r" b="b"/>
              <a:pathLst>
                <a:path w="1656671" h="1397816">
                  <a:moveTo>
                    <a:pt x="0" y="0"/>
                  </a:moveTo>
                  <a:lnTo>
                    <a:pt x="1656671" y="0"/>
                  </a:lnTo>
                  <a:lnTo>
                    <a:pt x="1656671" y="1397816"/>
                  </a:lnTo>
                  <a:lnTo>
                    <a:pt x="0" y="13978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TextBox 28"/>
            <p:cNvSpPr txBox="1"/>
            <p:nvPr/>
          </p:nvSpPr>
          <p:spPr>
            <a:xfrm>
              <a:off x="0" y="1476355"/>
              <a:ext cx="1823884" cy="235366"/>
            </a:xfrm>
            <a:prstGeom prst="rect">
              <a:avLst/>
            </a:prstGeom>
          </p:spPr>
          <p:txBody>
            <a:bodyPr lIns="0" tIns="0" rIns="0" bIns="0" rtlCol="0" anchor="t">
              <a:spAutoFit/>
            </a:bodyPr>
            <a:lstStyle/>
            <a:p>
              <a:pPr algn="ctr">
                <a:lnSpc>
                  <a:spcPts val="1017"/>
                </a:lnSpc>
              </a:pPr>
              <a:r>
                <a:rPr lang="en-US" sz="1393">
                  <a:solidFill>
                    <a:srgbClr val="893AE8"/>
                  </a:solidFill>
                  <a:latin typeface="Adriana"/>
                  <a:ea typeface="Adriana"/>
                  <a:cs typeface="Adriana"/>
                  <a:sym typeface="Adriana"/>
                  <a:hlinkClick r:id="rId19" tooltip="https://myfloridacfo.sharepoint.com/:f:/r/sites/LnD/CCN/GAMES%20%20Test%20Your%20Knowledge/MATCHING?csf=1&amp;web=1&amp;e=D9jZMR"/>
                </a:rPr>
                <a:t>MATCHING</a:t>
              </a:r>
            </a:p>
          </p:txBody>
        </p:sp>
      </p:grpSp>
      <p:grpSp>
        <p:nvGrpSpPr>
          <p:cNvPr id="29" name="Group 29"/>
          <p:cNvGrpSpPr/>
          <p:nvPr/>
        </p:nvGrpSpPr>
        <p:grpSpPr>
          <a:xfrm>
            <a:off x="8536623" y="12937745"/>
            <a:ext cx="1190960" cy="1429427"/>
            <a:chOff x="0" y="0"/>
            <a:chExt cx="1587947" cy="1905903"/>
          </a:xfrm>
        </p:grpSpPr>
        <p:sp>
          <p:nvSpPr>
            <p:cNvPr id="30" name="Freeform 30">
              <a:hlinkClick r:id="rId20" tooltip="https://myfloridacfo.sharepoint.com/:f:/r/sites/LnD/CCN/GAMES%20%20Test%20Your%20Knowledge/WORD%20SEARCH?csf=1&amp;web=1&amp;e=6GwZTM"/>
            </p:cNvPr>
            <p:cNvSpPr/>
            <p:nvPr/>
          </p:nvSpPr>
          <p:spPr>
            <a:xfrm>
              <a:off x="0" y="0"/>
              <a:ext cx="1587947" cy="1389417"/>
            </a:xfrm>
            <a:custGeom>
              <a:avLst/>
              <a:gdLst/>
              <a:ahLst/>
              <a:cxnLst/>
              <a:rect l="l" t="t" r="r" b="b"/>
              <a:pathLst>
                <a:path w="1587947" h="1389417">
                  <a:moveTo>
                    <a:pt x="0" y="0"/>
                  </a:moveTo>
                  <a:lnTo>
                    <a:pt x="1587947" y="0"/>
                  </a:lnTo>
                  <a:lnTo>
                    <a:pt x="1587947" y="1389417"/>
                  </a:lnTo>
                  <a:lnTo>
                    <a:pt x="0" y="1389417"/>
                  </a:lnTo>
                  <a:lnTo>
                    <a:pt x="0" y="0"/>
                  </a:lnTo>
                  <a:close/>
                </a:path>
              </a:pathLst>
            </a:custGeom>
            <a:blipFill>
              <a:blip r:embed="rId21">
                <a:extLst>
                  <a:ext uri="{96DAC541-7B7A-43D3-8B79-37D633B846F1}">
                    <asvg:svgBlip xmlns:asvg="http://schemas.microsoft.com/office/drawing/2016/SVG/main" r:embed="rId22"/>
                  </a:ext>
                </a:extLst>
              </a:blip>
              <a:stretch>
                <a:fillRect r="-55049" b="-75874"/>
              </a:stretch>
            </a:blipFill>
          </p:spPr>
          <p:txBody>
            <a:bodyPr/>
            <a:lstStyle/>
            <a:p>
              <a:endParaRPr lang="en-US"/>
            </a:p>
          </p:txBody>
        </p:sp>
        <p:sp>
          <p:nvSpPr>
            <p:cNvPr id="31" name="TextBox 31"/>
            <p:cNvSpPr txBox="1"/>
            <p:nvPr/>
          </p:nvSpPr>
          <p:spPr>
            <a:xfrm>
              <a:off x="42951" y="1448720"/>
              <a:ext cx="1502045" cy="457183"/>
            </a:xfrm>
            <a:prstGeom prst="rect">
              <a:avLst/>
            </a:prstGeom>
          </p:spPr>
          <p:txBody>
            <a:bodyPr lIns="0" tIns="0" rIns="0" bIns="0" rtlCol="0" anchor="t">
              <a:spAutoFit/>
            </a:bodyPr>
            <a:lstStyle/>
            <a:p>
              <a:pPr algn="ctr">
                <a:lnSpc>
                  <a:spcPts val="1246"/>
                </a:lnSpc>
              </a:pPr>
              <a:r>
                <a:rPr lang="en-US" sz="1385">
                  <a:solidFill>
                    <a:srgbClr val="893AE8"/>
                  </a:solidFill>
                  <a:latin typeface="Adriana"/>
                  <a:ea typeface="Adriana"/>
                  <a:cs typeface="Adriana"/>
                  <a:sym typeface="Adriana"/>
                  <a:hlinkClick r:id="rId20" tooltip="https://myfloridacfo.sharepoint.com/:f:/r/sites/LnD/CCN/GAMES%20%20Test%20Your%20Knowledge/WORD%20SEARCH?csf=1&amp;web=1&amp;e=6GwZTM"/>
                </a:rPr>
                <a:t>WORD</a:t>
              </a:r>
            </a:p>
            <a:p>
              <a:pPr algn="ctr">
                <a:lnSpc>
                  <a:spcPts val="1246"/>
                </a:lnSpc>
              </a:pPr>
              <a:r>
                <a:rPr lang="en-US" sz="1385">
                  <a:solidFill>
                    <a:srgbClr val="893AE8"/>
                  </a:solidFill>
                  <a:latin typeface="Adriana"/>
                  <a:ea typeface="Adriana"/>
                  <a:cs typeface="Adriana"/>
                  <a:sym typeface="Adriana"/>
                  <a:hlinkClick r:id="rId20" tooltip="https://myfloridacfo.sharepoint.com/:f:/r/sites/LnD/CCN/GAMES%20%20Test%20Your%20Knowledge/WORD%20SEARCH?csf=1&amp;web=1&amp;e=6GwZTM"/>
                </a:rPr>
                <a:t>SEARCHES</a:t>
              </a:r>
            </a:p>
          </p:txBody>
        </p:sp>
      </p:grpSp>
      <p:grpSp>
        <p:nvGrpSpPr>
          <p:cNvPr id="32" name="Group 32"/>
          <p:cNvGrpSpPr/>
          <p:nvPr/>
        </p:nvGrpSpPr>
        <p:grpSpPr>
          <a:xfrm>
            <a:off x="8460968" y="8367409"/>
            <a:ext cx="1342270" cy="1390646"/>
            <a:chOff x="0" y="0"/>
            <a:chExt cx="1789694" cy="1854195"/>
          </a:xfrm>
        </p:grpSpPr>
        <p:sp>
          <p:nvSpPr>
            <p:cNvPr id="33" name="Freeform 33">
              <a:hlinkClick r:id="rId23" tooltip="https://myfloridacfo.sharepoint.com/sites/LnD/CCN/GAMES%20%20Test%20Your%20Knowledge/Forms/AllItems.aspx?csf=1&amp;web=1&amp;e=Y32s7i&amp;CID=8f77cd9f%2De187%2D4ae4%2D84c1%2D07bfbecb77f0&amp;FolderCTID=0x0120007A22E98326A67242A00876927C9D6AA0&amp;id=%2Fsites%2FLnD%2FCCN%2FGAMES%20%20Test%20Your%20Knowledge%2FMULTIPLE%20CHOICE"/>
            </p:cNvPr>
            <p:cNvSpPr/>
            <p:nvPr/>
          </p:nvSpPr>
          <p:spPr>
            <a:xfrm>
              <a:off x="43271" y="0"/>
              <a:ext cx="1703152" cy="1356135"/>
            </a:xfrm>
            <a:custGeom>
              <a:avLst/>
              <a:gdLst/>
              <a:ahLst/>
              <a:cxnLst/>
              <a:rect l="l" t="t" r="r" b="b"/>
              <a:pathLst>
                <a:path w="1703152" h="1356135">
                  <a:moveTo>
                    <a:pt x="0" y="0"/>
                  </a:moveTo>
                  <a:lnTo>
                    <a:pt x="1703152" y="0"/>
                  </a:lnTo>
                  <a:lnTo>
                    <a:pt x="1703152" y="1356135"/>
                  </a:lnTo>
                  <a:lnTo>
                    <a:pt x="0" y="1356135"/>
                  </a:lnTo>
                  <a:lnTo>
                    <a:pt x="0" y="0"/>
                  </a:lnTo>
                  <a:close/>
                </a:path>
              </a:pathLst>
            </a:custGeom>
            <a:blipFill>
              <a:blip r:embed="rId24"/>
              <a:stretch>
                <a:fillRect/>
              </a:stretch>
            </a:blipFill>
          </p:spPr>
          <p:txBody>
            <a:bodyPr/>
            <a:lstStyle/>
            <a:p>
              <a:endParaRPr lang="en-US"/>
            </a:p>
          </p:txBody>
        </p:sp>
        <p:sp>
          <p:nvSpPr>
            <p:cNvPr id="34" name="TextBox 34"/>
            <p:cNvSpPr txBox="1"/>
            <p:nvPr/>
          </p:nvSpPr>
          <p:spPr>
            <a:xfrm>
              <a:off x="0" y="1464810"/>
              <a:ext cx="1789694" cy="389386"/>
            </a:xfrm>
            <a:prstGeom prst="rect">
              <a:avLst/>
            </a:prstGeom>
          </p:spPr>
          <p:txBody>
            <a:bodyPr lIns="0" tIns="0" rIns="0" bIns="0" rtlCol="0" anchor="t">
              <a:spAutoFit/>
            </a:bodyPr>
            <a:lstStyle/>
            <a:p>
              <a:pPr algn="ctr">
                <a:lnSpc>
                  <a:spcPts val="998"/>
                </a:lnSpc>
              </a:pPr>
              <a:r>
                <a:rPr lang="en-US" sz="1367">
                  <a:solidFill>
                    <a:srgbClr val="893AE8"/>
                  </a:solidFill>
                  <a:latin typeface="Adriana"/>
                  <a:ea typeface="Adriana"/>
                  <a:cs typeface="Adriana"/>
                  <a:sym typeface="Adriana"/>
                  <a:hlinkClick r:id="rId25" tooltip="https://myfloridacfo.sharepoint.com/:f:/r/sites/LnD/CCN/GAMES%20%20Test%20Your%20Knowledge/MULTIPLE%20CHOICE?csf=1&amp;web=1&amp;e=Y32s7i"/>
                </a:rPr>
                <a:t>MULTIPLE CHOICE</a:t>
              </a:r>
            </a:p>
          </p:txBody>
        </p:sp>
      </p:grpSp>
      <p:grpSp>
        <p:nvGrpSpPr>
          <p:cNvPr id="35" name="Group 35"/>
          <p:cNvGrpSpPr/>
          <p:nvPr/>
        </p:nvGrpSpPr>
        <p:grpSpPr>
          <a:xfrm>
            <a:off x="8557817" y="9858890"/>
            <a:ext cx="1148573" cy="1481851"/>
            <a:chOff x="0" y="0"/>
            <a:chExt cx="1531430" cy="1975801"/>
          </a:xfrm>
        </p:grpSpPr>
        <p:sp>
          <p:nvSpPr>
            <p:cNvPr id="36" name="Freeform 36">
              <a:hlinkClick r:id="rId26" tooltip="https://myfloridacfo.sharepoint.com/sites/LnD/CCN/GAMES%20%20Test%20Your%20Knowledge/Forms/AllItems.aspx?csf=1&amp;web=1&amp;e=agHBth&amp;CID=0c3ee624%2D6e2a%2D47ea%2Db65c%2D8be2beb69e26&amp;FolderCTID=0x0120007A22E98326A67242A00876927C9D6AA0&amp;id=%2Fsites%2FLnD%2FCCN%2FGAMES%20%20Test%20Your%20Knowledge%2FWHEEL%20OF%20FORTUNE"/>
            </p:cNvPr>
            <p:cNvSpPr/>
            <p:nvPr/>
          </p:nvSpPr>
          <p:spPr>
            <a:xfrm>
              <a:off x="14937" y="0"/>
              <a:ext cx="1501557" cy="1518641"/>
            </a:xfrm>
            <a:custGeom>
              <a:avLst/>
              <a:gdLst/>
              <a:ahLst/>
              <a:cxnLst/>
              <a:rect l="l" t="t" r="r" b="b"/>
              <a:pathLst>
                <a:path w="1501557" h="1518641">
                  <a:moveTo>
                    <a:pt x="0" y="0"/>
                  </a:moveTo>
                  <a:lnTo>
                    <a:pt x="1501556" y="0"/>
                  </a:lnTo>
                  <a:lnTo>
                    <a:pt x="1501556" y="1518641"/>
                  </a:lnTo>
                  <a:lnTo>
                    <a:pt x="0" y="1518641"/>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37" name="TextBox 37"/>
            <p:cNvSpPr txBox="1"/>
            <p:nvPr/>
          </p:nvSpPr>
          <p:spPr>
            <a:xfrm>
              <a:off x="0" y="1526797"/>
              <a:ext cx="1531430" cy="449004"/>
            </a:xfrm>
            <a:prstGeom prst="rect">
              <a:avLst/>
            </a:prstGeom>
          </p:spPr>
          <p:txBody>
            <a:bodyPr lIns="0" tIns="0" rIns="0" bIns="0" rtlCol="0" anchor="t">
              <a:spAutoFit/>
            </a:bodyPr>
            <a:lstStyle/>
            <a:p>
              <a:pPr algn="ctr">
                <a:lnSpc>
                  <a:spcPts val="1261"/>
                </a:lnSpc>
              </a:pPr>
              <a:r>
                <a:rPr lang="en-US" sz="1401">
                  <a:solidFill>
                    <a:srgbClr val="893AE8"/>
                  </a:solidFill>
                  <a:latin typeface="Adriana"/>
                  <a:ea typeface="Adriana"/>
                  <a:cs typeface="Adriana"/>
                  <a:sym typeface="Adriana"/>
                  <a:hlinkClick r:id="rId29" tooltip="https://myfloridacfo.sharepoint.com/:f:/r/sites/LnD/CCN/GAMES%20%20Test%20Your%20Knowledge/WHEEL%20OF%20FORTUNE?csf=1&amp;web=1&amp;e=agHBth"/>
                </a:rPr>
                <a:t>WHEEL OF FORTUNE</a:t>
              </a:r>
            </a:p>
          </p:txBody>
        </p:sp>
      </p:grpSp>
      <p:sp>
        <p:nvSpPr>
          <p:cNvPr id="38" name="Freeform 38"/>
          <p:cNvSpPr/>
          <p:nvPr/>
        </p:nvSpPr>
        <p:spPr>
          <a:xfrm>
            <a:off x="1916066" y="15071487"/>
            <a:ext cx="2033849" cy="416939"/>
          </a:xfrm>
          <a:custGeom>
            <a:avLst/>
            <a:gdLst/>
            <a:ahLst/>
            <a:cxnLst/>
            <a:rect l="l" t="t" r="r" b="b"/>
            <a:pathLst>
              <a:path w="2033849" h="416939">
                <a:moveTo>
                  <a:pt x="0" y="0"/>
                </a:moveTo>
                <a:lnTo>
                  <a:pt x="2033850" y="0"/>
                </a:lnTo>
                <a:lnTo>
                  <a:pt x="2033850" y="416939"/>
                </a:lnTo>
                <a:lnTo>
                  <a:pt x="0" y="41693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9" name="Freeform 39"/>
          <p:cNvSpPr/>
          <p:nvPr/>
        </p:nvSpPr>
        <p:spPr>
          <a:xfrm>
            <a:off x="4016364" y="15071487"/>
            <a:ext cx="2033849" cy="416939"/>
          </a:xfrm>
          <a:custGeom>
            <a:avLst/>
            <a:gdLst/>
            <a:ahLst/>
            <a:cxnLst/>
            <a:rect l="l" t="t" r="r" b="b"/>
            <a:pathLst>
              <a:path w="2033849" h="416939">
                <a:moveTo>
                  <a:pt x="0" y="0"/>
                </a:moveTo>
                <a:lnTo>
                  <a:pt x="2033849" y="0"/>
                </a:lnTo>
                <a:lnTo>
                  <a:pt x="2033849" y="416939"/>
                </a:lnTo>
                <a:lnTo>
                  <a:pt x="0" y="41693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40" name="Freeform 40"/>
          <p:cNvSpPr/>
          <p:nvPr/>
        </p:nvSpPr>
        <p:spPr>
          <a:xfrm>
            <a:off x="6116888" y="15071487"/>
            <a:ext cx="2033849" cy="416939"/>
          </a:xfrm>
          <a:custGeom>
            <a:avLst/>
            <a:gdLst/>
            <a:ahLst/>
            <a:cxnLst/>
            <a:rect l="l" t="t" r="r" b="b"/>
            <a:pathLst>
              <a:path w="2033849" h="416939">
                <a:moveTo>
                  <a:pt x="0" y="0"/>
                </a:moveTo>
                <a:lnTo>
                  <a:pt x="2033850" y="0"/>
                </a:lnTo>
                <a:lnTo>
                  <a:pt x="2033850" y="416939"/>
                </a:lnTo>
                <a:lnTo>
                  <a:pt x="0" y="41693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41" name="Freeform 41"/>
          <p:cNvSpPr/>
          <p:nvPr/>
        </p:nvSpPr>
        <p:spPr>
          <a:xfrm>
            <a:off x="46642" y="3953550"/>
            <a:ext cx="361482" cy="451148"/>
          </a:xfrm>
          <a:custGeom>
            <a:avLst/>
            <a:gdLst/>
            <a:ahLst/>
            <a:cxnLst/>
            <a:rect l="l" t="t" r="r" b="b"/>
            <a:pathLst>
              <a:path w="361482" h="451148">
                <a:moveTo>
                  <a:pt x="0" y="0"/>
                </a:moveTo>
                <a:lnTo>
                  <a:pt x="361483" y="0"/>
                </a:lnTo>
                <a:lnTo>
                  <a:pt x="361483" y="451148"/>
                </a:lnTo>
                <a:lnTo>
                  <a:pt x="0" y="451148"/>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42" name="Freeform 42"/>
          <p:cNvSpPr/>
          <p:nvPr/>
        </p:nvSpPr>
        <p:spPr>
          <a:xfrm>
            <a:off x="89260" y="4609725"/>
            <a:ext cx="337493" cy="472019"/>
          </a:xfrm>
          <a:custGeom>
            <a:avLst/>
            <a:gdLst/>
            <a:ahLst/>
            <a:cxnLst/>
            <a:rect l="l" t="t" r="r" b="b"/>
            <a:pathLst>
              <a:path w="337493" h="472019">
                <a:moveTo>
                  <a:pt x="0" y="0"/>
                </a:moveTo>
                <a:lnTo>
                  <a:pt x="337493" y="0"/>
                </a:lnTo>
                <a:lnTo>
                  <a:pt x="337493" y="472019"/>
                </a:lnTo>
                <a:lnTo>
                  <a:pt x="0" y="47201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43" name="Freeform 43"/>
          <p:cNvSpPr/>
          <p:nvPr/>
        </p:nvSpPr>
        <p:spPr>
          <a:xfrm>
            <a:off x="46642" y="3267595"/>
            <a:ext cx="353264" cy="480929"/>
          </a:xfrm>
          <a:custGeom>
            <a:avLst/>
            <a:gdLst/>
            <a:ahLst/>
            <a:cxnLst/>
            <a:rect l="l" t="t" r="r" b="b"/>
            <a:pathLst>
              <a:path w="353264" h="480929">
                <a:moveTo>
                  <a:pt x="0" y="0"/>
                </a:moveTo>
                <a:lnTo>
                  <a:pt x="353265" y="0"/>
                </a:lnTo>
                <a:lnTo>
                  <a:pt x="353265" y="480929"/>
                </a:lnTo>
                <a:lnTo>
                  <a:pt x="0" y="480929"/>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US"/>
          </a:p>
        </p:txBody>
      </p:sp>
      <p:sp>
        <p:nvSpPr>
          <p:cNvPr id="44" name="Freeform 44"/>
          <p:cNvSpPr/>
          <p:nvPr/>
        </p:nvSpPr>
        <p:spPr>
          <a:xfrm>
            <a:off x="-445720" y="5843620"/>
            <a:ext cx="8687842" cy="2089046"/>
          </a:xfrm>
          <a:custGeom>
            <a:avLst/>
            <a:gdLst/>
            <a:ahLst/>
            <a:cxnLst/>
            <a:rect l="l" t="t" r="r" b="b"/>
            <a:pathLst>
              <a:path w="8687842" h="2089046">
                <a:moveTo>
                  <a:pt x="0" y="0"/>
                </a:moveTo>
                <a:lnTo>
                  <a:pt x="8687843" y="0"/>
                </a:lnTo>
                <a:lnTo>
                  <a:pt x="8687843" y="2089046"/>
                </a:lnTo>
                <a:lnTo>
                  <a:pt x="0" y="2089046"/>
                </a:lnTo>
                <a:lnTo>
                  <a:pt x="0" y="0"/>
                </a:lnTo>
                <a:close/>
              </a:path>
            </a:pathLst>
          </a:custGeom>
          <a:blipFill>
            <a:blip r:embed="rId38">
              <a:extLst>
                <a:ext uri="{96DAC541-7B7A-43D3-8B79-37D633B846F1}">
                  <asvg:svgBlip xmlns:asvg="http://schemas.microsoft.com/office/drawing/2016/SVG/main" r:embed="rId39"/>
                </a:ext>
              </a:extLst>
            </a:blip>
            <a:stretch>
              <a:fillRect r="-5266" b="-337777"/>
            </a:stretch>
          </a:blipFill>
        </p:spPr>
        <p:txBody>
          <a:bodyPr/>
          <a:lstStyle/>
          <a:p>
            <a:endParaRPr lang="en-US"/>
          </a:p>
        </p:txBody>
      </p:sp>
      <p:sp>
        <p:nvSpPr>
          <p:cNvPr id="45" name="Freeform 45"/>
          <p:cNvSpPr/>
          <p:nvPr/>
        </p:nvSpPr>
        <p:spPr>
          <a:xfrm>
            <a:off x="-130651" y="9984165"/>
            <a:ext cx="8332662" cy="4483842"/>
          </a:xfrm>
          <a:custGeom>
            <a:avLst/>
            <a:gdLst/>
            <a:ahLst/>
            <a:cxnLst/>
            <a:rect l="l" t="t" r="r" b="b"/>
            <a:pathLst>
              <a:path w="8332662" h="4483842">
                <a:moveTo>
                  <a:pt x="0" y="0"/>
                </a:moveTo>
                <a:lnTo>
                  <a:pt x="8332662" y="0"/>
                </a:lnTo>
                <a:lnTo>
                  <a:pt x="8332662" y="4483842"/>
                </a:lnTo>
                <a:lnTo>
                  <a:pt x="0" y="4483842"/>
                </a:lnTo>
                <a:lnTo>
                  <a:pt x="0" y="0"/>
                </a:lnTo>
                <a:close/>
              </a:path>
            </a:pathLst>
          </a:custGeom>
          <a:blipFill>
            <a:blip r:embed="rId38">
              <a:extLst>
                <a:ext uri="{96DAC541-7B7A-43D3-8B79-37D633B846F1}">
                  <asvg:svgBlip xmlns:asvg="http://schemas.microsoft.com/office/drawing/2016/SVG/main" r:embed="rId39"/>
                </a:ext>
              </a:extLst>
            </a:blip>
            <a:stretch>
              <a:fillRect l="-178" t="-36124" r="-11454" b="-71331"/>
            </a:stretch>
          </a:blipFill>
        </p:spPr>
        <p:txBody>
          <a:bodyPr/>
          <a:lstStyle/>
          <a:p>
            <a:endParaRPr lang="en-US"/>
          </a:p>
        </p:txBody>
      </p:sp>
      <p:grpSp>
        <p:nvGrpSpPr>
          <p:cNvPr id="46" name="Group 46"/>
          <p:cNvGrpSpPr/>
          <p:nvPr/>
        </p:nvGrpSpPr>
        <p:grpSpPr>
          <a:xfrm>
            <a:off x="1335481" y="7932666"/>
            <a:ext cx="6865841" cy="2944764"/>
            <a:chOff x="0" y="0"/>
            <a:chExt cx="1849385" cy="793202"/>
          </a:xfrm>
        </p:grpSpPr>
        <p:sp>
          <p:nvSpPr>
            <p:cNvPr id="47" name="Freeform 47"/>
            <p:cNvSpPr/>
            <p:nvPr/>
          </p:nvSpPr>
          <p:spPr>
            <a:xfrm>
              <a:off x="0" y="0"/>
              <a:ext cx="1849385" cy="793202"/>
            </a:xfrm>
            <a:custGeom>
              <a:avLst/>
              <a:gdLst/>
              <a:ahLst/>
              <a:cxnLst/>
              <a:rect l="l" t="t" r="r" b="b"/>
              <a:pathLst>
                <a:path w="1849385" h="793202">
                  <a:moveTo>
                    <a:pt x="12404" y="0"/>
                  </a:moveTo>
                  <a:lnTo>
                    <a:pt x="1836981" y="0"/>
                  </a:lnTo>
                  <a:cubicBezTo>
                    <a:pt x="1840271" y="0"/>
                    <a:pt x="1843426" y="1307"/>
                    <a:pt x="1845752" y="3633"/>
                  </a:cubicBezTo>
                  <a:cubicBezTo>
                    <a:pt x="1848078" y="5959"/>
                    <a:pt x="1849385" y="9114"/>
                    <a:pt x="1849385" y="12404"/>
                  </a:cubicBezTo>
                  <a:lnTo>
                    <a:pt x="1849385" y="780799"/>
                  </a:lnTo>
                  <a:cubicBezTo>
                    <a:pt x="1849385" y="787649"/>
                    <a:pt x="1843831" y="793202"/>
                    <a:pt x="1836981" y="793202"/>
                  </a:cubicBezTo>
                  <a:lnTo>
                    <a:pt x="12404" y="793202"/>
                  </a:lnTo>
                  <a:cubicBezTo>
                    <a:pt x="9114" y="793202"/>
                    <a:pt x="5959" y="791896"/>
                    <a:pt x="3633" y="789569"/>
                  </a:cubicBezTo>
                  <a:cubicBezTo>
                    <a:pt x="1307" y="787243"/>
                    <a:pt x="0" y="784088"/>
                    <a:pt x="0" y="780799"/>
                  </a:cubicBezTo>
                  <a:lnTo>
                    <a:pt x="0" y="12404"/>
                  </a:lnTo>
                  <a:cubicBezTo>
                    <a:pt x="0" y="5553"/>
                    <a:pt x="5553" y="0"/>
                    <a:pt x="12404" y="0"/>
                  </a:cubicBezTo>
                  <a:close/>
                </a:path>
              </a:pathLst>
            </a:custGeom>
            <a:solidFill>
              <a:srgbClr val="C4D8FE">
                <a:alpha val="67843"/>
              </a:srgbClr>
            </a:solidFill>
          </p:spPr>
          <p:txBody>
            <a:bodyPr/>
            <a:lstStyle/>
            <a:p>
              <a:endParaRPr lang="en-US"/>
            </a:p>
          </p:txBody>
        </p:sp>
        <p:sp>
          <p:nvSpPr>
            <p:cNvPr id="48" name="TextBox 48"/>
            <p:cNvSpPr txBox="1"/>
            <p:nvPr/>
          </p:nvSpPr>
          <p:spPr>
            <a:xfrm>
              <a:off x="0" y="66675"/>
              <a:ext cx="1849385" cy="726527"/>
            </a:xfrm>
            <a:prstGeom prst="rect">
              <a:avLst/>
            </a:prstGeom>
          </p:spPr>
          <p:txBody>
            <a:bodyPr lIns="50800" tIns="50800" rIns="50800" bIns="50800" rtlCol="0" anchor="ctr"/>
            <a:lstStyle/>
            <a:p>
              <a:pPr algn="ctr">
                <a:lnSpc>
                  <a:spcPts val="1483"/>
                </a:lnSpc>
              </a:pPr>
              <a:endParaRPr/>
            </a:p>
          </p:txBody>
        </p:sp>
      </p:grpSp>
      <p:grpSp>
        <p:nvGrpSpPr>
          <p:cNvPr id="49" name="Group 49"/>
          <p:cNvGrpSpPr/>
          <p:nvPr/>
        </p:nvGrpSpPr>
        <p:grpSpPr>
          <a:xfrm>
            <a:off x="2765556" y="11967800"/>
            <a:ext cx="2046325" cy="2500829"/>
            <a:chOff x="0" y="0"/>
            <a:chExt cx="2728433" cy="3334439"/>
          </a:xfrm>
        </p:grpSpPr>
        <p:sp>
          <p:nvSpPr>
            <p:cNvPr id="50" name="Freeform 50">
              <a:hlinkClick r:id="rId40" tooltip="https://peoplefirst.myflorida.com/peoplefirst/index.html"/>
            </p:cNvPr>
            <p:cNvSpPr/>
            <p:nvPr/>
          </p:nvSpPr>
          <p:spPr>
            <a:xfrm rot="-445933">
              <a:off x="187752" y="139343"/>
              <a:ext cx="2352929" cy="3055752"/>
            </a:xfrm>
            <a:custGeom>
              <a:avLst/>
              <a:gdLst/>
              <a:ahLst/>
              <a:cxnLst/>
              <a:rect l="l" t="t" r="r" b="b"/>
              <a:pathLst>
                <a:path w="2352929" h="3055752">
                  <a:moveTo>
                    <a:pt x="0" y="0"/>
                  </a:moveTo>
                  <a:lnTo>
                    <a:pt x="2352929" y="0"/>
                  </a:lnTo>
                  <a:lnTo>
                    <a:pt x="2352929" y="3055752"/>
                  </a:lnTo>
                  <a:lnTo>
                    <a:pt x="0" y="3055752"/>
                  </a:lnTo>
                  <a:lnTo>
                    <a:pt x="0" y="0"/>
                  </a:lnTo>
                  <a:close/>
                </a:path>
              </a:pathLst>
            </a:custGeom>
            <a:blipFill>
              <a:blip r:embed="rId41"/>
              <a:stretch>
                <a:fillRect/>
              </a:stretch>
            </a:blipFill>
          </p:spPr>
          <p:txBody>
            <a:bodyPr/>
            <a:lstStyle/>
            <a:p>
              <a:endParaRPr lang="en-US"/>
            </a:p>
          </p:txBody>
        </p:sp>
        <p:sp>
          <p:nvSpPr>
            <p:cNvPr id="51" name="TextBox 51"/>
            <p:cNvSpPr txBox="1"/>
            <p:nvPr/>
          </p:nvSpPr>
          <p:spPr>
            <a:xfrm rot="-445933">
              <a:off x="493571" y="655091"/>
              <a:ext cx="1627412" cy="1128085"/>
            </a:xfrm>
            <a:prstGeom prst="rect">
              <a:avLst/>
            </a:prstGeom>
          </p:spPr>
          <p:txBody>
            <a:bodyPr lIns="0" tIns="0" rIns="0" bIns="0" rtlCol="0" anchor="t">
              <a:spAutoFit/>
            </a:bodyPr>
            <a:lstStyle/>
            <a:p>
              <a:pPr algn="ctr">
                <a:lnSpc>
                  <a:spcPts val="1745"/>
                </a:lnSpc>
              </a:pPr>
              <a:r>
                <a:rPr lang="en-US" sz="1246">
                  <a:solidFill>
                    <a:srgbClr val="000000"/>
                  </a:solidFill>
                  <a:latin typeface="Leckerli One"/>
                  <a:ea typeface="Leckerli One"/>
                  <a:cs typeface="Leckerli One"/>
                  <a:sym typeface="Leckerli One"/>
                  <a:hlinkClick r:id="rId40" tooltip="https://peoplefirst.myflorida.com/peoplefirst/index.html"/>
                </a:rPr>
                <a:t>Statewide - Contract and Grant Monitoring</a:t>
              </a:r>
            </a:p>
          </p:txBody>
        </p:sp>
        <p:sp>
          <p:nvSpPr>
            <p:cNvPr id="52" name="TextBox 52"/>
            <p:cNvSpPr txBox="1"/>
            <p:nvPr/>
          </p:nvSpPr>
          <p:spPr>
            <a:xfrm rot="-445933">
              <a:off x="585457" y="1986165"/>
              <a:ext cx="1644787" cy="471061"/>
            </a:xfrm>
            <a:prstGeom prst="rect">
              <a:avLst/>
            </a:prstGeom>
          </p:spPr>
          <p:txBody>
            <a:bodyPr lIns="0" tIns="0" rIns="0" bIns="0" rtlCol="0" anchor="t">
              <a:spAutoFit/>
            </a:bodyPr>
            <a:lstStyle/>
            <a:p>
              <a:pPr algn="ctr">
                <a:lnSpc>
                  <a:spcPts val="1398"/>
                </a:lnSpc>
              </a:pPr>
              <a:r>
                <a:rPr lang="en-US" sz="1248">
                  <a:solidFill>
                    <a:srgbClr val="2E3192"/>
                  </a:solidFill>
                  <a:latin typeface="Finger Paint"/>
                  <a:ea typeface="Finger Paint"/>
                  <a:cs typeface="Finger Paint"/>
                  <a:sym typeface="Finger Paint"/>
                </a:rPr>
                <a:t>April 9</a:t>
              </a:r>
            </a:p>
            <a:p>
              <a:pPr algn="ctr">
                <a:lnSpc>
                  <a:spcPts val="1398"/>
                </a:lnSpc>
              </a:pPr>
              <a:r>
                <a:rPr lang="en-US" sz="1248">
                  <a:solidFill>
                    <a:srgbClr val="2E3192"/>
                  </a:solidFill>
                  <a:latin typeface="Finger Paint"/>
                  <a:ea typeface="Finger Paint"/>
                  <a:cs typeface="Finger Paint"/>
                  <a:sym typeface="Finger Paint"/>
                </a:rPr>
                <a:t>9 AM - 4:30 PM</a:t>
              </a:r>
            </a:p>
          </p:txBody>
        </p:sp>
      </p:grpSp>
      <p:grpSp>
        <p:nvGrpSpPr>
          <p:cNvPr id="53" name="Group 53"/>
          <p:cNvGrpSpPr/>
          <p:nvPr/>
        </p:nvGrpSpPr>
        <p:grpSpPr>
          <a:xfrm>
            <a:off x="4327513" y="12121328"/>
            <a:ext cx="2093039" cy="2476248"/>
            <a:chOff x="0" y="0"/>
            <a:chExt cx="2790719" cy="3301664"/>
          </a:xfrm>
        </p:grpSpPr>
        <p:sp>
          <p:nvSpPr>
            <p:cNvPr id="54" name="Freeform 54">
              <a:hlinkClick r:id="rId40" tooltip="https://peoplefirst.myflorida.com/peoplefirst/index.html"/>
            </p:cNvPr>
            <p:cNvSpPr/>
            <p:nvPr/>
          </p:nvSpPr>
          <p:spPr>
            <a:xfrm rot="680717">
              <a:off x="264492" y="193998"/>
              <a:ext cx="2261734" cy="2913667"/>
            </a:xfrm>
            <a:custGeom>
              <a:avLst/>
              <a:gdLst/>
              <a:ahLst/>
              <a:cxnLst/>
              <a:rect l="l" t="t" r="r" b="b"/>
              <a:pathLst>
                <a:path w="2261734" h="2913667">
                  <a:moveTo>
                    <a:pt x="0" y="0"/>
                  </a:moveTo>
                  <a:lnTo>
                    <a:pt x="2261735" y="0"/>
                  </a:lnTo>
                  <a:lnTo>
                    <a:pt x="2261735" y="2913667"/>
                  </a:lnTo>
                  <a:lnTo>
                    <a:pt x="0" y="2913667"/>
                  </a:lnTo>
                  <a:lnTo>
                    <a:pt x="0" y="0"/>
                  </a:lnTo>
                  <a:close/>
                </a:path>
              </a:pathLst>
            </a:custGeom>
            <a:blipFill>
              <a:blip r:embed="rId42"/>
              <a:stretch>
                <a:fillRect/>
              </a:stretch>
            </a:blipFill>
          </p:spPr>
          <p:txBody>
            <a:bodyPr/>
            <a:lstStyle/>
            <a:p>
              <a:endParaRPr lang="en-US"/>
            </a:p>
          </p:txBody>
        </p:sp>
        <p:sp>
          <p:nvSpPr>
            <p:cNvPr id="55" name="TextBox 55"/>
            <p:cNvSpPr txBox="1"/>
            <p:nvPr/>
          </p:nvSpPr>
          <p:spPr>
            <a:xfrm rot="604105">
              <a:off x="741530" y="573805"/>
              <a:ext cx="1527670" cy="1079724"/>
            </a:xfrm>
            <a:prstGeom prst="rect">
              <a:avLst/>
            </a:prstGeom>
          </p:spPr>
          <p:txBody>
            <a:bodyPr lIns="0" tIns="0" rIns="0" bIns="0" rtlCol="0" anchor="t">
              <a:spAutoFit/>
            </a:bodyPr>
            <a:lstStyle/>
            <a:p>
              <a:pPr algn="ctr">
                <a:lnSpc>
                  <a:spcPts val="1665"/>
                </a:lnSpc>
              </a:pPr>
              <a:r>
                <a:rPr lang="en-US" sz="1189">
                  <a:solidFill>
                    <a:srgbClr val="000000"/>
                  </a:solidFill>
                  <a:latin typeface="Leckerli One"/>
                  <a:ea typeface="Leckerli One"/>
                  <a:cs typeface="Leckerli One"/>
                  <a:sym typeface="Leckerli One"/>
                  <a:hlinkClick r:id="rId40" tooltip="https://peoplefirst.myflorida.com/peoplefirst/index.html"/>
                </a:rPr>
                <a:t>FLAIR to Florida PALM: The Chart of Accounts</a:t>
              </a:r>
            </a:p>
          </p:txBody>
        </p:sp>
        <p:sp>
          <p:nvSpPr>
            <p:cNvPr id="56" name="TextBox 56"/>
            <p:cNvSpPr txBox="1"/>
            <p:nvPr/>
          </p:nvSpPr>
          <p:spPr>
            <a:xfrm rot="604105">
              <a:off x="571449" y="1736164"/>
              <a:ext cx="1416594" cy="448254"/>
            </a:xfrm>
            <a:prstGeom prst="rect">
              <a:avLst/>
            </a:prstGeom>
          </p:spPr>
          <p:txBody>
            <a:bodyPr lIns="0" tIns="0" rIns="0" bIns="0" rtlCol="0" anchor="t">
              <a:spAutoFit/>
            </a:bodyPr>
            <a:lstStyle/>
            <a:p>
              <a:pPr algn="ctr">
                <a:lnSpc>
                  <a:spcPts val="1332"/>
                </a:lnSpc>
              </a:pPr>
              <a:r>
                <a:rPr lang="en-US" sz="1189">
                  <a:solidFill>
                    <a:srgbClr val="2E3192"/>
                  </a:solidFill>
                  <a:latin typeface="Finger Paint"/>
                  <a:ea typeface="Finger Paint"/>
                  <a:cs typeface="Finger Paint"/>
                  <a:sym typeface="Finger Paint"/>
                </a:rPr>
                <a:t>April 8</a:t>
              </a:r>
            </a:p>
            <a:p>
              <a:pPr algn="ctr">
                <a:lnSpc>
                  <a:spcPts val="1332"/>
                </a:lnSpc>
              </a:pPr>
              <a:r>
                <a:rPr lang="en-US" sz="1189">
                  <a:solidFill>
                    <a:srgbClr val="2E3192"/>
                  </a:solidFill>
                  <a:latin typeface="Finger Paint"/>
                  <a:ea typeface="Finger Paint"/>
                  <a:cs typeface="Finger Paint"/>
                  <a:sym typeface="Finger Paint"/>
                </a:rPr>
                <a:t>9 AM - 1 PM</a:t>
              </a:r>
            </a:p>
          </p:txBody>
        </p:sp>
        <p:sp>
          <p:nvSpPr>
            <p:cNvPr id="57" name="TextBox 57"/>
            <p:cNvSpPr txBox="1"/>
            <p:nvPr/>
          </p:nvSpPr>
          <p:spPr>
            <a:xfrm rot="604105">
              <a:off x="559700" y="2203183"/>
              <a:ext cx="1286123" cy="448254"/>
            </a:xfrm>
            <a:prstGeom prst="rect">
              <a:avLst/>
            </a:prstGeom>
          </p:spPr>
          <p:txBody>
            <a:bodyPr lIns="0" tIns="0" rIns="0" bIns="0" rtlCol="0" anchor="t">
              <a:spAutoFit/>
            </a:bodyPr>
            <a:lstStyle/>
            <a:p>
              <a:pPr algn="ctr">
                <a:lnSpc>
                  <a:spcPts val="1332"/>
                </a:lnSpc>
              </a:pPr>
              <a:r>
                <a:rPr lang="en-US" sz="1189">
                  <a:solidFill>
                    <a:srgbClr val="2E3192"/>
                  </a:solidFill>
                  <a:latin typeface="Finger Paint"/>
                  <a:ea typeface="Finger Paint"/>
                  <a:cs typeface="Finger Paint"/>
                  <a:sym typeface="Finger Paint"/>
                </a:rPr>
                <a:t>April 23</a:t>
              </a:r>
            </a:p>
            <a:p>
              <a:pPr algn="ctr">
                <a:lnSpc>
                  <a:spcPts val="1332"/>
                </a:lnSpc>
              </a:pPr>
              <a:r>
                <a:rPr lang="en-US" sz="1189">
                  <a:solidFill>
                    <a:srgbClr val="2E3192"/>
                  </a:solidFill>
                  <a:latin typeface="Finger Paint"/>
                  <a:ea typeface="Finger Paint"/>
                  <a:cs typeface="Finger Paint"/>
                  <a:sym typeface="Finger Paint"/>
                </a:rPr>
                <a:t>1 - 5 PM</a:t>
              </a:r>
            </a:p>
          </p:txBody>
        </p:sp>
      </p:grpSp>
      <p:grpSp>
        <p:nvGrpSpPr>
          <p:cNvPr id="58" name="Group 58"/>
          <p:cNvGrpSpPr/>
          <p:nvPr/>
        </p:nvGrpSpPr>
        <p:grpSpPr>
          <a:xfrm>
            <a:off x="5856672" y="11953340"/>
            <a:ext cx="2071399" cy="2479534"/>
            <a:chOff x="0" y="0"/>
            <a:chExt cx="2761865" cy="3306045"/>
          </a:xfrm>
        </p:grpSpPr>
        <p:sp>
          <p:nvSpPr>
            <p:cNvPr id="59" name="Freeform 59">
              <a:hlinkClick r:id="rId40" tooltip="https://peoplefirst.myflorida.com/peoplefirst/index.html"/>
            </p:cNvPr>
            <p:cNvSpPr/>
            <p:nvPr/>
          </p:nvSpPr>
          <p:spPr>
            <a:xfrm rot="-573081">
              <a:off x="230057" y="170414"/>
              <a:ext cx="2301750" cy="2965218"/>
            </a:xfrm>
            <a:custGeom>
              <a:avLst/>
              <a:gdLst/>
              <a:ahLst/>
              <a:cxnLst/>
              <a:rect l="l" t="t" r="r" b="b"/>
              <a:pathLst>
                <a:path w="2301750" h="2965218">
                  <a:moveTo>
                    <a:pt x="0" y="0"/>
                  </a:moveTo>
                  <a:lnTo>
                    <a:pt x="2301751" y="0"/>
                  </a:lnTo>
                  <a:lnTo>
                    <a:pt x="2301751" y="2965218"/>
                  </a:lnTo>
                  <a:lnTo>
                    <a:pt x="0" y="2965218"/>
                  </a:lnTo>
                  <a:lnTo>
                    <a:pt x="0" y="0"/>
                  </a:lnTo>
                  <a:close/>
                </a:path>
              </a:pathLst>
            </a:custGeom>
            <a:blipFill>
              <a:blip r:embed="rId43"/>
              <a:stretch>
                <a:fillRect/>
              </a:stretch>
            </a:blipFill>
          </p:spPr>
          <p:txBody>
            <a:bodyPr/>
            <a:lstStyle/>
            <a:p>
              <a:endParaRPr lang="en-US"/>
            </a:p>
          </p:txBody>
        </p:sp>
        <p:sp>
          <p:nvSpPr>
            <p:cNvPr id="60" name="TextBox 60"/>
            <p:cNvSpPr txBox="1"/>
            <p:nvPr/>
          </p:nvSpPr>
          <p:spPr>
            <a:xfrm rot="-747663">
              <a:off x="456983" y="609632"/>
              <a:ext cx="1681154" cy="1194636"/>
            </a:xfrm>
            <a:prstGeom prst="rect">
              <a:avLst/>
            </a:prstGeom>
          </p:spPr>
          <p:txBody>
            <a:bodyPr lIns="0" tIns="0" rIns="0" bIns="0" rtlCol="0" anchor="t">
              <a:spAutoFit/>
            </a:bodyPr>
            <a:lstStyle/>
            <a:p>
              <a:pPr algn="ctr">
                <a:lnSpc>
                  <a:spcPts val="1802"/>
                </a:lnSpc>
              </a:pPr>
              <a:r>
                <a:rPr lang="en-US" sz="1287">
                  <a:solidFill>
                    <a:srgbClr val="000000"/>
                  </a:solidFill>
                  <a:latin typeface="Leckerli One"/>
                  <a:ea typeface="Leckerli One"/>
                  <a:cs typeface="Leckerli One"/>
                  <a:sym typeface="Leckerli One"/>
                  <a:hlinkClick r:id="rId40" tooltip="https://peoplefirst.myflorida.com/peoplefirst/index.html"/>
                </a:rPr>
                <a:t>Florida PALM Training Highlights - Navigation</a:t>
              </a:r>
            </a:p>
          </p:txBody>
        </p:sp>
        <p:sp>
          <p:nvSpPr>
            <p:cNvPr id="61" name="TextBox 61"/>
            <p:cNvSpPr txBox="1"/>
            <p:nvPr/>
          </p:nvSpPr>
          <p:spPr>
            <a:xfrm rot="-747663">
              <a:off x="493367" y="1800562"/>
              <a:ext cx="1949585" cy="720007"/>
            </a:xfrm>
            <a:prstGeom prst="rect">
              <a:avLst/>
            </a:prstGeom>
          </p:spPr>
          <p:txBody>
            <a:bodyPr lIns="0" tIns="0" rIns="0" bIns="0" rtlCol="0" anchor="t">
              <a:spAutoFit/>
            </a:bodyPr>
            <a:lstStyle/>
            <a:p>
              <a:pPr algn="ctr">
                <a:lnSpc>
                  <a:spcPts val="1413"/>
                </a:lnSpc>
              </a:pPr>
              <a:r>
                <a:rPr lang="en-US" sz="1261">
                  <a:solidFill>
                    <a:srgbClr val="2E3192"/>
                  </a:solidFill>
                  <a:latin typeface="Finger Paint"/>
                  <a:ea typeface="Finger Paint"/>
                  <a:cs typeface="Finger Paint"/>
                  <a:sym typeface="Finger Paint"/>
                </a:rPr>
                <a:t>April 10 1 - 3 PM</a:t>
              </a:r>
            </a:p>
            <a:p>
              <a:pPr algn="ctr">
                <a:lnSpc>
                  <a:spcPts val="1413"/>
                </a:lnSpc>
              </a:pPr>
              <a:r>
                <a:rPr lang="en-US" sz="1261">
                  <a:solidFill>
                    <a:srgbClr val="2E3192"/>
                  </a:solidFill>
                  <a:latin typeface="Finger Paint"/>
                  <a:ea typeface="Finger Paint"/>
                  <a:cs typeface="Finger Paint"/>
                  <a:sym typeface="Finger Paint"/>
                </a:rPr>
                <a:t>April 16 9 - 11 AM</a:t>
              </a:r>
            </a:p>
            <a:p>
              <a:pPr algn="ctr">
                <a:lnSpc>
                  <a:spcPts val="1413"/>
                </a:lnSpc>
              </a:pPr>
              <a:r>
                <a:rPr lang="en-US" sz="1261">
                  <a:solidFill>
                    <a:srgbClr val="2E3192"/>
                  </a:solidFill>
                  <a:latin typeface="Finger Paint"/>
                  <a:ea typeface="Finger Paint"/>
                  <a:cs typeface="Finger Paint"/>
                  <a:sym typeface="Finger Paint"/>
                </a:rPr>
                <a:t>April 24 9 - 11 AM</a:t>
              </a:r>
            </a:p>
          </p:txBody>
        </p:sp>
      </p:grpSp>
      <p:sp>
        <p:nvSpPr>
          <p:cNvPr id="62" name="Freeform 62"/>
          <p:cNvSpPr/>
          <p:nvPr/>
        </p:nvSpPr>
        <p:spPr>
          <a:xfrm flipH="1">
            <a:off x="-66303" y="7772400"/>
            <a:ext cx="1823596" cy="3620042"/>
          </a:xfrm>
          <a:custGeom>
            <a:avLst/>
            <a:gdLst/>
            <a:ahLst/>
            <a:cxnLst/>
            <a:rect l="l" t="t" r="r" b="b"/>
            <a:pathLst>
              <a:path w="1823596" h="3620042">
                <a:moveTo>
                  <a:pt x="1823596" y="0"/>
                </a:moveTo>
                <a:lnTo>
                  <a:pt x="0" y="0"/>
                </a:lnTo>
                <a:lnTo>
                  <a:pt x="0" y="3620042"/>
                </a:lnTo>
                <a:lnTo>
                  <a:pt x="1823596" y="3620042"/>
                </a:lnTo>
                <a:lnTo>
                  <a:pt x="1823596"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US"/>
          </a:p>
        </p:txBody>
      </p:sp>
      <p:sp>
        <p:nvSpPr>
          <p:cNvPr id="63" name="Freeform 63"/>
          <p:cNvSpPr/>
          <p:nvPr/>
        </p:nvSpPr>
        <p:spPr>
          <a:xfrm rot="1268875">
            <a:off x="1404084" y="8092205"/>
            <a:ext cx="1256140" cy="1046022"/>
          </a:xfrm>
          <a:custGeom>
            <a:avLst/>
            <a:gdLst/>
            <a:ahLst/>
            <a:cxnLst/>
            <a:rect l="l" t="t" r="r" b="b"/>
            <a:pathLst>
              <a:path w="1256140" h="1046022">
                <a:moveTo>
                  <a:pt x="0" y="0"/>
                </a:moveTo>
                <a:lnTo>
                  <a:pt x="1256139" y="0"/>
                </a:lnTo>
                <a:lnTo>
                  <a:pt x="1256139" y="1046022"/>
                </a:lnTo>
                <a:lnTo>
                  <a:pt x="0" y="1046022"/>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en-US"/>
          </a:p>
        </p:txBody>
      </p:sp>
      <p:sp>
        <p:nvSpPr>
          <p:cNvPr id="64" name="Freeform 64"/>
          <p:cNvSpPr/>
          <p:nvPr/>
        </p:nvSpPr>
        <p:spPr>
          <a:xfrm flipH="1" flipV="1">
            <a:off x="6415215" y="5843620"/>
            <a:ext cx="1790592" cy="1698824"/>
          </a:xfrm>
          <a:custGeom>
            <a:avLst/>
            <a:gdLst/>
            <a:ahLst/>
            <a:cxnLst/>
            <a:rect l="l" t="t" r="r" b="b"/>
            <a:pathLst>
              <a:path w="1790592" h="1698824">
                <a:moveTo>
                  <a:pt x="1790592" y="1698825"/>
                </a:moveTo>
                <a:lnTo>
                  <a:pt x="0" y="1698825"/>
                </a:lnTo>
                <a:lnTo>
                  <a:pt x="0" y="0"/>
                </a:lnTo>
                <a:lnTo>
                  <a:pt x="1790592" y="0"/>
                </a:lnTo>
                <a:lnTo>
                  <a:pt x="1790592" y="1698825"/>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sp>
        <p:nvSpPr>
          <p:cNvPr id="65" name="TextBox 65"/>
          <p:cNvSpPr txBox="1"/>
          <p:nvPr/>
        </p:nvSpPr>
        <p:spPr>
          <a:xfrm>
            <a:off x="392772" y="6578321"/>
            <a:ext cx="7437358" cy="1131501"/>
          </a:xfrm>
          <a:prstGeom prst="rect">
            <a:avLst/>
          </a:prstGeom>
        </p:spPr>
        <p:txBody>
          <a:bodyPr lIns="0" tIns="0" rIns="0" bIns="0" rtlCol="0" anchor="t">
            <a:spAutoFit/>
          </a:bodyPr>
          <a:lstStyle/>
          <a:p>
            <a:pPr marL="210240" lvl="1" indent="-105120" algn="just">
              <a:lnSpc>
                <a:spcPts val="1334"/>
              </a:lnSpc>
              <a:buFont typeface="Arial"/>
              <a:buChar char="•"/>
            </a:pPr>
            <a:r>
              <a:rPr lang="en-US" sz="973" b="1">
                <a:solidFill>
                  <a:srgbClr val="297722"/>
                </a:solidFill>
                <a:latin typeface="Canva Sans Bold"/>
                <a:ea typeface="Canva Sans Bold"/>
                <a:cs typeface="Canva Sans Bold"/>
                <a:sym typeface="Canva Sans Bold"/>
              </a:rPr>
              <a:t>Task 536-C: Create Agency Specific User Acceptance Testing (UAT) Plan - Due 4/11 - </a:t>
            </a:r>
            <a:r>
              <a:rPr lang="en-US" sz="973" i="1">
                <a:solidFill>
                  <a:srgbClr val="297722"/>
                </a:solidFill>
                <a:latin typeface="Canva Sans Italics"/>
                <a:ea typeface="Canva Sans Italics"/>
                <a:cs typeface="Canva Sans Italics"/>
                <a:sym typeface="Canva Sans Italics"/>
              </a:rPr>
              <a:t>A tool that outlines why, what, and how business processes will be performed - reporting issues before Florida PALM goes live.</a:t>
            </a:r>
          </a:p>
          <a:p>
            <a:pPr marL="210240" lvl="1" indent="-105120" algn="just">
              <a:lnSpc>
                <a:spcPts val="1334"/>
              </a:lnSpc>
              <a:buFont typeface="Arial"/>
              <a:buChar char="•"/>
            </a:pPr>
            <a:r>
              <a:rPr lang="en-US" sz="973" b="1">
                <a:solidFill>
                  <a:srgbClr val="297722"/>
                </a:solidFill>
                <a:latin typeface="Canva Sans Bold"/>
                <a:ea typeface="Canva Sans Bold"/>
                <a:cs typeface="Canva Sans Bold"/>
                <a:sym typeface="Canva Sans Bold"/>
              </a:rPr>
              <a:t>Task 560: Submit Change Analysis Tool - Due 4/11 - </a:t>
            </a:r>
            <a:r>
              <a:rPr lang="en-US" sz="973" i="1">
                <a:solidFill>
                  <a:srgbClr val="297722"/>
                </a:solidFill>
                <a:latin typeface="Canva Sans Italics"/>
                <a:ea typeface="Canva Sans Italics"/>
                <a:cs typeface="Canva Sans Italics"/>
                <a:sym typeface="Canva Sans Italics"/>
              </a:rPr>
              <a:t>Reviewing, updating, and/or confirming identified change impacts to business processes.</a:t>
            </a:r>
          </a:p>
          <a:p>
            <a:pPr marL="210240" lvl="1" indent="-105120" algn="just">
              <a:lnSpc>
                <a:spcPts val="1334"/>
              </a:lnSpc>
              <a:buFont typeface="Arial"/>
              <a:buChar char="•"/>
            </a:pPr>
            <a:r>
              <a:rPr lang="en-US" sz="973" b="1">
                <a:solidFill>
                  <a:srgbClr val="297722"/>
                </a:solidFill>
                <a:latin typeface="Canva Sans Bold"/>
                <a:ea typeface="Canva Sans Bold"/>
                <a:cs typeface="Canva Sans Bold"/>
                <a:sym typeface="Canva Sans Bold"/>
              </a:rPr>
              <a:t>Task 590: Manage Agency-Specific Implementation Schedule, Risks, and Issues - Due 4/30 - </a:t>
            </a:r>
            <a:r>
              <a:rPr lang="en-US" sz="973" i="1">
                <a:solidFill>
                  <a:srgbClr val="297722"/>
                </a:solidFill>
                <a:latin typeface="Canva Sans Italics"/>
                <a:ea typeface="Canva Sans Italics"/>
                <a:cs typeface="Canva Sans Italics"/>
                <a:sym typeface="Canva Sans Italics"/>
              </a:rPr>
              <a:t>Managing your agency's project activities including iterative updates to agency-specific project schedule and managing agency-unique risks and issues.</a:t>
            </a:r>
          </a:p>
        </p:txBody>
      </p:sp>
      <p:sp>
        <p:nvSpPr>
          <p:cNvPr id="66" name="Freeform 66"/>
          <p:cNvSpPr/>
          <p:nvPr/>
        </p:nvSpPr>
        <p:spPr>
          <a:xfrm flipV="1">
            <a:off x="-6996" y="5843620"/>
            <a:ext cx="1790592" cy="1698824"/>
          </a:xfrm>
          <a:custGeom>
            <a:avLst/>
            <a:gdLst/>
            <a:ahLst/>
            <a:cxnLst/>
            <a:rect l="l" t="t" r="r" b="b"/>
            <a:pathLst>
              <a:path w="1790592" h="1698824">
                <a:moveTo>
                  <a:pt x="0" y="1698825"/>
                </a:moveTo>
                <a:lnTo>
                  <a:pt x="1790592" y="1698825"/>
                </a:lnTo>
                <a:lnTo>
                  <a:pt x="1790592" y="0"/>
                </a:lnTo>
                <a:lnTo>
                  <a:pt x="0" y="0"/>
                </a:lnTo>
                <a:lnTo>
                  <a:pt x="0" y="1698825"/>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grpSp>
        <p:nvGrpSpPr>
          <p:cNvPr id="67" name="Group 67"/>
          <p:cNvGrpSpPr/>
          <p:nvPr/>
        </p:nvGrpSpPr>
        <p:grpSpPr>
          <a:xfrm>
            <a:off x="5846132" y="8164584"/>
            <a:ext cx="2223318" cy="2454157"/>
            <a:chOff x="0" y="0"/>
            <a:chExt cx="598873" cy="661052"/>
          </a:xfrm>
        </p:grpSpPr>
        <p:sp>
          <p:nvSpPr>
            <p:cNvPr id="68" name="Freeform 68"/>
            <p:cNvSpPr/>
            <p:nvPr/>
          </p:nvSpPr>
          <p:spPr>
            <a:xfrm>
              <a:off x="0" y="0"/>
              <a:ext cx="598873" cy="661052"/>
            </a:xfrm>
            <a:custGeom>
              <a:avLst/>
              <a:gdLst/>
              <a:ahLst/>
              <a:cxnLst/>
              <a:rect l="l" t="t" r="r" b="b"/>
              <a:pathLst>
                <a:path w="598873" h="661052">
                  <a:moveTo>
                    <a:pt x="174107" y="0"/>
                  </a:moveTo>
                  <a:lnTo>
                    <a:pt x="424766" y="0"/>
                  </a:lnTo>
                  <a:cubicBezTo>
                    <a:pt x="520923" y="0"/>
                    <a:pt x="598873" y="77951"/>
                    <a:pt x="598873" y="174107"/>
                  </a:cubicBezTo>
                  <a:lnTo>
                    <a:pt x="598873" y="486945"/>
                  </a:lnTo>
                  <a:cubicBezTo>
                    <a:pt x="598873" y="583102"/>
                    <a:pt x="520923" y="661052"/>
                    <a:pt x="424766" y="661052"/>
                  </a:cubicBezTo>
                  <a:lnTo>
                    <a:pt x="174107" y="661052"/>
                  </a:lnTo>
                  <a:cubicBezTo>
                    <a:pt x="77951" y="661052"/>
                    <a:pt x="0" y="583102"/>
                    <a:pt x="0" y="486945"/>
                  </a:cubicBezTo>
                  <a:lnTo>
                    <a:pt x="0" y="174107"/>
                  </a:lnTo>
                  <a:cubicBezTo>
                    <a:pt x="0" y="77951"/>
                    <a:pt x="77951" y="0"/>
                    <a:pt x="174107" y="0"/>
                  </a:cubicBezTo>
                  <a:close/>
                </a:path>
              </a:pathLst>
            </a:custGeom>
            <a:solidFill>
              <a:srgbClr val="F9E3AA"/>
            </a:solidFill>
            <a:ln w="28575" cap="rnd">
              <a:solidFill>
                <a:srgbClr val="893AE8"/>
              </a:solidFill>
              <a:prstDash val="solid"/>
              <a:round/>
            </a:ln>
          </p:spPr>
          <p:txBody>
            <a:bodyPr/>
            <a:lstStyle/>
            <a:p>
              <a:endParaRPr lang="en-US"/>
            </a:p>
          </p:txBody>
        </p:sp>
        <p:sp>
          <p:nvSpPr>
            <p:cNvPr id="69" name="TextBox 69"/>
            <p:cNvSpPr txBox="1"/>
            <p:nvPr/>
          </p:nvSpPr>
          <p:spPr>
            <a:xfrm>
              <a:off x="0" y="66675"/>
              <a:ext cx="598873" cy="594377"/>
            </a:xfrm>
            <a:prstGeom prst="rect">
              <a:avLst/>
            </a:prstGeom>
          </p:spPr>
          <p:txBody>
            <a:bodyPr lIns="50800" tIns="50800" rIns="50800" bIns="50800" rtlCol="0" anchor="ctr"/>
            <a:lstStyle/>
            <a:p>
              <a:pPr algn="ctr">
                <a:lnSpc>
                  <a:spcPts val="1483"/>
                </a:lnSpc>
              </a:pPr>
              <a:endParaRPr/>
            </a:p>
          </p:txBody>
        </p:sp>
      </p:grpSp>
      <p:sp>
        <p:nvSpPr>
          <p:cNvPr id="70" name="Freeform 70"/>
          <p:cNvSpPr/>
          <p:nvPr/>
        </p:nvSpPr>
        <p:spPr>
          <a:xfrm>
            <a:off x="3016683" y="8208891"/>
            <a:ext cx="1908324" cy="1295275"/>
          </a:xfrm>
          <a:custGeom>
            <a:avLst/>
            <a:gdLst/>
            <a:ahLst/>
            <a:cxnLst/>
            <a:rect l="l" t="t" r="r" b="b"/>
            <a:pathLst>
              <a:path w="1908324" h="1295275">
                <a:moveTo>
                  <a:pt x="0" y="0"/>
                </a:moveTo>
                <a:lnTo>
                  <a:pt x="1908323" y="0"/>
                </a:lnTo>
                <a:lnTo>
                  <a:pt x="1908323" y="1295275"/>
                </a:lnTo>
                <a:lnTo>
                  <a:pt x="0" y="1295275"/>
                </a:lnTo>
                <a:lnTo>
                  <a:pt x="0" y="0"/>
                </a:lnTo>
                <a:close/>
              </a:path>
            </a:pathLst>
          </a:custGeom>
          <a:blipFill>
            <a:blip r:embed="rId50"/>
            <a:stretch>
              <a:fillRect/>
            </a:stretch>
          </a:blipFill>
        </p:spPr>
        <p:txBody>
          <a:bodyPr/>
          <a:lstStyle/>
          <a:p>
            <a:endParaRPr lang="en-US"/>
          </a:p>
        </p:txBody>
      </p:sp>
      <p:grpSp>
        <p:nvGrpSpPr>
          <p:cNvPr id="71" name="Group 71"/>
          <p:cNvGrpSpPr/>
          <p:nvPr/>
        </p:nvGrpSpPr>
        <p:grpSpPr>
          <a:xfrm>
            <a:off x="153182" y="11429880"/>
            <a:ext cx="2364599" cy="1896034"/>
            <a:chOff x="0" y="0"/>
            <a:chExt cx="636929" cy="510716"/>
          </a:xfrm>
        </p:grpSpPr>
        <p:sp>
          <p:nvSpPr>
            <p:cNvPr id="72" name="Freeform 72"/>
            <p:cNvSpPr/>
            <p:nvPr/>
          </p:nvSpPr>
          <p:spPr>
            <a:xfrm>
              <a:off x="0" y="0"/>
              <a:ext cx="636929" cy="510716"/>
            </a:xfrm>
            <a:custGeom>
              <a:avLst/>
              <a:gdLst/>
              <a:ahLst/>
              <a:cxnLst/>
              <a:rect l="l" t="t" r="r" b="b"/>
              <a:pathLst>
                <a:path w="636929" h="510716">
                  <a:moveTo>
                    <a:pt x="163705" y="0"/>
                  </a:moveTo>
                  <a:lnTo>
                    <a:pt x="473224" y="0"/>
                  </a:lnTo>
                  <a:cubicBezTo>
                    <a:pt x="516641" y="0"/>
                    <a:pt x="558280" y="17247"/>
                    <a:pt x="588981" y="47948"/>
                  </a:cubicBezTo>
                  <a:cubicBezTo>
                    <a:pt x="619682" y="78649"/>
                    <a:pt x="636929" y="120288"/>
                    <a:pt x="636929" y="163705"/>
                  </a:cubicBezTo>
                  <a:lnTo>
                    <a:pt x="636929" y="347011"/>
                  </a:lnTo>
                  <a:cubicBezTo>
                    <a:pt x="636929" y="437423"/>
                    <a:pt x="563636" y="510716"/>
                    <a:pt x="473224" y="510716"/>
                  </a:cubicBezTo>
                  <a:lnTo>
                    <a:pt x="163705" y="510716"/>
                  </a:lnTo>
                  <a:cubicBezTo>
                    <a:pt x="73293" y="510716"/>
                    <a:pt x="0" y="437423"/>
                    <a:pt x="0" y="347011"/>
                  </a:cubicBezTo>
                  <a:lnTo>
                    <a:pt x="0" y="163705"/>
                  </a:lnTo>
                  <a:cubicBezTo>
                    <a:pt x="0" y="73293"/>
                    <a:pt x="73293" y="0"/>
                    <a:pt x="163705" y="0"/>
                  </a:cubicBezTo>
                  <a:close/>
                </a:path>
              </a:pathLst>
            </a:custGeom>
            <a:solidFill>
              <a:srgbClr val="BEECF4"/>
            </a:solidFill>
            <a:ln w="28575" cap="rnd">
              <a:solidFill>
                <a:srgbClr val="297722"/>
              </a:solidFill>
              <a:prstDash val="solid"/>
              <a:round/>
            </a:ln>
          </p:spPr>
          <p:txBody>
            <a:bodyPr/>
            <a:lstStyle/>
            <a:p>
              <a:endParaRPr lang="en-US"/>
            </a:p>
          </p:txBody>
        </p:sp>
        <p:sp>
          <p:nvSpPr>
            <p:cNvPr id="73" name="TextBox 73"/>
            <p:cNvSpPr txBox="1"/>
            <p:nvPr/>
          </p:nvSpPr>
          <p:spPr>
            <a:xfrm>
              <a:off x="0" y="66675"/>
              <a:ext cx="636929" cy="444041"/>
            </a:xfrm>
            <a:prstGeom prst="rect">
              <a:avLst/>
            </a:prstGeom>
          </p:spPr>
          <p:txBody>
            <a:bodyPr lIns="50800" tIns="50800" rIns="50800" bIns="50800" rtlCol="0" anchor="ctr"/>
            <a:lstStyle/>
            <a:p>
              <a:pPr algn="ctr">
                <a:lnSpc>
                  <a:spcPts val="1483"/>
                </a:lnSpc>
              </a:pPr>
              <a:endParaRPr/>
            </a:p>
          </p:txBody>
        </p:sp>
      </p:grpSp>
      <p:sp>
        <p:nvSpPr>
          <p:cNvPr id="74" name="Freeform 74"/>
          <p:cNvSpPr/>
          <p:nvPr/>
        </p:nvSpPr>
        <p:spPr>
          <a:xfrm>
            <a:off x="5656" y="13383064"/>
            <a:ext cx="8196355" cy="1084281"/>
          </a:xfrm>
          <a:custGeom>
            <a:avLst/>
            <a:gdLst/>
            <a:ahLst/>
            <a:cxnLst/>
            <a:rect l="l" t="t" r="r" b="b"/>
            <a:pathLst>
              <a:path w="8196355" h="1084281">
                <a:moveTo>
                  <a:pt x="0" y="0"/>
                </a:moveTo>
                <a:lnTo>
                  <a:pt x="8196355" y="0"/>
                </a:lnTo>
                <a:lnTo>
                  <a:pt x="8196355" y="1084281"/>
                </a:lnTo>
                <a:lnTo>
                  <a:pt x="0" y="1084281"/>
                </a:lnTo>
                <a:lnTo>
                  <a:pt x="0" y="0"/>
                </a:lnTo>
                <a:close/>
              </a:path>
            </a:pathLst>
          </a:custGeom>
          <a:blipFill>
            <a:blip r:embed="rId51"/>
            <a:stretch>
              <a:fillRect t="-13068" r="-13089" b="-130569"/>
            </a:stretch>
          </a:blipFill>
        </p:spPr>
        <p:txBody>
          <a:bodyPr/>
          <a:lstStyle/>
          <a:p>
            <a:endParaRPr lang="en-US"/>
          </a:p>
        </p:txBody>
      </p:sp>
      <p:grpSp>
        <p:nvGrpSpPr>
          <p:cNvPr id="75" name="Group 75"/>
          <p:cNvGrpSpPr>
            <a:grpSpLocks noChangeAspect="1"/>
          </p:cNvGrpSpPr>
          <p:nvPr/>
        </p:nvGrpSpPr>
        <p:grpSpPr>
          <a:xfrm>
            <a:off x="227384" y="13247428"/>
            <a:ext cx="1441451" cy="2297372"/>
            <a:chOff x="0" y="0"/>
            <a:chExt cx="12396470" cy="19757390"/>
          </a:xfrm>
        </p:grpSpPr>
        <p:sp>
          <p:nvSpPr>
            <p:cNvPr id="76" name="Freeform 76"/>
            <p:cNvSpPr/>
            <p:nvPr/>
          </p:nvSpPr>
          <p:spPr>
            <a:xfrm>
              <a:off x="3507740" y="11577317"/>
              <a:ext cx="6652260" cy="6889752"/>
            </a:xfrm>
            <a:custGeom>
              <a:avLst/>
              <a:gdLst/>
              <a:ahLst/>
              <a:cxnLst/>
              <a:rect l="l" t="t" r="r" b="b"/>
              <a:pathLst>
                <a:path w="6652260" h="6889752">
                  <a:moveTo>
                    <a:pt x="6644640" y="3242313"/>
                  </a:moveTo>
                  <a:cubicBezTo>
                    <a:pt x="6637021" y="3324863"/>
                    <a:pt x="6637021" y="3407413"/>
                    <a:pt x="6625590" y="3489963"/>
                  </a:cubicBezTo>
                  <a:cubicBezTo>
                    <a:pt x="6616700" y="3556003"/>
                    <a:pt x="6610350" y="3622044"/>
                    <a:pt x="6597650" y="3688083"/>
                  </a:cubicBezTo>
                  <a:cubicBezTo>
                    <a:pt x="6586220" y="3756663"/>
                    <a:pt x="6573520" y="3827783"/>
                    <a:pt x="6559550" y="3896363"/>
                  </a:cubicBezTo>
                  <a:cubicBezTo>
                    <a:pt x="6531610" y="4024633"/>
                    <a:pt x="6497320" y="4152903"/>
                    <a:pt x="6456680" y="4277363"/>
                  </a:cubicBezTo>
                  <a:cubicBezTo>
                    <a:pt x="6417311" y="4400553"/>
                    <a:pt x="6370321" y="4523744"/>
                    <a:pt x="6319521" y="4641853"/>
                  </a:cubicBezTo>
                  <a:cubicBezTo>
                    <a:pt x="6268721" y="4759962"/>
                    <a:pt x="6210301" y="4872992"/>
                    <a:pt x="6151880" y="4986022"/>
                  </a:cubicBezTo>
                  <a:cubicBezTo>
                    <a:pt x="6113780" y="5058412"/>
                    <a:pt x="6071871" y="5126992"/>
                    <a:pt x="6029961" y="5196842"/>
                  </a:cubicBezTo>
                  <a:cubicBezTo>
                    <a:pt x="5953761" y="5321303"/>
                    <a:pt x="5871211" y="5441953"/>
                    <a:pt x="5782311" y="5557522"/>
                  </a:cubicBezTo>
                  <a:cubicBezTo>
                    <a:pt x="5727701" y="5627372"/>
                    <a:pt x="5669280" y="5694683"/>
                    <a:pt x="5610861" y="5763262"/>
                  </a:cubicBezTo>
                  <a:cubicBezTo>
                    <a:pt x="5528311" y="5858512"/>
                    <a:pt x="5438141" y="5946142"/>
                    <a:pt x="5347971" y="6033772"/>
                  </a:cubicBezTo>
                  <a:cubicBezTo>
                    <a:pt x="5280661" y="6099812"/>
                    <a:pt x="5204461" y="6159503"/>
                    <a:pt x="5132071" y="6220462"/>
                  </a:cubicBezTo>
                  <a:cubicBezTo>
                    <a:pt x="5062221" y="6280151"/>
                    <a:pt x="4984751" y="6330951"/>
                    <a:pt x="4911090" y="6381751"/>
                  </a:cubicBezTo>
                  <a:cubicBezTo>
                    <a:pt x="4837430" y="6432551"/>
                    <a:pt x="4761230" y="6478271"/>
                    <a:pt x="4682490" y="6521451"/>
                  </a:cubicBezTo>
                  <a:cubicBezTo>
                    <a:pt x="4564380" y="6587491"/>
                    <a:pt x="4441190" y="6645912"/>
                    <a:pt x="4315460" y="6696712"/>
                  </a:cubicBezTo>
                  <a:cubicBezTo>
                    <a:pt x="4177030" y="6750051"/>
                    <a:pt x="4036060" y="6794501"/>
                    <a:pt x="3891280" y="6827522"/>
                  </a:cubicBezTo>
                  <a:cubicBezTo>
                    <a:pt x="3817620" y="6842762"/>
                    <a:pt x="3745230" y="6855462"/>
                    <a:pt x="3670299" y="6865622"/>
                  </a:cubicBezTo>
                  <a:cubicBezTo>
                    <a:pt x="3557269" y="6882133"/>
                    <a:pt x="3441699" y="6889753"/>
                    <a:pt x="3327399" y="6887212"/>
                  </a:cubicBezTo>
                  <a:lnTo>
                    <a:pt x="3228340" y="6887212"/>
                  </a:lnTo>
                  <a:cubicBezTo>
                    <a:pt x="3147059" y="6887212"/>
                    <a:pt x="3067049" y="6874512"/>
                    <a:pt x="2987040" y="6865622"/>
                  </a:cubicBezTo>
                  <a:cubicBezTo>
                    <a:pt x="2866390" y="6850383"/>
                    <a:pt x="2747010" y="6826253"/>
                    <a:pt x="2630169" y="6793233"/>
                  </a:cubicBezTo>
                  <a:cubicBezTo>
                    <a:pt x="2515869" y="6762753"/>
                    <a:pt x="2405379" y="6725922"/>
                    <a:pt x="2296160" y="6680203"/>
                  </a:cubicBezTo>
                  <a:cubicBezTo>
                    <a:pt x="2039619" y="6572253"/>
                    <a:pt x="1797050" y="6431283"/>
                    <a:pt x="1576069" y="6262372"/>
                  </a:cubicBezTo>
                  <a:cubicBezTo>
                    <a:pt x="1504949" y="6207762"/>
                    <a:pt x="1437640" y="6150612"/>
                    <a:pt x="1369060" y="6092192"/>
                  </a:cubicBezTo>
                  <a:cubicBezTo>
                    <a:pt x="1289050" y="6023612"/>
                    <a:pt x="1215390" y="5948681"/>
                    <a:pt x="1141730" y="5872481"/>
                  </a:cubicBezTo>
                  <a:cubicBezTo>
                    <a:pt x="1064260" y="5792471"/>
                    <a:pt x="991870" y="5707381"/>
                    <a:pt x="922020" y="5621021"/>
                  </a:cubicBezTo>
                  <a:cubicBezTo>
                    <a:pt x="819150" y="5495291"/>
                    <a:pt x="725170" y="5363210"/>
                    <a:pt x="638810" y="5224781"/>
                  </a:cubicBezTo>
                  <a:cubicBezTo>
                    <a:pt x="529590" y="5050792"/>
                    <a:pt x="433070" y="4870451"/>
                    <a:pt x="349250" y="4682492"/>
                  </a:cubicBezTo>
                  <a:cubicBezTo>
                    <a:pt x="224790" y="4401822"/>
                    <a:pt x="132080" y="4109722"/>
                    <a:pt x="72390" y="3808731"/>
                  </a:cubicBezTo>
                  <a:cubicBezTo>
                    <a:pt x="54610" y="3723642"/>
                    <a:pt x="41910" y="3637281"/>
                    <a:pt x="29210" y="3552192"/>
                  </a:cubicBezTo>
                  <a:cubicBezTo>
                    <a:pt x="20320" y="3489962"/>
                    <a:pt x="17780" y="3427731"/>
                    <a:pt x="13970" y="3364231"/>
                  </a:cubicBezTo>
                  <a:cubicBezTo>
                    <a:pt x="10160" y="3305812"/>
                    <a:pt x="5080" y="3247392"/>
                    <a:pt x="2540" y="3188971"/>
                  </a:cubicBezTo>
                  <a:cubicBezTo>
                    <a:pt x="1270" y="3135631"/>
                    <a:pt x="0" y="3083560"/>
                    <a:pt x="2540" y="3030221"/>
                  </a:cubicBezTo>
                  <a:cubicBezTo>
                    <a:pt x="7620" y="2943860"/>
                    <a:pt x="10160" y="2856231"/>
                    <a:pt x="22860" y="2769871"/>
                  </a:cubicBezTo>
                  <a:cubicBezTo>
                    <a:pt x="29210" y="2731771"/>
                    <a:pt x="30480" y="2693671"/>
                    <a:pt x="35560" y="2655571"/>
                  </a:cubicBezTo>
                  <a:cubicBezTo>
                    <a:pt x="48260" y="2562860"/>
                    <a:pt x="67310" y="2472691"/>
                    <a:pt x="87630" y="2381251"/>
                  </a:cubicBezTo>
                  <a:cubicBezTo>
                    <a:pt x="124460" y="2218691"/>
                    <a:pt x="175260" y="2061212"/>
                    <a:pt x="240030" y="1907541"/>
                  </a:cubicBezTo>
                  <a:cubicBezTo>
                    <a:pt x="316230" y="1728471"/>
                    <a:pt x="410210" y="1557021"/>
                    <a:pt x="520701" y="1395731"/>
                  </a:cubicBezTo>
                  <a:cubicBezTo>
                    <a:pt x="590551" y="1294131"/>
                    <a:pt x="666751" y="1196341"/>
                    <a:pt x="748030" y="1103631"/>
                  </a:cubicBezTo>
                  <a:cubicBezTo>
                    <a:pt x="800101" y="1046481"/>
                    <a:pt x="852171" y="990600"/>
                    <a:pt x="908051" y="935991"/>
                  </a:cubicBezTo>
                  <a:cubicBezTo>
                    <a:pt x="981710" y="863600"/>
                    <a:pt x="1061721" y="797560"/>
                    <a:pt x="1141730" y="732791"/>
                  </a:cubicBezTo>
                  <a:cubicBezTo>
                    <a:pt x="1224280" y="666750"/>
                    <a:pt x="1310640" y="607060"/>
                    <a:pt x="1399540" y="549910"/>
                  </a:cubicBezTo>
                  <a:cubicBezTo>
                    <a:pt x="1468120" y="505460"/>
                    <a:pt x="1537970" y="466091"/>
                    <a:pt x="1609090" y="426720"/>
                  </a:cubicBezTo>
                  <a:cubicBezTo>
                    <a:pt x="1711960" y="369570"/>
                    <a:pt x="1818640" y="320040"/>
                    <a:pt x="1929130" y="276860"/>
                  </a:cubicBezTo>
                  <a:cubicBezTo>
                    <a:pt x="2043430" y="229870"/>
                    <a:pt x="2160271" y="189230"/>
                    <a:pt x="2279651" y="154941"/>
                  </a:cubicBezTo>
                  <a:cubicBezTo>
                    <a:pt x="2388871" y="123191"/>
                    <a:pt x="2498091" y="96521"/>
                    <a:pt x="2609851" y="76200"/>
                  </a:cubicBezTo>
                  <a:cubicBezTo>
                    <a:pt x="2675891" y="63500"/>
                    <a:pt x="2741930" y="54610"/>
                    <a:pt x="2807971" y="44450"/>
                  </a:cubicBezTo>
                  <a:cubicBezTo>
                    <a:pt x="2860041" y="36831"/>
                    <a:pt x="2912111" y="30481"/>
                    <a:pt x="2964180" y="22860"/>
                  </a:cubicBezTo>
                  <a:cubicBezTo>
                    <a:pt x="2967990" y="22860"/>
                    <a:pt x="2971801" y="21591"/>
                    <a:pt x="2976880" y="21591"/>
                  </a:cubicBezTo>
                  <a:cubicBezTo>
                    <a:pt x="3144521" y="13971"/>
                    <a:pt x="3313430" y="0"/>
                    <a:pt x="3481071" y="10160"/>
                  </a:cubicBezTo>
                  <a:cubicBezTo>
                    <a:pt x="3542030" y="13970"/>
                    <a:pt x="3602990" y="13970"/>
                    <a:pt x="3662680" y="21591"/>
                  </a:cubicBezTo>
                  <a:cubicBezTo>
                    <a:pt x="3718561" y="29210"/>
                    <a:pt x="3775711" y="33021"/>
                    <a:pt x="3831590" y="40641"/>
                  </a:cubicBezTo>
                  <a:cubicBezTo>
                    <a:pt x="3905250" y="50800"/>
                    <a:pt x="3978910" y="63500"/>
                    <a:pt x="4052571" y="77471"/>
                  </a:cubicBezTo>
                  <a:cubicBezTo>
                    <a:pt x="4229101" y="111761"/>
                    <a:pt x="4403090" y="158751"/>
                    <a:pt x="4573271" y="219711"/>
                  </a:cubicBezTo>
                  <a:cubicBezTo>
                    <a:pt x="4664711" y="251461"/>
                    <a:pt x="4754880" y="289561"/>
                    <a:pt x="4843780" y="328931"/>
                  </a:cubicBezTo>
                  <a:cubicBezTo>
                    <a:pt x="5038090" y="417831"/>
                    <a:pt x="5222240" y="524511"/>
                    <a:pt x="5396230" y="648971"/>
                  </a:cubicBezTo>
                  <a:cubicBezTo>
                    <a:pt x="5477511" y="706121"/>
                    <a:pt x="5554980" y="768351"/>
                    <a:pt x="5629911" y="833121"/>
                  </a:cubicBezTo>
                  <a:cubicBezTo>
                    <a:pt x="5695951" y="892811"/>
                    <a:pt x="5760721" y="955041"/>
                    <a:pt x="5822951" y="1018541"/>
                  </a:cubicBezTo>
                  <a:cubicBezTo>
                    <a:pt x="5892801" y="1089660"/>
                    <a:pt x="5955031" y="1167131"/>
                    <a:pt x="6017261" y="1244600"/>
                  </a:cubicBezTo>
                  <a:cubicBezTo>
                    <a:pt x="6093461" y="1339850"/>
                    <a:pt x="6162041" y="1438910"/>
                    <a:pt x="6224271" y="1544321"/>
                  </a:cubicBezTo>
                  <a:cubicBezTo>
                    <a:pt x="6289040" y="1652271"/>
                    <a:pt x="6346190" y="1764031"/>
                    <a:pt x="6396990" y="1879601"/>
                  </a:cubicBezTo>
                  <a:cubicBezTo>
                    <a:pt x="6440171" y="1978662"/>
                    <a:pt x="6477000" y="2078991"/>
                    <a:pt x="6508750" y="2181862"/>
                  </a:cubicBezTo>
                  <a:cubicBezTo>
                    <a:pt x="6548120" y="2310131"/>
                    <a:pt x="6578600" y="2439672"/>
                    <a:pt x="6601460" y="2571751"/>
                  </a:cubicBezTo>
                  <a:cubicBezTo>
                    <a:pt x="6614160" y="2647951"/>
                    <a:pt x="6624320" y="2724151"/>
                    <a:pt x="6633210" y="2800351"/>
                  </a:cubicBezTo>
                  <a:cubicBezTo>
                    <a:pt x="6642100" y="2885441"/>
                    <a:pt x="6652260" y="2969262"/>
                    <a:pt x="6648450" y="3055621"/>
                  </a:cubicBezTo>
                  <a:cubicBezTo>
                    <a:pt x="6644640" y="3120394"/>
                    <a:pt x="6650990" y="3182622"/>
                    <a:pt x="6644640" y="3242313"/>
                  </a:cubicBezTo>
                  <a:close/>
                </a:path>
              </a:pathLst>
            </a:custGeom>
            <a:blipFill>
              <a:blip r:embed="rId52"/>
              <a:stretch>
                <a:fillRect l="-1540" r="-1540"/>
              </a:stretch>
            </a:blipFill>
          </p:spPr>
          <p:txBody>
            <a:bodyPr/>
            <a:lstStyle/>
            <a:p>
              <a:endParaRPr lang="en-US"/>
            </a:p>
          </p:txBody>
        </p:sp>
        <p:sp>
          <p:nvSpPr>
            <p:cNvPr id="77" name="Freeform 77"/>
            <p:cNvSpPr/>
            <p:nvPr/>
          </p:nvSpPr>
          <p:spPr>
            <a:xfrm>
              <a:off x="0" y="0"/>
              <a:ext cx="12396470" cy="19757389"/>
            </a:xfrm>
            <a:custGeom>
              <a:avLst/>
              <a:gdLst/>
              <a:ahLst/>
              <a:cxnLst/>
              <a:rect l="l" t="t" r="r" b="b"/>
              <a:pathLst>
                <a:path w="12396470" h="19757389">
                  <a:moveTo>
                    <a:pt x="12396470" y="19757389"/>
                  </a:moveTo>
                  <a:lnTo>
                    <a:pt x="0" y="19757389"/>
                  </a:lnTo>
                  <a:lnTo>
                    <a:pt x="0" y="0"/>
                  </a:lnTo>
                  <a:lnTo>
                    <a:pt x="12396470" y="0"/>
                  </a:lnTo>
                  <a:lnTo>
                    <a:pt x="12396470" y="19757389"/>
                  </a:lnTo>
                  <a:close/>
                </a:path>
              </a:pathLst>
            </a:custGeom>
            <a:blipFill>
              <a:blip r:embed="rId53"/>
              <a:stretch>
                <a:fillRect l="-5" r="-5"/>
              </a:stretch>
            </a:blipFill>
          </p:spPr>
          <p:txBody>
            <a:bodyPr/>
            <a:lstStyle/>
            <a:p>
              <a:endParaRPr lang="en-US"/>
            </a:p>
          </p:txBody>
        </p:sp>
      </p:grpSp>
      <p:sp>
        <p:nvSpPr>
          <p:cNvPr id="78" name="Freeform 78"/>
          <p:cNvSpPr/>
          <p:nvPr/>
        </p:nvSpPr>
        <p:spPr>
          <a:xfrm rot="1429273">
            <a:off x="341037" y="11469018"/>
            <a:ext cx="796020" cy="618906"/>
          </a:xfrm>
          <a:custGeom>
            <a:avLst/>
            <a:gdLst/>
            <a:ahLst/>
            <a:cxnLst/>
            <a:rect l="l" t="t" r="r" b="b"/>
            <a:pathLst>
              <a:path w="796020" h="618906">
                <a:moveTo>
                  <a:pt x="0" y="0"/>
                </a:moveTo>
                <a:lnTo>
                  <a:pt x="796020" y="0"/>
                </a:lnTo>
                <a:lnTo>
                  <a:pt x="796020" y="618905"/>
                </a:lnTo>
                <a:lnTo>
                  <a:pt x="0" y="618905"/>
                </a:lnTo>
                <a:lnTo>
                  <a:pt x="0" y="0"/>
                </a:lnTo>
                <a:close/>
              </a:path>
            </a:pathLst>
          </a:custGeom>
          <a:blipFill>
            <a:blip r:embed="rId54"/>
            <a:stretch>
              <a:fillRect/>
            </a:stretch>
          </a:blipFill>
        </p:spPr>
        <p:txBody>
          <a:bodyPr/>
          <a:lstStyle/>
          <a:p>
            <a:endParaRPr lang="en-US"/>
          </a:p>
        </p:txBody>
      </p:sp>
      <p:sp>
        <p:nvSpPr>
          <p:cNvPr id="79" name="Freeform 79"/>
          <p:cNvSpPr/>
          <p:nvPr/>
        </p:nvSpPr>
        <p:spPr>
          <a:xfrm>
            <a:off x="71462" y="5203959"/>
            <a:ext cx="373089" cy="464185"/>
          </a:xfrm>
          <a:custGeom>
            <a:avLst/>
            <a:gdLst/>
            <a:ahLst/>
            <a:cxnLst/>
            <a:rect l="l" t="t" r="r" b="b"/>
            <a:pathLst>
              <a:path w="373089" h="464185">
                <a:moveTo>
                  <a:pt x="0" y="0"/>
                </a:moveTo>
                <a:lnTo>
                  <a:pt x="373089" y="0"/>
                </a:lnTo>
                <a:lnTo>
                  <a:pt x="373089" y="464185"/>
                </a:lnTo>
                <a:lnTo>
                  <a:pt x="0" y="464185"/>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txBody>
          <a:bodyPr/>
          <a:lstStyle/>
          <a:p>
            <a:endParaRPr lang="en-US"/>
          </a:p>
        </p:txBody>
      </p:sp>
      <p:sp>
        <p:nvSpPr>
          <p:cNvPr id="80" name="TextBox 80"/>
          <p:cNvSpPr txBox="1"/>
          <p:nvPr/>
        </p:nvSpPr>
        <p:spPr>
          <a:xfrm>
            <a:off x="8330240" y="2861780"/>
            <a:ext cx="1603727" cy="900651"/>
          </a:xfrm>
          <a:prstGeom prst="rect">
            <a:avLst/>
          </a:prstGeom>
        </p:spPr>
        <p:txBody>
          <a:bodyPr lIns="0" tIns="0" rIns="0" bIns="0" rtlCol="0" anchor="t">
            <a:spAutoFit/>
          </a:bodyPr>
          <a:lstStyle/>
          <a:p>
            <a:pPr algn="ctr">
              <a:lnSpc>
                <a:spcPts val="1779"/>
              </a:lnSpc>
            </a:pPr>
            <a:r>
              <a:rPr lang="en-US" sz="1933">
                <a:solidFill>
                  <a:srgbClr val="893AE8"/>
                </a:solidFill>
                <a:latin typeface="Bright"/>
                <a:ea typeface="Bright"/>
                <a:cs typeface="Bright"/>
                <a:sym typeface="Bright"/>
              </a:rPr>
              <a:t>Play games that will help prepare you for end user UAT in August 2025!</a:t>
            </a:r>
          </a:p>
        </p:txBody>
      </p:sp>
      <p:sp>
        <p:nvSpPr>
          <p:cNvPr id="81" name="TextBox 81"/>
          <p:cNvSpPr txBox="1"/>
          <p:nvPr/>
        </p:nvSpPr>
        <p:spPr>
          <a:xfrm>
            <a:off x="1440103" y="1694752"/>
            <a:ext cx="1732641" cy="214781"/>
          </a:xfrm>
          <a:prstGeom prst="rect">
            <a:avLst/>
          </a:prstGeom>
        </p:spPr>
        <p:txBody>
          <a:bodyPr lIns="0" tIns="0" rIns="0" bIns="0" rtlCol="0" anchor="t">
            <a:spAutoFit/>
          </a:bodyPr>
          <a:lstStyle/>
          <a:p>
            <a:pPr algn="l">
              <a:lnSpc>
                <a:spcPts val="1483"/>
              </a:lnSpc>
            </a:pPr>
            <a:r>
              <a:rPr lang="en-US" sz="1853">
                <a:solidFill>
                  <a:srgbClr val="2E3192"/>
                </a:solidFill>
                <a:latin typeface="Bright"/>
                <a:ea typeface="Bright"/>
                <a:cs typeface="Bright"/>
                <a:sym typeface="Bright"/>
              </a:rPr>
              <a:t>April 2025</a:t>
            </a:r>
          </a:p>
        </p:txBody>
      </p:sp>
      <p:sp>
        <p:nvSpPr>
          <p:cNvPr id="82" name="TextBox 82"/>
          <p:cNvSpPr txBox="1"/>
          <p:nvPr/>
        </p:nvSpPr>
        <p:spPr>
          <a:xfrm>
            <a:off x="1622706" y="803695"/>
            <a:ext cx="1732641" cy="282566"/>
          </a:xfrm>
          <a:prstGeom prst="rect">
            <a:avLst/>
          </a:prstGeom>
        </p:spPr>
        <p:txBody>
          <a:bodyPr lIns="0" tIns="0" rIns="0" bIns="0" rtlCol="0" anchor="t">
            <a:spAutoFit/>
          </a:bodyPr>
          <a:lstStyle/>
          <a:p>
            <a:pPr algn="l">
              <a:lnSpc>
                <a:spcPts val="1906"/>
              </a:lnSpc>
            </a:pPr>
            <a:r>
              <a:rPr lang="en-US" sz="2383">
                <a:solidFill>
                  <a:srgbClr val="2E3192"/>
                </a:solidFill>
                <a:latin typeface="Bright"/>
                <a:ea typeface="Bright"/>
                <a:cs typeface="Bright"/>
                <a:sym typeface="Bright"/>
              </a:rPr>
              <a:t>Florida PALM</a:t>
            </a:r>
          </a:p>
        </p:txBody>
      </p:sp>
      <p:sp>
        <p:nvSpPr>
          <p:cNvPr id="83" name="TextBox 83"/>
          <p:cNvSpPr txBox="1"/>
          <p:nvPr/>
        </p:nvSpPr>
        <p:spPr>
          <a:xfrm>
            <a:off x="2096279" y="14733494"/>
            <a:ext cx="5843079" cy="225711"/>
          </a:xfrm>
          <a:prstGeom prst="rect">
            <a:avLst/>
          </a:prstGeom>
        </p:spPr>
        <p:txBody>
          <a:bodyPr lIns="0" tIns="0" rIns="0" bIns="0" rtlCol="0" anchor="t">
            <a:spAutoFit/>
          </a:bodyPr>
          <a:lstStyle/>
          <a:p>
            <a:pPr algn="ctr">
              <a:lnSpc>
                <a:spcPts val="1734"/>
              </a:lnSpc>
            </a:pPr>
            <a:r>
              <a:rPr lang="en-US" sz="1238" b="1" u="sng">
                <a:solidFill>
                  <a:srgbClr val="893AE8"/>
                </a:solidFill>
                <a:latin typeface="Public Sans Bold"/>
                <a:ea typeface="Public Sans Bold"/>
                <a:cs typeface="Public Sans Bold"/>
                <a:sym typeface="Public Sans Bold"/>
                <a:hlinkClick r:id="rId57" tooltip="https://myfloridacfo.sharepoint.com/sites/LnD/CCN/SitePages/DFS-Florida-PALM-Stakeholders-Site.aspx"/>
              </a:rPr>
              <a:t>DFS Florida PALM Stakeholder SharePoint</a:t>
            </a:r>
            <a:r>
              <a:rPr lang="en-US" sz="1238" b="1">
                <a:solidFill>
                  <a:srgbClr val="893AE8"/>
                </a:solidFill>
                <a:latin typeface="Public Sans Bold"/>
                <a:ea typeface="Public Sans Bold"/>
                <a:cs typeface="Public Sans Bold"/>
                <a:sym typeface="Public Sans Bold"/>
              </a:rPr>
              <a:t> | </a:t>
            </a:r>
            <a:r>
              <a:rPr lang="en-US" sz="1238" b="1" u="sng">
                <a:solidFill>
                  <a:srgbClr val="893AE8"/>
                </a:solidFill>
                <a:latin typeface="Public Sans Bold"/>
                <a:ea typeface="Public Sans Bold"/>
                <a:cs typeface="Public Sans Bold"/>
                <a:sym typeface="Public Sans Bold"/>
                <a:hlinkClick r:id="rId58" tooltip="mailto:DFS.CCN4U@MyFloridaCFO.com"/>
              </a:rPr>
              <a:t>DFS.CCN4U@MyFloridaCFO.com</a:t>
            </a:r>
          </a:p>
        </p:txBody>
      </p:sp>
      <p:sp>
        <p:nvSpPr>
          <p:cNvPr id="84" name="TextBox 84"/>
          <p:cNvSpPr txBox="1"/>
          <p:nvPr/>
        </p:nvSpPr>
        <p:spPr>
          <a:xfrm>
            <a:off x="2096279" y="14487057"/>
            <a:ext cx="5843079" cy="249206"/>
          </a:xfrm>
          <a:prstGeom prst="rect">
            <a:avLst/>
          </a:prstGeom>
        </p:spPr>
        <p:txBody>
          <a:bodyPr lIns="0" tIns="0" rIns="0" bIns="0" rtlCol="0" anchor="t">
            <a:spAutoFit/>
          </a:bodyPr>
          <a:lstStyle/>
          <a:p>
            <a:pPr algn="ctr">
              <a:lnSpc>
                <a:spcPts val="2014"/>
              </a:lnSpc>
            </a:pPr>
            <a:r>
              <a:rPr lang="en-US" sz="1438" b="1" spc="287">
                <a:solidFill>
                  <a:srgbClr val="893AE8"/>
                </a:solidFill>
                <a:latin typeface="Public Sans Bold"/>
                <a:ea typeface="Public Sans Bold"/>
                <a:cs typeface="Public Sans Bold"/>
                <a:sym typeface="Public Sans Bold"/>
              </a:rPr>
              <a:t>LET'S HOP TO FLORIDA PALM TOGETHER!</a:t>
            </a:r>
          </a:p>
        </p:txBody>
      </p:sp>
      <p:sp>
        <p:nvSpPr>
          <p:cNvPr id="85" name="TextBox 85"/>
          <p:cNvSpPr txBox="1"/>
          <p:nvPr/>
        </p:nvSpPr>
        <p:spPr>
          <a:xfrm>
            <a:off x="2178043" y="2802251"/>
            <a:ext cx="3585603" cy="398668"/>
          </a:xfrm>
          <a:prstGeom prst="rect">
            <a:avLst/>
          </a:prstGeom>
        </p:spPr>
        <p:txBody>
          <a:bodyPr lIns="0" tIns="0" rIns="0" bIns="0" rtlCol="0" anchor="t">
            <a:spAutoFit/>
          </a:bodyPr>
          <a:lstStyle/>
          <a:p>
            <a:pPr algn="ctr">
              <a:lnSpc>
                <a:spcPts val="2745"/>
              </a:lnSpc>
            </a:pPr>
            <a:r>
              <a:rPr lang="en-US" sz="3432" u="sng">
                <a:solidFill>
                  <a:srgbClr val="893AE8"/>
                </a:solidFill>
                <a:latin typeface="Bright"/>
                <a:ea typeface="Bright"/>
                <a:cs typeface="Bright"/>
                <a:sym typeface="Bright"/>
              </a:rPr>
              <a:t>Division Shout-Outs:</a:t>
            </a:r>
          </a:p>
        </p:txBody>
      </p:sp>
      <p:sp>
        <p:nvSpPr>
          <p:cNvPr id="86" name="TextBox 86"/>
          <p:cNvSpPr txBox="1"/>
          <p:nvPr/>
        </p:nvSpPr>
        <p:spPr>
          <a:xfrm>
            <a:off x="2379782" y="5910295"/>
            <a:ext cx="3311797" cy="453428"/>
          </a:xfrm>
          <a:prstGeom prst="rect">
            <a:avLst/>
          </a:prstGeom>
        </p:spPr>
        <p:txBody>
          <a:bodyPr lIns="0" tIns="0" rIns="0" bIns="0" rtlCol="0" anchor="t">
            <a:spAutoFit/>
          </a:bodyPr>
          <a:lstStyle/>
          <a:p>
            <a:pPr algn="ctr">
              <a:lnSpc>
                <a:spcPts val="3395"/>
              </a:lnSpc>
            </a:pPr>
            <a:r>
              <a:rPr lang="en-US" sz="3429" u="sng">
                <a:solidFill>
                  <a:srgbClr val="893AE8"/>
                </a:solidFill>
                <a:latin typeface="Bright"/>
                <a:ea typeface="Bright"/>
                <a:cs typeface="Bright"/>
                <a:sym typeface="Bright"/>
              </a:rPr>
              <a:t>What’s Due in April:</a:t>
            </a:r>
          </a:p>
        </p:txBody>
      </p:sp>
      <p:sp>
        <p:nvSpPr>
          <p:cNvPr id="87" name="TextBox 87"/>
          <p:cNvSpPr txBox="1"/>
          <p:nvPr/>
        </p:nvSpPr>
        <p:spPr>
          <a:xfrm>
            <a:off x="983898" y="7710639"/>
            <a:ext cx="5973893" cy="123522"/>
          </a:xfrm>
          <a:prstGeom prst="rect">
            <a:avLst/>
          </a:prstGeom>
        </p:spPr>
        <p:txBody>
          <a:bodyPr lIns="0" tIns="0" rIns="0" bIns="0" rtlCol="0" anchor="t">
            <a:spAutoFit/>
          </a:bodyPr>
          <a:lstStyle/>
          <a:p>
            <a:pPr algn="ctr">
              <a:lnSpc>
                <a:spcPts val="965"/>
              </a:lnSpc>
            </a:pPr>
            <a:r>
              <a:rPr lang="en-US" sz="818" b="1" i="1">
                <a:solidFill>
                  <a:srgbClr val="2E3192"/>
                </a:solidFill>
                <a:latin typeface="Canva Sans Bold Italics"/>
                <a:ea typeface="Canva Sans Bold Italics"/>
                <a:cs typeface="Canva Sans Bold Italics"/>
                <a:sym typeface="Canva Sans Bold Italics"/>
              </a:rPr>
              <a:t>A complete list of Tasks, including those launching on a future date can be found on the Florida PALM website, </a:t>
            </a:r>
            <a:r>
              <a:rPr lang="en-US" sz="818" b="1" i="1" u="sng">
                <a:solidFill>
                  <a:srgbClr val="2E3192"/>
                </a:solidFill>
                <a:latin typeface="Canva Sans Bold Italics"/>
                <a:ea typeface="Canva Sans Bold Italics"/>
                <a:cs typeface="Canva Sans Bold Italics"/>
                <a:sym typeface="Canva Sans Bold Italics"/>
                <a:hlinkClick r:id="rId59" tooltip="https://myfloridacfo.com/floridapalm/agency-readiness"/>
              </a:rPr>
              <a:t>here</a:t>
            </a:r>
            <a:r>
              <a:rPr lang="en-US" sz="818" b="1" i="1">
                <a:solidFill>
                  <a:srgbClr val="2E3192"/>
                </a:solidFill>
                <a:latin typeface="Canva Sans Bold Italics"/>
                <a:ea typeface="Canva Sans Bold Italics"/>
                <a:cs typeface="Canva Sans Bold Italics"/>
                <a:sym typeface="Canva Sans Bold Italics"/>
              </a:rPr>
              <a:t>.</a:t>
            </a:r>
          </a:p>
        </p:txBody>
      </p:sp>
      <p:sp>
        <p:nvSpPr>
          <p:cNvPr id="88" name="TextBox 88"/>
          <p:cNvSpPr txBox="1"/>
          <p:nvPr/>
        </p:nvSpPr>
        <p:spPr>
          <a:xfrm>
            <a:off x="1804918" y="6401823"/>
            <a:ext cx="4331853" cy="132969"/>
          </a:xfrm>
          <a:prstGeom prst="rect">
            <a:avLst/>
          </a:prstGeom>
        </p:spPr>
        <p:txBody>
          <a:bodyPr lIns="0" tIns="0" rIns="0" bIns="0" rtlCol="0" anchor="t">
            <a:spAutoFit/>
          </a:bodyPr>
          <a:lstStyle/>
          <a:p>
            <a:pPr algn="ctr">
              <a:lnSpc>
                <a:spcPts val="1008"/>
              </a:lnSpc>
            </a:pPr>
            <a:r>
              <a:rPr lang="en-US" sz="900" b="1">
                <a:solidFill>
                  <a:srgbClr val="2E3192"/>
                </a:solidFill>
                <a:latin typeface="Canva Sans Bold"/>
                <a:ea typeface="Canva Sans Bold"/>
                <a:cs typeface="Canva Sans Bold"/>
                <a:sym typeface="Canva Sans Bold"/>
              </a:rPr>
              <a:t>Heads up POCs &amp; SMEs! The CCN may call on you to help with the following:</a:t>
            </a:r>
          </a:p>
        </p:txBody>
      </p:sp>
      <p:sp>
        <p:nvSpPr>
          <p:cNvPr id="89" name="TextBox 89"/>
          <p:cNvSpPr txBox="1"/>
          <p:nvPr/>
        </p:nvSpPr>
        <p:spPr>
          <a:xfrm>
            <a:off x="524245" y="3277120"/>
            <a:ext cx="7580794" cy="454660"/>
          </a:xfrm>
          <a:prstGeom prst="rect">
            <a:avLst/>
          </a:prstGeom>
        </p:spPr>
        <p:txBody>
          <a:bodyPr lIns="0" tIns="0" rIns="0" bIns="0" rtlCol="0" anchor="t">
            <a:spAutoFit/>
          </a:bodyPr>
          <a:lstStyle/>
          <a:p>
            <a:pPr algn="just">
              <a:lnSpc>
                <a:spcPts val="1265"/>
              </a:lnSpc>
            </a:pPr>
            <a:r>
              <a:rPr lang="en-US" sz="1100" b="1" spc="-16">
                <a:solidFill>
                  <a:srgbClr val="42962F"/>
                </a:solidFill>
                <a:latin typeface="Canva Sans Bold"/>
                <a:ea typeface="Canva Sans Bold"/>
                <a:cs typeface="Canva Sans Bold"/>
                <a:sym typeface="Canva Sans Bold"/>
              </a:rPr>
              <a:t>Treasury</a:t>
            </a:r>
            <a:r>
              <a:rPr lang="en-US" sz="1100" spc="-16">
                <a:solidFill>
                  <a:srgbClr val="42962F"/>
                </a:solidFill>
                <a:latin typeface="Canva Sans"/>
                <a:ea typeface="Canva Sans"/>
                <a:cs typeface="Canva Sans"/>
                <a:sym typeface="Canva Sans"/>
              </a:rPr>
              <a:t> - Welcome back, </a:t>
            </a:r>
            <a:r>
              <a:rPr lang="en-US" sz="1100" b="1" spc="-16">
                <a:solidFill>
                  <a:srgbClr val="42962F"/>
                </a:solidFill>
                <a:latin typeface="Canva Sans Bold"/>
                <a:ea typeface="Canva Sans Bold"/>
                <a:cs typeface="Canva Sans Bold"/>
                <a:sym typeface="Canva Sans Bold"/>
              </a:rPr>
              <a:t>Sarah Pons, CCN Treasury Liaison</a:t>
            </a:r>
            <a:r>
              <a:rPr lang="en-US" sz="1100" spc="-16">
                <a:solidFill>
                  <a:srgbClr val="42962F"/>
                </a:solidFill>
                <a:latin typeface="Canva Sans"/>
                <a:ea typeface="Canva Sans"/>
                <a:cs typeface="Canva Sans"/>
                <a:sym typeface="Canva Sans"/>
              </a:rPr>
              <a:t>! 🎉 Your return from maternity leave has been nothing short of impressive — you’ve hit the ground running, all while sporting that beautiful "New Momma Glow"! Thank you for your continued engagement, dedication, and support to the CCN and DFS. We’re grateful to have you back!</a:t>
            </a:r>
            <a:r>
              <a:rPr lang="en-US" sz="1100" b="1" spc="-16">
                <a:solidFill>
                  <a:srgbClr val="42962F"/>
                </a:solidFill>
                <a:latin typeface="Canva Sans Bold"/>
                <a:ea typeface="Canva Sans Bold"/>
                <a:cs typeface="Canva Sans Bold"/>
                <a:sym typeface="Canva Sans Bold"/>
              </a:rPr>
              <a:t> 💙</a:t>
            </a:r>
          </a:p>
        </p:txBody>
      </p:sp>
      <p:sp>
        <p:nvSpPr>
          <p:cNvPr id="90" name="TextBox 90"/>
          <p:cNvSpPr txBox="1"/>
          <p:nvPr/>
        </p:nvSpPr>
        <p:spPr>
          <a:xfrm>
            <a:off x="537117" y="3846780"/>
            <a:ext cx="7580794" cy="607060"/>
          </a:xfrm>
          <a:prstGeom prst="rect">
            <a:avLst/>
          </a:prstGeom>
        </p:spPr>
        <p:txBody>
          <a:bodyPr lIns="0" tIns="0" rIns="0" bIns="0" rtlCol="0" anchor="t">
            <a:spAutoFit/>
          </a:bodyPr>
          <a:lstStyle/>
          <a:p>
            <a:pPr algn="just">
              <a:lnSpc>
                <a:spcPts val="1265"/>
              </a:lnSpc>
            </a:pPr>
            <a:r>
              <a:rPr lang="en-US" sz="1100" b="1" spc="-16">
                <a:solidFill>
                  <a:srgbClr val="42962F"/>
                </a:solidFill>
                <a:latin typeface="Canva Sans Bold"/>
                <a:ea typeface="Canva Sans Bold"/>
                <a:cs typeface="Canva Sans Bold"/>
                <a:sym typeface="Canva Sans Bold"/>
              </a:rPr>
              <a:t>OIT ABS Remediation Team</a:t>
            </a:r>
            <a:r>
              <a:rPr lang="en-US" sz="1100" spc="-16">
                <a:solidFill>
                  <a:srgbClr val="42962F"/>
                </a:solidFill>
                <a:latin typeface="Canva Sans"/>
                <a:ea typeface="Canva Sans"/>
                <a:cs typeface="Canva Sans"/>
                <a:sym typeface="Canva Sans"/>
              </a:rPr>
              <a:t> - A huge ‘Thank You’ to the developers, analysts, and managers —your dedication, time, talent, and support in making the “coding magic” happen across 21+ systems interfacing with Florida PALM is truly commendable. Each of you sets an example for sister agencies, proving that remediation can be achieved on this implementation journey. Your hard work and commitment do not go unnoticed — thank you for making this possible!</a:t>
            </a:r>
          </a:p>
        </p:txBody>
      </p:sp>
      <p:sp>
        <p:nvSpPr>
          <p:cNvPr id="91" name="TextBox 91"/>
          <p:cNvSpPr txBox="1"/>
          <p:nvPr/>
        </p:nvSpPr>
        <p:spPr>
          <a:xfrm>
            <a:off x="523641" y="4606424"/>
            <a:ext cx="7580794" cy="454660"/>
          </a:xfrm>
          <a:prstGeom prst="rect">
            <a:avLst/>
          </a:prstGeom>
        </p:spPr>
        <p:txBody>
          <a:bodyPr lIns="0" tIns="0" rIns="0" bIns="0" rtlCol="0" anchor="t">
            <a:spAutoFit/>
          </a:bodyPr>
          <a:lstStyle/>
          <a:p>
            <a:pPr algn="just">
              <a:lnSpc>
                <a:spcPts val="1265"/>
              </a:lnSpc>
            </a:pPr>
            <a:r>
              <a:rPr lang="en-US" sz="1100" b="1" spc="-16">
                <a:solidFill>
                  <a:srgbClr val="42962F"/>
                </a:solidFill>
                <a:latin typeface="Canva Sans Bold"/>
                <a:ea typeface="Canva Sans Bold"/>
                <a:cs typeface="Canva Sans Bold"/>
                <a:sym typeface="Canva Sans Bold"/>
              </a:rPr>
              <a:t>Workers’ Compensation</a:t>
            </a:r>
            <a:r>
              <a:rPr lang="en-US" sz="1100" spc="-16">
                <a:solidFill>
                  <a:srgbClr val="42962F"/>
                </a:solidFill>
                <a:latin typeface="Canva Sans"/>
                <a:ea typeface="Canva Sans"/>
                <a:cs typeface="Canva Sans"/>
                <a:sym typeface="Canva Sans"/>
              </a:rPr>
              <a:t> - Your active involvement in Monthly Conversion Data Monitoring is inspiring! The attention to detail you’re providing will be an incredible benefit at go live. Thank you for your attention to detail, open communication, and willingness to do whatever it takes to get the job done for all activities. Keep up the great work!</a:t>
            </a:r>
          </a:p>
        </p:txBody>
      </p:sp>
      <p:sp>
        <p:nvSpPr>
          <p:cNvPr id="92" name="TextBox 92"/>
          <p:cNvSpPr txBox="1"/>
          <p:nvPr/>
        </p:nvSpPr>
        <p:spPr>
          <a:xfrm>
            <a:off x="524245" y="5213484"/>
            <a:ext cx="7580794" cy="454660"/>
          </a:xfrm>
          <a:prstGeom prst="rect">
            <a:avLst/>
          </a:prstGeom>
        </p:spPr>
        <p:txBody>
          <a:bodyPr lIns="0" tIns="0" rIns="0" bIns="0" rtlCol="0" anchor="t">
            <a:spAutoFit/>
          </a:bodyPr>
          <a:lstStyle/>
          <a:p>
            <a:pPr algn="just">
              <a:lnSpc>
                <a:spcPts val="1265"/>
              </a:lnSpc>
            </a:pPr>
            <a:r>
              <a:rPr lang="en-US" sz="1100" b="1" spc="-16">
                <a:solidFill>
                  <a:srgbClr val="42962F"/>
                </a:solidFill>
                <a:latin typeface="Canva Sans Bold"/>
                <a:ea typeface="Canva Sans Bold"/>
                <a:cs typeface="Canva Sans Bold"/>
                <a:sym typeface="Canva Sans Bold"/>
              </a:rPr>
              <a:t>DFS CCN</a:t>
            </a:r>
            <a:r>
              <a:rPr lang="en-US" sz="1100" spc="-16">
                <a:solidFill>
                  <a:srgbClr val="42962F"/>
                </a:solidFill>
                <a:latin typeface="Canva Sans"/>
                <a:ea typeface="Canva Sans"/>
                <a:cs typeface="Canva Sans"/>
                <a:sym typeface="Canva Sans"/>
              </a:rPr>
              <a:t> - A special shoutout to </a:t>
            </a:r>
            <a:r>
              <a:rPr lang="en-US" sz="1100" b="1" spc="-16">
                <a:solidFill>
                  <a:srgbClr val="42962F"/>
                </a:solidFill>
                <a:latin typeface="Canva Sans Bold"/>
                <a:ea typeface="Canva Sans Bold"/>
                <a:cs typeface="Canva Sans Bold"/>
                <a:sym typeface="Canva Sans Bold"/>
              </a:rPr>
              <a:t>Kim Jacobs, CCN Training Liaison,</a:t>
            </a:r>
            <a:r>
              <a:rPr lang="en-US" sz="1100" spc="-16">
                <a:solidFill>
                  <a:srgbClr val="42962F"/>
                </a:solidFill>
                <a:latin typeface="Canva Sans"/>
                <a:ea typeface="Canva Sans"/>
                <a:cs typeface="Canva Sans"/>
                <a:sym typeface="Canva Sans"/>
              </a:rPr>
              <a:t> for your boundless enthusiasm and your tireless efforts to make the transition to Florida PALM run smoothly! And to </a:t>
            </a:r>
            <a:r>
              <a:rPr lang="en-US" sz="1100" b="1" spc="-16">
                <a:solidFill>
                  <a:srgbClr val="42962F"/>
                </a:solidFill>
                <a:latin typeface="Canva Sans Bold"/>
                <a:ea typeface="Canva Sans Bold"/>
                <a:cs typeface="Canva Sans Bold"/>
                <a:sym typeface="Canva Sans Bold"/>
              </a:rPr>
              <a:t>Julia Collins-Okane, A&amp;A Liaison Backup,</a:t>
            </a:r>
            <a:r>
              <a:rPr lang="en-US" sz="1100" spc="-16">
                <a:solidFill>
                  <a:srgbClr val="42962F"/>
                </a:solidFill>
                <a:latin typeface="Canva Sans"/>
                <a:ea typeface="Canva Sans"/>
                <a:cs typeface="Canva Sans"/>
                <a:sym typeface="Canva Sans"/>
              </a:rPr>
              <a:t> for always being willing to lend your expertise to help us through this transition.  We’re so lucky to have both of you!   </a:t>
            </a:r>
          </a:p>
        </p:txBody>
      </p:sp>
      <p:sp>
        <p:nvSpPr>
          <p:cNvPr id="93" name="TextBox 93"/>
          <p:cNvSpPr txBox="1"/>
          <p:nvPr/>
        </p:nvSpPr>
        <p:spPr>
          <a:xfrm>
            <a:off x="2568522" y="11477505"/>
            <a:ext cx="5430189" cy="300912"/>
          </a:xfrm>
          <a:prstGeom prst="rect">
            <a:avLst/>
          </a:prstGeom>
        </p:spPr>
        <p:txBody>
          <a:bodyPr lIns="0" tIns="0" rIns="0" bIns="0" rtlCol="0" anchor="t">
            <a:spAutoFit/>
          </a:bodyPr>
          <a:lstStyle/>
          <a:p>
            <a:pPr algn="ctr">
              <a:lnSpc>
                <a:spcPts val="1147"/>
              </a:lnSpc>
            </a:pPr>
            <a:r>
              <a:rPr lang="en-US" sz="1024" b="1">
                <a:solidFill>
                  <a:srgbClr val="893AE8"/>
                </a:solidFill>
                <a:latin typeface="Canva Sans Bold"/>
                <a:ea typeface="Canva Sans Bold"/>
                <a:cs typeface="Canva Sans Bold"/>
                <a:sym typeface="Canva Sans Bold"/>
              </a:rPr>
              <a:t>The following Florida PALM related trainings are being offered by the Office of Florida Financial Education (OFFE) in the month of April:</a:t>
            </a:r>
          </a:p>
        </p:txBody>
      </p:sp>
      <p:sp>
        <p:nvSpPr>
          <p:cNvPr id="94" name="TextBox 94"/>
          <p:cNvSpPr txBox="1"/>
          <p:nvPr/>
        </p:nvSpPr>
        <p:spPr>
          <a:xfrm>
            <a:off x="2919321" y="10999123"/>
            <a:ext cx="4920163" cy="393319"/>
          </a:xfrm>
          <a:prstGeom prst="rect">
            <a:avLst/>
          </a:prstGeom>
        </p:spPr>
        <p:txBody>
          <a:bodyPr lIns="0" tIns="0" rIns="0" bIns="0" rtlCol="0" anchor="t">
            <a:spAutoFit/>
          </a:bodyPr>
          <a:lstStyle/>
          <a:p>
            <a:pPr algn="ctr">
              <a:lnSpc>
                <a:spcPts val="2743"/>
              </a:lnSpc>
            </a:pPr>
            <a:r>
              <a:rPr lang="en-US" sz="3429" u="sng">
                <a:solidFill>
                  <a:srgbClr val="893AE8"/>
                </a:solidFill>
                <a:latin typeface="Bright"/>
                <a:ea typeface="Bright"/>
                <a:cs typeface="Bright"/>
                <a:sym typeface="Bright"/>
              </a:rPr>
              <a:t>Prepare for User Acceptance Testing:</a:t>
            </a:r>
          </a:p>
        </p:txBody>
      </p:sp>
      <p:sp>
        <p:nvSpPr>
          <p:cNvPr id="95" name="TextBox 95"/>
          <p:cNvSpPr txBox="1"/>
          <p:nvPr/>
        </p:nvSpPr>
        <p:spPr>
          <a:xfrm>
            <a:off x="3390393" y="11882530"/>
            <a:ext cx="3860782" cy="164939"/>
          </a:xfrm>
          <a:prstGeom prst="rect">
            <a:avLst/>
          </a:prstGeom>
        </p:spPr>
        <p:txBody>
          <a:bodyPr lIns="0" tIns="0" rIns="0" bIns="0" rtlCol="0" anchor="t">
            <a:spAutoFit/>
          </a:bodyPr>
          <a:lstStyle/>
          <a:p>
            <a:pPr algn="ctr">
              <a:lnSpc>
                <a:spcPts val="1382"/>
              </a:lnSpc>
            </a:pPr>
            <a:r>
              <a:rPr lang="en-US" sz="1234" b="1">
                <a:solidFill>
                  <a:srgbClr val="2E3192"/>
                </a:solidFill>
                <a:latin typeface="Canva Sans Bold"/>
                <a:ea typeface="Canva Sans Bold"/>
                <a:cs typeface="Canva Sans Bold"/>
                <a:sym typeface="Canva Sans Bold"/>
              </a:rPr>
              <a:t>Click each egg to register in People First.</a:t>
            </a:r>
          </a:p>
        </p:txBody>
      </p:sp>
      <p:sp>
        <p:nvSpPr>
          <p:cNvPr id="96" name="TextBox 96"/>
          <p:cNvSpPr txBox="1"/>
          <p:nvPr/>
        </p:nvSpPr>
        <p:spPr>
          <a:xfrm rot="1028872">
            <a:off x="1718152" y="8295930"/>
            <a:ext cx="627639" cy="542395"/>
          </a:xfrm>
          <a:prstGeom prst="rect">
            <a:avLst/>
          </a:prstGeom>
        </p:spPr>
        <p:txBody>
          <a:bodyPr lIns="0" tIns="0" rIns="0" bIns="0" rtlCol="0" anchor="t">
            <a:spAutoFit/>
          </a:bodyPr>
          <a:lstStyle/>
          <a:p>
            <a:pPr algn="ctr">
              <a:lnSpc>
                <a:spcPts val="1282"/>
              </a:lnSpc>
            </a:pPr>
            <a:r>
              <a:rPr lang="en-US" sz="1440">
                <a:solidFill>
                  <a:srgbClr val="000000"/>
                </a:solidFill>
                <a:latin typeface="Finger Paint"/>
                <a:ea typeface="Finger Paint"/>
                <a:cs typeface="Finger Paint"/>
                <a:sym typeface="Finger Paint"/>
              </a:rPr>
              <a:t>Hey, my</a:t>
            </a:r>
          </a:p>
          <a:p>
            <a:pPr algn="ctr">
              <a:lnSpc>
                <a:spcPts val="2016"/>
              </a:lnSpc>
            </a:pPr>
            <a:r>
              <a:rPr lang="en-US" sz="1440">
                <a:solidFill>
                  <a:srgbClr val="000000"/>
                </a:solidFill>
                <a:latin typeface="Finger Paint"/>
                <a:ea typeface="Finger Paint"/>
                <a:cs typeface="Finger Paint"/>
                <a:sym typeface="Finger Paint"/>
              </a:rPr>
              <a:t>Peeps!</a:t>
            </a:r>
          </a:p>
        </p:txBody>
      </p:sp>
      <p:sp>
        <p:nvSpPr>
          <p:cNvPr id="97" name="TextBox 97"/>
          <p:cNvSpPr txBox="1"/>
          <p:nvPr/>
        </p:nvSpPr>
        <p:spPr>
          <a:xfrm>
            <a:off x="2706151" y="8094591"/>
            <a:ext cx="2659058" cy="393319"/>
          </a:xfrm>
          <a:prstGeom prst="rect">
            <a:avLst/>
          </a:prstGeom>
        </p:spPr>
        <p:txBody>
          <a:bodyPr lIns="0" tIns="0" rIns="0" bIns="0" rtlCol="0" anchor="t">
            <a:spAutoFit/>
          </a:bodyPr>
          <a:lstStyle/>
          <a:p>
            <a:pPr algn="ctr">
              <a:lnSpc>
                <a:spcPts val="2743"/>
              </a:lnSpc>
            </a:pPr>
            <a:r>
              <a:rPr lang="en-US" sz="3429" u="sng">
                <a:solidFill>
                  <a:srgbClr val="893AE8"/>
                </a:solidFill>
                <a:latin typeface="Bright"/>
                <a:ea typeface="Bright"/>
                <a:cs typeface="Bright"/>
                <a:sym typeface="Bright"/>
              </a:rPr>
              <a:t>Training Highlight:</a:t>
            </a:r>
          </a:p>
        </p:txBody>
      </p:sp>
      <p:sp>
        <p:nvSpPr>
          <p:cNvPr id="98" name="TextBox 98"/>
          <p:cNvSpPr txBox="1"/>
          <p:nvPr/>
        </p:nvSpPr>
        <p:spPr>
          <a:xfrm>
            <a:off x="1717640" y="9157982"/>
            <a:ext cx="4506408" cy="233680"/>
          </a:xfrm>
          <a:prstGeom prst="rect">
            <a:avLst/>
          </a:prstGeom>
        </p:spPr>
        <p:txBody>
          <a:bodyPr lIns="0" tIns="0" rIns="0" bIns="0" rtlCol="0" anchor="t">
            <a:spAutoFit/>
          </a:bodyPr>
          <a:lstStyle/>
          <a:p>
            <a:pPr algn="ctr">
              <a:lnSpc>
                <a:spcPts val="1819"/>
              </a:lnSpc>
              <a:spcBef>
                <a:spcPct val="0"/>
              </a:spcBef>
            </a:pPr>
            <a:r>
              <a:rPr lang="en-US" sz="1299" b="1">
                <a:solidFill>
                  <a:srgbClr val="893AE8"/>
                </a:solidFill>
                <a:latin typeface="Canva Sans Bold"/>
                <a:ea typeface="Canva Sans Bold"/>
                <a:cs typeface="Canva Sans Bold"/>
                <a:sym typeface="Canva Sans Bold"/>
              </a:rPr>
              <a:t>Change Management for Supervisors</a:t>
            </a:r>
          </a:p>
        </p:txBody>
      </p:sp>
      <p:grpSp>
        <p:nvGrpSpPr>
          <p:cNvPr id="99" name="Group 99"/>
          <p:cNvGrpSpPr/>
          <p:nvPr/>
        </p:nvGrpSpPr>
        <p:grpSpPr>
          <a:xfrm>
            <a:off x="5964740" y="8338855"/>
            <a:ext cx="1986102" cy="2105615"/>
            <a:chOff x="0" y="0"/>
            <a:chExt cx="2648137" cy="2807486"/>
          </a:xfrm>
        </p:grpSpPr>
        <p:sp>
          <p:nvSpPr>
            <p:cNvPr id="100" name="TextBox 100"/>
            <p:cNvSpPr txBox="1"/>
            <p:nvPr/>
          </p:nvSpPr>
          <p:spPr>
            <a:xfrm>
              <a:off x="0" y="759883"/>
              <a:ext cx="2648137" cy="2047603"/>
            </a:xfrm>
            <a:prstGeom prst="rect">
              <a:avLst/>
            </a:prstGeom>
          </p:spPr>
          <p:txBody>
            <a:bodyPr lIns="0" tIns="0" rIns="0" bIns="0" rtlCol="0" anchor="t">
              <a:spAutoFit/>
            </a:bodyPr>
            <a:lstStyle/>
            <a:p>
              <a:pPr marL="216353" lvl="1" indent="-108176" algn="l">
                <a:lnSpc>
                  <a:spcPts val="1372"/>
                </a:lnSpc>
                <a:buFont typeface="Arial"/>
                <a:buChar char="•"/>
              </a:pPr>
              <a:r>
                <a:rPr lang="en-US" sz="1002" b="1">
                  <a:solidFill>
                    <a:srgbClr val="2E3192"/>
                  </a:solidFill>
                  <a:latin typeface="Canva Sans Bold"/>
                  <a:ea typeface="Canva Sans Bold"/>
                  <a:cs typeface="Canva Sans Bold"/>
                  <a:sym typeface="Canva Sans Bold"/>
                </a:rPr>
                <a:t>Contrast our reactions to change,</a:t>
              </a:r>
            </a:p>
            <a:p>
              <a:pPr marL="216353" lvl="1" indent="-108176" algn="l">
                <a:lnSpc>
                  <a:spcPts val="1372"/>
                </a:lnSpc>
                <a:buFont typeface="Arial"/>
                <a:buChar char="•"/>
              </a:pPr>
              <a:r>
                <a:rPr lang="en-US" sz="1002" b="1">
                  <a:solidFill>
                    <a:srgbClr val="2E3192"/>
                  </a:solidFill>
                  <a:latin typeface="Canva Sans Bold"/>
                  <a:ea typeface="Canva Sans Bold"/>
                  <a:cs typeface="Canva Sans Bold"/>
                  <a:sym typeface="Canva Sans Bold"/>
                </a:rPr>
                <a:t>Discuss the 5 Tenets of Change,</a:t>
              </a:r>
            </a:p>
            <a:p>
              <a:pPr marL="216353" lvl="1" indent="-108176" algn="l">
                <a:lnSpc>
                  <a:spcPts val="1372"/>
                </a:lnSpc>
                <a:buFont typeface="Arial"/>
                <a:buChar char="•"/>
              </a:pPr>
              <a:r>
                <a:rPr lang="en-US" sz="1002" b="1">
                  <a:solidFill>
                    <a:srgbClr val="2E3192"/>
                  </a:solidFill>
                  <a:latin typeface="Canva Sans Bold"/>
                  <a:ea typeface="Canva Sans Bold"/>
                  <a:cs typeface="Canva Sans Bold"/>
                  <a:sym typeface="Canva Sans Bold"/>
                </a:rPr>
                <a:t>Review the ADKAR Methodology,</a:t>
              </a:r>
            </a:p>
            <a:p>
              <a:pPr marL="216353" lvl="1" indent="-108176" algn="l">
                <a:lnSpc>
                  <a:spcPts val="1372"/>
                </a:lnSpc>
                <a:buFont typeface="Arial"/>
                <a:buChar char="•"/>
              </a:pPr>
              <a:r>
                <a:rPr lang="en-US" sz="1002" b="1">
                  <a:solidFill>
                    <a:srgbClr val="2E3192"/>
                  </a:solidFill>
                  <a:latin typeface="Canva Sans Bold"/>
                  <a:ea typeface="Canva Sans Bold"/>
                  <a:cs typeface="Canva Sans Bold"/>
                  <a:sym typeface="Canva Sans Bold"/>
                </a:rPr>
                <a:t>Learn the 5 roles of a manager during change, and</a:t>
              </a:r>
            </a:p>
            <a:p>
              <a:pPr marL="216353" lvl="1" indent="-108176" algn="l">
                <a:lnSpc>
                  <a:spcPts val="1372"/>
                </a:lnSpc>
                <a:buFont typeface="Arial"/>
                <a:buChar char="•"/>
              </a:pPr>
              <a:r>
                <a:rPr lang="en-US" sz="1002" b="1">
                  <a:solidFill>
                    <a:srgbClr val="2E3192"/>
                  </a:solidFill>
                  <a:latin typeface="Canva Sans Bold"/>
                  <a:ea typeface="Canva Sans Bold"/>
                  <a:cs typeface="Canva Sans Bold"/>
                  <a:sym typeface="Canva Sans Bold"/>
                </a:rPr>
                <a:t>Put it all into practice.</a:t>
              </a:r>
            </a:p>
          </p:txBody>
        </p:sp>
        <p:sp>
          <p:nvSpPr>
            <p:cNvPr id="101" name="TextBox 101"/>
            <p:cNvSpPr txBox="1"/>
            <p:nvPr/>
          </p:nvSpPr>
          <p:spPr>
            <a:xfrm>
              <a:off x="0" y="-19050"/>
              <a:ext cx="2478305" cy="670983"/>
            </a:xfrm>
            <a:prstGeom prst="rect">
              <a:avLst/>
            </a:prstGeom>
          </p:spPr>
          <p:txBody>
            <a:bodyPr lIns="0" tIns="0" rIns="0" bIns="0" rtlCol="0" anchor="t">
              <a:spAutoFit/>
            </a:bodyPr>
            <a:lstStyle/>
            <a:p>
              <a:pPr algn="ctr">
                <a:lnSpc>
                  <a:spcPts val="1399"/>
                </a:lnSpc>
              </a:pPr>
              <a:r>
                <a:rPr lang="en-US" sz="999" b="1">
                  <a:solidFill>
                    <a:srgbClr val="2E3192"/>
                  </a:solidFill>
                  <a:latin typeface="Canva Sans Bold"/>
                  <a:ea typeface="Canva Sans Bold"/>
                  <a:cs typeface="Canva Sans Bold"/>
                  <a:sym typeface="Canva Sans Bold"/>
                </a:rPr>
                <a:t>Led by your amazing CCN OCM, Amy Topol, </a:t>
              </a:r>
            </a:p>
            <a:p>
              <a:pPr algn="ctr">
                <a:lnSpc>
                  <a:spcPts val="1399"/>
                </a:lnSpc>
              </a:pPr>
              <a:r>
                <a:rPr lang="en-US" sz="999" b="1">
                  <a:solidFill>
                    <a:srgbClr val="2E3192"/>
                  </a:solidFill>
                  <a:latin typeface="Canva Sans Bold"/>
                  <a:ea typeface="Canva Sans Bold"/>
                  <a:cs typeface="Canva Sans Bold"/>
                  <a:sym typeface="Canva Sans Bold"/>
                </a:rPr>
                <a:t>in this training we will:</a:t>
              </a:r>
            </a:p>
          </p:txBody>
        </p:sp>
      </p:grpSp>
      <p:sp>
        <p:nvSpPr>
          <p:cNvPr id="102" name="TextBox 102"/>
          <p:cNvSpPr txBox="1"/>
          <p:nvPr/>
        </p:nvSpPr>
        <p:spPr>
          <a:xfrm>
            <a:off x="2147442" y="9439287"/>
            <a:ext cx="3646805" cy="850900"/>
          </a:xfrm>
          <a:prstGeom prst="rect">
            <a:avLst/>
          </a:prstGeom>
        </p:spPr>
        <p:txBody>
          <a:bodyPr lIns="0" tIns="0" rIns="0" bIns="0" rtlCol="0" anchor="t">
            <a:spAutoFit/>
          </a:bodyPr>
          <a:lstStyle/>
          <a:p>
            <a:pPr algn="ctr">
              <a:lnSpc>
                <a:spcPts val="1399"/>
              </a:lnSpc>
            </a:pPr>
            <a:r>
              <a:rPr lang="en-US" sz="999" b="1" spc="-9">
                <a:solidFill>
                  <a:srgbClr val="893AE8"/>
                </a:solidFill>
                <a:latin typeface="Canva Sans Bold"/>
                <a:ea typeface="Canva Sans Bold"/>
                <a:cs typeface="Canva Sans Bold"/>
                <a:sym typeface="Canva Sans Bold"/>
              </a:rPr>
              <a:t>Change can be stressful especially when you add Florida PALM to the mix. You’re expected to navigate the change, lead your team, and keep the day-to-day operations moving forward. Knowing the process for change management and the part you play makes your role and goals much clearer.</a:t>
            </a:r>
          </a:p>
        </p:txBody>
      </p:sp>
      <p:sp>
        <p:nvSpPr>
          <p:cNvPr id="103" name="TextBox 103"/>
          <p:cNvSpPr txBox="1"/>
          <p:nvPr/>
        </p:nvSpPr>
        <p:spPr>
          <a:xfrm>
            <a:off x="1717640" y="10385437"/>
            <a:ext cx="4506408" cy="376809"/>
          </a:xfrm>
          <a:prstGeom prst="rect">
            <a:avLst/>
          </a:prstGeom>
        </p:spPr>
        <p:txBody>
          <a:bodyPr lIns="0" tIns="0" rIns="0" bIns="0" rtlCol="0" anchor="t">
            <a:spAutoFit/>
          </a:bodyPr>
          <a:lstStyle/>
          <a:p>
            <a:pPr algn="ctr">
              <a:lnSpc>
                <a:spcPts val="1442"/>
              </a:lnSpc>
            </a:pPr>
            <a:r>
              <a:rPr lang="en-US" sz="1299" b="1">
                <a:solidFill>
                  <a:srgbClr val="893AE8"/>
                </a:solidFill>
                <a:latin typeface="Canva Sans Bold"/>
                <a:ea typeface="Canva Sans Bold"/>
                <a:cs typeface="Canva Sans Bold"/>
                <a:sym typeface="Canva Sans Bold"/>
              </a:rPr>
              <a:t>Date &amp; Time: TBD</a:t>
            </a:r>
          </a:p>
          <a:p>
            <a:pPr algn="ctr">
              <a:lnSpc>
                <a:spcPts val="1442"/>
              </a:lnSpc>
            </a:pPr>
            <a:r>
              <a:rPr lang="en-US" sz="1299" b="1">
                <a:solidFill>
                  <a:srgbClr val="893AE8"/>
                </a:solidFill>
                <a:latin typeface="Canva Sans Bold"/>
                <a:ea typeface="Canva Sans Bold"/>
                <a:cs typeface="Canva Sans Bold"/>
                <a:sym typeface="Canva Sans Bold"/>
              </a:rPr>
              <a:t>Keep an eye out for more information!</a:t>
            </a:r>
          </a:p>
        </p:txBody>
      </p:sp>
      <p:sp>
        <p:nvSpPr>
          <p:cNvPr id="104" name="TextBox 104"/>
          <p:cNvSpPr txBox="1"/>
          <p:nvPr/>
        </p:nvSpPr>
        <p:spPr>
          <a:xfrm>
            <a:off x="1155850" y="11562948"/>
            <a:ext cx="1181546" cy="402470"/>
          </a:xfrm>
          <a:prstGeom prst="rect">
            <a:avLst/>
          </a:prstGeom>
        </p:spPr>
        <p:txBody>
          <a:bodyPr lIns="0" tIns="0" rIns="0" bIns="0" rtlCol="0" anchor="t">
            <a:spAutoFit/>
          </a:bodyPr>
          <a:lstStyle/>
          <a:p>
            <a:pPr algn="ctr">
              <a:lnSpc>
                <a:spcPts val="1778"/>
              </a:lnSpc>
            </a:pPr>
            <a:r>
              <a:rPr lang="en-US" sz="1270">
                <a:solidFill>
                  <a:srgbClr val="004B75"/>
                </a:solidFill>
                <a:latin typeface="Finger Paint"/>
                <a:ea typeface="Finger Paint"/>
                <a:cs typeface="Finger Paint"/>
                <a:sym typeface="Finger Paint"/>
              </a:rPr>
              <a:t>Attention </a:t>
            </a:r>
          </a:p>
          <a:p>
            <a:pPr algn="ctr">
              <a:lnSpc>
                <a:spcPts val="1232"/>
              </a:lnSpc>
            </a:pPr>
            <a:r>
              <a:rPr lang="en-US" sz="1270">
                <a:solidFill>
                  <a:srgbClr val="004B75"/>
                </a:solidFill>
                <a:latin typeface="Finger Paint"/>
                <a:ea typeface="Finger Paint"/>
                <a:cs typeface="Finger Paint"/>
                <a:sym typeface="Finger Paint"/>
              </a:rPr>
              <a:t>POCs &amp; SMEs!</a:t>
            </a:r>
          </a:p>
        </p:txBody>
      </p:sp>
      <p:sp>
        <p:nvSpPr>
          <p:cNvPr id="105" name="TextBox 105"/>
          <p:cNvSpPr txBox="1"/>
          <p:nvPr/>
        </p:nvSpPr>
        <p:spPr>
          <a:xfrm>
            <a:off x="249738" y="12232224"/>
            <a:ext cx="2113548" cy="446165"/>
          </a:xfrm>
          <a:prstGeom prst="rect">
            <a:avLst/>
          </a:prstGeom>
        </p:spPr>
        <p:txBody>
          <a:bodyPr lIns="0" tIns="0" rIns="0" bIns="0" rtlCol="0" anchor="t">
            <a:spAutoFit/>
          </a:bodyPr>
          <a:lstStyle/>
          <a:p>
            <a:pPr algn="ctr">
              <a:lnSpc>
                <a:spcPts val="1147"/>
              </a:lnSpc>
            </a:pPr>
            <a:r>
              <a:rPr lang="en-US" sz="1024" b="1">
                <a:solidFill>
                  <a:srgbClr val="893AE8"/>
                </a:solidFill>
                <a:latin typeface="Canva Sans Bold"/>
                <a:ea typeface="Canva Sans Bold"/>
                <a:cs typeface="Canva Sans Bold"/>
                <a:sym typeface="Canva Sans Bold"/>
              </a:rPr>
              <a:t>Our next DFS Florida PALM POC/SME Monthly Meeting is scheduled for Tuesday, April 29 </a:t>
            </a:r>
          </a:p>
        </p:txBody>
      </p:sp>
      <p:sp>
        <p:nvSpPr>
          <p:cNvPr id="106" name="TextBox 106"/>
          <p:cNvSpPr txBox="1"/>
          <p:nvPr/>
        </p:nvSpPr>
        <p:spPr>
          <a:xfrm>
            <a:off x="249738" y="12022181"/>
            <a:ext cx="2113548" cy="153281"/>
          </a:xfrm>
          <a:prstGeom prst="rect">
            <a:avLst/>
          </a:prstGeom>
        </p:spPr>
        <p:txBody>
          <a:bodyPr lIns="0" tIns="0" rIns="0" bIns="0" rtlCol="0" anchor="t">
            <a:spAutoFit/>
          </a:bodyPr>
          <a:lstStyle/>
          <a:p>
            <a:pPr algn="ctr">
              <a:lnSpc>
                <a:spcPts val="1147"/>
              </a:lnSpc>
            </a:pPr>
            <a:r>
              <a:rPr lang="en-US" sz="1024" b="1" u="sng">
                <a:solidFill>
                  <a:srgbClr val="2F57A0"/>
                </a:solidFill>
                <a:latin typeface="Canva Sans Bold"/>
                <a:ea typeface="Canva Sans Bold"/>
                <a:cs typeface="Canva Sans Bold"/>
                <a:sym typeface="Canva Sans Bold"/>
              </a:rPr>
              <a:t>Mark your calendars:</a:t>
            </a:r>
          </a:p>
        </p:txBody>
      </p:sp>
      <p:grpSp>
        <p:nvGrpSpPr>
          <p:cNvPr id="107" name="Group 107"/>
          <p:cNvGrpSpPr/>
          <p:nvPr/>
        </p:nvGrpSpPr>
        <p:grpSpPr>
          <a:xfrm>
            <a:off x="249738" y="12735151"/>
            <a:ext cx="2113548" cy="455346"/>
            <a:chOff x="0" y="0"/>
            <a:chExt cx="2818064" cy="607127"/>
          </a:xfrm>
        </p:grpSpPr>
        <p:sp>
          <p:nvSpPr>
            <p:cNvPr id="108" name="TextBox 108"/>
            <p:cNvSpPr txBox="1"/>
            <p:nvPr/>
          </p:nvSpPr>
          <p:spPr>
            <a:xfrm>
              <a:off x="0" y="0"/>
              <a:ext cx="2818064" cy="204375"/>
            </a:xfrm>
            <a:prstGeom prst="rect">
              <a:avLst/>
            </a:prstGeom>
          </p:spPr>
          <p:txBody>
            <a:bodyPr lIns="0" tIns="0" rIns="0" bIns="0" rtlCol="0" anchor="t">
              <a:spAutoFit/>
            </a:bodyPr>
            <a:lstStyle/>
            <a:p>
              <a:pPr algn="ctr">
                <a:lnSpc>
                  <a:spcPts val="1147"/>
                </a:lnSpc>
              </a:pPr>
              <a:r>
                <a:rPr lang="en-US" sz="1024" b="1" u="sng">
                  <a:solidFill>
                    <a:srgbClr val="2F57A0"/>
                  </a:solidFill>
                  <a:latin typeface="Canva Sans Bold"/>
                  <a:ea typeface="Canva Sans Bold"/>
                  <a:cs typeface="Canva Sans Bold"/>
                  <a:sym typeface="Canva Sans Bold"/>
                </a:rPr>
                <a:t>Micro-Training Topic:</a:t>
              </a:r>
            </a:p>
          </p:txBody>
        </p:sp>
        <p:sp>
          <p:nvSpPr>
            <p:cNvPr id="109" name="TextBox 109"/>
            <p:cNvSpPr txBox="1"/>
            <p:nvPr/>
          </p:nvSpPr>
          <p:spPr>
            <a:xfrm>
              <a:off x="170279" y="223425"/>
              <a:ext cx="2554755" cy="383703"/>
            </a:xfrm>
            <a:prstGeom prst="rect">
              <a:avLst/>
            </a:prstGeom>
          </p:spPr>
          <p:txBody>
            <a:bodyPr lIns="0" tIns="0" rIns="0" bIns="0" rtlCol="0" anchor="t">
              <a:spAutoFit/>
            </a:bodyPr>
            <a:lstStyle/>
            <a:p>
              <a:pPr algn="ctr">
                <a:lnSpc>
                  <a:spcPts val="1156"/>
                </a:lnSpc>
              </a:pPr>
              <a:r>
                <a:rPr lang="en-US" sz="1070">
                  <a:solidFill>
                    <a:srgbClr val="004B75"/>
                  </a:solidFill>
                  <a:latin typeface="Finger Paint"/>
                  <a:ea typeface="Finger Paint"/>
                  <a:cs typeface="Finger Paint"/>
                  <a:sym typeface="Finger Paint"/>
                </a:rPr>
                <a:t>Chart of Accounts</a:t>
              </a:r>
            </a:p>
            <a:p>
              <a:pPr algn="ctr">
                <a:lnSpc>
                  <a:spcPts val="1156"/>
                </a:lnSpc>
              </a:pPr>
              <a:r>
                <a:rPr lang="en-US" sz="1070">
                  <a:solidFill>
                    <a:srgbClr val="004B75"/>
                  </a:solidFill>
                  <a:latin typeface="Finger Paint"/>
                  <a:ea typeface="Finger Paint"/>
                  <a:cs typeface="Finger Paint"/>
                  <a:sym typeface="Finger Paint"/>
                </a:rPr>
                <a:t>Design Session Breakdown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3XNNPFDRQHSR-1102996205-123</_dlc_DocId>
    <_dlc_DocIdUrl xmlns="ee0d1073-b73c-4cf9-a2e0-1985adf7d54f">
      <Url>https://myfloridacfo.sharepoint.com/sites/FLP/DFS CCN/_layouts/15/DocIdRedir.aspx?ID=3XNNPFDRQHSR-1102996205-123</Url>
      <Description>3XNNPFDRQHSR-1102996205-123</Description>
    </_dlc_DocIdUrl>
  </documentManagement>
</p:properties>
</file>

<file path=customXml/itemProps1.xml><?xml version="1.0" encoding="utf-8"?>
<ds:datastoreItem xmlns:ds="http://schemas.openxmlformats.org/officeDocument/2006/customXml" ds:itemID="{C8883ED8-2B56-4D83-980C-9895D5E19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d1073-b73c-4cf9-a2e0-1985adf7d54f"/>
    <ds:schemaRef ds:uri="38bbd39f-e931-4627-bb4e-35dd95c2a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F9F08A-82BD-44B2-A52D-77896702907C}">
  <ds:schemaRefs>
    <ds:schemaRef ds:uri="http://schemas.microsoft.com/sharepoint/events"/>
  </ds:schemaRefs>
</ds:datastoreItem>
</file>

<file path=customXml/itemProps3.xml><?xml version="1.0" encoding="utf-8"?>
<ds:datastoreItem xmlns:ds="http://schemas.openxmlformats.org/officeDocument/2006/customXml" ds:itemID="{B2445482-3950-408F-967F-B332DD21E9DA}">
  <ds:schemaRefs>
    <ds:schemaRef ds:uri="http://schemas.microsoft.com/sharepoint/v3/contenttype/forms"/>
  </ds:schemaRefs>
</ds:datastoreItem>
</file>

<file path=customXml/itemProps4.xml><?xml version="1.0" encoding="utf-8"?>
<ds:datastoreItem xmlns:ds="http://schemas.openxmlformats.org/officeDocument/2006/customXml" ds:itemID="{2EB12014-C870-4B9A-8487-A523E3693046}">
  <ds:schemaRefs>
    <ds:schemaRef ds:uri="http://schemas.microsoft.com/office/2006/metadata/properties"/>
    <ds:schemaRef ds:uri="http://schemas.microsoft.com/office/infopath/2007/PartnerControls"/>
    <ds:schemaRef ds:uri="38bbd39f-e931-4627-bb4e-35dd95c2a6ed"/>
    <ds:schemaRef ds:uri="ee0d1073-b73c-4cf9-a2e0-1985adf7d54f"/>
  </ds:schemaRefs>
</ds:datastoreItem>
</file>

<file path=docProps/app.xml><?xml version="1.0" encoding="utf-8"?>
<Properties xmlns="http://schemas.openxmlformats.org/officeDocument/2006/extended-properties" xmlns:vt="http://schemas.openxmlformats.org/officeDocument/2006/docPropsVTypes">
  <TotalTime>1</TotalTime>
  <Words>750</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Canva Sans Bold Italics</vt:lpstr>
      <vt:lpstr>Bright</vt:lpstr>
      <vt:lpstr>Canva Sans</vt:lpstr>
      <vt:lpstr>Canva Sans Bold</vt:lpstr>
      <vt:lpstr>Leckerli One</vt:lpstr>
      <vt:lpstr>Arial</vt:lpstr>
      <vt:lpstr>Canva Sans Italics</vt:lpstr>
      <vt:lpstr>Finger Paint</vt:lpstr>
      <vt:lpstr>Public Sans Bold</vt:lpstr>
      <vt:lpstr>Adriana</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Sponsor Snapshots (11 x 17 in)</dc:title>
  <dc:creator>Knapp, Amanda</dc:creator>
  <cp:lastModifiedBy>Knapp, Amanda</cp:lastModifiedBy>
  <cp:revision>3</cp:revision>
  <dcterms:created xsi:type="dcterms:W3CDTF">2006-08-16T00:00:00Z</dcterms:created>
  <dcterms:modified xsi:type="dcterms:W3CDTF">2025-05-13T19:00:06Z</dcterms:modified>
  <dc:identifier>DAGcXJT29zk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15b574ea-102b-488c-b87f-f0500bc47bef</vt:lpwstr>
  </property>
</Properties>
</file>