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7" r:id="rId6"/>
  </p:sldIdLst>
  <p:sldSz cx="10058400" cy="15544800"/>
  <p:notesSz cx="6858000" cy="9144000"/>
  <p:embeddedFontLst>
    <p:embeddedFont>
      <p:font typeface="Adriana" panose="020B0604020202020204" charset="0"/>
      <p:regular r:id="rId7"/>
    </p:embeddedFont>
    <p:embeddedFont>
      <p:font typeface="Apricots" panose="020B0604020202020204" charset="0"/>
      <p:regular r:id="rId8"/>
    </p:embeddedFont>
    <p:embeddedFont>
      <p:font typeface="Bright" panose="020B0604020202020204" charset="0"/>
      <p:regular r:id="rId9"/>
    </p:embeddedFont>
    <p:embeddedFont>
      <p:font typeface="Canva Sans" panose="020B0604020202020204" charset="0"/>
      <p:regular r:id="rId10"/>
    </p:embeddedFont>
    <p:embeddedFont>
      <p:font typeface="Canva Sans Bold" panose="020B0604020202020204" charset="0"/>
      <p:regular r:id="rId11"/>
    </p:embeddedFont>
    <p:embeddedFont>
      <p:font typeface="Canva Sans Bold Italics" panose="020B0604020202020204" charset="0"/>
      <p:regular r:id="rId12"/>
    </p:embeddedFont>
    <p:embeddedFont>
      <p:font typeface="Canva Sans Italics" panose="020B0604020202020204" charset="0"/>
      <p:regular r:id="rId13"/>
    </p:embeddedFont>
    <p:embeddedFont>
      <p:font typeface="Finger Paint" panose="020B0604020202020204" charset="0"/>
      <p:regular r:id="rId14"/>
    </p:embeddedFont>
    <p:embeddedFont>
      <p:font typeface="Public Sans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331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5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hyperlink" Target="https://myfloridacfo.sharepoint.com/:f:/r/sites/LnD/CCN/GAMES%20%20Test%20Your%20Knowledge/CROSSWORD%20PUZZLES?csf=1&amp;web=1&amp;e=ZhdiQj" TargetMode="External"/><Relationship Id="rId26" Type="http://schemas.openxmlformats.org/officeDocument/2006/relationships/hyperlink" Target="https://myfloridacfo.sharepoint.com/:f:/r/sites/LnD/CCN/GAMES%20%20Test%20Your%20Knowledge/MATCHING?csf=1&amp;web=1&amp;e=D9jZMR" TargetMode="External"/><Relationship Id="rId39" Type="http://schemas.openxmlformats.org/officeDocument/2006/relationships/image" Target="../media/image28.png"/><Relationship Id="rId21" Type="http://schemas.openxmlformats.org/officeDocument/2006/relationships/image" Target="../media/image17.png"/><Relationship Id="rId34" Type="http://schemas.openxmlformats.org/officeDocument/2006/relationships/image" Target="../media/image24.png"/><Relationship Id="rId42" Type="http://schemas.openxmlformats.org/officeDocument/2006/relationships/image" Target="../media/image30.svg"/><Relationship Id="rId47" Type="http://schemas.openxmlformats.org/officeDocument/2006/relationships/image" Target="../media/image35.svg"/><Relationship Id="rId50" Type="http://schemas.openxmlformats.org/officeDocument/2006/relationships/image" Target="../media/image38.svg"/><Relationship Id="rId55" Type="http://schemas.openxmlformats.org/officeDocument/2006/relationships/hyperlink" Target="mailto:DFS.CCN4U@MyFloridaCFO.com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svg"/><Relationship Id="rId25" Type="http://schemas.openxmlformats.org/officeDocument/2006/relationships/image" Target="../media/image20.svg"/><Relationship Id="rId33" Type="http://schemas.openxmlformats.org/officeDocument/2006/relationships/hyperlink" Target="https://myfloridacfo.sharepoint.com/sites/LnD/CCN/GAMES%20%20Test%20Your%20Knowledge/Forms/AllItems.aspx?csf=1&amp;web=1&amp;e=agHBth&amp;CID=0c3ee624%2D6e2a%2D47ea%2Db65c%2D8be2beb69e26&amp;FolderCTID=0x0120007A22E98326A67242A00876927C9D6AA0&amp;id=%2Fsites%2FLnD%2FCCN%2FGAMES%20%20Test%20Your%20Knowledge%2FWHEEL%20OF%20FORTUNE" TargetMode="External"/><Relationship Id="rId38" Type="http://schemas.openxmlformats.org/officeDocument/2006/relationships/image" Target="../media/image27.svg"/><Relationship Id="rId46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hyperlink" Target="https://myfloridacfo.sharepoint.com/:f:/r/sites/LnD/CCN/GAMES%20%20Test%20Your%20Knowledge/WORD%20SCRAMBLE?csf=1&amp;web=1&amp;e=gxDkUn" TargetMode="External"/><Relationship Id="rId29" Type="http://schemas.openxmlformats.org/officeDocument/2006/relationships/image" Target="../media/image22.svg"/><Relationship Id="rId41" Type="http://schemas.openxmlformats.org/officeDocument/2006/relationships/image" Target="../media/image29.png"/><Relationship Id="rId54" Type="http://schemas.openxmlformats.org/officeDocument/2006/relationships/hyperlink" Target="https://myfloridacfo.sharepoint.com/sites/LnD/CCN/SitePages/DFS-Florida-PALM-Stakeholders-Site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19.png"/><Relationship Id="rId32" Type="http://schemas.openxmlformats.org/officeDocument/2006/relationships/hyperlink" Target="https://myfloridacfo.sharepoint.com/:f:/r/sites/LnD/CCN/GAMES%20%20Test%20Your%20Knowledge/MULTIPLE%20CHOICE?csf=1&amp;web=1&amp;e=Y32s7i" TargetMode="External"/><Relationship Id="rId37" Type="http://schemas.openxmlformats.org/officeDocument/2006/relationships/image" Target="../media/image26.png"/><Relationship Id="rId40" Type="http://schemas.openxmlformats.org/officeDocument/2006/relationships/hyperlink" Target="https://peoplefirst.myflorida.com/peoplefirst/index.html" TargetMode="External"/><Relationship Id="rId45" Type="http://schemas.openxmlformats.org/officeDocument/2006/relationships/image" Target="../media/image33.svg"/><Relationship Id="rId53" Type="http://schemas.openxmlformats.org/officeDocument/2006/relationships/hyperlink" Target="https://myfloridacfo.com/floridapalm/agency-readiness" TargetMode="External"/><Relationship Id="rId5" Type="http://schemas.openxmlformats.org/officeDocument/2006/relationships/image" Target="../media/image4.svg"/><Relationship Id="rId15" Type="http://schemas.openxmlformats.org/officeDocument/2006/relationships/hyperlink" Target="https://myfloridacfo.sharepoint.com/:f:/r/sites/LnD/CCN/GAMES%20%20Test%20Your%20Knowledge/BINGO?csf=1&amp;web=1&amp;e=l9GqhI" TargetMode="External"/><Relationship Id="rId23" Type="http://schemas.openxmlformats.org/officeDocument/2006/relationships/hyperlink" Target="https://myfloridacfo.sharepoint.com/:f:/r/sites/LnD/CCN/GAMES%20%20Test%20Your%20Knowledge/MATCHING?csf=1&amp;web=1&amp;e=id8vzd" TargetMode="External"/><Relationship Id="rId28" Type="http://schemas.openxmlformats.org/officeDocument/2006/relationships/image" Target="../media/image21.png"/><Relationship Id="rId36" Type="http://schemas.openxmlformats.org/officeDocument/2006/relationships/hyperlink" Target="https://myfloridacfo.sharepoint.com/:f:/r/sites/LnD/CCN/GAMES%20%20Test%20Your%20Knowledge/WHEEL%20OF%20FORTUNE?csf=1&amp;web=1&amp;e=agHBth" TargetMode="External"/><Relationship Id="rId49" Type="http://schemas.openxmlformats.org/officeDocument/2006/relationships/image" Target="../media/image37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4" Type="http://schemas.openxmlformats.org/officeDocument/2006/relationships/image" Target="../media/image32.png"/><Relationship Id="rId52" Type="http://schemas.openxmlformats.org/officeDocument/2006/relationships/image" Target="../media/image4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8.svg"/><Relationship Id="rId27" Type="http://schemas.openxmlformats.org/officeDocument/2006/relationships/hyperlink" Target="https://myfloridacfo.sharepoint.com/:f:/r/sites/LnD/CCN/GAMES%20%20Test%20Your%20Knowledge/WORD%20SEARCH?csf=1&amp;web=1&amp;e=6GwZTM" TargetMode="External"/><Relationship Id="rId30" Type="http://schemas.openxmlformats.org/officeDocument/2006/relationships/hyperlink" Target="https://myfloridacfo.sharepoint.com/sites/LnD/CCN/GAMES%20%20Test%20Your%20Knowledge/Forms/AllItems.aspx?csf=1&amp;web=1&amp;e=Y32s7i&amp;CID=8f77cd9f%2De187%2D4ae4%2D84c1%2D07bfbecb77f0&amp;FolderCTID=0x0120007A22E98326A67242A00876927C9D6AA0&amp;id=%2Fsites%2FLnD%2FCCN%2FGAMES%20%20Test%20Your%20Knowledge%2FMULTIPLE%20CHOICE" TargetMode="External"/><Relationship Id="rId35" Type="http://schemas.openxmlformats.org/officeDocument/2006/relationships/image" Target="../media/image25.svg"/><Relationship Id="rId43" Type="http://schemas.openxmlformats.org/officeDocument/2006/relationships/image" Target="../media/image31.png"/><Relationship Id="rId48" Type="http://schemas.openxmlformats.org/officeDocument/2006/relationships/image" Target="../media/image36.png"/><Relationship Id="rId56" Type="http://schemas.openxmlformats.org/officeDocument/2006/relationships/hyperlink" Target="mailto:Sheila.Cole@MyFloridaCFO.com" TargetMode="External"/><Relationship Id="rId8" Type="http://schemas.openxmlformats.org/officeDocument/2006/relationships/image" Target="../media/image7.png"/><Relationship Id="rId51" Type="http://schemas.openxmlformats.org/officeDocument/2006/relationships/image" Target="../media/image39.png"/><Relationship Id="rId3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761" y="14477532"/>
            <a:ext cx="10058400" cy="1270545"/>
          </a:xfrm>
          <a:custGeom>
            <a:avLst/>
            <a:gdLst/>
            <a:ahLst/>
            <a:cxnLst/>
            <a:rect l="l" t="t" r="r" b="b"/>
            <a:pathLst>
              <a:path w="10058400" h="1270545">
                <a:moveTo>
                  <a:pt x="0" y="0"/>
                </a:moveTo>
                <a:lnTo>
                  <a:pt x="10058400" y="0"/>
                </a:lnTo>
                <a:lnTo>
                  <a:pt x="10058400" y="1270545"/>
                </a:lnTo>
                <a:lnTo>
                  <a:pt x="0" y="12705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6847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1587888">
            <a:off x="161519" y="14394062"/>
            <a:ext cx="1307106" cy="1307106"/>
          </a:xfrm>
          <a:custGeom>
            <a:avLst/>
            <a:gdLst/>
            <a:ahLst/>
            <a:cxnLst/>
            <a:rect l="l" t="t" r="r" b="b"/>
            <a:pathLst>
              <a:path w="1307106" h="1307106">
                <a:moveTo>
                  <a:pt x="0" y="0"/>
                </a:moveTo>
                <a:lnTo>
                  <a:pt x="1307105" y="0"/>
                </a:lnTo>
                <a:lnTo>
                  <a:pt x="1307105" y="1307106"/>
                </a:lnTo>
                <a:lnTo>
                  <a:pt x="0" y="1307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12609026"/>
            <a:ext cx="10058400" cy="1858981"/>
            <a:chOff x="0" y="0"/>
            <a:chExt cx="3187451" cy="5891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87451" cy="589101"/>
            </a:xfrm>
            <a:custGeom>
              <a:avLst/>
              <a:gdLst/>
              <a:ahLst/>
              <a:cxnLst/>
              <a:rect l="l" t="t" r="r" b="b"/>
              <a:pathLst>
                <a:path w="3187451" h="589101">
                  <a:moveTo>
                    <a:pt x="0" y="0"/>
                  </a:moveTo>
                  <a:lnTo>
                    <a:pt x="3187451" y="0"/>
                  </a:lnTo>
                  <a:lnTo>
                    <a:pt x="3187451" y="589101"/>
                  </a:lnTo>
                  <a:lnTo>
                    <a:pt x="0" y="589101"/>
                  </a:lnTo>
                  <a:close/>
                </a:path>
              </a:pathLst>
            </a:custGeom>
            <a:solidFill>
              <a:srgbClr val="FBDBDE"/>
            </a:solidFill>
            <a:ln w="47625" cap="sq">
              <a:solidFill>
                <a:srgbClr val="F155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187451" cy="608151"/>
            </a:xfrm>
            <a:prstGeom prst="rect">
              <a:avLst/>
            </a:prstGeom>
          </p:spPr>
          <p:txBody>
            <a:bodyPr lIns="43180" tIns="43180" rIns="43180" bIns="43180" rtlCol="0" anchor="ctr"/>
            <a:lstStyle/>
            <a:p>
              <a:pPr algn="ctr">
                <a:lnSpc>
                  <a:spcPts val="17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205807" y="14429984"/>
            <a:ext cx="1693506" cy="1058441"/>
            <a:chOff x="0" y="0"/>
            <a:chExt cx="2258008" cy="14112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58008" cy="1411255"/>
            </a:xfrm>
            <a:custGeom>
              <a:avLst/>
              <a:gdLst/>
              <a:ahLst/>
              <a:cxnLst/>
              <a:rect l="l" t="t" r="r" b="b"/>
              <a:pathLst>
                <a:path w="2258008" h="1411255">
                  <a:moveTo>
                    <a:pt x="0" y="0"/>
                  </a:moveTo>
                  <a:lnTo>
                    <a:pt x="2258008" y="0"/>
                  </a:lnTo>
                  <a:lnTo>
                    <a:pt x="2258008" y="1411255"/>
                  </a:lnTo>
                  <a:lnTo>
                    <a:pt x="0" y="1411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-747487">
              <a:off x="1032390" y="921803"/>
              <a:ext cx="400619" cy="121257"/>
            </a:xfrm>
            <a:custGeom>
              <a:avLst/>
              <a:gdLst/>
              <a:ahLst/>
              <a:cxnLst/>
              <a:rect l="l" t="t" r="r" b="b"/>
              <a:pathLst>
                <a:path w="400619" h="121257">
                  <a:moveTo>
                    <a:pt x="0" y="0"/>
                  </a:moveTo>
                  <a:lnTo>
                    <a:pt x="400619" y="0"/>
                  </a:lnTo>
                  <a:lnTo>
                    <a:pt x="400619" y="121257"/>
                  </a:lnTo>
                  <a:lnTo>
                    <a:pt x="0" y="121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80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02606" y="494132"/>
              <a:ext cx="141199" cy="138096"/>
            </a:xfrm>
            <a:custGeom>
              <a:avLst/>
              <a:gdLst/>
              <a:ahLst/>
              <a:cxnLst/>
              <a:rect l="l" t="t" r="r" b="b"/>
              <a:pathLst>
                <a:path w="141199" h="138096">
                  <a:moveTo>
                    <a:pt x="0" y="0"/>
                  </a:moveTo>
                  <a:lnTo>
                    <a:pt x="141200" y="0"/>
                  </a:lnTo>
                  <a:lnTo>
                    <a:pt x="141200" y="138096"/>
                  </a:lnTo>
                  <a:lnTo>
                    <a:pt x="0" y="138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0"/>
            <a:ext cx="10058400" cy="2771063"/>
          </a:xfrm>
          <a:custGeom>
            <a:avLst/>
            <a:gdLst/>
            <a:ahLst/>
            <a:cxnLst/>
            <a:rect l="l" t="t" r="r" b="b"/>
            <a:pathLst>
              <a:path w="10058400" h="2771063">
                <a:moveTo>
                  <a:pt x="0" y="0"/>
                </a:moveTo>
                <a:lnTo>
                  <a:pt x="10058400" y="0"/>
                </a:lnTo>
                <a:lnTo>
                  <a:pt x="10058400" y="2771063"/>
                </a:lnTo>
                <a:lnTo>
                  <a:pt x="0" y="27710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8768" b="-6682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3386340" y="1110629"/>
            <a:ext cx="3435661" cy="1547087"/>
            <a:chOff x="0" y="0"/>
            <a:chExt cx="4580881" cy="2062783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580881" cy="2062783"/>
              <a:chOff x="0" y="0"/>
              <a:chExt cx="3458403" cy="155732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58402" cy="1557328"/>
              </a:xfrm>
              <a:custGeom>
                <a:avLst/>
                <a:gdLst/>
                <a:ahLst/>
                <a:cxnLst/>
                <a:rect l="l" t="t" r="r" b="b"/>
                <a:pathLst>
                  <a:path w="3458402" h="1557328">
                    <a:moveTo>
                      <a:pt x="24146" y="0"/>
                    </a:moveTo>
                    <a:lnTo>
                      <a:pt x="3434256" y="0"/>
                    </a:lnTo>
                    <a:cubicBezTo>
                      <a:pt x="3440661" y="0"/>
                      <a:pt x="3446802" y="2544"/>
                      <a:pt x="3451330" y="7072"/>
                    </a:cubicBezTo>
                    <a:cubicBezTo>
                      <a:pt x="3455858" y="11600"/>
                      <a:pt x="3458402" y="17742"/>
                      <a:pt x="3458402" y="24146"/>
                    </a:cubicBezTo>
                    <a:lnTo>
                      <a:pt x="3458402" y="1533182"/>
                    </a:lnTo>
                    <a:cubicBezTo>
                      <a:pt x="3458402" y="1539586"/>
                      <a:pt x="3455858" y="1545727"/>
                      <a:pt x="3451330" y="1550255"/>
                    </a:cubicBezTo>
                    <a:cubicBezTo>
                      <a:pt x="3446802" y="1554784"/>
                      <a:pt x="3440661" y="1557328"/>
                      <a:pt x="3434256" y="1557328"/>
                    </a:cubicBezTo>
                    <a:lnTo>
                      <a:pt x="24146" y="1557328"/>
                    </a:lnTo>
                    <a:cubicBezTo>
                      <a:pt x="17742" y="1557328"/>
                      <a:pt x="11600" y="1554784"/>
                      <a:pt x="7072" y="1550255"/>
                    </a:cubicBezTo>
                    <a:cubicBezTo>
                      <a:pt x="2544" y="1545727"/>
                      <a:pt x="0" y="1539586"/>
                      <a:pt x="0" y="1533182"/>
                    </a:cubicBezTo>
                    <a:lnTo>
                      <a:pt x="0" y="24146"/>
                    </a:lnTo>
                    <a:cubicBezTo>
                      <a:pt x="0" y="17742"/>
                      <a:pt x="2544" y="11600"/>
                      <a:pt x="7072" y="7072"/>
                    </a:cubicBezTo>
                    <a:cubicBezTo>
                      <a:pt x="11600" y="2544"/>
                      <a:pt x="17742" y="0"/>
                      <a:pt x="24146" y="0"/>
                    </a:cubicBezTo>
                    <a:close/>
                  </a:path>
                </a:pathLst>
              </a:custGeom>
              <a:solidFill>
                <a:srgbClr val="F9F2F3"/>
              </a:solidFill>
              <a:ln w="38100" cap="sq">
                <a:solidFill>
                  <a:srgbClr val="F1556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3458403" cy="1566853"/>
              </a:xfrm>
              <a:prstGeom prst="rect">
                <a:avLst/>
              </a:prstGeom>
            </p:spPr>
            <p:txBody>
              <a:bodyPr lIns="44582" tIns="44582" rIns="44582" bIns="44582" rtlCol="0" anchor="ctr"/>
              <a:lstStyle/>
              <a:p>
                <a:pPr algn="ctr">
                  <a:lnSpc>
                    <a:spcPts val="713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621840"/>
              <a:ext cx="3656160" cy="789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94"/>
                </a:lnSpc>
              </a:pPr>
              <a:r>
                <a:rPr lang="en-US" sz="4867">
                  <a:solidFill>
                    <a:srgbClr val="AB311E"/>
                  </a:solidFill>
                  <a:latin typeface="Bright"/>
                  <a:ea typeface="Bright"/>
                  <a:cs typeface="Bright"/>
                  <a:sym typeface="Bright"/>
                </a:rPr>
                <a:t>SPONSOR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60229" y="1197621"/>
              <a:ext cx="3656160" cy="802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894"/>
                </a:lnSpc>
              </a:pPr>
              <a:r>
                <a:rPr lang="en-US" sz="4867">
                  <a:solidFill>
                    <a:srgbClr val="AB311E"/>
                  </a:solidFill>
                  <a:latin typeface="Bright"/>
                  <a:ea typeface="Bright"/>
                  <a:cs typeface="Bright"/>
                  <a:sym typeface="Bright"/>
                </a:rPr>
                <a:t>SNAPSHOT</a:t>
              </a:r>
            </a:p>
          </p:txBody>
        </p:sp>
        <p:sp>
          <p:nvSpPr>
            <p:cNvPr id="18" name="Freeform 18"/>
            <p:cNvSpPr/>
            <p:nvPr/>
          </p:nvSpPr>
          <p:spPr>
            <a:xfrm>
              <a:off x="3039059" y="153218"/>
              <a:ext cx="1277331" cy="947547"/>
            </a:xfrm>
            <a:custGeom>
              <a:avLst/>
              <a:gdLst/>
              <a:ahLst/>
              <a:cxnLst/>
              <a:rect l="l" t="t" r="r" b="b"/>
              <a:pathLst>
                <a:path w="1277331" h="947547">
                  <a:moveTo>
                    <a:pt x="0" y="0"/>
                  </a:moveTo>
                  <a:lnTo>
                    <a:pt x="1277330" y="0"/>
                  </a:lnTo>
                  <a:lnTo>
                    <a:pt x="1277330" y="947547"/>
                  </a:lnTo>
                  <a:lnTo>
                    <a:pt x="0" y="947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78120" y="1478292"/>
              <a:ext cx="2310189" cy="308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83"/>
                </a:lnSpc>
              </a:pPr>
              <a:r>
                <a:rPr lang="en-US" sz="1853">
                  <a:solidFill>
                    <a:srgbClr val="F1556D"/>
                  </a:solidFill>
                  <a:latin typeface="Bright"/>
                  <a:ea typeface="Bright"/>
                  <a:cs typeface="Bright"/>
                  <a:sym typeface="Bright"/>
                </a:rPr>
                <a:t>February 2025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21591" y="287041"/>
              <a:ext cx="2310189" cy="402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06"/>
                </a:lnSpc>
              </a:pPr>
              <a:r>
                <a:rPr lang="en-US" sz="2383">
                  <a:solidFill>
                    <a:srgbClr val="F1556D"/>
                  </a:solidFill>
                  <a:latin typeface="Bright"/>
                  <a:ea typeface="Bright"/>
                  <a:cs typeface="Bright"/>
                  <a:sym typeface="Bright"/>
                </a:rPr>
                <a:t>Florida PALM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0" y="2771063"/>
            <a:ext cx="10058400" cy="3415074"/>
          </a:xfrm>
          <a:custGeom>
            <a:avLst/>
            <a:gdLst/>
            <a:ahLst/>
            <a:cxnLst/>
            <a:rect l="l" t="t" r="r" b="b"/>
            <a:pathLst>
              <a:path w="10058400" h="3415074">
                <a:moveTo>
                  <a:pt x="0" y="0"/>
                </a:moveTo>
                <a:lnTo>
                  <a:pt x="10058400" y="0"/>
                </a:lnTo>
                <a:lnTo>
                  <a:pt x="10058400" y="3415074"/>
                </a:lnTo>
                <a:lnTo>
                  <a:pt x="0" y="3415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919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4865556">
            <a:off x="7409442" y="4425288"/>
            <a:ext cx="1943838" cy="3383262"/>
          </a:xfrm>
          <a:custGeom>
            <a:avLst/>
            <a:gdLst/>
            <a:ahLst/>
            <a:cxnLst/>
            <a:rect l="l" t="t" r="r" b="b"/>
            <a:pathLst>
              <a:path w="1943838" h="3383262">
                <a:moveTo>
                  <a:pt x="0" y="0"/>
                </a:moveTo>
                <a:lnTo>
                  <a:pt x="1943838" y="0"/>
                </a:lnTo>
                <a:lnTo>
                  <a:pt x="1943838" y="3383262"/>
                </a:lnTo>
                <a:lnTo>
                  <a:pt x="0" y="33832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26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0" y="8512137"/>
            <a:ext cx="10066577" cy="4109519"/>
          </a:xfrm>
          <a:custGeom>
            <a:avLst/>
            <a:gdLst/>
            <a:ahLst/>
            <a:cxnLst/>
            <a:rect l="l" t="t" r="r" b="b"/>
            <a:pathLst>
              <a:path w="10066577" h="4109519">
                <a:moveTo>
                  <a:pt x="0" y="0"/>
                </a:moveTo>
                <a:lnTo>
                  <a:pt x="10066577" y="0"/>
                </a:lnTo>
                <a:lnTo>
                  <a:pt x="10066577" y="4109519"/>
                </a:lnTo>
                <a:lnTo>
                  <a:pt x="0" y="41095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9999"/>
            </a:blip>
            <a:stretch>
              <a:fillRect t="-11448" b="-13350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8177" y="6027596"/>
            <a:ext cx="10058400" cy="3106128"/>
            <a:chOff x="0" y="0"/>
            <a:chExt cx="2014330" cy="62204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14330" cy="622044"/>
            </a:xfrm>
            <a:custGeom>
              <a:avLst/>
              <a:gdLst/>
              <a:ahLst/>
              <a:cxnLst/>
              <a:rect l="l" t="t" r="r" b="b"/>
              <a:pathLst>
                <a:path w="2014330" h="622044">
                  <a:moveTo>
                    <a:pt x="0" y="0"/>
                  </a:moveTo>
                  <a:lnTo>
                    <a:pt x="2014330" y="0"/>
                  </a:lnTo>
                  <a:lnTo>
                    <a:pt x="2014330" y="622044"/>
                  </a:lnTo>
                  <a:lnTo>
                    <a:pt x="0" y="622044"/>
                  </a:lnTo>
                  <a:close/>
                </a:path>
              </a:pathLst>
            </a:custGeom>
            <a:solidFill>
              <a:srgbClr val="FBDBDE"/>
            </a:solidFill>
            <a:ln w="47625" cap="sq">
              <a:solidFill>
                <a:srgbClr val="F1556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9525"/>
              <a:ext cx="2014330" cy="631569"/>
            </a:xfrm>
            <a:prstGeom prst="rect">
              <a:avLst/>
            </a:prstGeom>
          </p:spPr>
          <p:txBody>
            <a:bodyPr lIns="52569" tIns="52569" rIns="52569" bIns="52569" rtlCol="0" anchor="ctr"/>
            <a:lstStyle/>
            <a:p>
              <a:pPr algn="ctr">
                <a:lnSpc>
                  <a:spcPts val="1283"/>
                </a:lnSpc>
              </a:pPr>
              <a:endParaRPr/>
            </a:p>
            <a:p>
              <a:pPr algn="ctr">
                <a:lnSpc>
                  <a:spcPts val="1283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398632" y="14492514"/>
            <a:ext cx="1075933" cy="1052286"/>
          </a:xfrm>
          <a:custGeom>
            <a:avLst/>
            <a:gdLst/>
            <a:ahLst/>
            <a:cxnLst/>
            <a:rect l="l" t="t" r="r" b="b"/>
            <a:pathLst>
              <a:path w="1075933" h="1052286">
                <a:moveTo>
                  <a:pt x="0" y="0"/>
                </a:moveTo>
                <a:lnTo>
                  <a:pt x="1075933" y="0"/>
                </a:lnTo>
                <a:lnTo>
                  <a:pt x="1075933" y="1052286"/>
                </a:lnTo>
                <a:lnTo>
                  <a:pt x="0" y="10522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 rot="92568">
            <a:off x="2097985" y="14470354"/>
            <a:ext cx="179179" cy="357352"/>
            <a:chOff x="0" y="0"/>
            <a:chExt cx="56781" cy="11324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6781" cy="113243"/>
            </a:xfrm>
            <a:custGeom>
              <a:avLst/>
              <a:gdLst/>
              <a:ahLst/>
              <a:cxnLst/>
              <a:rect l="l" t="t" r="r" b="b"/>
              <a:pathLst>
                <a:path w="56781" h="113243">
                  <a:moveTo>
                    <a:pt x="0" y="0"/>
                  </a:moveTo>
                  <a:lnTo>
                    <a:pt x="56781" y="0"/>
                  </a:lnTo>
                  <a:lnTo>
                    <a:pt x="56781" y="113243"/>
                  </a:lnTo>
                  <a:lnTo>
                    <a:pt x="0" y="11324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56781" cy="132293"/>
            </a:xfrm>
            <a:prstGeom prst="rect">
              <a:avLst/>
            </a:prstGeom>
          </p:spPr>
          <p:txBody>
            <a:bodyPr lIns="43180" tIns="43180" rIns="43180" bIns="43180" rtlCol="0" anchor="ctr"/>
            <a:lstStyle/>
            <a:p>
              <a:pPr algn="ctr">
                <a:lnSpc>
                  <a:spcPts val="1739"/>
                </a:lnSpc>
              </a:pPr>
              <a:endParaRPr/>
            </a:p>
          </p:txBody>
        </p:sp>
      </p:grpSp>
      <p:sp>
        <p:nvSpPr>
          <p:cNvPr id="31" name="Freeform 31">
            <a:hlinkClick r:id="rId15" tooltip="https://myfloridacfo.sharepoint.com/:f:/r/sites/LnD/CCN/GAMES%20%20Test%20Your%20Knowledge/BINGO?csf=1&amp;web=1&amp;e=l9GqhI"/>
          </p:cNvPr>
          <p:cNvSpPr/>
          <p:nvPr/>
        </p:nvSpPr>
        <p:spPr>
          <a:xfrm>
            <a:off x="229666" y="13050808"/>
            <a:ext cx="932109" cy="1304478"/>
          </a:xfrm>
          <a:custGeom>
            <a:avLst/>
            <a:gdLst/>
            <a:ahLst/>
            <a:cxnLst/>
            <a:rect l="l" t="t" r="r" b="b"/>
            <a:pathLst>
              <a:path w="932109" h="1304478">
                <a:moveTo>
                  <a:pt x="0" y="0"/>
                </a:moveTo>
                <a:lnTo>
                  <a:pt x="932109" y="0"/>
                </a:lnTo>
                <a:lnTo>
                  <a:pt x="932109" y="1304478"/>
                </a:lnTo>
                <a:lnTo>
                  <a:pt x="0" y="13044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1474565" y="13090762"/>
            <a:ext cx="1180452" cy="1263004"/>
            <a:chOff x="0" y="0"/>
            <a:chExt cx="1573935" cy="1684005"/>
          </a:xfrm>
        </p:grpSpPr>
        <p:sp>
          <p:nvSpPr>
            <p:cNvPr id="33" name="Freeform 33">
              <a:hlinkClick r:id="rId18" tooltip="https://myfloridacfo.sharepoint.com/:f:/r/sites/LnD/CCN/GAMES%20%20Test%20Your%20Knowledge/CROSSWORD%20PUZZLES?csf=1&amp;web=1&amp;e=ZhdiQj"/>
            </p:cNvPr>
            <p:cNvSpPr/>
            <p:nvPr/>
          </p:nvSpPr>
          <p:spPr>
            <a:xfrm>
              <a:off x="0" y="0"/>
              <a:ext cx="1573935" cy="1227670"/>
            </a:xfrm>
            <a:custGeom>
              <a:avLst/>
              <a:gdLst/>
              <a:ahLst/>
              <a:cxnLst/>
              <a:rect l="l" t="t" r="r" b="b"/>
              <a:pathLst>
                <a:path w="1573935" h="1227670">
                  <a:moveTo>
                    <a:pt x="0" y="0"/>
                  </a:moveTo>
                  <a:lnTo>
                    <a:pt x="1573935" y="0"/>
                  </a:lnTo>
                  <a:lnTo>
                    <a:pt x="1573935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1691" y="1273871"/>
              <a:ext cx="1470554" cy="410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18" tooltip="https://myfloridacfo.sharepoint.com/:f:/r/sites/LnD/CCN/GAMES%20%20Test%20Your%20Knowledge/CROSSWORD%20PUZZLES?csf=1&amp;web=1&amp;e=ZhdiQj"/>
                </a:rPr>
                <a:t>CROSSWORD PUZZLES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312345" y="13090762"/>
            <a:ext cx="1182721" cy="1263022"/>
            <a:chOff x="0" y="0"/>
            <a:chExt cx="1576962" cy="1684030"/>
          </a:xfrm>
        </p:grpSpPr>
        <p:sp>
          <p:nvSpPr>
            <p:cNvPr id="36" name="Freeform 36">
              <a:hlinkClick r:id="rId20" tooltip="https://myfloridacfo.sharepoint.com/:f:/r/sites/LnD/CCN/GAMES%20%20Test%20Your%20Knowledge/WORD%20SCRAMBLE?csf=1&amp;web=1&amp;e=gxDkUn"/>
            </p:cNvPr>
            <p:cNvSpPr/>
            <p:nvPr/>
          </p:nvSpPr>
          <p:spPr>
            <a:xfrm>
              <a:off x="169228" y="0"/>
              <a:ext cx="1238507" cy="1227670"/>
            </a:xfrm>
            <a:custGeom>
              <a:avLst/>
              <a:gdLst/>
              <a:ahLst/>
              <a:cxnLst/>
              <a:rect l="l" t="t" r="r" b="b"/>
              <a:pathLst>
                <a:path w="1238507" h="1227670">
                  <a:moveTo>
                    <a:pt x="0" y="0"/>
                  </a:moveTo>
                  <a:lnTo>
                    <a:pt x="1238506" y="0"/>
                  </a:lnTo>
                  <a:lnTo>
                    <a:pt x="1238506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273871"/>
              <a:ext cx="1576962" cy="41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0" tooltip="https://myfloridacfo.sharepoint.com/:f:/r/sites/LnD/CCN/GAMES%20%20Test%20Your%20Knowledge/WORD%20SCRAMBLE?csf=1&amp;web=1&amp;e=gxDkUn"/>
                </a:rPr>
                <a:t>WORD SCRAMBLES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967807" y="13090762"/>
            <a:ext cx="1201406" cy="1127523"/>
            <a:chOff x="0" y="0"/>
            <a:chExt cx="1601875" cy="1503365"/>
          </a:xfrm>
        </p:grpSpPr>
        <p:sp>
          <p:nvSpPr>
            <p:cNvPr id="39" name="Freeform 39">
              <a:hlinkClick r:id="rId23" tooltip="https://myfloridacfo.sharepoint.com/:f:/r/sites/LnD/CCN/GAMES%20%20Test%20Your%20Knowledge/MATCHING?csf=1&amp;web=1&amp;e=id8vzd"/>
            </p:cNvPr>
            <p:cNvSpPr/>
            <p:nvPr/>
          </p:nvSpPr>
          <p:spPr>
            <a:xfrm>
              <a:off x="73430" y="0"/>
              <a:ext cx="1455016" cy="1227670"/>
            </a:xfrm>
            <a:custGeom>
              <a:avLst/>
              <a:gdLst/>
              <a:ahLst/>
              <a:cxnLst/>
              <a:rect l="l" t="t" r="r" b="b"/>
              <a:pathLst>
                <a:path w="1455016" h="1227670">
                  <a:moveTo>
                    <a:pt x="0" y="0"/>
                  </a:moveTo>
                  <a:lnTo>
                    <a:pt x="1455015" y="0"/>
                  </a:lnTo>
                  <a:lnTo>
                    <a:pt x="1455015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302446"/>
              <a:ext cx="1601875" cy="20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6" tooltip="https://myfloridacfo.sharepoint.com/:f:/r/sites/LnD/CCN/GAMES%20%20Test%20Your%20Knowledge/MATCHING?csf=1&amp;web=1&amp;e=D9jZMR"/>
                </a:rPr>
                <a:t>MATCHING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8807857" y="13090762"/>
            <a:ext cx="1052316" cy="1263022"/>
            <a:chOff x="0" y="0"/>
            <a:chExt cx="1403089" cy="1684030"/>
          </a:xfrm>
        </p:grpSpPr>
        <p:sp>
          <p:nvSpPr>
            <p:cNvPr id="42" name="Freeform 42">
              <a:hlinkClick r:id="rId27" tooltip="https://myfloridacfo.sharepoint.com/:f:/r/sites/LnD/CCN/GAMES%20%20Test%20Your%20Knowledge/WORD%20SEARCH?csf=1&amp;web=1&amp;e=6GwZTM"/>
            </p:cNvPr>
            <p:cNvSpPr/>
            <p:nvPr/>
          </p:nvSpPr>
          <p:spPr>
            <a:xfrm>
              <a:off x="0" y="0"/>
              <a:ext cx="1403089" cy="1227670"/>
            </a:xfrm>
            <a:custGeom>
              <a:avLst/>
              <a:gdLst/>
              <a:ahLst/>
              <a:cxnLst/>
              <a:rect l="l" t="t" r="r" b="b"/>
              <a:pathLst>
                <a:path w="1403089" h="1227670">
                  <a:moveTo>
                    <a:pt x="0" y="0"/>
                  </a:moveTo>
                  <a:lnTo>
                    <a:pt x="1403089" y="0"/>
                  </a:lnTo>
                  <a:lnTo>
                    <a:pt x="1403089" y="1227670"/>
                  </a:lnTo>
                  <a:lnTo>
                    <a:pt x="0" y="1227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r="-55049" b="-7587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7951" y="1273871"/>
              <a:ext cx="1327186" cy="410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7" tooltip="https://myfloridacfo.sharepoint.com/:f:/r/sites/LnD/CCN/GAMES%20%20Test%20Your%20Knowledge/WORD%20SEARCH?csf=1&amp;web=1&amp;e=6GwZTM"/>
                </a:rPr>
                <a:t>WORD</a:t>
              </a:r>
            </a:p>
            <a:p>
              <a:pPr algn="ctr">
                <a:lnSpc>
                  <a:spcPts val="1101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27" tooltip="https://myfloridacfo.sharepoint.com/:f:/r/sites/LnD/CCN/GAMES%20%20Test%20Your%20Knowledge/WORD%20SEARCH?csf=1&amp;web=1&amp;e=6GwZTM"/>
                </a:rPr>
                <a:t>SEARCHES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482004" y="13086927"/>
            <a:ext cx="1201406" cy="1244706"/>
            <a:chOff x="0" y="0"/>
            <a:chExt cx="1601875" cy="1659608"/>
          </a:xfrm>
        </p:grpSpPr>
        <p:sp>
          <p:nvSpPr>
            <p:cNvPr id="45" name="Freeform 45">
              <a:hlinkClick r:id="rId30" tooltip="https://myfloridacfo.sharepoint.com/sites/LnD/CCN/GAMES%20%20Test%20Your%20Knowledge/Forms/AllItems.aspx?csf=1&amp;web=1&amp;e=Y32s7i&amp;CID=8f77cd9f%2De187%2D4ae4%2D84c1%2D07bfbecb77f0&amp;FolderCTID=0x0120007A22E98326A67242A00876927C9D6AA0&amp;id=%2Fsites%2FLnD%2FCCN%2FGAMES%20%20Test%20Your%20Knowledge%2FMULTIPLE%20CHOICE"/>
            </p:cNvPr>
            <p:cNvSpPr/>
            <p:nvPr/>
          </p:nvSpPr>
          <p:spPr>
            <a:xfrm>
              <a:off x="38730" y="0"/>
              <a:ext cx="1524416" cy="1213816"/>
            </a:xfrm>
            <a:custGeom>
              <a:avLst/>
              <a:gdLst/>
              <a:ahLst/>
              <a:cxnLst/>
              <a:rect l="l" t="t" r="r" b="b"/>
              <a:pathLst>
                <a:path w="1524416" h="1213816">
                  <a:moveTo>
                    <a:pt x="0" y="0"/>
                  </a:moveTo>
                  <a:lnTo>
                    <a:pt x="1524415" y="0"/>
                  </a:lnTo>
                  <a:lnTo>
                    <a:pt x="1524415" y="1213816"/>
                  </a:lnTo>
                  <a:lnTo>
                    <a:pt x="0" y="1213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307559"/>
              <a:ext cx="1601875" cy="352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32" tooltip="https://myfloridacfo.sharepoint.com/:f:/r/sites/LnD/CCN/GAMES%20%20Test%20Your%20Knowledge/MULTIPLE%20CHOICE?csf=1&amp;web=1&amp;e=Y32s7i"/>
                </a:rPr>
                <a:t>MULTIPLE CHOICE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5996201" y="13050281"/>
            <a:ext cx="1003354" cy="1281352"/>
            <a:chOff x="0" y="0"/>
            <a:chExt cx="1337805" cy="1708470"/>
          </a:xfrm>
        </p:grpSpPr>
        <p:sp>
          <p:nvSpPr>
            <p:cNvPr id="48" name="Freeform 48">
              <a:hlinkClick r:id="rId33" tooltip="https://myfloridacfo.sharepoint.com/sites/LnD/CCN/GAMES%20%20Test%20Your%20Knowledge/Forms/AllItems.aspx?csf=1&amp;web=1&amp;e=agHBth&amp;CID=0c3ee624%2D6e2a%2D47ea%2Db65c%2D8be2beb69e26&amp;FolderCTID=0x0120007A22E98326A67242A00876927C9D6AA0&amp;id=%2Fsites%2FLnD%2FCCN%2FGAMES%20%20Test%20Your%20Knowledge%2FWHEEL%20OF%20FORTUNE"/>
            </p:cNvPr>
            <p:cNvSpPr/>
            <p:nvPr/>
          </p:nvSpPr>
          <p:spPr>
            <a:xfrm>
              <a:off x="13048" y="0"/>
              <a:ext cx="1311708" cy="1326633"/>
            </a:xfrm>
            <a:custGeom>
              <a:avLst/>
              <a:gdLst/>
              <a:ahLst/>
              <a:cxnLst/>
              <a:rect l="l" t="t" r="r" b="b"/>
              <a:pathLst>
                <a:path w="1311708" h="1326633">
                  <a:moveTo>
                    <a:pt x="0" y="0"/>
                  </a:moveTo>
                  <a:lnTo>
                    <a:pt x="1311709" y="0"/>
                  </a:lnTo>
                  <a:lnTo>
                    <a:pt x="1311709" y="1326633"/>
                  </a:lnTo>
                  <a:lnTo>
                    <a:pt x="0" y="132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356421"/>
              <a:ext cx="1337805" cy="352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3"/>
                </a:lnSpc>
              </a:pPr>
              <a:r>
                <a:rPr lang="en-US" sz="1223">
                  <a:solidFill>
                    <a:srgbClr val="BE1E2D"/>
                  </a:solidFill>
                  <a:latin typeface="Adriana"/>
                  <a:ea typeface="Adriana"/>
                  <a:cs typeface="Adriana"/>
                  <a:sym typeface="Adriana"/>
                  <a:hlinkClick r:id="rId36" tooltip="https://myfloridacfo.sharepoint.com/:f:/r/sites/LnD/CCN/GAMES%20%20Test%20Your%20Knowledge/WHEEL%20OF%20FORTUNE?csf=1&amp;web=1&amp;e=agHBth"/>
                </a:rPr>
                <a:t>WHEEL OF FORTUNE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74543" y="3233629"/>
            <a:ext cx="419578" cy="326222"/>
          </a:xfrm>
          <a:custGeom>
            <a:avLst/>
            <a:gdLst/>
            <a:ahLst/>
            <a:cxnLst/>
            <a:rect l="l" t="t" r="r" b="b"/>
            <a:pathLst>
              <a:path w="419578" h="326222">
                <a:moveTo>
                  <a:pt x="0" y="0"/>
                </a:moveTo>
                <a:lnTo>
                  <a:pt x="419578" y="0"/>
                </a:lnTo>
                <a:lnTo>
                  <a:pt x="419578" y="326222"/>
                </a:lnTo>
                <a:lnTo>
                  <a:pt x="0" y="32622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74543" y="3879542"/>
            <a:ext cx="419578" cy="326222"/>
          </a:xfrm>
          <a:custGeom>
            <a:avLst/>
            <a:gdLst/>
            <a:ahLst/>
            <a:cxnLst/>
            <a:rect l="l" t="t" r="r" b="b"/>
            <a:pathLst>
              <a:path w="419578" h="326222">
                <a:moveTo>
                  <a:pt x="0" y="0"/>
                </a:moveTo>
                <a:lnTo>
                  <a:pt x="419578" y="0"/>
                </a:lnTo>
                <a:lnTo>
                  <a:pt x="419578" y="326221"/>
                </a:lnTo>
                <a:lnTo>
                  <a:pt x="0" y="326221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2" name="Freeform 52"/>
          <p:cNvSpPr/>
          <p:nvPr/>
        </p:nvSpPr>
        <p:spPr>
          <a:xfrm>
            <a:off x="74543" y="4691538"/>
            <a:ext cx="419578" cy="326222"/>
          </a:xfrm>
          <a:custGeom>
            <a:avLst/>
            <a:gdLst/>
            <a:ahLst/>
            <a:cxnLst/>
            <a:rect l="l" t="t" r="r" b="b"/>
            <a:pathLst>
              <a:path w="419578" h="326222">
                <a:moveTo>
                  <a:pt x="0" y="0"/>
                </a:moveTo>
                <a:lnTo>
                  <a:pt x="419578" y="0"/>
                </a:lnTo>
                <a:lnTo>
                  <a:pt x="419578" y="326222"/>
                </a:lnTo>
                <a:lnTo>
                  <a:pt x="0" y="32622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3" name="Group 53"/>
          <p:cNvGrpSpPr/>
          <p:nvPr/>
        </p:nvGrpSpPr>
        <p:grpSpPr>
          <a:xfrm>
            <a:off x="3970163" y="10063979"/>
            <a:ext cx="1856746" cy="2199313"/>
            <a:chOff x="0" y="0"/>
            <a:chExt cx="2475661" cy="2932417"/>
          </a:xfrm>
        </p:grpSpPr>
        <p:sp>
          <p:nvSpPr>
            <p:cNvPr id="54" name="Freeform 54"/>
            <p:cNvSpPr/>
            <p:nvPr/>
          </p:nvSpPr>
          <p:spPr>
            <a:xfrm rot="-283135">
              <a:off x="109545" y="88150"/>
              <a:ext cx="2256571" cy="2756117"/>
            </a:xfrm>
            <a:custGeom>
              <a:avLst/>
              <a:gdLst/>
              <a:ahLst/>
              <a:cxnLst/>
              <a:rect l="l" t="t" r="r" b="b"/>
              <a:pathLst>
                <a:path w="2256571" h="2756117">
                  <a:moveTo>
                    <a:pt x="0" y="0"/>
                  </a:moveTo>
                  <a:lnTo>
                    <a:pt x="2256571" y="0"/>
                  </a:lnTo>
                  <a:lnTo>
                    <a:pt x="2256571" y="2756117"/>
                  </a:lnTo>
                  <a:lnTo>
                    <a:pt x="0" y="2756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5"/>
            <p:cNvSpPr txBox="1"/>
            <p:nvPr/>
          </p:nvSpPr>
          <p:spPr>
            <a:xfrm rot="-283135">
              <a:off x="228956" y="1124397"/>
              <a:ext cx="2040081" cy="954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7"/>
                </a:lnSpc>
              </a:pPr>
              <a:r>
                <a:rPr lang="en-US" sz="1283">
                  <a:solidFill>
                    <a:srgbClr val="CE1F2C"/>
                  </a:solidFill>
                  <a:latin typeface="Finger Paint"/>
                  <a:ea typeface="Finger Paint"/>
                  <a:cs typeface="Finger Paint"/>
                  <a:sym typeface="Finger Paint"/>
                  <a:hlinkClick r:id="rId40" tooltip="https://peoplefirst.myflorida.com/peoplefirst/index.html"/>
                </a:rPr>
                <a:t>Florida PALM Cash Management System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-283135">
              <a:off x="488872" y="2247032"/>
              <a:ext cx="1666533" cy="481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7"/>
                </a:lnSpc>
              </a:pPr>
              <a:r>
                <a:rPr lang="en-US" sz="1283">
                  <a:solidFill>
                    <a:srgbClr val="CE1F2C"/>
                  </a:solidFill>
                  <a:latin typeface="Finger Paint"/>
                  <a:ea typeface="Finger Paint"/>
                  <a:cs typeface="Finger Paint"/>
                  <a:sym typeface="Finger Paint"/>
                  <a:hlinkClick r:id="rId40" tooltip="https://peoplefirst.myflorida.com/peoplefirst/index.html"/>
                </a:rPr>
                <a:t>February 5, 9am-12pm</a:t>
              </a:r>
            </a:p>
          </p:txBody>
        </p:sp>
        <p:sp>
          <p:nvSpPr>
            <p:cNvPr id="57" name="Freeform 57">
              <a:hlinkClick r:id="rId40" tooltip="https://peoplefirst.myflorida.com/peoplefirst/index.html"/>
            </p:cNvPr>
            <p:cNvSpPr/>
            <p:nvPr/>
          </p:nvSpPr>
          <p:spPr>
            <a:xfrm rot="2410651">
              <a:off x="813149" y="1625105"/>
              <a:ext cx="1051731" cy="1018865"/>
            </a:xfrm>
            <a:custGeom>
              <a:avLst/>
              <a:gdLst/>
              <a:ahLst/>
              <a:cxnLst/>
              <a:rect l="l" t="t" r="r" b="b"/>
              <a:pathLst>
                <a:path w="1051731" h="1018865">
                  <a:moveTo>
                    <a:pt x="0" y="0"/>
                  </a:moveTo>
                  <a:lnTo>
                    <a:pt x="1051732" y="0"/>
                  </a:lnTo>
                  <a:lnTo>
                    <a:pt x="1051732" y="1018865"/>
                  </a:lnTo>
                  <a:lnTo>
                    <a:pt x="0" y="1018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922401" y="9878747"/>
            <a:ext cx="2097899" cy="2446350"/>
            <a:chOff x="0" y="0"/>
            <a:chExt cx="2797198" cy="3261800"/>
          </a:xfrm>
        </p:grpSpPr>
        <p:sp>
          <p:nvSpPr>
            <p:cNvPr id="59" name="Freeform 59"/>
            <p:cNvSpPr/>
            <p:nvPr/>
          </p:nvSpPr>
          <p:spPr>
            <a:xfrm rot="-975194">
              <a:off x="347717" y="238475"/>
              <a:ext cx="2101764" cy="2784851"/>
            </a:xfrm>
            <a:custGeom>
              <a:avLst/>
              <a:gdLst/>
              <a:ahLst/>
              <a:cxnLst/>
              <a:rect l="l" t="t" r="r" b="b"/>
              <a:pathLst>
                <a:path w="2101764" h="2784851">
                  <a:moveTo>
                    <a:pt x="0" y="0"/>
                  </a:moveTo>
                  <a:lnTo>
                    <a:pt x="2101764" y="0"/>
                  </a:lnTo>
                  <a:lnTo>
                    <a:pt x="2101764" y="2784850"/>
                  </a:lnTo>
                  <a:lnTo>
                    <a:pt x="0" y="2784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 l="-4242" r="-424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Box 60"/>
            <p:cNvSpPr txBox="1"/>
            <p:nvPr/>
          </p:nvSpPr>
          <p:spPr>
            <a:xfrm rot="-975194">
              <a:off x="484365" y="1199598"/>
              <a:ext cx="1900126" cy="1108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8"/>
                </a:lnSpc>
              </a:pPr>
              <a:r>
                <a:rPr lang="en-US" sz="1195">
                  <a:solidFill>
                    <a:srgbClr val="CE1F2C"/>
                  </a:solidFill>
                  <a:latin typeface="Finger Paint"/>
                  <a:ea typeface="Finger Paint"/>
                  <a:cs typeface="Finger Paint"/>
                  <a:sym typeface="Finger Paint"/>
                  <a:hlinkClick r:id="rId40" tooltip="https://peoplefirst.myflorida.com/peoplefirst/index.html"/>
                </a:rPr>
                <a:t>FLAIR to Florida PALM: The Transformation of the Chart of Accounts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 rot="-975194">
              <a:off x="920218" y="2428439"/>
              <a:ext cx="1552205" cy="447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38"/>
                </a:lnSpc>
              </a:pPr>
              <a:r>
                <a:rPr lang="en-US" sz="1195">
                  <a:solidFill>
                    <a:srgbClr val="CE1F2C"/>
                  </a:solidFill>
                  <a:latin typeface="Finger Paint"/>
                  <a:ea typeface="Finger Paint"/>
                  <a:cs typeface="Finger Paint"/>
                  <a:sym typeface="Finger Paint"/>
                  <a:hlinkClick r:id="rId40" tooltip="https://peoplefirst.myflorida.com/peoplefirst/index.html"/>
                </a:rPr>
                <a:t>February 20, 9am-1PM</a:t>
              </a:r>
            </a:p>
          </p:txBody>
        </p:sp>
        <p:sp>
          <p:nvSpPr>
            <p:cNvPr id="62" name="Freeform 62">
              <a:hlinkClick r:id="rId40" tooltip="https://peoplefirst.myflorida.com/peoplefirst/index.html"/>
            </p:cNvPr>
            <p:cNvSpPr/>
            <p:nvPr/>
          </p:nvSpPr>
          <p:spPr>
            <a:xfrm rot="1638447">
              <a:off x="1108729" y="1889030"/>
              <a:ext cx="979580" cy="948968"/>
            </a:xfrm>
            <a:custGeom>
              <a:avLst/>
              <a:gdLst/>
              <a:ahLst/>
              <a:cxnLst/>
              <a:rect l="l" t="t" r="r" b="b"/>
              <a:pathLst>
                <a:path w="979580" h="948968">
                  <a:moveTo>
                    <a:pt x="0" y="0"/>
                  </a:moveTo>
                  <a:lnTo>
                    <a:pt x="979580" y="0"/>
                  </a:lnTo>
                  <a:lnTo>
                    <a:pt x="979580" y="948968"/>
                  </a:lnTo>
                  <a:lnTo>
                    <a:pt x="0" y="948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5922712" y="10015173"/>
            <a:ext cx="2025628" cy="2374543"/>
            <a:chOff x="0" y="0"/>
            <a:chExt cx="2700837" cy="3166058"/>
          </a:xfrm>
        </p:grpSpPr>
        <p:sp>
          <p:nvSpPr>
            <p:cNvPr id="64" name="Freeform 64"/>
            <p:cNvSpPr/>
            <p:nvPr/>
          </p:nvSpPr>
          <p:spPr>
            <a:xfrm rot="632080">
              <a:off x="237805" y="179767"/>
              <a:ext cx="2225227" cy="2806524"/>
            </a:xfrm>
            <a:custGeom>
              <a:avLst/>
              <a:gdLst/>
              <a:ahLst/>
              <a:cxnLst/>
              <a:rect l="l" t="t" r="r" b="b"/>
              <a:pathLst>
                <a:path w="2225227" h="2806524">
                  <a:moveTo>
                    <a:pt x="0" y="0"/>
                  </a:moveTo>
                  <a:lnTo>
                    <a:pt x="2225227" y="0"/>
                  </a:lnTo>
                  <a:lnTo>
                    <a:pt x="2225227" y="2806524"/>
                  </a:lnTo>
                  <a:lnTo>
                    <a:pt x="0" y="2806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 l="-1631" r="-163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Box 65"/>
            <p:cNvSpPr txBox="1"/>
            <p:nvPr/>
          </p:nvSpPr>
          <p:spPr>
            <a:xfrm rot="632080">
              <a:off x="343442" y="1231122"/>
              <a:ext cx="2011744" cy="48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7"/>
                </a:lnSpc>
              </a:pPr>
              <a:r>
                <a:rPr lang="en-US" sz="1265">
                  <a:solidFill>
                    <a:srgbClr val="CE1F2C"/>
                  </a:solidFill>
                  <a:latin typeface="Finger Paint"/>
                  <a:ea typeface="Finger Paint"/>
                  <a:cs typeface="Finger Paint"/>
                  <a:sym typeface="Finger Paint"/>
                  <a:hlinkClick r:id="rId40" tooltip="https://peoplefirst.myflorida.com/peoplefirst/index.html"/>
                </a:rPr>
                <a:t>Florida PALM Navigation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 rot="632080">
              <a:off x="406586" y="1902105"/>
              <a:ext cx="1643385" cy="48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7"/>
                </a:lnSpc>
              </a:pPr>
              <a:r>
                <a:rPr lang="en-US" sz="1265">
                  <a:solidFill>
                    <a:srgbClr val="CE1F2C"/>
                  </a:solidFill>
                  <a:latin typeface="Finger Paint"/>
                  <a:ea typeface="Finger Paint"/>
                  <a:cs typeface="Finger Paint"/>
                  <a:sym typeface="Finger Paint"/>
                  <a:hlinkClick r:id="rId40" tooltip="https://peoplefirst.myflorida.com/peoplefirst/index.html"/>
                </a:rPr>
                <a:t>February 11, 1pm-3pm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 rot="632080">
              <a:off x="259820" y="2387003"/>
              <a:ext cx="1643385" cy="48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7"/>
                </a:lnSpc>
              </a:pPr>
              <a:r>
                <a:rPr lang="en-US" sz="1265">
                  <a:solidFill>
                    <a:srgbClr val="CE1F2C"/>
                  </a:solidFill>
                  <a:latin typeface="Finger Paint"/>
                  <a:ea typeface="Finger Paint"/>
                  <a:cs typeface="Finger Paint"/>
                  <a:sym typeface="Finger Paint"/>
                  <a:hlinkClick r:id="rId40" tooltip="https://peoplefirst.myflorida.com/peoplefirst/index.html"/>
                </a:rPr>
                <a:t>February 26, 9am-11am</a:t>
              </a:r>
            </a:p>
          </p:txBody>
        </p:sp>
        <p:sp>
          <p:nvSpPr>
            <p:cNvPr id="68" name="Freeform 68">
              <a:hlinkClick r:id="rId40" tooltip="https://peoplefirst.myflorida.com/peoplefirst/index.html"/>
            </p:cNvPr>
            <p:cNvSpPr/>
            <p:nvPr/>
          </p:nvSpPr>
          <p:spPr>
            <a:xfrm rot="3220655">
              <a:off x="802996" y="1314264"/>
              <a:ext cx="1037123" cy="1004713"/>
            </a:xfrm>
            <a:custGeom>
              <a:avLst/>
              <a:gdLst/>
              <a:ahLst/>
              <a:cxnLst/>
              <a:rect l="l" t="t" r="r" b="b"/>
              <a:pathLst>
                <a:path w="1037123" h="1004713">
                  <a:moveTo>
                    <a:pt x="0" y="0"/>
                  </a:moveTo>
                  <a:lnTo>
                    <a:pt x="1037123" y="0"/>
                  </a:lnTo>
                  <a:lnTo>
                    <a:pt x="1037123" y="1004713"/>
                  </a:lnTo>
                  <a:lnTo>
                    <a:pt x="0" y="1004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1">
                <a:extLst>
                  <a:ext uri="{96DAC541-7B7A-43D3-8B79-37D633B846F1}">
                    <asvg:svgBlip xmlns:asvg="http://schemas.microsoft.com/office/drawing/2016/SVG/main" r:embed="rId4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Freeform 69"/>
          <p:cNvSpPr/>
          <p:nvPr/>
        </p:nvSpPr>
        <p:spPr>
          <a:xfrm>
            <a:off x="9334015" y="6080850"/>
            <a:ext cx="709624" cy="580283"/>
          </a:xfrm>
          <a:custGeom>
            <a:avLst/>
            <a:gdLst/>
            <a:ahLst/>
            <a:cxnLst/>
            <a:rect l="l" t="t" r="r" b="b"/>
            <a:pathLst>
              <a:path w="709624" h="580283">
                <a:moveTo>
                  <a:pt x="0" y="0"/>
                </a:moveTo>
                <a:lnTo>
                  <a:pt x="709624" y="0"/>
                </a:lnTo>
                <a:lnTo>
                  <a:pt x="709624" y="580283"/>
                </a:lnTo>
                <a:lnTo>
                  <a:pt x="0" y="580283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 t="-7858" b="-785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0" name="Group 70"/>
          <p:cNvGrpSpPr/>
          <p:nvPr/>
        </p:nvGrpSpPr>
        <p:grpSpPr>
          <a:xfrm>
            <a:off x="1591225" y="15164254"/>
            <a:ext cx="6518782" cy="226314"/>
            <a:chOff x="0" y="0"/>
            <a:chExt cx="8691710" cy="301752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5364480" cy="301752"/>
            </a:xfrm>
            <a:custGeom>
              <a:avLst/>
              <a:gdLst/>
              <a:ahLst/>
              <a:cxnLst/>
              <a:rect l="l" t="t" r="r" b="b"/>
              <a:pathLst>
                <a:path w="5364480" h="301752">
                  <a:moveTo>
                    <a:pt x="0" y="0"/>
                  </a:moveTo>
                  <a:lnTo>
                    <a:pt x="5364480" y="0"/>
                  </a:lnTo>
                  <a:lnTo>
                    <a:pt x="5364480" y="301752"/>
                  </a:lnTo>
                  <a:lnTo>
                    <a:pt x="0" y="30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5427980" y="0"/>
              <a:ext cx="3263730" cy="301752"/>
            </a:xfrm>
            <a:custGeom>
              <a:avLst/>
              <a:gdLst/>
              <a:ahLst/>
              <a:cxnLst/>
              <a:rect l="l" t="t" r="r" b="b"/>
              <a:pathLst>
                <a:path w="3263730" h="301752">
                  <a:moveTo>
                    <a:pt x="0" y="0"/>
                  </a:moveTo>
                  <a:lnTo>
                    <a:pt x="3263730" y="0"/>
                  </a:lnTo>
                  <a:lnTo>
                    <a:pt x="3263730" y="301752"/>
                  </a:lnTo>
                  <a:lnTo>
                    <a:pt x="0" y="30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4">
                <a:extLst>
                  <a:ext uri="{96DAC541-7B7A-43D3-8B79-37D633B846F1}">
                    <asvg:svgBlip xmlns:asvg="http://schemas.microsoft.com/office/drawing/2016/SVG/main" r:embed="rId45"/>
                  </a:ext>
                </a:extLst>
              </a:blip>
              <a:stretch>
                <a:fillRect l="-15659" r="-487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" name="Freeform 73"/>
          <p:cNvSpPr/>
          <p:nvPr/>
        </p:nvSpPr>
        <p:spPr>
          <a:xfrm>
            <a:off x="74543" y="5360660"/>
            <a:ext cx="419578" cy="326222"/>
          </a:xfrm>
          <a:custGeom>
            <a:avLst/>
            <a:gdLst/>
            <a:ahLst/>
            <a:cxnLst/>
            <a:rect l="l" t="t" r="r" b="b"/>
            <a:pathLst>
              <a:path w="419578" h="326222">
                <a:moveTo>
                  <a:pt x="0" y="0"/>
                </a:moveTo>
                <a:lnTo>
                  <a:pt x="419578" y="0"/>
                </a:lnTo>
                <a:lnTo>
                  <a:pt x="419578" y="326222"/>
                </a:lnTo>
                <a:lnTo>
                  <a:pt x="0" y="32622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4" name="Freeform 74"/>
          <p:cNvSpPr/>
          <p:nvPr/>
        </p:nvSpPr>
        <p:spPr>
          <a:xfrm>
            <a:off x="5276290" y="6083846"/>
            <a:ext cx="566295" cy="2993628"/>
          </a:xfrm>
          <a:custGeom>
            <a:avLst/>
            <a:gdLst/>
            <a:ahLst/>
            <a:cxnLst/>
            <a:rect l="l" t="t" r="r" b="b"/>
            <a:pathLst>
              <a:path w="566295" h="2993628">
                <a:moveTo>
                  <a:pt x="0" y="0"/>
                </a:moveTo>
                <a:lnTo>
                  <a:pt x="566295" y="0"/>
                </a:lnTo>
                <a:lnTo>
                  <a:pt x="566295" y="2993628"/>
                </a:lnTo>
                <a:lnTo>
                  <a:pt x="0" y="2993628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5" name="Freeform 75">
            <a:hlinkClick r:id="rId40" tooltip="https://peoplefirst.myflorida.com/peoplefirst/index.html"/>
          </p:cNvPr>
          <p:cNvSpPr/>
          <p:nvPr/>
        </p:nvSpPr>
        <p:spPr>
          <a:xfrm>
            <a:off x="6552547" y="7524001"/>
            <a:ext cx="3307626" cy="965894"/>
          </a:xfrm>
          <a:custGeom>
            <a:avLst/>
            <a:gdLst/>
            <a:ahLst/>
            <a:cxnLst/>
            <a:rect l="l" t="t" r="r" b="b"/>
            <a:pathLst>
              <a:path w="3307626" h="965894">
                <a:moveTo>
                  <a:pt x="0" y="0"/>
                </a:moveTo>
                <a:lnTo>
                  <a:pt x="3307626" y="0"/>
                </a:lnTo>
                <a:lnTo>
                  <a:pt x="3307626" y="965894"/>
                </a:lnTo>
                <a:lnTo>
                  <a:pt x="0" y="965894"/>
                </a:lnTo>
                <a:lnTo>
                  <a:pt x="0" y="0"/>
                </a:lnTo>
                <a:close/>
              </a:path>
            </a:pathLst>
          </a:custGeom>
          <a:blipFill>
            <a:blip r:embed="rId4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6" name="Freeform 76"/>
          <p:cNvSpPr/>
          <p:nvPr/>
        </p:nvSpPr>
        <p:spPr>
          <a:xfrm flipH="1">
            <a:off x="8177" y="11283463"/>
            <a:ext cx="1317964" cy="1371094"/>
          </a:xfrm>
          <a:custGeom>
            <a:avLst/>
            <a:gdLst/>
            <a:ahLst/>
            <a:cxnLst/>
            <a:rect l="l" t="t" r="r" b="b"/>
            <a:pathLst>
              <a:path w="1317964" h="1371094">
                <a:moveTo>
                  <a:pt x="1317964" y="0"/>
                </a:moveTo>
                <a:lnTo>
                  <a:pt x="0" y="0"/>
                </a:lnTo>
                <a:lnTo>
                  <a:pt x="0" y="1371094"/>
                </a:lnTo>
                <a:lnTo>
                  <a:pt x="1317964" y="1371094"/>
                </a:lnTo>
                <a:lnTo>
                  <a:pt x="1317964" y="0"/>
                </a:lnTo>
                <a:close/>
              </a:path>
            </a:pathLst>
          </a:custGeom>
          <a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7" name="TextBox 77"/>
          <p:cNvSpPr txBox="1"/>
          <p:nvPr/>
        </p:nvSpPr>
        <p:spPr>
          <a:xfrm>
            <a:off x="864916" y="12513776"/>
            <a:ext cx="8329625" cy="515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9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Play games that will help prepare you for end user uat in june 2025!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65930" y="9190874"/>
            <a:ext cx="2925603" cy="622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3429" u="sng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What’s Happening</a:t>
            </a:r>
          </a:p>
          <a:p>
            <a:pPr algn="ctr">
              <a:lnSpc>
                <a:spcPts val="2909"/>
              </a:lnSpc>
            </a:pPr>
            <a:r>
              <a:rPr lang="en-US" sz="1830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(Behind the Scenes)</a:t>
            </a:r>
          </a:p>
        </p:txBody>
      </p:sp>
      <p:sp>
        <p:nvSpPr>
          <p:cNvPr id="79" name="Freeform 79"/>
          <p:cNvSpPr/>
          <p:nvPr/>
        </p:nvSpPr>
        <p:spPr>
          <a:xfrm>
            <a:off x="3291090" y="9148673"/>
            <a:ext cx="652782" cy="3450828"/>
          </a:xfrm>
          <a:custGeom>
            <a:avLst/>
            <a:gdLst/>
            <a:ahLst/>
            <a:cxnLst/>
            <a:rect l="l" t="t" r="r" b="b"/>
            <a:pathLst>
              <a:path w="652782" h="3450828">
                <a:moveTo>
                  <a:pt x="0" y="0"/>
                </a:moveTo>
                <a:lnTo>
                  <a:pt x="652782" y="0"/>
                </a:lnTo>
                <a:lnTo>
                  <a:pt x="652782" y="3450828"/>
                </a:lnTo>
                <a:lnTo>
                  <a:pt x="0" y="3450828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0" name="Group 80"/>
          <p:cNvGrpSpPr/>
          <p:nvPr/>
        </p:nvGrpSpPr>
        <p:grpSpPr>
          <a:xfrm rot="632745">
            <a:off x="5715288" y="7463199"/>
            <a:ext cx="1024098" cy="977325"/>
            <a:chOff x="0" y="0"/>
            <a:chExt cx="1365463" cy="1303100"/>
          </a:xfrm>
        </p:grpSpPr>
        <p:sp>
          <p:nvSpPr>
            <p:cNvPr id="81" name="Freeform 81"/>
            <p:cNvSpPr/>
            <p:nvPr/>
          </p:nvSpPr>
          <p:spPr>
            <a:xfrm rot="-1647752">
              <a:off x="119357" y="215133"/>
              <a:ext cx="1126750" cy="792950"/>
            </a:xfrm>
            <a:custGeom>
              <a:avLst/>
              <a:gdLst/>
              <a:ahLst/>
              <a:cxnLst/>
              <a:rect l="l" t="t" r="r" b="b"/>
              <a:pathLst>
                <a:path w="1126750" h="792950">
                  <a:moveTo>
                    <a:pt x="0" y="0"/>
                  </a:moveTo>
                  <a:lnTo>
                    <a:pt x="1126750" y="0"/>
                  </a:lnTo>
                  <a:lnTo>
                    <a:pt x="1126750" y="792951"/>
                  </a:lnTo>
                  <a:lnTo>
                    <a:pt x="0" y="792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1">
                <a:extLs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Box 82"/>
            <p:cNvSpPr txBox="1"/>
            <p:nvPr/>
          </p:nvSpPr>
          <p:spPr>
            <a:xfrm rot="-1480807">
              <a:off x="272152" y="894310"/>
              <a:ext cx="959373" cy="218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52"/>
                </a:lnSpc>
              </a:pPr>
              <a:r>
                <a:rPr lang="en-US" sz="1037">
                  <a:solidFill>
                    <a:srgbClr val="9B3118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to register</a:t>
              </a:r>
            </a:p>
          </p:txBody>
        </p:sp>
      </p:grpSp>
      <p:sp>
        <p:nvSpPr>
          <p:cNvPr id="83" name="TextBox 83"/>
          <p:cNvSpPr txBox="1"/>
          <p:nvPr/>
        </p:nvSpPr>
        <p:spPr>
          <a:xfrm>
            <a:off x="77456" y="6785707"/>
            <a:ext cx="5198834" cy="1941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240" lvl="1" indent="-105120" algn="l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567-P: Share, Review, and Update Configuration Workbooks (All-SpeedKey) - Due 2/14 - </a:t>
            </a:r>
            <a:r>
              <a:rPr lang="en-US" sz="973" i="1">
                <a:solidFill>
                  <a:srgbClr val="CE1F2C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Reviewing and updating the SpeedKey Configuration Workbook.</a:t>
            </a:r>
          </a:p>
          <a:p>
            <a:pPr marL="210240" lvl="1" indent="-105120" algn="l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567-Q: Share, Review, and Update Configuration Workbooks (GL - Default Interest Apportionment) - Due 2/21 - </a:t>
            </a:r>
            <a:r>
              <a:rPr lang="en-US" sz="973" i="1">
                <a:solidFill>
                  <a:srgbClr val="CE1F2C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Reviewing and updating General Ledger module configuration values.</a:t>
            </a:r>
          </a:p>
          <a:p>
            <a:pPr marL="210240" lvl="1" indent="-105120" algn="l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570: Manage Agency-specific Implementation Schedule, Risks and Issues - Due 2/28-</a:t>
            </a:r>
            <a:r>
              <a:rPr lang="en-US" sz="973">
                <a:solidFill>
                  <a:srgbClr val="CE1F2C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973" i="1">
                <a:solidFill>
                  <a:srgbClr val="CE1F2C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Managing your agency's project activities including iterative updates to agency-specific project schedule and managing agency-unique risks and issues.</a:t>
            </a:r>
          </a:p>
          <a:p>
            <a:pPr marL="210240" lvl="1" indent="-105120" algn="l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582: Share Florida PALM Updates - Due 2/7 - </a:t>
            </a:r>
            <a:r>
              <a:rPr lang="en-US" sz="973" i="1">
                <a:solidFill>
                  <a:srgbClr val="CE1F2C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Sharing Florida PALM updates and agency progress with key agency stakeholders.</a:t>
            </a:r>
          </a:p>
          <a:p>
            <a:pPr marL="210240" lvl="1" indent="-105120" algn="l">
              <a:lnSpc>
                <a:spcPts val="1334"/>
              </a:lnSpc>
              <a:buFont typeface="Arial"/>
              <a:buChar char="•"/>
            </a:pPr>
            <a:r>
              <a:rPr lang="en-US" sz="973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Task 584: Update Authorized Smartsheet Users - Due 2/7 -</a:t>
            </a:r>
            <a:r>
              <a:rPr lang="en-US" sz="973" i="1">
                <a:solidFill>
                  <a:srgbClr val="CE1F2C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Reviewing and updating authorized agency Smartsheet users.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63094" y="8783983"/>
            <a:ext cx="3506023" cy="2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"/>
              </a:lnSpc>
            </a:pPr>
            <a:r>
              <a:rPr lang="en-US" sz="818" b="1" i="1">
                <a:solidFill>
                  <a:srgbClr val="CE1F2C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A complete list of Tasks, including those launching on a future date can be found on the Florida PALM website, </a:t>
            </a:r>
            <a:r>
              <a:rPr lang="en-US" sz="818" b="1" i="1" u="sng">
                <a:solidFill>
                  <a:srgbClr val="CE1F2C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  <a:hlinkClick r:id="rId53" tooltip="https://myfloridacfo.com/floridapalm/agency-readiness"/>
              </a:rPr>
              <a:t>here</a:t>
            </a:r>
            <a:r>
              <a:rPr lang="en-US" sz="818" b="1" i="1">
                <a:solidFill>
                  <a:srgbClr val="CE1F2C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.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50179" y="6607762"/>
            <a:ext cx="4331853" cy="132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"/>
              </a:lnSpc>
            </a:pPr>
            <a:r>
              <a:rPr lang="en-US" sz="900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Heads up SMEs &amp; POCs! The CCN may call on you to help with the following: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0207" y="6101143"/>
            <a:ext cx="3311797" cy="45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3429" u="sng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What’s Due in February: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4882421" y="9650868"/>
            <a:ext cx="4106210" cy="30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"/>
              </a:lnSpc>
            </a:pPr>
            <a:r>
              <a:rPr lang="en-US" sz="1024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following webinars are being offered by the Office of Florida Financial Education (OFFE) in the month of February: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494121" y="3285514"/>
            <a:ext cx="9405192" cy="2697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28"/>
              </a:lnSpc>
            </a:pPr>
            <a:r>
              <a:rPr lang="en-US" sz="1415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CCN Risk and Issues Team </a:t>
            </a:r>
            <a:r>
              <a:rPr lang="en-US" sz="1415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- This amazing team of pioneers has designed a repeatable and efficient process, setting a new standard for documenting agency risks and issues! Your innovation is making waves, inspiring sister agencies to adopt and replicate, and helping make a lasting impact!</a:t>
            </a:r>
          </a:p>
          <a:p>
            <a:pPr algn="just">
              <a:lnSpc>
                <a:spcPts val="685"/>
              </a:lnSpc>
            </a:pPr>
            <a:endParaRPr lang="en-US" sz="1415">
              <a:solidFill>
                <a:srgbClr val="AB311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1528"/>
              </a:lnSpc>
            </a:pPr>
            <a:r>
              <a:rPr lang="en-US" sz="1415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OFB Reconciliation and Reporting Unit </a:t>
            </a:r>
            <a:r>
              <a:rPr lang="en-US" sz="1415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- The dedication and effort you put into developing a creative and insightful analysis of the agency the Chart of Accounts (COA) crosswalk and data conversion monitoring process has not gone unnoticed! Your efforts will soon empower divisions/offices to improve operational efficiency, ensuring data remains clean and assisting in learning the new values. </a:t>
            </a:r>
          </a:p>
          <a:p>
            <a:pPr algn="just">
              <a:lnSpc>
                <a:spcPts val="685"/>
              </a:lnSpc>
            </a:pPr>
            <a:endParaRPr lang="en-US" sz="1415">
              <a:solidFill>
                <a:srgbClr val="AB311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1528"/>
              </a:lnSpc>
            </a:pPr>
            <a:r>
              <a:rPr lang="en-US" sz="1415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DFS Senior Leadership </a:t>
            </a:r>
            <a:r>
              <a:rPr lang="en-US" sz="1415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- Your dedication, allocation of resources, and consistent commitment have been instrumental to our continued project implementation success! Thank you for your unwavering support with all CCN initiatives.</a:t>
            </a:r>
          </a:p>
          <a:p>
            <a:pPr algn="just">
              <a:lnSpc>
                <a:spcPts val="691"/>
              </a:lnSpc>
            </a:pPr>
            <a:endParaRPr lang="en-US" sz="1415">
              <a:solidFill>
                <a:srgbClr val="AB311E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1528"/>
              </a:lnSpc>
            </a:pPr>
            <a:r>
              <a:rPr lang="en-US" sz="1415" b="1">
                <a:solidFill>
                  <a:srgbClr val="AB311E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OIT ABS Analysts and Developers</a:t>
            </a:r>
            <a:r>
              <a:rPr lang="en-US" sz="1415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 - Your coordination, teamwork, and meticulous efforts in remediating countless Florida PALM-impacted DFS agency business systems has been </a:t>
            </a:r>
            <a:r>
              <a:rPr lang="en-US" sz="1415" i="1">
                <a:solidFill>
                  <a:srgbClr val="AB311E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incredible</a:t>
            </a:r>
            <a:r>
              <a:rPr lang="en-US" sz="1415">
                <a:solidFill>
                  <a:srgbClr val="AB311E"/>
                </a:solidFill>
                <a:latin typeface="Canva Sans"/>
                <a:ea typeface="Canva Sans"/>
                <a:cs typeface="Canva Sans"/>
                <a:sym typeface="Canva Sans"/>
              </a:rPr>
              <a:t>! Your hard work and precision continue to drive progress forward!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929076" y="14805192"/>
            <a:ext cx="5843079" cy="22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238" b="1" u="sng">
                <a:solidFill>
                  <a:srgbClr val="AB311E"/>
                </a:solidFill>
                <a:latin typeface="Public Sans Bold"/>
                <a:ea typeface="Public Sans Bold"/>
                <a:cs typeface="Public Sans Bold"/>
                <a:sym typeface="Public Sans Bold"/>
                <a:hlinkClick r:id="rId54" tooltip="https://myfloridacfo.sharepoint.com/sites/LnD/CCN/SitePages/DFS-Florida-PALM-Stakeholders-Site.aspx"/>
              </a:rPr>
              <a:t>DFS Florida PALM Stakeholder SharePoint</a:t>
            </a:r>
            <a:r>
              <a:rPr lang="en-US" sz="1238" b="1">
                <a:solidFill>
                  <a:srgbClr val="AB311E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| </a:t>
            </a:r>
            <a:r>
              <a:rPr lang="en-US" sz="1238" b="1" u="sng">
                <a:solidFill>
                  <a:srgbClr val="AB311E"/>
                </a:solidFill>
                <a:latin typeface="Public Sans Bold"/>
                <a:ea typeface="Public Sans Bold"/>
                <a:cs typeface="Public Sans Bold"/>
                <a:sym typeface="Public Sans Bold"/>
                <a:hlinkClick r:id="rId55" tooltip="mailto:DFS.CCN4U@MyFloridaCFO.com"/>
              </a:rPr>
              <a:t>DFS.CCN4U@MyFloridaCFO.com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929076" y="14610930"/>
            <a:ext cx="5843079" cy="22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238" b="1" spc="247">
                <a:solidFill>
                  <a:srgbClr val="BE1E2D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LET'S CRUISE TO FLORIDA PALM TOGETHER!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291533" y="2884063"/>
            <a:ext cx="3585603" cy="39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</a:pPr>
            <a:r>
              <a:rPr lang="en-US" sz="3432" u="sng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Division Shout-Outs: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475445" y="9190874"/>
            <a:ext cx="4920163" cy="3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3429" u="sng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Prepare for User Acceptance Testing: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5005135" y="12443741"/>
            <a:ext cx="3860782" cy="13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8"/>
              </a:lnSpc>
            </a:pPr>
            <a:r>
              <a:rPr lang="en-US" sz="1034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Click each (love) note to register in People First.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352131" y="6169385"/>
            <a:ext cx="2925603" cy="3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3"/>
              </a:lnSpc>
            </a:pPr>
            <a:r>
              <a:rPr lang="en-US" sz="3429" u="sng">
                <a:solidFill>
                  <a:srgbClr val="BE1E2D"/>
                </a:solidFill>
                <a:latin typeface="Bright"/>
                <a:ea typeface="Bright"/>
                <a:cs typeface="Bright"/>
                <a:sym typeface="Bright"/>
              </a:rPr>
              <a:t>Training Highlight: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278936" y="6599518"/>
            <a:ext cx="3071993" cy="14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  <a:spcBef>
                <a:spcPct val="0"/>
              </a:spcBef>
            </a:pPr>
            <a:r>
              <a:rPr lang="en-US" sz="900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Project Management for Non-Project Managers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5922158" y="6784922"/>
            <a:ext cx="3938015" cy="68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r>
              <a:rPr lang="en-US" sz="1002">
                <a:solidFill>
                  <a:srgbClr val="CE1F2C"/>
                </a:solidFill>
                <a:latin typeface="Canva Sans"/>
                <a:ea typeface="Canva Sans"/>
                <a:cs typeface="Canva Sans"/>
                <a:sym typeface="Canva Sans"/>
              </a:rPr>
              <a:t>Come join Amy Topol, your CCN’s Organizational Change Management Liaison, as she breaks down the fundamental concepts of project management and demonstrates how they apply in real-world scenarios like the Florida PALM Project!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5922158" y="8526709"/>
            <a:ext cx="3938015" cy="51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2"/>
              </a:lnSpc>
            </a:pPr>
            <a:r>
              <a:rPr lang="en-US" sz="1002">
                <a:solidFill>
                  <a:srgbClr val="CE1F2C"/>
                </a:solidFill>
                <a:latin typeface="Canva Sans"/>
                <a:ea typeface="Canva Sans"/>
                <a:cs typeface="Canva Sans"/>
                <a:sym typeface="Canva Sans"/>
              </a:rPr>
              <a:t>Training includes: understanding what contributes to project success and failure, defining project objectives, preparing a contingency plan, and much more!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65794" y="9918475"/>
            <a:ext cx="3030046" cy="1022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"/>
              </a:lnSpc>
            </a:pPr>
            <a:r>
              <a:rPr lang="en-US" sz="1224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Office of Finance and Budget is working to create a FLAIR to Florida PALM Chart of Accounts crosswalk and a data conversion monitoring plan (including a checklist) that will be used to keep division data clean until go-live!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228450" y="11825063"/>
            <a:ext cx="2034066" cy="67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1"/>
              </a:lnSpc>
            </a:pPr>
            <a:r>
              <a:rPr lang="en-US" sz="1224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you are too excited to wait for more information, email: </a:t>
            </a:r>
            <a:r>
              <a:rPr lang="en-US" sz="1224" b="1" u="sng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56" tooltip="mailto:Sheila.Cole@MyFloridaCFO.com"/>
              </a:rPr>
              <a:t>Sheila Cole</a:t>
            </a:r>
            <a:r>
              <a:rPr lang="en-US" sz="1224">
                <a:solidFill>
                  <a:srgbClr val="CE1F2C"/>
                </a:solidFill>
                <a:latin typeface="Canva Sans"/>
                <a:ea typeface="Canva Sans"/>
                <a:cs typeface="Canva Sans"/>
                <a:sym typeface="Canva Sans"/>
              </a:rPr>
              <a:t>,</a:t>
            </a:r>
            <a:r>
              <a:rPr lang="en-US" sz="1224" b="1">
                <a:solidFill>
                  <a:srgbClr val="CE1F2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your CCN Business Liaison!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388006" y="10884587"/>
            <a:ext cx="1787872" cy="84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9"/>
              </a:lnSpc>
            </a:pPr>
            <a:r>
              <a:rPr lang="en-US" sz="2921" u="sng">
                <a:solidFill>
                  <a:srgbClr val="9B3118"/>
                </a:solidFill>
                <a:latin typeface="Apricots"/>
                <a:ea typeface="Apricots"/>
                <a:cs typeface="Apricots"/>
                <a:sym typeface="Apricots"/>
              </a:rPr>
              <a:t>more info</a:t>
            </a:r>
          </a:p>
          <a:p>
            <a:pPr algn="ctr">
              <a:lnSpc>
                <a:spcPts val="1460"/>
              </a:lnSpc>
            </a:pPr>
            <a:r>
              <a:rPr lang="en-US" sz="2921" u="sng">
                <a:solidFill>
                  <a:srgbClr val="9B3118"/>
                </a:solidFill>
                <a:latin typeface="Apricots"/>
                <a:ea typeface="Apricots"/>
                <a:cs typeface="Apricots"/>
                <a:sym typeface="Apricots"/>
              </a:rPr>
              <a:t>coming soon</a:t>
            </a:r>
          </a:p>
        </p:txBody>
      </p:sp>
      <p:sp>
        <p:nvSpPr>
          <p:cNvPr id="101" name="TextBox 101"/>
          <p:cNvSpPr txBox="1"/>
          <p:nvPr/>
        </p:nvSpPr>
        <p:spPr>
          <a:xfrm rot="-1450766">
            <a:off x="8150209" y="7799685"/>
            <a:ext cx="214329" cy="33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3"/>
              </a:lnSpc>
            </a:pPr>
            <a:r>
              <a:rPr lang="en-US" sz="1923" u="sng">
                <a:solidFill>
                  <a:srgbClr val="9B3118"/>
                </a:solidFill>
                <a:latin typeface="Apricots"/>
                <a:ea typeface="Apricots"/>
                <a:cs typeface="Apricots"/>
                <a:sym typeface="Apricots"/>
              </a:rPr>
              <a:t>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38bbd39f-e931-4627-bb4e-35dd95c2a6ed" xsi:nil="true"/>
    <_dlc_DocId xmlns="ee0d1073-b73c-4cf9-a2e0-1985adf7d54f">3XNNPFDRQHSR-1102996205-123</_dlc_DocId>
    <_dlc_DocIdUrl xmlns="ee0d1073-b73c-4cf9-a2e0-1985adf7d54f">
      <Url>https://myfloridacfo.sharepoint.com/sites/FLP/DFS CCN/_layouts/15/DocIdRedir.aspx?ID=3XNNPFDRQHSR-1102996205-123</Url>
      <Description>3XNNPFDRQHSR-1102996205-123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26A8CD784514980151857FFB91438" ma:contentTypeVersion="9" ma:contentTypeDescription="Create a new document." ma:contentTypeScope="" ma:versionID="5ada2d19edcb68cd8912940340cc943b">
  <xsd:schema xmlns:xsd="http://www.w3.org/2001/XMLSchema" xmlns:xs="http://www.w3.org/2001/XMLSchema" xmlns:p="http://schemas.microsoft.com/office/2006/metadata/properties" xmlns:ns2="ee0d1073-b73c-4cf9-a2e0-1985adf7d54f" xmlns:ns3="38bbd39f-e931-4627-bb4e-35dd95c2a6ed" targetNamespace="http://schemas.microsoft.com/office/2006/metadata/properties" ma:root="true" ma:fieldsID="92ea1cf7cd12e34d9b6cca020c40d3f7" ns2:_="" ns3:_="">
    <xsd:import namespace="ee0d1073-b73c-4cf9-a2e0-1985adf7d54f"/>
    <xsd:import namespace="38bbd39f-e931-4627-bb4e-35dd95c2a6e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d1073-b73c-4cf9-a2e0-1985adf7d54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bd39f-e931-4627-bb4e-35dd95c2a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2445482-3950-408F-967F-B332DD21E9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B12014-C870-4B9A-8487-A523E3693046}">
  <ds:schemaRefs>
    <ds:schemaRef ds:uri="http://schemas.microsoft.com/office/2006/metadata/properties"/>
    <ds:schemaRef ds:uri="http://schemas.microsoft.com/office/infopath/2007/PartnerControls"/>
    <ds:schemaRef ds:uri="38bbd39f-e931-4627-bb4e-35dd95c2a6ed"/>
    <ds:schemaRef ds:uri="ee0d1073-b73c-4cf9-a2e0-1985adf7d54f"/>
  </ds:schemaRefs>
</ds:datastoreItem>
</file>

<file path=customXml/itemProps3.xml><?xml version="1.0" encoding="utf-8"?>
<ds:datastoreItem xmlns:ds="http://schemas.openxmlformats.org/officeDocument/2006/customXml" ds:itemID="{C8883ED8-2B56-4D83-980C-9895D5E19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d1073-b73c-4cf9-a2e0-1985adf7d54f"/>
    <ds:schemaRef ds:uri="38bbd39f-e931-4627-bb4e-35dd95c2a6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F9F08A-82BD-44B2-A52D-7789670290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646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Canva Sans Bold Italics</vt:lpstr>
      <vt:lpstr>Bright</vt:lpstr>
      <vt:lpstr>Canva Sans Bold</vt:lpstr>
      <vt:lpstr>Canva Sans</vt:lpstr>
      <vt:lpstr>Arial</vt:lpstr>
      <vt:lpstr>Canva Sans Italics</vt:lpstr>
      <vt:lpstr>Finger Paint</vt:lpstr>
      <vt:lpstr>Apricots</vt:lpstr>
      <vt:lpstr>Public Sans Bold</vt:lpstr>
      <vt:lpstr>Adriana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Sponsor Snapshots (11 x 17 in)</dc:title>
  <dc:creator>Knapp, Amanda</dc:creator>
  <cp:lastModifiedBy>Knapp, Amanda</cp:lastModifiedBy>
  <cp:revision>3</cp:revision>
  <dcterms:created xsi:type="dcterms:W3CDTF">2006-08-16T00:00:00Z</dcterms:created>
  <dcterms:modified xsi:type="dcterms:W3CDTF">2025-05-13T18:59:40Z</dcterms:modified>
  <dc:identifier>DAGcXJT29zk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0x01010057326A8CD784514980151857FFB91438</vt:lpwstr>
  </property>
  <property fmtid="{D5CDD505-2E9C-101B-9397-08002B2CF9AE}" pid="3" name="_dlc_DocIdItemGuid">
    <vt:lpwstr>15b574ea-102b-488c-b87f-f0500bc47bef</vt:lpwstr>
  </property>
</Properties>
</file>