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5"/>
  </p:sldMasterIdLst>
  <p:sldIdLst>
    <p:sldId id="256" r:id="rId6"/>
  </p:sldIdLst>
  <p:sldSz cx="10058400" cy="15544800"/>
  <p:notesSz cx="6858000" cy="9144000"/>
  <p:embeddedFontLst>
    <p:embeddedFont>
      <p:font typeface="Adriana" panose="020B0604020202020204" charset="0"/>
      <p:regular r:id="rId7"/>
    </p:embeddedFont>
    <p:embeddedFont>
      <p:font typeface="Apricots" panose="020B0604020202020204" charset="0"/>
      <p:regular r:id="rId8"/>
    </p:embeddedFont>
    <p:embeddedFont>
      <p:font typeface="Bright" panose="020B0604020202020204" charset="0"/>
      <p:regular r:id="rId9"/>
    </p:embeddedFont>
    <p:embeddedFont>
      <p:font typeface="Canva Sans" panose="020B0604020202020204" charset="0"/>
      <p:regular r:id="rId10"/>
    </p:embeddedFont>
    <p:embeddedFont>
      <p:font typeface="Canva Sans Bold" panose="020B0604020202020204" charset="0"/>
      <p:regular r:id="rId11"/>
    </p:embeddedFont>
    <p:embeddedFont>
      <p:font typeface="Canva Sans Bold Italics" panose="020B0604020202020204" charset="0"/>
      <p:regular r:id="rId12"/>
    </p:embeddedFont>
    <p:embeddedFont>
      <p:font typeface="Canva Sans Italics" panose="020B0604020202020204" charset="0"/>
      <p:regular r:id="rId13"/>
    </p:embeddedFont>
    <p:embeddedFont>
      <p:font typeface="Public Sans Bold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331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font" Target="fonts/font5.fntdata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customXml" Target="../customXml/item4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6.svg"/><Relationship Id="rId26" Type="http://schemas.openxmlformats.org/officeDocument/2006/relationships/image" Target="../media/image21.png"/><Relationship Id="rId39" Type="http://schemas.openxmlformats.org/officeDocument/2006/relationships/hyperlink" Target="https://myfloridacfo.com/floridapalm/agency-readiness/event-details/2024/12/09/ccn-tasks-calendar/536-c---create-agency-specific-user-acceptance-plan" TargetMode="External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34" Type="http://schemas.openxmlformats.org/officeDocument/2006/relationships/hyperlink" Target="https://myfloridacfo.sharepoint.com/:f:/r/sites/LnD/CCN/GAMES%20%20Test%20Your%20Knowledge/MULTIPLE%20CHOICE?csf=1&amp;web=1&amp;e=Y32s7i" TargetMode="External"/><Relationship Id="rId42" Type="http://schemas.openxmlformats.org/officeDocument/2006/relationships/hyperlink" Target="https://myfloridacfo.com/floridapalm/agency-readiness/event-details/2024/12/09/ccn-tasks-calendar/564---update-future-florida-palm-end-users" TargetMode="External"/><Relationship Id="rId47" Type="http://schemas.openxmlformats.org/officeDocument/2006/relationships/hyperlink" Target="mailto:DFS.CCN4U@MyFloridaCFO.com" TargetMode="External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5" Type="http://schemas.openxmlformats.org/officeDocument/2006/relationships/hyperlink" Target="https://myfloridacfo.sharepoint.com/:f:/r/sites/LnD/CCN/GAMES%20%20Test%20Your%20Knowledge/MATCHING?csf=1&amp;web=1&amp;e=id8vzd" TargetMode="External"/><Relationship Id="rId33" Type="http://schemas.openxmlformats.org/officeDocument/2006/relationships/image" Target="../media/image25.png"/><Relationship Id="rId38" Type="http://schemas.openxmlformats.org/officeDocument/2006/relationships/hyperlink" Target="https://myfloridacfo.sharepoint.com/:f:/r/sites/LnD/CCN/GAMES%20%20Test%20Your%20Knowledge/WHEEL%20OF%20FORTUNE?csf=1&amp;web=1&amp;e=agHBth" TargetMode="External"/><Relationship Id="rId46" Type="http://schemas.openxmlformats.org/officeDocument/2006/relationships/hyperlink" Target="https://myfloridacfo.sharepoint.com/sites/LnD/CCN/SitePages/DFS-Florida-PALM-Stakeholders-Site.aspx" TargetMode="External"/><Relationship Id="rId2" Type="http://schemas.openxmlformats.org/officeDocument/2006/relationships/image" Target="../media/image1.png"/><Relationship Id="rId16" Type="http://schemas.openxmlformats.org/officeDocument/2006/relationships/hyperlink" Target="https://myfloridacfo.sharepoint.com/:f:/r/sites/LnD/CCN/GAMES%20%20Test%20Your%20Knowledge/BINGO?csf=1&amp;web=1&amp;e=l9GqhI" TargetMode="External"/><Relationship Id="rId20" Type="http://schemas.openxmlformats.org/officeDocument/2006/relationships/hyperlink" Target="https://myfloridacfo.sharepoint.com/:f:/r/sites/LnD/CCN/GAMES%20%20Test%20Your%20Knowledge/CROSSWORD%20PUZZLES?csf=1&amp;web=1&amp;e=ZhdiQj" TargetMode="External"/><Relationship Id="rId29" Type="http://schemas.openxmlformats.org/officeDocument/2006/relationships/hyperlink" Target="https://myfloridacfo.sharepoint.com/:f:/r/sites/LnD/CCN/GAMES%20%20Test%20Your%20Knowledge/WORD%20SEARCH?csf=1&amp;web=1&amp;e=6GwZTM" TargetMode="External"/><Relationship Id="rId41" Type="http://schemas.openxmlformats.org/officeDocument/2006/relationships/hyperlink" Target="https://myfloridacfo.com/floridapalm/agency-readiness/event-details/2024/12/09/ccn-tasks-calendar/560---submit-change-analysis-too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24" Type="http://schemas.openxmlformats.org/officeDocument/2006/relationships/image" Target="../media/image20.svg"/><Relationship Id="rId32" Type="http://schemas.openxmlformats.org/officeDocument/2006/relationships/hyperlink" Target="https://myfloridacfo.sharepoint.com/sites/LnD/CCN/GAMES%20%20Test%20Your%20Knowledge/Forms/AllItems.aspx?csf=1&amp;web=1&amp;e=Y32s7i&amp;CID=8f77cd9f%2De187%2D4ae4%2D84c1%2D07bfbecb77f0&amp;FolderCTID=0x0120007A22E98326A67242A00876927C9D6AA0&amp;id=%2Fsites%2FLnD%2FCCN%2FGAMES%20%20Test%20Your%20Knowledge%2FMULTIPLE%20CHOICE" TargetMode="External"/><Relationship Id="rId37" Type="http://schemas.openxmlformats.org/officeDocument/2006/relationships/image" Target="../media/image27.svg"/><Relationship Id="rId40" Type="http://schemas.openxmlformats.org/officeDocument/2006/relationships/hyperlink" Target="https://myfloridacfo.com/floridapalm/agency-readiness/event-details/2024/11/18/ccn-tasks-calendar/558---update-agency-business-system-documentation" TargetMode="External"/><Relationship Id="rId45" Type="http://schemas.openxmlformats.org/officeDocument/2006/relationships/hyperlink" Target="https://myfloridacfo.com/floridapalm/agency-readiness" TargetMode="External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19.png"/><Relationship Id="rId28" Type="http://schemas.openxmlformats.org/officeDocument/2006/relationships/hyperlink" Target="https://myfloridacfo.sharepoint.com/:f:/r/sites/LnD/CCN/GAMES%20%20Test%20Your%20Knowledge/MATCHING?csf=1&amp;web=1&amp;e=D9jZMR" TargetMode="External"/><Relationship Id="rId36" Type="http://schemas.openxmlformats.org/officeDocument/2006/relationships/image" Target="../media/image26.png"/><Relationship Id="rId49" Type="http://schemas.openxmlformats.org/officeDocument/2006/relationships/image" Target="../media/image29.jpeg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31" Type="http://schemas.openxmlformats.org/officeDocument/2006/relationships/image" Target="../media/image24.svg"/><Relationship Id="rId44" Type="http://schemas.openxmlformats.org/officeDocument/2006/relationships/hyperlink" Target="https://myfloridacfo.com/floridapalm/agency-readiness/event-details/2024/12/18/ccn-tasks-calendar/658-b---submit-data-field-mapping-(oca)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hyperlink" Target="https://myfloridacfo.sharepoint.com/:f:/r/sites/LnD/CCN/GAMES%20%20Test%20Your%20Knowledge/WORD%20SCRAMBLE?csf=1&amp;web=1&amp;e=gxDkUn" TargetMode="External"/><Relationship Id="rId27" Type="http://schemas.openxmlformats.org/officeDocument/2006/relationships/image" Target="../media/image22.svg"/><Relationship Id="rId30" Type="http://schemas.openxmlformats.org/officeDocument/2006/relationships/image" Target="../media/image23.png"/><Relationship Id="rId35" Type="http://schemas.openxmlformats.org/officeDocument/2006/relationships/hyperlink" Target="https://myfloridacfo.sharepoint.com/sites/LnD/CCN/GAMES%20%20Test%20Your%20Knowledge/Forms/AllItems.aspx?csf=1&amp;web=1&amp;e=agHBth&amp;CID=0c3ee624%2D6e2a%2D47ea%2Db65c%2D8be2beb69e26&amp;FolderCTID=0x0120007A22E98326A67242A00876927C9D6AA0&amp;id=%2Fsites%2FLnD%2FCCN%2FGAMES%20%20Test%20Your%20Knowledge%2FWHEEL%20OF%20FORTUNE" TargetMode="External"/><Relationship Id="rId43" Type="http://schemas.openxmlformats.org/officeDocument/2006/relationships/hyperlink" Target="https://myfloridacfo.com/floridapalm/agency-readiness/event-details/2024/12/18/ccn-tasks-calendar/658-a---submit-data-field-mapping-(org)" TargetMode="External"/><Relationship Id="rId48" Type="http://schemas.openxmlformats.org/officeDocument/2006/relationships/image" Target="../media/image28.jpe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55437" y="744395"/>
            <a:ext cx="8548583" cy="6839712"/>
          </a:xfrm>
          <a:custGeom>
            <a:avLst/>
            <a:gdLst/>
            <a:ahLst/>
            <a:cxnLst/>
            <a:rect l="l" t="t" r="r" b="b"/>
            <a:pathLst>
              <a:path w="8548583" h="6839712">
                <a:moveTo>
                  <a:pt x="0" y="0"/>
                </a:moveTo>
                <a:lnTo>
                  <a:pt x="8548583" y="0"/>
                </a:lnTo>
                <a:lnTo>
                  <a:pt x="8548583" y="6839712"/>
                </a:lnTo>
                <a:lnTo>
                  <a:pt x="0" y="68397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</a:blip>
            <a:stretch>
              <a:fillRect t="-12492" b="-1249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81948" y="3371790"/>
            <a:ext cx="315784" cy="300784"/>
          </a:xfrm>
          <a:custGeom>
            <a:avLst/>
            <a:gdLst/>
            <a:ahLst/>
            <a:cxnLst/>
            <a:rect l="l" t="t" r="r" b="b"/>
            <a:pathLst>
              <a:path w="315784" h="300784">
                <a:moveTo>
                  <a:pt x="0" y="0"/>
                </a:moveTo>
                <a:lnTo>
                  <a:pt x="315784" y="0"/>
                </a:lnTo>
                <a:lnTo>
                  <a:pt x="315784" y="300784"/>
                </a:lnTo>
                <a:lnTo>
                  <a:pt x="0" y="3007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948997" y="4013859"/>
            <a:ext cx="315784" cy="300784"/>
          </a:xfrm>
          <a:custGeom>
            <a:avLst/>
            <a:gdLst/>
            <a:ahLst/>
            <a:cxnLst/>
            <a:rect l="l" t="t" r="r" b="b"/>
            <a:pathLst>
              <a:path w="315784" h="300784">
                <a:moveTo>
                  <a:pt x="0" y="0"/>
                </a:moveTo>
                <a:lnTo>
                  <a:pt x="315784" y="0"/>
                </a:lnTo>
                <a:lnTo>
                  <a:pt x="315784" y="300784"/>
                </a:lnTo>
                <a:lnTo>
                  <a:pt x="0" y="3007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755437" y="14444345"/>
            <a:ext cx="8548583" cy="1100455"/>
          </a:xfrm>
          <a:custGeom>
            <a:avLst/>
            <a:gdLst/>
            <a:ahLst/>
            <a:cxnLst/>
            <a:rect l="l" t="t" r="r" b="b"/>
            <a:pathLst>
              <a:path w="8548583" h="1100455">
                <a:moveTo>
                  <a:pt x="0" y="0"/>
                </a:moveTo>
                <a:lnTo>
                  <a:pt x="8548583" y="0"/>
                </a:lnTo>
                <a:lnTo>
                  <a:pt x="8548583" y="1100455"/>
                </a:lnTo>
                <a:lnTo>
                  <a:pt x="0" y="11004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</a:blip>
            <a:stretch>
              <a:fillRect l="-3504" t="-360766" r="-1796" b="-35723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1739560" flipH="1">
            <a:off x="7474167" y="11914452"/>
            <a:ext cx="769325" cy="752015"/>
          </a:xfrm>
          <a:custGeom>
            <a:avLst/>
            <a:gdLst/>
            <a:ahLst/>
            <a:cxnLst/>
            <a:rect l="l" t="t" r="r" b="b"/>
            <a:pathLst>
              <a:path w="769325" h="752015">
                <a:moveTo>
                  <a:pt x="769325" y="0"/>
                </a:moveTo>
                <a:lnTo>
                  <a:pt x="0" y="0"/>
                </a:lnTo>
                <a:lnTo>
                  <a:pt x="0" y="752015"/>
                </a:lnTo>
                <a:lnTo>
                  <a:pt x="769325" y="752015"/>
                </a:lnTo>
                <a:lnTo>
                  <a:pt x="76932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1011710">
            <a:off x="8225795" y="11856434"/>
            <a:ext cx="962870" cy="941206"/>
          </a:xfrm>
          <a:custGeom>
            <a:avLst/>
            <a:gdLst/>
            <a:ahLst/>
            <a:cxnLst/>
            <a:rect l="l" t="t" r="r" b="b"/>
            <a:pathLst>
              <a:path w="962870" h="941206">
                <a:moveTo>
                  <a:pt x="0" y="0"/>
                </a:moveTo>
                <a:lnTo>
                  <a:pt x="962870" y="0"/>
                </a:lnTo>
                <a:lnTo>
                  <a:pt x="962870" y="941206"/>
                </a:lnTo>
                <a:lnTo>
                  <a:pt x="0" y="9412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755437" y="12587295"/>
            <a:ext cx="8548583" cy="1880712"/>
            <a:chOff x="0" y="0"/>
            <a:chExt cx="2708998" cy="59598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08998" cy="595987"/>
            </a:xfrm>
            <a:custGeom>
              <a:avLst/>
              <a:gdLst/>
              <a:ahLst/>
              <a:cxnLst/>
              <a:rect l="l" t="t" r="r" b="b"/>
              <a:pathLst>
                <a:path w="2708998" h="595987">
                  <a:moveTo>
                    <a:pt x="0" y="0"/>
                  </a:moveTo>
                  <a:lnTo>
                    <a:pt x="2708998" y="0"/>
                  </a:lnTo>
                  <a:lnTo>
                    <a:pt x="2708998" y="595987"/>
                  </a:lnTo>
                  <a:lnTo>
                    <a:pt x="0" y="595987"/>
                  </a:lnTo>
                  <a:close/>
                </a:path>
              </a:pathLst>
            </a:custGeom>
            <a:solidFill>
              <a:srgbClr val="F9E3AA"/>
            </a:solidFill>
            <a:ln w="47625" cap="sq">
              <a:solidFill>
                <a:srgbClr val="F1556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2708998" cy="615037"/>
            </a:xfrm>
            <a:prstGeom prst="rect">
              <a:avLst/>
            </a:prstGeom>
          </p:spPr>
          <p:txBody>
            <a:bodyPr lIns="43180" tIns="43180" rIns="43180" bIns="43180" rtlCol="0" anchor="ctr"/>
            <a:lstStyle/>
            <a:p>
              <a:pPr algn="ctr">
                <a:lnSpc>
                  <a:spcPts val="173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7518169" y="14417461"/>
            <a:ext cx="1693506" cy="1058441"/>
          </a:xfrm>
          <a:custGeom>
            <a:avLst/>
            <a:gdLst/>
            <a:ahLst/>
            <a:cxnLst/>
            <a:rect l="l" t="t" r="r" b="b"/>
            <a:pathLst>
              <a:path w="1693506" h="1058441">
                <a:moveTo>
                  <a:pt x="0" y="0"/>
                </a:moveTo>
                <a:lnTo>
                  <a:pt x="1693506" y="0"/>
                </a:lnTo>
                <a:lnTo>
                  <a:pt x="1693506" y="1058442"/>
                </a:lnTo>
                <a:lnTo>
                  <a:pt x="0" y="105844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747487">
            <a:off x="8292461" y="15108813"/>
            <a:ext cx="300465" cy="90943"/>
          </a:xfrm>
          <a:custGeom>
            <a:avLst/>
            <a:gdLst/>
            <a:ahLst/>
            <a:cxnLst/>
            <a:rect l="l" t="t" r="r" b="b"/>
            <a:pathLst>
              <a:path w="300465" h="90943">
                <a:moveTo>
                  <a:pt x="0" y="0"/>
                </a:moveTo>
                <a:lnTo>
                  <a:pt x="300464" y="0"/>
                </a:lnTo>
                <a:lnTo>
                  <a:pt x="300464" y="90943"/>
                </a:lnTo>
                <a:lnTo>
                  <a:pt x="0" y="9094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80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8945123" y="14788060"/>
            <a:ext cx="105899" cy="103572"/>
          </a:xfrm>
          <a:custGeom>
            <a:avLst/>
            <a:gdLst/>
            <a:ahLst/>
            <a:cxnLst/>
            <a:rect l="l" t="t" r="r" b="b"/>
            <a:pathLst>
              <a:path w="105899" h="103572">
                <a:moveTo>
                  <a:pt x="0" y="0"/>
                </a:moveTo>
                <a:lnTo>
                  <a:pt x="105900" y="0"/>
                </a:lnTo>
                <a:lnTo>
                  <a:pt x="105900" y="103572"/>
                </a:lnTo>
                <a:lnTo>
                  <a:pt x="0" y="10357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754380" y="0"/>
            <a:ext cx="8549640" cy="2848263"/>
          </a:xfrm>
          <a:custGeom>
            <a:avLst/>
            <a:gdLst/>
            <a:ahLst/>
            <a:cxnLst/>
            <a:rect l="l" t="t" r="r" b="b"/>
            <a:pathLst>
              <a:path w="8549640" h="2848263">
                <a:moveTo>
                  <a:pt x="0" y="0"/>
                </a:moveTo>
                <a:lnTo>
                  <a:pt x="8549640" y="0"/>
                </a:lnTo>
                <a:lnTo>
                  <a:pt x="8549640" y="2848263"/>
                </a:lnTo>
                <a:lnTo>
                  <a:pt x="0" y="284826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80119" b="-16117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5"/>
          <p:cNvGrpSpPr/>
          <p:nvPr/>
        </p:nvGrpSpPr>
        <p:grpSpPr>
          <a:xfrm>
            <a:off x="5046547" y="306111"/>
            <a:ext cx="3891788" cy="1752482"/>
            <a:chOff x="0" y="0"/>
            <a:chExt cx="5189051" cy="2336643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5189051" cy="2336643"/>
              <a:chOff x="0" y="0"/>
              <a:chExt cx="3458403" cy="1557328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3458402" cy="1557328"/>
              </a:xfrm>
              <a:custGeom>
                <a:avLst/>
                <a:gdLst/>
                <a:ahLst/>
                <a:cxnLst/>
                <a:rect l="l" t="t" r="r" b="b"/>
                <a:pathLst>
                  <a:path w="3458402" h="1557328">
                    <a:moveTo>
                      <a:pt x="24146" y="0"/>
                    </a:moveTo>
                    <a:lnTo>
                      <a:pt x="3434256" y="0"/>
                    </a:lnTo>
                    <a:cubicBezTo>
                      <a:pt x="3440661" y="0"/>
                      <a:pt x="3446802" y="2544"/>
                      <a:pt x="3451330" y="7072"/>
                    </a:cubicBezTo>
                    <a:cubicBezTo>
                      <a:pt x="3455858" y="11600"/>
                      <a:pt x="3458402" y="17742"/>
                      <a:pt x="3458402" y="24146"/>
                    </a:cubicBezTo>
                    <a:lnTo>
                      <a:pt x="3458402" y="1533182"/>
                    </a:lnTo>
                    <a:cubicBezTo>
                      <a:pt x="3458402" y="1539586"/>
                      <a:pt x="3455858" y="1545727"/>
                      <a:pt x="3451330" y="1550255"/>
                    </a:cubicBezTo>
                    <a:cubicBezTo>
                      <a:pt x="3446802" y="1554784"/>
                      <a:pt x="3440661" y="1557328"/>
                      <a:pt x="3434256" y="1557328"/>
                    </a:cubicBezTo>
                    <a:lnTo>
                      <a:pt x="24146" y="1557328"/>
                    </a:lnTo>
                    <a:cubicBezTo>
                      <a:pt x="17742" y="1557328"/>
                      <a:pt x="11600" y="1554784"/>
                      <a:pt x="7072" y="1550255"/>
                    </a:cubicBezTo>
                    <a:cubicBezTo>
                      <a:pt x="2544" y="1545727"/>
                      <a:pt x="0" y="1539586"/>
                      <a:pt x="0" y="1533182"/>
                    </a:cubicBezTo>
                    <a:lnTo>
                      <a:pt x="0" y="24146"/>
                    </a:lnTo>
                    <a:cubicBezTo>
                      <a:pt x="0" y="17742"/>
                      <a:pt x="2544" y="11600"/>
                      <a:pt x="7072" y="7072"/>
                    </a:cubicBezTo>
                    <a:cubicBezTo>
                      <a:pt x="11600" y="2544"/>
                      <a:pt x="17742" y="0"/>
                      <a:pt x="24146" y="0"/>
                    </a:cubicBezTo>
                    <a:close/>
                  </a:path>
                </a:pathLst>
              </a:custGeom>
              <a:solidFill>
                <a:srgbClr val="F9F6F0"/>
              </a:solidFill>
              <a:ln w="38100" cap="sq">
                <a:solidFill>
                  <a:srgbClr val="F2AB1A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9525"/>
                <a:ext cx="3458403" cy="1566853"/>
              </a:xfrm>
              <a:prstGeom prst="rect">
                <a:avLst/>
              </a:prstGeom>
            </p:spPr>
            <p:txBody>
              <a:bodyPr lIns="44582" tIns="44582" rIns="44582" bIns="44582" rtlCol="0" anchor="ctr"/>
              <a:lstStyle/>
              <a:p>
                <a:pPr algn="ctr">
                  <a:lnSpc>
                    <a:spcPts val="713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0" y="708945"/>
              <a:ext cx="4141562" cy="8900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10"/>
                </a:lnSpc>
              </a:pPr>
              <a:r>
                <a:rPr lang="en-US" sz="5513">
                  <a:solidFill>
                    <a:srgbClr val="AB311E"/>
                  </a:solidFill>
                  <a:latin typeface="Bright"/>
                  <a:ea typeface="Bright"/>
                  <a:cs typeface="Bright"/>
                  <a:sym typeface="Bright"/>
                </a:rPr>
                <a:t>SPONSOR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47882" y="1361168"/>
              <a:ext cx="4141562" cy="9050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411"/>
                </a:lnSpc>
              </a:pPr>
              <a:r>
                <a:rPr lang="en-US" sz="5513">
                  <a:solidFill>
                    <a:srgbClr val="AB311E"/>
                  </a:solidFill>
                  <a:latin typeface="Bright"/>
                  <a:ea typeface="Bright"/>
                  <a:cs typeface="Bright"/>
                  <a:sym typeface="Bright"/>
                </a:rPr>
                <a:t>SNAPSHOT</a:t>
              </a:r>
            </a:p>
          </p:txBody>
        </p:sp>
        <p:sp>
          <p:nvSpPr>
            <p:cNvPr id="21" name="Freeform 21"/>
            <p:cNvSpPr/>
            <p:nvPr/>
          </p:nvSpPr>
          <p:spPr>
            <a:xfrm>
              <a:off x="3442532" y="173560"/>
              <a:ext cx="1446912" cy="1073346"/>
            </a:xfrm>
            <a:custGeom>
              <a:avLst/>
              <a:gdLst/>
              <a:ahLst/>
              <a:cxnLst/>
              <a:rect l="l" t="t" r="r" b="b"/>
              <a:pathLst>
                <a:path w="1446912" h="1073346">
                  <a:moveTo>
                    <a:pt x="0" y="0"/>
                  </a:moveTo>
                  <a:lnTo>
                    <a:pt x="1446913" y="0"/>
                  </a:lnTo>
                  <a:lnTo>
                    <a:pt x="1446913" y="1073346"/>
                  </a:lnTo>
                  <a:lnTo>
                    <a:pt x="0" y="10733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201768" y="1675227"/>
              <a:ext cx="2616895" cy="3488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80"/>
                </a:lnSpc>
              </a:pPr>
              <a:r>
                <a:rPr lang="en-US" sz="2100">
                  <a:solidFill>
                    <a:srgbClr val="F2AB1A"/>
                  </a:solidFill>
                  <a:latin typeface="Bright"/>
                  <a:ea typeface="Bright"/>
                  <a:cs typeface="Bright"/>
                  <a:sym typeface="Bright"/>
                </a:rPr>
                <a:t>January 2025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477562" y="334083"/>
              <a:ext cx="2616895" cy="446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59"/>
                </a:lnSpc>
              </a:pPr>
              <a:r>
                <a:rPr lang="en-US" sz="2699">
                  <a:solidFill>
                    <a:srgbClr val="F2AB1A"/>
                  </a:solidFill>
                  <a:latin typeface="Bright"/>
                  <a:ea typeface="Bright"/>
                  <a:cs typeface="Bright"/>
                  <a:sym typeface="Bright"/>
                </a:rPr>
                <a:t>Florida PALM</a:t>
              </a:r>
            </a:p>
          </p:txBody>
        </p:sp>
      </p:grpSp>
      <p:sp>
        <p:nvSpPr>
          <p:cNvPr id="24" name="Freeform 24"/>
          <p:cNvSpPr/>
          <p:nvPr/>
        </p:nvSpPr>
        <p:spPr>
          <a:xfrm rot="-1739560" flipH="1">
            <a:off x="7167414" y="8332315"/>
            <a:ext cx="1004227" cy="981632"/>
          </a:xfrm>
          <a:custGeom>
            <a:avLst/>
            <a:gdLst/>
            <a:ahLst/>
            <a:cxnLst/>
            <a:rect l="l" t="t" r="r" b="b"/>
            <a:pathLst>
              <a:path w="1004227" h="981632">
                <a:moveTo>
                  <a:pt x="1004227" y="0"/>
                </a:moveTo>
                <a:lnTo>
                  <a:pt x="0" y="0"/>
                </a:lnTo>
                <a:lnTo>
                  <a:pt x="0" y="981632"/>
                </a:lnTo>
                <a:lnTo>
                  <a:pt x="1004227" y="981632"/>
                </a:lnTo>
                <a:lnTo>
                  <a:pt x="1004227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5" name="Group 25"/>
          <p:cNvGrpSpPr/>
          <p:nvPr/>
        </p:nvGrpSpPr>
        <p:grpSpPr>
          <a:xfrm>
            <a:off x="754380" y="5281886"/>
            <a:ext cx="8539526" cy="3230251"/>
            <a:chOff x="0" y="0"/>
            <a:chExt cx="1710155" cy="64690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710155" cy="646901"/>
            </a:xfrm>
            <a:custGeom>
              <a:avLst/>
              <a:gdLst/>
              <a:ahLst/>
              <a:cxnLst/>
              <a:rect l="l" t="t" r="r" b="b"/>
              <a:pathLst>
                <a:path w="1710155" h="646901">
                  <a:moveTo>
                    <a:pt x="0" y="0"/>
                  </a:moveTo>
                  <a:lnTo>
                    <a:pt x="1710155" y="0"/>
                  </a:lnTo>
                  <a:lnTo>
                    <a:pt x="1710155" y="646901"/>
                  </a:lnTo>
                  <a:lnTo>
                    <a:pt x="0" y="646901"/>
                  </a:lnTo>
                  <a:close/>
                </a:path>
              </a:pathLst>
            </a:custGeom>
            <a:solidFill>
              <a:srgbClr val="F9E3AA"/>
            </a:solidFill>
            <a:ln w="47625" cap="sq">
              <a:solidFill>
                <a:srgbClr val="F1556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9525"/>
              <a:ext cx="1710155" cy="656426"/>
            </a:xfrm>
            <a:prstGeom prst="rect">
              <a:avLst/>
            </a:prstGeom>
          </p:spPr>
          <p:txBody>
            <a:bodyPr lIns="52569" tIns="52569" rIns="52569" bIns="52569" rtlCol="0" anchor="ctr"/>
            <a:lstStyle/>
            <a:p>
              <a:pPr algn="ctr">
                <a:lnSpc>
                  <a:spcPts val="1283"/>
                </a:lnSpc>
              </a:pPr>
              <a:endParaRPr/>
            </a:p>
            <a:p>
              <a:pPr algn="ctr">
                <a:lnSpc>
                  <a:spcPts val="1283"/>
                </a:lnSpc>
              </a:pPr>
              <a:endParaRPr/>
            </a:p>
          </p:txBody>
        </p:sp>
      </p:grpSp>
      <p:sp>
        <p:nvSpPr>
          <p:cNvPr id="28" name="Freeform 28"/>
          <p:cNvSpPr/>
          <p:nvPr/>
        </p:nvSpPr>
        <p:spPr>
          <a:xfrm>
            <a:off x="975419" y="14468007"/>
            <a:ext cx="1075933" cy="1052286"/>
          </a:xfrm>
          <a:custGeom>
            <a:avLst/>
            <a:gdLst/>
            <a:ahLst/>
            <a:cxnLst/>
            <a:rect l="l" t="t" r="r" b="b"/>
            <a:pathLst>
              <a:path w="1075933" h="1052286">
                <a:moveTo>
                  <a:pt x="0" y="0"/>
                </a:moveTo>
                <a:lnTo>
                  <a:pt x="1075933" y="0"/>
                </a:lnTo>
                <a:lnTo>
                  <a:pt x="1075933" y="1052286"/>
                </a:lnTo>
                <a:lnTo>
                  <a:pt x="0" y="105228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9" name="Group 29"/>
          <p:cNvGrpSpPr/>
          <p:nvPr/>
        </p:nvGrpSpPr>
        <p:grpSpPr>
          <a:xfrm rot="92568">
            <a:off x="2097985" y="14470354"/>
            <a:ext cx="179179" cy="357352"/>
            <a:chOff x="0" y="0"/>
            <a:chExt cx="56781" cy="113243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56781" cy="113243"/>
            </a:xfrm>
            <a:custGeom>
              <a:avLst/>
              <a:gdLst/>
              <a:ahLst/>
              <a:cxnLst/>
              <a:rect l="l" t="t" r="r" b="b"/>
              <a:pathLst>
                <a:path w="56781" h="113243">
                  <a:moveTo>
                    <a:pt x="0" y="0"/>
                  </a:moveTo>
                  <a:lnTo>
                    <a:pt x="56781" y="0"/>
                  </a:lnTo>
                  <a:lnTo>
                    <a:pt x="56781" y="113243"/>
                  </a:lnTo>
                  <a:lnTo>
                    <a:pt x="0" y="113243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19050"/>
              <a:ext cx="56781" cy="132293"/>
            </a:xfrm>
            <a:prstGeom prst="rect">
              <a:avLst/>
            </a:prstGeom>
          </p:spPr>
          <p:txBody>
            <a:bodyPr lIns="43180" tIns="43180" rIns="43180" bIns="43180" rtlCol="0" anchor="ctr"/>
            <a:lstStyle/>
            <a:p>
              <a:pPr algn="ctr">
                <a:lnSpc>
                  <a:spcPts val="1739"/>
                </a:lnSpc>
              </a:pPr>
              <a:endParaRPr/>
            </a:p>
          </p:txBody>
        </p:sp>
      </p:grpSp>
      <p:sp>
        <p:nvSpPr>
          <p:cNvPr id="32" name="Freeform 32">
            <a:hlinkClick r:id="rId16" tooltip="https://myfloridacfo.sharepoint.com/:f:/r/sites/LnD/CCN/GAMES%20%20Test%20Your%20Knowledge/BINGO?csf=1&amp;web=1&amp;e=l9GqhI"/>
          </p:cNvPr>
          <p:cNvSpPr/>
          <p:nvPr/>
        </p:nvSpPr>
        <p:spPr>
          <a:xfrm>
            <a:off x="931241" y="13050808"/>
            <a:ext cx="932109" cy="1304478"/>
          </a:xfrm>
          <a:custGeom>
            <a:avLst/>
            <a:gdLst/>
            <a:ahLst/>
            <a:cxnLst/>
            <a:rect l="l" t="t" r="r" b="b"/>
            <a:pathLst>
              <a:path w="932109" h="1304478">
                <a:moveTo>
                  <a:pt x="0" y="0"/>
                </a:moveTo>
                <a:lnTo>
                  <a:pt x="932109" y="0"/>
                </a:lnTo>
                <a:lnTo>
                  <a:pt x="932109" y="1304478"/>
                </a:lnTo>
                <a:lnTo>
                  <a:pt x="0" y="130447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/>
          <p:nvPr/>
        </p:nvSpPr>
        <p:spPr>
          <a:xfrm>
            <a:off x="981948" y="4654686"/>
            <a:ext cx="315784" cy="300784"/>
          </a:xfrm>
          <a:custGeom>
            <a:avLst/>
            <a:gdLst/>
            <a:ahLst/>
            <a:cxnLst/>
            <a:rect l="l" t="t" r="r" b="b"/>
            <a:pathLst>
              <a:path w="315784" h="300784">
                <a:moveTo>
                  <a:pt x="0" y="0"/>
                </a:moveTo>
                <a:lnTo>
                  <a:pt x="315784" y="0"/>
                </a:lnTo>
                <a:lnTo>
                  <a:pt x="315784" y="300784"/>
                </a:lnTo>
                <a:lnTo>
                  <a:pt x="0" y="3007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4" name="Group 34"/>
          <p:cNvGrpSpPr/>
          <p:nvPr/>
        </p:nvGrpSpPr>
        <p:grpSpPr>
          <a:xfrm>
            <a:off x="1010309" y="6932695"/>
            <a:ext cx="3272219" cy="1436040"/>
            <a:chOff x="0" y="0"/>
            <a:chExt cx="4362958" cy="1914719"/>
          </a:xfrm>
        </p:grpSpPr>
        <p:sp>
          <p:nvSpPr>
            <p:cNvPr id="35" name="TextBox 35"/>
            <p:cNvSpPr txBox="1"/>
            <p:nvPr/>
          </p:nvSpPr>
          <p:spPr>
            <a:xfrm>
              <a:off x="0" y="-28575"/>
              <a:ext cx="4362958" cy="19432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84"/>
                </a:lnSpc>
                <a:spcBef>
                  <a:spcPct val="0"/>
                </a:spcBef>
              </a:pPr>
              <a:r>
                <a:rPr lang="en-US" sz="1703" b="1">
                  <a:solidFill>
                    <a:srgbClr val="9B3118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Congratulations to the first Bureau Chiefs to read the December Sponsor Snapshot and locate the         on our DFS Stakeholder site!!!</a:t>
              </a:r>
            </a:p>
          </p:txBody>
        </p:sp>
        <p:sp>
          <p:nvSpPr>
            <p:cNvPr id="36" name="Freeform 36"/>
            <p:cNvSpPr/>
            <p:nvPr/>
          </p:nvSpPr>
          <p:spPr>
            <a:xfrm>
              <a:off x="2185395" y="1141630"/>
              <a:ext cx="470623" cy="464152"/>
            </a:xfrm>
            <a:custGeom>
              <a:avLst/>
              <a:gdLst/>
              <a:ahLst/>
              <a:cxnLst/>
              <a:rect l="l" t="t" r="r" b="b"/>
              <a:pathLst>
                <a:path w="470623" h="464152">
                  <a:moveTo>
                    <a:pt x="0" y="0"/>
                  </a:moveTo>
                  <a:lnTo>
                    <a:pt x="470623" y="0"/>
                  </a:lnTo>
                  <a:lnTo>
                    <a:pt x="470623" y="464152"/>
                  </a:lnTo>
                  <a:lnTo>
                    <a:pt x="0" y="4641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1217321" y="12577308"/>
            <a:ext cx="7623758" cy="472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5"/>
              </a:lnSpc>
              <a:spcBef>
                <a:spcPct val="0"/>
              </a:spcBef>
            </a:pPr>
            <a:r>
              <a:rPr lang="en-US" sz="2754">
                <a:solidFill>
                  <a:srgbClr val="BE1E2D"/>
                </a:solidFill>
                <a:latin typeface="Bright"/>
                <a:ea typeface="Bright"/>
                <a:cs typeface="Bright"/>
                <a:sym typeface="Bright"/>
              </a:rPr>
              <a:t>Play games that will help prepare you for end user uat in june 2025!</a:t>
            </a:r>
          </a:p>
        </p:txBody>
      </p:sp>
      <p:grpSp>
        <p:nvGrpSpPr>
          <p:cNvPr id="38" name="Group 38"/>
          <p:cNvGrpSpPr/>
          <p:nvPr/>
        </p:nvGrpSpPr>
        <p:grpSpPr>
          <a:xfrm>
            <a:off x="1942825" y="13090762"/>
            <a:ext cx="1180452" cy="1263004"/>
            <a:chOff x="0" y="0"/>
            <a:chExt cx="1573935" cy="1684005"/>
          </a:xfrm>
        </p:grpSpPr>
        <p:sp>
          <p:nvSpPr>
            <p:cNvPr id="39" name="Freeform 39">
              <a:hlinkClick r:id="rId20" tooltip="https://myfloridacfo.sharepoint.com/:f:/r/sites/LnD/CCN/GAMES%20%20Test%20Your%20Knowledge/CROSSWORD%20PUZZLES?csf=1&amp;web=1&amp;e=ZhdiQj"/>
            </p:cNvPr>
            <p:cNvSpPr/>
            <p:nvPr/>
          </p:nvSpPr>
          <p:spPr>
            <a:xfrm>
              <a:off x="0" y="0"/>
              <a:ext cx="1573935" cy="1227670"/>
            </a:xfrm>
            <a:custGeom>
              <a:avLst/>
              <a:gdLst/>
              <a:ahLst/>
              <a:cxnLst/>
              <a:rect l="l" t="t" r="r" b="b"/>
              <a:pathLst>
                <a:path w="1573935" h="1227670">
                  <a:moveTo>
                    <a:pt x="0" y="0"/>
                  </a:moveTo>
                  <a:lnTo>
                    <a:pt x="1573935" y="0"/>
                  </a:lnTo>
                  <a:lnTo>
                    <a:pt x="1573935" y="1227670"/>
                  </a:lnTo>
                  <a:lnTo>
                    <a:pt x="0" y="12276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51691" y="1273871"/>
              <a:ext cx="1470554" cy="4101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01"/>
                </a:lnSpc>
              </a:pPr>
              <a:r>
                <a:rPr lang="en-US" sz="1223">
                  <a:solidFill>
                    <a:srgbClr val="BE1E2D"/>
                  </a:solidFill>
                  <a:latin typeface="Adriana"/>
                  <a:ea typeface="Adriana"/>
                  <a:cs typeface="Adriana"/>
                  <a:sym typeface="Adriana"/>
                  <a:hlinkClick r:id="rId20" tooltip="https://myfloridacfo.sharepoint.com/:f:/r/sites/LnD/CCN/GAMES%20%20Test%20Your%20Knowledge/CROSSWORD%20PUZZLES?csf=1&amp;web=1&amp;e=ZhdiQj"/>
                </a:rPr>
                <a:t>CROSSWORD PUZZLES</a:t>
              </a: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6847340" y="13090762"/>
            <a:ext cx="1182721" cy="1263022"/>
            <a:chOff x="0" y="0"/>
            <a:chExt cx="1576962" cy="1684030"/>
          </a:xfrm>
        </p:grpSpPr>
        <p:sp>
          <p:nvSpPr>
            <p:cNvPr id="42" name="Freeform 42">
              <a:hlinkClick r:id="rId22" tooltip="https://myfloridacfo.sharepoint.com/:f:/r/sites/LnD/CCN/GAMES%20%20Test%20Your%20Knowledge/WORD%20SCRAMBLE?csf=1&amp;web=1&amp;e=gxDkUn"/>
            </p:cNvPr>
            <p:cNvSpPr/>
            <p:nvPr/>
          </p:nvSpPr>
          <p:spPr>
            <a:xfrm>
              <a:off x="169228" y="0"/>
              <a:ext cx="1238507" cy="1227670"/>
            </a:xfrm>
            <a:custGeom>
              <a:avLst/>
              <a:gdLst/>
              <a:ahLst/>
              <a:cxnLst/>
              <a:rect l="l" t="t" r="r" b="b"/>
              <a:pathLst>
                <a:path w="1238507" h="1227670">
                  <a:moveTo>
                    <a:pt x="0" y="0"/>
                  </a:moveTo>
                  <a:lnTo>
                    <a:pt x="1238506" y="0"/>
                  </a:lnTo>
                  <a:lnTo>
                    <a:pt x="1238506" y="1227670"/>
                  </a:lnTo>
                  <a:lnTo>
                    <a:pt x="0" y="12276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1273871"/>
              <a:ext cx="1576962" cy="4101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01"/>
                </a:lnSpc>
              </a:pPr>
              <a:r>
                <a:rPr lang="en-US" sz="1223">
                  <a:solidFill>
                    <a:srgbClr val="BE1E2D"/>
                  </a:solidFill>
                  <a:latin typeface="Adriana"/>
                  <a:ea typeface="Adriana"/>
                  <a:cs typeface="Adriana"/>
                  <a:sym typeface="Adriana"/>
                  <a:hlinkClick r:id="rId22" tooltip="https://myfloridacfo.sharepoint.com/:f:/r/sites/LnD/CCN/GAMES%20%20Test%20Your%20Knowledge/WORD%20SCRAMBLE?csf=1&amp;web=1&amp;e=gxDkUn"/>
                </a:rPr>
                <a:t>WORD SCRAMBLES</a:t>
              </a: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3202751" y="13090762"/>
            <a:ext cx="1201406" cy="1127523"/>
            <a:chOff x="0" y="0"/>
            <a:chExt cx="1601875" cy="1503365"/>
          </a:xfrm>
        </p:grpSpPr>
        <p:sp>
          <p:nvSpPr>
            <p:cNvPr id="45" name="Freeform 45">
              <a:hlinkClick r:id="rId25" tooltip="https://myfloridacfo.sharepoint.com/:f:/r/sites/LnD/CCN/GAMES%20%20Test%20Your%20Knowledge/MATCHING?csf=1&amp;web=1&amp;e=id8vzd"/>
            </p:cNvPr>
            <p:cNvSpPr/>
            <p:nvPr/>
          </p:nvSpPr>
          <p:spPr>
            <a:xfrm>
              <a:off x="73430" y="0"/>
              <a:ext cx="1455016" cy="1227670"/>
            </a:xfrm>
            <a:custGeom>
              <a:avLst/>
              <a:gdLst/>
              <a:ahLst/>
              <a:cxnLst/>
              <a:rect l="l" t="t" r="r" b="b"/>
              <a:pathLst>
                <a:path w="1455016" h="1227670">
                  <a:moveTo>
                    <a:pt x="0" y="0"/>
                  </a:moveTo>
                  <a:lnTo>
                    <a:pt x="1455015" y="0"/>
                  </a:lnTo>
                  <a:lnTo>
                    <a:pt x="1455015" y="1227670"/>
                  </a:lnTo>
                  <a:lnTo>
                    <a:pt x="0" y="12276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extLst>
                  <a:ext uri="{96DAC541-7B7A-43D3-8B79-37D633B846F1}">
                    <asvg:svgBlip xmlns:asvg="http://schemas.microsoft.com/office/drawing/2016/SVG/main" r:embed="rId2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0" y="1302446"/>
              <a:ext cx="1601875" cy="2009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93"/>
                </a:lnSpc>
              </a:pPr>
              <a:r>
                <a:rPr lang="en-US" sz="1223">
                  <a:solidFill>
                    <a:srgbClr val="BE1E2D"/>
                  </a:solidFill>
                  <a:latin typeface="Adriana"/>
                  <a:ea typeface="Adriana"/>
                  <a:cs typeface="Adriana"/>
                  <a:sym typeface="Adriana"/>
                  <a:hlinkClick r:id="rId28" tooltip="https://myfloridacfo.sharepoint.com/:f:/r/sites/LnD/CCN/GAMES%20%20Test%20Your%20Knowledge/MATCHING?csf=1&amp;web=1&amp;e=D9jZMR"/>
                </a:rPr>
                <a:t>MATCHING</a:t>
              </a: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8109536" y="13090762"/>
            <a:ext cx="1052316" cy="1263022"/>
            <a:chOff x="0" y="0"/>
            <a:chExt cx="1403089" cy="1684030"/>
          </a:xfrm>
        </p:grpSpPr>
        <p:sp>
          <p:nvSpPr>
            <p:cNvPr id="48" name="Freeform 48">
              <a:hlinkClick r:id="rId29" tooltip="https://myfloridacfo.sharepoint.com/:f:/r/sites/LnD/CCN/GAMES%20%20Test%20Your%20Knowledge/WORD%20SEARCH?csf=1&amp;web=1&amp;e=6GwZTM"/>
            </p:cNvPr>
            <p:cNvSpPr/>
            <p:nvPr/>
          </p:nvSpPr>
          <p:spPr>
            <a:xfrm>
              <a:off x="0" y="0"/>
              <a:ext cx="1403089" cy="1227670"/>
            </a:xfrm>
            <a:custGeom>
              <a:avLst/>
              <a:gdLst/>
              <a:ahLst/>
              <a:cxnLst/>
              <a:rect l="l" t="t" r="r" b="b"/>
              <a:pathLst>
                <a:path w="1403089" h="1227670">
                  <a:moveTo>
                    <a:pt x="0" y="0"/>
                  </a:moveTo>
                  <a:lnTo>
                    <a:pt x="1403089" y="0"/>
                  </a:lnTo>
                  <a:lnTo>
                    <a:pt x="1403089" y="1227670"/>
                  </a:lnTo>
                  <a:lnTo>
                    <a:pt x="0" y="12276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0">
                <a:extLst>
                  <a:ext uri="{96DAC541-7B7A-43D3-8B79-37D633B846F1}">
                    <asvg:svgBlip xmlns:asvg="http://schemas.microsoft.com/office/drawing/2016/SVG/main" r:embed="rId31"/>
                  </a:ext>
                </a:extLst>
              </a:blip>
              <a:stretch>
                <a:fillRect r="-55049" b="-75874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37951" y="1273871"/>
              <a:ext cx="1327186" cy="4101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01"/>
                </a:lnSpc>
              </a:pPr>
              <a:r>
                <a:rPr lang="en-US" sz="1223">
                  <a:solidFill>
                    <a:srgbClr val="BE1E2D"/>
                  </a:solidFill>
                  <a:latin typeface="Adriana"/>
                  <a:ea typeface="Adriana"/>
                  <a:cs typeface="Adriana"/>
                  <a:sym typeface="Adriana"/>
                  <a:hlinkClick r:id="rId29" tooltip="https://myfloridacfo.sharepoint.com/:f:/r/sites/LnD/CCN/GAMES%20%20Test%20Your%20Knowledge/WORD%20SEARCH?csf=1&amp;web=1&amp;e=6GwZTM"/>
                </a:rPr>
                <a:t>WORD</a:t>
              </a:r>
            </a:p>
            <a:p>
              <a:pPr algn="ctr">
                <a:lnSpc>
                  <a:spcPts val="1101"/>
                </a:lnSpc>
              </a:pPr>
              <a:r>
                <a:rPr lang="en-US" sz="1223">
                  <a:solidFill>
                    <a:srgbClr val="BE1E2D"/>
                  </a:solidFill>
                  <a:latin typeface="Adriana"/>
                  <a:ea typeface="Adriana"/>
                  <a:cs typeface="Adriana"/>
                  <a:sym typeface="Adriana"/>
                  <a:hlinkClick r:id="rId29" tooltip="https://myfloridacfo.sharepoint.com/:f:/r/sites/LnD/CCN/GAMES%20%20Test%20Your%20Knowledge/WORD%20SEARCH?csf=1&amp;web=1&amp;e=6GwZTM"/>
                </a:rPr>
                <a:t>SEARCHES</a:t>
              </a: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4483631" y="13086927"/>
            <a:ext cx="1201406" cy="1244706"/>
            <a:chOff x="0" y="0"/>
            <a:chExt cx="1601875" cy="1659608"/>
          </a:xfrm>
        </p:grpSpPr>
        <p:sp>
          <p:nvSpPr>
            <p:cNvPr id="51" name="Freeform 51">
              <a:hlinkClick r:id="rId32" tooltip="https://myfloridacfo.sharepoint.com/sites/LnD/CCN/GAMES%20%20Test%20Your%20Knowledge/Forms/AllItems.aspx?csf=1&amp;web=1&amp;e=Y32s7i&amp;CID=8f77cd9f%2De187%2D4ae4%2D84c1%2D07bfbecb77f0&amp;FolderCTID=0x0120007A22E98326A67242A00876927C9D6AA0&amp;id=%2Fsites%2FLnD%2FCCN%2FGAMES%20%20Test%20Your%20Knowledge%2FMULTIPLE%20CHOICE"/>
            </p:cNvPr>
            <p:cNvSpPr/>
            <p:nvPr/>
          </p:nvSpPr>
          <p:spPr>
            <a:xfrm>
              <a:off x="38730" y="0"/>
              <a:ext cx="1524416" cy="1213816"/>
            </a:xfrm>
            <a:custGeom>
              <a:avLst/>
              <a:gdLst/>
              <a:ahLst/>
              <a:cxnLst/>
              <a:rect l="l" t="t" r="r" b="b"/>
              <a:pathLst>
                <a:path w="1524416" h="1213816">
                  <a:moveTo>
                    <a:pt x="0" y="0"/>
                  </a:moveTo>
                  <a:lnTo>
                    <a:pt x="1524415" y="0"/>
                  </a:lnTo>
                  <a:lnTo>
                    <a:pt x="1524415" y="1213816"/>
                  </a:lnTo>
                  <a:lnTo>
                    <a:pt x="0" y="12138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0" y="1307559"/>
              <a:ext cx="1601875" cy="3520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93"/>
                </a:lnSpc>
              </a:pPr>
              <a:r>
                <a:rPr lang="en-US" sz="1223">
                  <a:solidFill>
                    <a:srgbClr val="BE1E2D"/>
                  </a:solidFill>
                  <a:latin typeface="Adriana"/>
                  <a:ea typeface="Adriana"/>
                  <a:cs typeface="Adriana"/>
                  <a:sym typeface="Adriana"/>
                  <a:hlinkClick r:id="rId34" tooltip="https://myfloridacfo.sharepoint.com/:f:/r/sites/LnD/CCN/GAMES%20%20Test%20Your%20Knowledge/MULTIPLE%20CHOICE?csf=1&amp;web=1&amp;e=Y32s7i"/>
                </a:rPr>
                <a:t>MULTIPLE CHOICE</a:t>
              </a: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5764512" y="13050281"/>
            <a:ext cx="1003354" cy="1281352"/>
            <a:chOff x="0" y="0"/>
            <a:chExt cx="1337805" cy="1708470"/>
          </a:xfrm>
        </p:grpSpPr>
        <p:sp>
          <p:nvSpPr>
            <p:cNvPr id="54" name="Freeform 54">
              <a:hlinkClick r:id="rId35" tooltip="https://myfloridacfo.sharepoint.com/sites/LnD/CCN/GAMES%20%20Test%20Your%20Knowledge/Forms/AllItems.aspx?csf=1&amp;web=1&amp;e=agHBth&amp;CID=0c3ee624%2D6e2a%2D47ea%2Db65c%2D8be2beb69e26&amp;FolderCTID=0x0120007A22E98326A67242A00876927C9D6AA0&amp;id=%2Fsites%2FLnD%2FCCN%2FGAMES%20%20Test%20Your%20Knowledge%2FWHEEL%20OF%20FORTUNE"/>
            </p:cNvPr>
            <p:cNvSpPr/>
            <p:nvPr/>
          </p:nvSpPr>
          <p:spPr>
            <a:xfrm>
              <a:off x="13048" y="0"/>
              <a:ext cx="1311708" cy="1326633"/>
            </a:xfrm>
            <a:custGeom>
              <a:avLst/>
              <a:gdLst/>
              <a:ahLst/>
              <a:cxnLst/>
              <a:rect l="l" t="t" r="r" b="b"/>
              <a:pathLst>
                <a:path w="1311708" h="1326633">
                  <a:moveTo>
                    <a:pt x="0" y="0"/>
                  </a:moveTo>
                  <a:lnTo>
                    <a:pt x="1311709" y="0"/>
                  </a:lnTo>
                  <a:lnTo>
                    <a:pt x="1311709" y="1326633"/>
                  </a:lnTo>
                  <a:lnTo>
                    <a:pt x="0" y="13266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6">
                <a:extLst>
                  <a:ext uri="{96DAC541-7B7A-43D3-8B79-37D633B846F1}">
                    <asvg:svgBlip xmlns:asvg="http://schemas.microsoft.com/office/drawing/2016/SVG/main" r:embed="rId3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0" y="1356421"/>
              <a:ext cx="1337805" cy="3520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93"/>
                </a:lnSpc>
              </a:pPr>
              <a:r>
                <a:rPr lang="en-US" sz="1223">
                  <a:solidFill>
                    <a:srgbClr val="BE1E2D"/>
                  </a:solidFill>
                  <a:latin typeface="Adriana"/>
                  <a:ea typeface="Adriana"/>
                  <a:cs typeface="Adriana"/>
                  <a:sym typeface="Adriana"/>
                  <a:hlinkClick r:id="rId38" tooltip="https://myfloridacfo.sharepoint.com/:f:/r/sites/LnD/CCN/GAMES%20%20Test%20Your%20Knowledge/WHEEL%20OF%20FORTUNE?csf=1&amp;web=1&amp;e=agHBth"/>
                </a:rPr>
                <a:t>WHEEL OF FORTUNE</a:t>
              </a:r>
            </a:p>
          </p:txBody>
        </p:sp>
      </p:grpSp>
      <p:sp>
        <p:nvSpPr>
          <p:cNvPr id="56" name="Freeform 56"/>
          <p:cNvSpPr/>
          <p:nvPr/>
        </p:nvSpPr>
        <p:spPr>
          <a:xfrm>
            <a:off x="7858830" y="9294778"/>
            <a:ext cx="1297652" cy="1268455"/>
          </a:xfrm>
          <a:custGeom>
            <a:avLst/>
            <a:gdLst/>
            <a:ahLst/>
            <a:cxnLst/>
            <a:rect l="l" t="t" r="r" b="b"/>
            <a:pathLst>
              <a:path w="1297652" h="1268455">
                <a:moveTo>
                  <a:pt x="0" y="0"/>
                </a:moveTo>
                <a:lnTo>
                  <a:pt x="1297652" y="0"/>
                </a:lnTo>
                <a:lnTo>
                  <a:pt x="1297652" y="1268455"/>
                </a:lnTo>
                <a:lnTo>
                  <a:pt x="0" y="126845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7" name="TextBox 57"/>
          <p:cNvSpPr txBox="1"/>
          <p:nvPr/>
        </p:nvSpPr>
        <p:spPr>
          <a:xfrm>
            <a:off x="814277" y="9241238"/>
            <a:ext cx="6703892" cy="2912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10175" lvl="1" indent="-105087" algn="just">
              <a:lnSpc>
                <a:spcPts val="1333"/>
              </a:lnSpc>
              <a:buFont typeface="Arial"/>
              <a:buChar char="•"/>
            </a:pPr>
            <a:r>
              <a:rPr lang="en-US" sz="973" b="1">
                <a:solidFill>
                  <a:srgbClr val="AB311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Task 536-C: </a:t>
            </a:r>
            <a:r>
              <a:rPr lang="en-US" sz="973" b="1">
                <a:solidFill>
                  <a:srgbClr val="AB311E"/>
                </a:solidFill>
                <a:latin typeface="Canva Sans Bold"/>
                <a:ea typeface="Canva Sans Bold"/>
                <a:cs typeface="Canva Sans Bold"/>
                <a:sym typeface="Canva Sans Bold"/>
                <a:hlinkClick r:id="rId39" tooltip="https://myfloridacfo.com/floridapalm/agency-readiness/event-details/2024/12/09/ccn-tasks-calendar/536-c---create-agency-specific-user-acceptance-plan"/>
              </a:rPr>
              <a:t>Create Agency Specific User Acceptance Testing Plan</a:t>
            </a:r>
            <a:r>
              <a:rPr lang="en-US" sz="973" b="1">
                <a:solidFill>
                  <a:srgbClr val="AB311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- </a:t>
            </a:r>
            <a:r>
              <a:rPr lang="en-US" sz="973" b="1">
                <a:solidFill>
                  <a:srgbClr val="2E3192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Due 1/31</a:t>
            </a:r>
            <a:r>
              <a:rPr lang="en-US" sz="973" b="1">
                <a:solidFill>
                  <a:srgbClr val="AB311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-</a:t>
            </a:r>
            <a:r>
              <a:rPr lang="en-US" sz="973">
                <a:solidFill>
                  <a:srgbClr val="AB311E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973" i="1">
                <a:solidFill>
                  <a:srgbClr val="000000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Confirms business processes to be tested and identifies UAT success criteria.</a:t>
            </a:r>
          </a:p>
          <a:p>
            <a:pPr marL="210175" lvl="1" indent="-105087" algn="just">
              <a:lnSpc>
                <a:spcPts val="1333"/>
              </a:lnSpc>
              <a:buFont typeface="Arial"/>
              <a:buChar char="•"/>
            </a:pPr>
            <a:r>
              <a:rPr lang="en-US" sz="973" b="1">
                <a:solidFill>
                  <a:srgbClr val="AB311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Task 558: </a:t>
            </a:r>
            <a:r>
              <a:rPr lang="en-US" sz="973" b="1">
                <a:solidFill>
                  <a:srgbClr val="AB311E"/>
                </a:solidFill>
                <a:latin typeface="Canva Sans Bold"/>
                <a:ea typeface="Canva Sans Bold"/>
                <a:cs typeface="Canva Sans Bold"/>
                <a:sym typeface="Canva Sans Bold"/>
                <a:hlinkClick r:id="rId40" tooltip="https://myfloridacfo.com/floridapalm/agency-readiness/event-details/2024/11/18/ccn-tasks-calendar/558---update-agency-business-system-documentation"/>
              </a:rPr>
              <a:t>Update Agency Business System Documentation</a:t>
            </a:r>
            <a:r>
              <a:rPr lang="en-US" sz="973" b="1">
                <a:solidFill>
                  <a:srgbClr val="AB311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- </a:t>
            </a:r>
            <a:r>
              <a:rPr lang="en-US" sz="973" b="1">
                <a:solidFill>
                  <a:srgbClr val="2E3192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Due 1/10</a:t>
            </a:r>
            <a:r>
              <a:rPr lang="en-US" sz="973" b="1">
                <a:solidFill>
                  <a:srgbClr val="AB311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-</a:t>
            </a:r>
            <a:r>
              <a:rPr lang="en-US" sz="973">
                <a:solidFill>
                  <a:srgbClr val="AB311E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973" i="1">
                <a:solidFill>
                  <a:srgbClr val="000000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Reviews and updates agency business system documentation based on your final selection of interfaces in preparation for Cycle 2 – Technical Interface Testing.</a:t>
            </a:r>
          </a:p>
          <a:p>
            <a:pPr marL="210175" lvl="1" indent="-105087" algn="just">
              <a:lnSpc>
                <a:spcPts val="1333"/>
              </a:lnSpc>
              <a:buFont typeface="Arial"/>
              <a:buChar char="•"/>
            </a:pPr>
            <a:r>
              <a:rPr lang="en-US" sz="973" b="1">
                <a:solidFill>
                  <a:srgbClr val="AB311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Task 560: </a:t>
            </a:r>
            <a:r>
              <a:rPr lang="en-US" sz="973" b="1">
                <a:solidFill>
                  <a:srgbClr val="AB311E"/>
                </a:solidFill>
                <a:latin typeface="Canva Sans Bold"/>
                <a:ea typeface="Canva Sans Bold"/>
                <a:cs typeface="Canva Sans Bold"/>
                <a:sym typeface="Canva Sans Bold"/>
                <a:hlinkClick r:id="rId41" tooltip="https://myfloridacfo.com/floridapalm/agency-readiness/event-details/2024/12/09/ccn-tasks-calendar/560---submit-change-analysis-tool"/>
              </a:rPr>
              <a:t>Submit Change Analysis Tool</a:t>
            </a:r>
            <a:r>
              <a:rPr lang="en-US" sz="973" b="1">
                <a:solidFill>
                  <a:srgbClr val="AB311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- </a:t>
            </a:r>
            <a:r>
              <a:rPr lang="en-US" sz="973" b="1">
                <a:solidFill>
                  <a:srgbClr val="2E3192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Due 1/31</a:t>
            </a:r>
            <a:r>
              <a:rPr lang="en-US" sz="973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973" b="1">
                <a:solidFill>
                  <a:srgbClr val="BE1E2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-</a:t>
            </a:r>
            <a:r>
              <a:rPr lang="en-US" sz="973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973" i="1">
                <a:solidFill>
                  <a:srgbClr val="000000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Documents your agency's change impacts to your people, processes, technology, and data at implementation.</a:t>
            </a:r>
          </a:p>
          <a:p>
            <a:pPr marL="210175" lvl="1" indent="-105087" algn="just">
              <a:lnSpc>
                <a:spcPts val="1333"/>
              </a:lnSpc>
              <a:buFont typeface="Arial"/>
              <a:buChar char="•"/>
            </a:pPr>
            <a:r>
              <a:rPr lang="en-US" sz="973" b="1">
                <a:solidFill>
                  <a:srgbClr val="AB311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Task 564: </a:t>
            </a:r>
            <a:r>
              <a:rPr lang="en-US" sz="973" b="1">
                <a:solidFill>
                  <a:srgbClr val="AB311E"/>
                </a:solidFill>
                <a:latin typeface="Canva Sans Bold"/>
                <a:ea typeface="Canva Sans Bold"/>
                <a:cs typeface="Canva Sans Bold"/>
                <a:sym typeface="Canva Sans Bold"/>
                <a:hlinkClick r:id="rId42" tooltip="https://myfloridacfo.com/floridapalm/agency-readiness/event-details/2024/12/09/ccn-tasks-calendar/564---update-future-florida-palm-end-users"/>
              </a:rPr>
              <a:t>Update Future Florida PALM End Users</a:t>
            </a:r>
            <a:r>
              <a:rPr lang="en-US" sz="973" b="1">
                <a:solidFill>
                  <a:srgbClr val="AB311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- </a:t>
            </a:r>
            <a:r>
              <a:rPr lang="en-US" sz="973" b="1">
                <a:solidFill>
                  <a:srgbClr val="2E3192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Due 1/10</a:t>
            </a:r>
            <a:r>
              <a:rPr lang="en-US" sz="973" b="1">
                <a:solidFill>
                  <a:srgbClr val="AB311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- </a:t>
            </a:r>
            <a:r>
              <a:rPr lang="en-US" sz="973" i="1">
                <a:solidFill>
                  <a:srgbClr val="000000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Updates the list of all end users who will need access to Florida PALM at implementation.</a:t>
            </a:r>
          </a:p>
          <a:p>
            <a:pPr marL="210175" lvl="1" indent="-105087" algn="just">
              <a:lnSpc>
                <a:spcPts val="1333"/>
              </a:lnSpc>
              <a:buFont typeface="Arial"/>
              <a:buChar char="•"/>
            </a:pPr>
            <a:r>
              <a:rPr lang="en-US" sz="973" b="1">
                <a:solidFill>
                  <a:srgbClr val="AB311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Task 567-J-K, P: Share, Review, and Update Configuration Workbooks - </a:t>
            </a:r>
            <a:r>
              <a:rPr lang="en-US" sz="973" b="1">
                <a:solidFill>
                  <a:srgbClr val="2E3192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Due 1/17</a:t>
            </a:r>
            <a:r>
              <a:rPr lang="en-US" sz="973" b="1">
                <a:solidFill>
                  <a:srgbClr val="AB311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- </a:t>
            </a:r>
            <a:r>
              <a:rPr lang="en-US" sz="973" i="1">
                <a:solidFill>
                  <a:srgbClr val="000000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Reviews and updates the Distribution Code (AR) Configuration Workbook, Consolidated Revolving Account (CM) Configuration Workbook, and the SpeedKey Configuration Workbook.</a:t>
            </a:r>
          </a:p>
          <a:p>
            <a:pPr marL="210175" lvl="1" indent="-105087" algn="just">
              <a:lnSpc>
                <a:spcPts val="1333"/>
              </a:lnSpc>
              <a:buFont typeface="Arial"/>
              <a:buChar char="•"/>
            </a:pPr>
            <a:r>
              <a:rPr lang="en-US" sz="973" b="1">
                <a:solidFill>
                  <a:srgbClr val="AB311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Task 569: Submit Bimonthly Agency Readiness Status Report - </a:t>
            </a:r>
            <a:r>
              <a:rPr lang="en-US" sz="973" b="1">
                <a:solidFill>
                  <a:srgbClr val="2E3192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Due 1/10 -</a:t>
            </a:r>
            <a:r>
              <a:rPr lang="en-US" sz="973" i="1">
                <a:solidFill>
                  <a:srgbClr val="000000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 Documents activities and ongoing work within the agency to prepare systems and impacted employees for Florida PALM deployment.</a:t>
            </a:r>
          </a:p>
          <a:p>
            <a:pPr marL="210175" lvl="1" indent="-105087" algn="just">
              <a:lnSpc>
                <a:spcPts val="1333"/>
              </a:lnSpc>
              <a:buFont typeface="Arial"/>
              <a:buChar char="•"/>
            </a:pPr>
            <a:r>
              <a:rPr lang="en-US" sz="973" b="1">
                <a:solidFill>
                  <a:srgbClr val="AB311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Task </a:t>
            </a:r>
            <a:r>
              <a:rPr lang="en-US" sz="973" b="1">
                <a:solidFill>
                  <a:srgbClr val="AB311E"/>
                </a:solidFill>
                <a:latin typeface="Canva Sans Bold"/>
                <a:ea typeface="Canva Sans Bold"/>
                <a:cs typeface="Canva Sans Bold"/>
                <a:sym typeface="Canva Sans Bold"/>
                <a:hlinkClick r:id="rId43" tooltip="https://myfloridacfo.com/floridapalm/agency-readiness/event-details/2024/12/18/ccn-tasks-calendar/658-a---submit-data-field-mapping-(org)"/>
              </a:rPr>
              <a:t>658-A: Submit Data Field Mapping (Org)</a:t>
            </a:r>
            <a:r>
              <a:rPr lang="en-US" sz="973" b="1">
                <a:solidFill>
                  <a:srgbClr val="AB311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- </a:t>
            </a:r>
            <a:r>
              <a:rPr lang="en-US" sz="973" b="1">
                <a:solidFill>
                  <a:srgbClr val="2E3192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Due 1/31</a:t>
            </a:r>
            <a:r>
              <a:rPr lang="en-US" sz="973" b="1">
                <a:solidFill>
                  <a:srgbClr val="AB311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- </a:t>
            </a:r>
            <a:r>
              <a:rPr lang="en-US" sz="973" i="1">
                <a:solidFill>
                  <a:srgbClr val="000000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Reviews and updates agency mapping of FLAIR Org values to Florida PALM Organization values.</a:t>
            </a:r>
          </a:p>
          <a:p>
            <a:pPr marL="210175" lvl="1" indent="-105087" algn="just">
              <a:lnSpc>
                <a:spcPts val="1333"/>
              </a:lnSpc>
              <a:buFont typeface="Arial"/>
              <a:buChar char="•"/>
            </a:pPr>
            <a:r>
              <a:rPr lang="en-US" sz="973" b="1">
                <a:solidFill>
                  <a:srgbClr val="AB311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Task </a:t>
            </a:r>
            <a:r>
              <a:rPr lang="en-US" sz="973" b="1">
                <a:solidFill>
                  <a:srgbClr val="AB311E"/>
                </a:solidFill>
                <a:latin typeface="Canva Sans Bold"/>
                <a:ea typeface="Canva Sans Bold"/>
                <a:cs typeface="Canva Sans Bold"/>
                <a:sym typeface="Canva Sans Bold"/>
                <a:hlinkClick r:id="rId44" tooltip="https://myfloridacfo.com/floridapalm/agency-readiness/event-details/2024/12/18/ccn-tasks-calendar/658-b---submit-data-field-mapping-(oca)"/>
              </a:rPr>
              <a:t>658-B: Submit Data Field Mapping (OCA)</a:t>
            </a:r>
            <a:r>
              <a:rPr lang="en-US" sz="973" b="1">
                <a:solidFill>
                  <a:srgbClr val="AB311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- </a:t>
            </a:r>
            <a:r>
              <a:rPr lang="en-US" sz="973" b="1">
                <a:solidFill>
                  <a:srgbClr val="2E3192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Due 1/31</a:t>
            </a:r>
            <a:r>
              <a:rPr lang="en-US" sz="973" b="1">
                <a:solidFill>
                  <a:srgbClr val="AB311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- </a:t>
            </a:r>
            <a:r>
              <a:rPr lang="en-US" sz="973" i="1">
                <a:solidFill>
                  <a:srgbClr val="000000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Reviews and updates</a:t>
            </a:r>
            <a:r>
              <a:rPr lang="en-US" sz="973" b="1">
                <a:solidFill>
                  <a:srgbClr val="AB311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973" i="1">
                <a:solidFill>
                  <a:srgbClr val="000000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agency mapping of FLAIR OCA values to Florida PALM values.</a:t>
            </a:r>
          </a:p>
        </p:txBody>
      </p:sp>
      <p:sp>
        <p:nvSpPr>
          <p:cNvPr id="58" name="Freeform 58"/>
          <p:cNvSpPr/>
          <p:nvPr/>
        </p:nvSpPr>
        <p:spPr>
          <a:xfrm rot="1011710">
            <a:off x="8238443" y="8450079"/>
            <a:ext cx="1071790" cy="1047675"/>
          </a:xfrm>
          <a:custGeom>
            <a:avLst/>
            <a:gdLst/>
            <a:ahLst/>
            <a:cxnLst/>
            <a:rect l="l" t="t" r="r" b="b"/>
            <a:pathLst>
              <a:path w="1071790" h="1047675">
                <a:moveTo>
                  <a:pt x="0" y="0"/>
                </a:moveTo>
                <a:lnTo>
                  <a:pt x="1071790" y="0"/>
                </a:lnTo>
                <a:lnTo>
                  <a:pt x="1071790" y="1047675"/>
                </a:lnTo>
                <a:lnTo>
                  <a:pt x="0" y="10476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9" name="Freeform 59"/>
          <p:cNvSpPr/>
          <p:nvPr/>
        </p:nvSpPr>
        <p:spPr>
          <a:xfrm rot="-3375647">
            <a:off x="7607212" y="8888632"/>
            <a:ext cx="760421" cy="743312"/>
          </a:xfrm>
          <a:custGeom>
            <a:avLst/>
            <a:gdLst/>
            <a:ahLst/>
            <a:cxnLst/>
            <a:rect l="l" t="t" r="r" b="b"/>
            <a:pathLst>
              <a:path w="760421" h="743312">
                <a:moveTo>
                  <a:pt x="0" y="0"/>
                </a:moveTo>
                <a:lnTo>
                  <a:pt x="760421" y="0"/>
                </a:lnTo>
                <a:lnTo>
                  <a:pt x="760421" y="743311"/>
                </a:lnTo>
                <a:lnTo>
                  <a:pt x="0" y="7433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0" name="Freeform 60"/>
          <p:cNvSpPr/>
          <p:nvPr/>
        </p:nvSpPr>
        <p:spPr>
          <a:xfrm rot="1636086" flipH="1">
            <a:off x="7701745" y="10982566"/>
            <a:ext cx="1297652" cy="1268455"/>
          </a:xfrm>
          <a:custGeom>
            <a:avLst/>
            <a:gdLst/>
            <a:ahLst/>
            <a:cxnLst/>
            <a:rect l="l" t="t" r="r" b="b"/>
            <a:pathLst>
              <a:path w="1297652" h="1268455">
                <a:moveTo>
                  <a:pt x="1297652" y="0"/>
                </a:moveTo>
                <a:lnTo>
                  <a:pt x="0" y="0"/>
                </a:lnTo>
                <a:lnTo>
                  <a:pt x="0" y="1268455"/>
                </a:lnTo>
                <a:lnTo>
                  <a:pt x="1297652" y="1268455"/>
                </a:lnTo>
                <a:lnTo>
                  <a:pt x="1297652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1" name="Freeform 61"/>
          <p:cNvSpPr/>
          <p:nvPr/>
        </p:nvSpPr>
        <p:spPr>
          <a:xfrm rot="2647796" flipH="1">
            <a:off x="8467605" y="10419711"/>
            <a:ext cx="962870" cy="941206"/>
          </a:xfrm>
          <a:custGeom>
            <a:avLst/>
            <a:gdLst/>
            <a:ahLst/>
            <a:cxnLst/>
            <a:rect l="l" t="t" r="r" b="b"/>
            <a:pathLst>
              <a:path w="962870" h="941206">
                <a:moveTo>
                  <a:pt x="962870" y="0"/>
                </a:moveTo>
                <a:lnTo>
                  <a:pt x="0" y="0"/>
                </a:lnTo>
                <a:lnTo>
                  <a:pt x="0" y="941205"/>
                </a:lnTo>
                <a:lnTo>
                  <a:pt x="962870" y="941205"/>
                </a:lnTo>
                <a:lnTo>
                  <a:pt x="96287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2" name="Freeform 62"/>
          <p:cNvSpPr/>
          <p:nvPr/>
        </p:nvSpPr>
        <p:spPr>
          <a:xfrm rot="-1739560" flipH="1">
            <a:off x="7560585" y="10266768"/>
            <a:ext cx="976502" cy="954531"/>
          </a:xfrm>
          <a:custGeom>
            <a:avLst/>
            <a:gdLst/>
            <a:ahLst/>
            <a:cxnLst/>
            <a:rect l="l" t="t" r="r" b="b"/>
            <a:pathLst>
              <a:path w="976502" h="954531">
                <a:moveTo>
                  <a:pt x="976503" y="0"/>
                </a:moveTo>
                <a:lnTo>
                  <a:pt x="0" y="0"/>
                </a:lnTo>
                <a:lnTo>
                  <a:pt x="0" y="954531"/>
                </a:lnTo>
                <a:lnTo>
                  <a:pt x="976503" y="954531"/>
                </a:lnTo>
                <a:lnTo>
                  <a:pt x="97650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3" name="Freeform 63"/>
          <p:cNvSpPr/>
          <p:nvPr/>
        </p:nvSpPr>
        <p:spPr>
          <a:xfrm rot="-1739560" flipH="1">
            <a:off x="8801801" y="11661607"/>
            <a:ext cx="542769" cy="530557"/>
          </a:xfrm>
          <a:custGeom>
            <a:avLst/>
            <a:gdLst/>
            <a:ahLst/>
            <a:cxnLst/>
            <a:rect l="l" t="t" r="r" b="b"/>
            <a:pathLst>
              <a:path w="542769" h="530557">
                <a:moveTo>
                  <a:pt x="542769" y="0"/>
                </a:moveTo>
                <a:lnTo>
                  <a:pt x="0" y="0"/>
                </a:lnTo>
                <a:lnTo>
                  <a:pt x="0" y="530557"/>
                </a:lnTo>
                <a:lnTo>
                  <a:pt x="542769" y="530557"/>
                </a:lnTo>
                <a:lnTo>
                  <a:pt x="54276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4" name="Freeform 64"/>
          <p:cNvSpPr/>
          <p:nvPr/>
        </p:nvSpPr>
        <p:spPr>
          <a:xfrm rot="-1739560" flipH="1">
            <a:off x="7027999" y="12047859"/>
            <a:ext cx="542769" cy="530557"/>
          </a:xfrm>
          <a:custGeom>
            <a:avLst/>
            <a:gdLst/>
            <a:ahLst/>
            <a:cxnLst/>
            <a:rect l="l" t="t" r="r" b="b"/>
            <a:pathLst>
              <a:path w="542769" h="530557">
                <a:moveTo>
                  <a:pt x="542769" y="0"/>
                </a:moveTo>
                <a:lnTo>
                  <a:pt x="0" y="0"/>
                </a:lnTo>
                <a:lnTo>
                  <a:pt x="0" y="530557"/>
                </a:lnTo>
                <a:lnTo>
                  <a:pt x="542769" y="530557"/>
                </a:lnTo>
                <a:lnTo>
                  <a:pt x="542769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5" name="TextBox 65"/>
          <p:cNvSpPr txBox="1"/>
          <p:nvPr/>
        </p:nvSpPr>
        <p:spPr>
          <a:xfrm>
            <a:off x="874173" y="12228215"/>
            <a:ext cx="5985092" cy="317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8"/>
              </a:lnSpc>
            </a:pPr>
            <a:r>
              <a:rPr lang="en-US" sz="1125" b="1" i="1">
                <a:solidFill>
                  <a:srgbClr val="2E3192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A complete list of Tasks, including those launching on a future date can be found on the Florida PALM website, </a:t>
            </a:r>
            <a:r>
              <a:rPr lang="en-US" sz="1125" b="1" i="1" u="sng">
                <a:solidFill>
                  <a:srgbClr val="AB311E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  <a:hlinkClick r:id="rId45" tooltip="https://myfloridacfo.com/floridapalm/agency-readiness"/>
              </a:rPr>
              <a:t>here</a:t>
            </a:r>
            <a:r>
              <a:rPr lang="en-US" sz="1125" b="1" i="1">
                <a:solidFill>
                  <a:srgbClr val="2E3192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.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1297732" y="8989904"/>
            <a:ext cx="5418151" cy="157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0"/>
              </a:lnSpc>
            </a:pPr>
            <a:r>
              <a:rPr lang="en-US" sz="1107" b="1">
                <a:solidFill>
                  <a:srgbClr val="BE1E2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Heads up SMEs &amp; POCs! The CCN may call on you to help with the following: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1395911" y="3390840"/>
            <a:ext cx="7712105" cy="1820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98"/>
              </a:lnSpc>
            </a:pPr>
            <a:r>
              <a:rPr lang="en-US" sz="1387" b="1">
                <a:solidFill>
                  <a:srgbClr val="AB311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Administration - Property Team </a:t>
            </a:r>
            <a:r>
              <a:rPr lang="en-US" sz="1387">
                <a:solidFill>
                  <a:srgbClr val="AB311E"/>
                </a:solidFill>
                <a:latin typeface="Canva Sans"/>
                <a:ea typeface="Canva Sans"/>
                <a:cs typeface="Canva Sans"/>
                <a:sym typeface="Canva Sans"/>
              </a:rPr>
              <a:t>- Your data conversion success on the DFS Property file was phenomenal! There were over 15,000 records converted with only 9 minor edits needed. We see you doing great things!!!</a:t>
            </a:r>
          </a:p>
          <a:p>
            <a:pPr algn="just">
              <a:lnSpc>
                <a:spcPts val="672"/>
              </a:lnSpc>
            </a:pPr>
            <a:endParaRPr lang="en-US" sz="1387">
              <a:solidFill>
                <a:srgbClr val="AB311E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just">
              <a:lnSpc>
                <a:spcPts val="1498"/>
              </a:lnSpc>
            </a:pPr>
            <a:r>
              <a:rPr lang="en-US" sz="1387" b="1">
                <a:solidFill>
                  <a:srgbClr val="AB311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A&amp;A - FACTS Team </a:t>
            </a:r>
            <a:r>
              <a:rPr lang="en-US" sz="1387">
                <a:solidFill>
                  <a:srgbClr val="AB311E"/>
                </a:solidFill>
                <a:latin typeface="Canva Sans"/>
                <a:ea typeface="Canva Sans"/>
                <a:cs typeface="Canva Sans"/>
                <a:sym typeface="Canva Sans"/>
              </a:rPr>
              <a:t>- Your team, in collaboration with </a:t>
            </a:r>
            <a:r>
              <a:rPr lang="en-US" sz="1387" b="1">
                <a:solidFill>
                  <a:srgbClr val="AB311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OFB </a:t>
            </a:r>
            <a:r>
              <a:rPr lang="en-US" sz="1387">
                <a:solidFill>
                  <a:srgbClr val="AB311E"/>
                </a:solidFill>
                <a:latin typeface="Canva Sans"/>
                <a:ea typeface="Canva Sans"/>
                <a:cs typeface="Canva Sans"/>
                <a:sym typeface="Canva Sans"/>
              </a:rPr>
              <a:t>and</a:t>
            </a:r>
            <a:r>
              <a:rPr lang="en-US" sz="1387" b="1">
                <a:solidFill>
                  <a:srgbClr val="AB311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OPCS</a:t>
            </a:r>
            <a:r>
              <a:rPr lang="en-US" sz="1387">
                <a:solidFill>
                  <a:srgbClr val="AB311E"/>
                </a:solidFill>
                <a:latin typeface="Canva Sans"/>
                <a:ea typeface="Canva Sans"/>
                <a:cs typeface="Canva Sans"/>
                <a:sym typeface="Canva Sans"/>
              </a:rPr>
              <a:t> is working like a well-oiled machine to address all contract conversions. Teamwork is making our Florida PALM dream work!</a:t>
            </a:r>
          </a:p>
          <a:p>
            <a:pPr algn="just">
              <a:lnSpc>
                <a:spcPts val="672"/>
              </a:lnSpc>
            </a:pPr>
            <a:endParaRPr lang="en-US" sz="1387">
              <a:solidFill>
                <a:srgbClr val="AB311E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just">
              <a:lnSpc>
                <a:spcPts val="1498"/>
              </a:lnSpc>
            </a:pPr>
            <a:r>
              <a:rPr lang="en-US" sz="1387" b="1">
                <a:solidFill>
                  <a:srgbClr val="AB311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OFB, DRM, DWC, and A&amp;A - Vendor Team </a:t>
            </a:r>
            <a:r>
              <a:rPr lang="en-US" sz="1387">
                <a:solidFill>
                  <a:srgbClr val="AB311E"/>
                </a:solidFill>
                <a:latin typeface="Canva Sans"/>
                <a:ea typeface="Canva Sans"/>
                <a:cs typeface="Canva Sans"/>
                <a:sym typeface="Canva Sans"/>
              </a:rPr>
              <a:t>- You guys are working together to script 1,529 records to the Vendor File for conversion inclusion. WOW! That’s impressive work and collaboration!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2174524" y="8557330"/>
            <a:ext cx="3664566" cy="398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7"/>
              </a:lnSpc>
            </a:pPr>
            <a:r>
              <a:rPr lang="en-US" sz="3433" u="sng">
                <a:solidFill>
                  <a:srgbClr val="BE1E2D"/>
                </a:solidFill>
                <a:latin typeface="Bright"/>
                <a:ea typeface="Bright"/>
                <a:cs typeface="Bright"/>
                <a:sym typeface="Bright"/>
              </a:rPr>
              <a:t>What’s Due in January: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2427755" y="15009078"/>
            <a:ext cx="5237583" cy="160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6"/>
              </a:lnSpc>
            </a:pPr>
            <a:r>
              <a:rPr lang="en-US" sz="868" b="1" u="sng">
                <a:solidFill>
                  <a:srgbClr val="AB311E"/>
                </a:solidFill>
                <a:latin typeface="Public Sans Bold"/>
                <a:ea typeface="Public Sans Bold"/>
                <a:cs typeface="Public Sans Bold"/>
                <a:sym typeface="Public Sans Bold"/>
                <a:hlinkClick r:id="rId46" tooltip="https://myfloridacfo.sharepoint.com/sites/LnD/CCN/SitePages/DFS-Florida-PALM-Stakeholders-Site.aspx"/>
              </a:rPr>
              <a:t>DFS Florida PALM Stakeholder SharePoint</a:t>
            </a:r>
            <a:r>
              <a:rPr lang="en-US" sz="868" b="1">
                <a:solidFill>
                  <a:srgbClr val="AB311E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| </a:t>
            </a:r>
            <a:r>
              <a:rPr lang="en-US" sz="868" b="1" u="sng">
                <a:solidFill>
                  <a:srgbClr val="AB311E"/>
                </a:solidFill>
                <a:latin typeface="Public Sans Bold"/>
                <a:ea typeface="Public Sans Bold"/>
                <a:cs typeface="Public Sans Bold"/>
                <a:sym typeface="Public Sans Bold"/>
                <a:hlinkClick r:id="rId47" tooltip="mailto:DFS.CCN4U@MyFloridaCFO.com"/>
              </a:rPr>
              <a:t>DFS.CCN4U@MyFloridaCFO.com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2427755" y="14814816"/>
            <a:ext cx="5237583" cy="160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6"/>
              </a:lnSpc>
            </a:pPr>
            <a:r>
              <a:rPr lang="en-US" sz="868" b="1" spc="173">
                <a:solidFill>
                  <a:srgbClr val="BE1E2D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LET'S CRUISE TO FLORIDA PALM TOGETHER!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3236399" y="2894888"/>
            <a:ext cx="3585603" cy="398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5"/>
              </a:lnSpc>
            </a:pPr>
            <a:r>
              <a:rPr lang="en-US" sz="3432" u="sng">
                <a:solidFill>
                  <a:srgbClr val="BE1E2D"/>
                </a:solidFill>
                <a:latin typeface="Bright"/>
                <a:ea typeface="Bright"/>
                <a:cs typeface="Bright"/>
                <a:sym typeface="Bright"/>
              </a:rPr>
              <a:t>Division Shout-Outs:</a:t>
            </a:r>
          </a:p>
        </p:txBody>
      </p:sp>
      <p:sp>
        <p:nvSpPr>
          <p:cNvPr id="72" name="Freeform 72"/>
          <p:cNvSpPr/>
          <p:nvPr/>
        </p:nvSpPr>
        <p:spPr>
          <a:xfrm>
            <a:off x="4545609" y="5420720"/>
            <a:ext cx="1921806" cy="2486843"/>
          </a:xfrm>
          <a:custGeom>
            <a:avLst/>
            <a:gdLst/>
            <a:ahLst/>
            <a:cxnLst/>
            <a:rect l="l" t="t" r="r" b="b"/>
            <a:pathLst>
              <a:path w="1921806" h="2486843">
                <a:moveTo>
                  <a:pt x="0" y="0"/>
                </a:moveTo>
                <a:lnTo>
                  <a:pt x="1921806" y="0"/>
                </a:lnTo>
                <a:lnTo>
                  <a:pt x="1921806" y="2486843"/>
                </a:lnTo>
                <a:lnTo>
                  <a:pt x="0" y="2486843"/>
                </a:lnTo>
                <a:lnTo>
                  <a:pt x="0" y="0"/>
                </a:lnTo>
                <a:close/>
              </a:path>
            </a:pathLst>
          </a:custGeom>
          <a:blipFill>
            <a:blip r:embed="rId48"/>
            <a:stretch>
              <a:fillRect l="-10724" t="-13483" r="-7316" b="-916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3" name="TextBox 73"/>
          <p:cNvSpPr txBox="1"/>
          <p:nvPr/>
        </p:nvSpPr>
        <p:spPr>
          <a:xfrm>
            <a:off x="4404157" y="7981376"/>
            <a:ext cx="2204710" cy="419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45"/>
              </a:lnSpc>
            </a:pPr>
            <a:r>
              <a:rPr lang="en-US" sz="1468">
                <a:solidFill>
                  <a:srgbClr val="BE1E2D"/>
                </a:solidFill>
                <a:latin typeface="Apricots"/>
                <a:ea typeface="Apricots"/>
                <a:cs typeface="Apricots"/>
                <a:sym typeface="Apricots"/>
              </a:rPr>
              <a:t>Constance Parramore, Chief </a:t>
            </a:r>
          </a:p>
          <a:p>
            <a:pPr algn="ctr">
              <a:lnSpc>
                <a:spcPts val="1645"/>
              </a:lnSpc>
            </a:pPr>
            <a:r>
              <a:rPr lang="en-US" sz="1468">
                <a:solidFill>
                  <a:srgbClr val="BE1E2D"/>
                </a:solidFill>
                <a:latin typeface="Apricots"/>
                <a:ea typeface="Apricots"/>
                <a:cs typeface="Apricots"/>
                <a:sym typeface="Apricots"/>
              </a:rPr>
              <a:t>Bureau of State Payrolls</a:t>
            </a:r>
          </a:p>
        </p:txBody>
      </p:sp>
      <p:sp>
        <p:nvSpPr>
          <p:cNvPr id="74" name="Freeform 74"/>
          <p:cNvSpPr/>
          <p:nvPr/>
        </p:nvSpPr>
        <p:spPr>
          <a:xfrm>
            <a:off x="6948590" y="5420720"/>
            <a:ext cx="1917635" cy="2487781"/>
          </a:xfrm>
          <a:custGeom>
            <a:avLst/>
            <a:gdLst/>
            <a:ahLst/>
            <a:cxnLst/>
            <a:rect l="l" t="t" r="r" b="b"/>
            <a:pathLst>
              <a:path w="1917635" h="2487781">
                <a:moveTo>
                  <a:pt x="0" y="0"/>
                </a:moveTo>
                <a:lnTo>
                  <a:pt x="1917635" y="0"/>
                </a:lnTo>
                <a:lnTo>
                  <a:pt x="1917635" y="2487781"/>
                </a:lnTo>
                <a:lnTo>
                  <a:pt x="0" y="2487781"/>
                </a:lnTo>
                <a:lnTo>
                  <a:pt x="0" y="0"/>
                </a:lnTo>
                <a:close/>
              </a:path>
            </a:pathLst>
          </a:custGeom>
          <a:blipFill>
            <a:blip r:embed="rId49"/>
            <a:stretch>
              <a:fillRect b="-277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5" name="TextBox 75"/>
          <p:cNvSpPr txBox="1"/>
          <p:nvPr/>
        </p:nvSpPr>
        <p:spPr>
          <a:xfrm>
            <a:off x="6559932" y="7981367"/>
            <a:ext cx="2694950" cy="419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46"/>
              </a:lnSpc>
            </a:pPr>
            <a:r>
              <a:rPr lang="en-US" sz="1470">
                <a:solidFill>
                  <a:srgbClr val="BE1E2D"/>
                </a:solidFill>
                <a:latin typeface="Apricots"/>
                <a:ea typeface="Apricots"/>
                <a:cs typeface="Apricots"/>
                <a:sym typeface="Apricots"/>
              </a:rPr>
              <a:t>Suzanne Barwick, Chief</a:t>
            </a:r>
          </a:p>
          <a:p>
            <a:pPr algn="ctr">
              <a:lnSpc>
                <a:spcPts val="1646"/>
              </a:lnSpc>
            </a:pPr>
            <a:r>
              <a:rPr lang="en-US" sz="1470">
                <a:solidFill>
                  <a:srgbClr val="BE1E2D"/>
                </a:solidFill>
                <a:latin typeface="Apricots"/>
                <a:ea typeface="Apricots"/>
                <a:cs typeface="Apricots"/>
                <a:sym typeface="Apricots"/>
              </a:rPr>
              <a:t>Bureau of Consumer Assistance</a:t>
            </a:r>
          </a:p>
        </p:txBody>
      </p:sp>
      <p:grpSp>
        <p:nvGrpSpPr>
          <p:cNvPr id="76" name="Group 76"/>
          <p:cNvGrpSpPr/>
          <p:nvPr/>
        </p:nvGrpSpPr>
        <p:grpSpPr>
          <a:xfrm>
            <a:off x="965473" y="5420720"/>
            <a:ext cx="3361891" cy="1363950"/>
            <a:chOff x="0" y="0"/>
            <a:chExt cx="4482522" cy="1818601"/>
          </a:xfrm>
        </p:grpSpPr>
        <p:sp>
          <p:nvSpPr>
            <p:cNvPr id="77" name="TextBox 77"/>
            <p:cNvSpPr txBox="1"/>
            <p:nvPr/>
          </p:nvSpPr>
          <p:spPr>
            <a:xfrm>
              <a:off x="1136863" y="-66675"/>
              <a:ext cx="2208795" cy="18852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07"/>
                </a:lnSpc>
              </a:pPr>
              <a:r>
                <a:rPr lang="en-US" sz="2719">
                  <a:solidFill>
                    <a:srgbClr val="BE1E2D"/>
                  </a:solidFill>
                  <a:latin typeface="Apricots"/>
                  <a:ea typeface="Apricots"/>
                  <a:cs typeface="Apricots"/>
                  <a:sym typeface="Apricots"/>
                </a:rPr>
                <a:t>Sponsor</a:t>
              </a:r>
            </a:p>
            <a:p>
              <a:pPr algn="ctr">
                <a:lnSpc>
                  <a:spcPts val="3807"/>
                </a:lnSpc>
              </a:pPr>
              <a:r>
                <a:rPr lang="en-US" sz="2719">
                  <a:solidFill>
                    <a:srgbClr val="BE1E2D"/>
                  </a:solidFill>
                  <a:latin typeface="Apricots"/>
                  <a:ea typeface="Apricots"/>
                  <a:cs typeface="Apricots"/>
                  <a:sym typeface="Apricots"/>
                </a:rPr>
                <a:t>Snapshot</a:t>
              </a:r>
            </a:p>
            <a:p>
              <a:pPr algn="ctr">
                <a:lnSpc>
                  <a:spcPts val="3807"/>
                </a:lnSpc>
              </a:pPr>
              <a:r>
                <a:rPr lang="en-US" sz="2719">
                  <a:solidFill>
                    <a:srgbClr val="BE1E2D"/>
                  </a:solidFill>
                  <a:latin typeface="Apricots"/>
                  <a:ea typeface="Apricots"/>
                  <a:cs typeface="Apricots"/>
                  <a:sym typeface="Apricots"/>
                </a:rPr>
                <a:t>Superstars</a:t>
              </a:r>
            </a:p>
          </p:txBody>
        </p:sp>
        <p:sp>
          <p:nvSpPr>
            <p:cNvPr id="78" name="Freeform 78"/>
            <p:cNvSpPr/>
            <p:nvPr/>
          </p:nvSpPr>
          <p:spPr>
            <a:xfrm>
              <a:off x="0" y="409303"/>
              <a:ext cx="1013936" cy="999994"/>
            </a:xfrm>
            <a:custGeom>
              <a:avLst/>
              <a:gdLst/>
              <a:ahLst/>
              <a:cxnLst/>
              <a:rect l="l" t="t" r="r" b="b"/>
              <a:pathLst>
                <a:path w="1013936" h="999994">
                  <a:moveTo>
                    <a:pt x="0" y="0"/>
                  </a:moveTo>
                  <a:lnTo>
                    <a:pt x="1013936" y="0"/>
                  </a:lnTo>
                  <a:lnTo>
                    <a:pt x="1013936" y="999994"/>
                  </a:lnTo>
                  <a:lnTo>
                    <a:pt x="0" y="9999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9"/>
            <p:cNvSpPr/>
            <p:nvPr/>
          </p:nvSpPr>
          <p:spPr>
            <a:xfrm>
              <a:off x="3468586" y="409303"/>
              <a:ext cx="1013936" cy="999994"/>
            </a:xfrm>
            <a:custGeom>
              <a:avLst/>
              <a:gdLst/>
              <a:ahLst/>
              <a:cxnLst/>
              <a:rect l="l" t="t" r="r" b="b"/>
              <a:pathLst>
                <a:path w="1013936" h="999994">
                  <a:moveTo>
                    <a:pt x="0" y="0"/>
                  </a:moveTo>
                  <a:lnTo>
                    <a:pt x="1013936" y="0"/>
                  </a:lnTo>
                  <a:lnTo>
                    <a:pt x="1013936" y="999994"/>
                  </a:lnTo>
                  <a:lnTo>
                    <a:pt x="0" y="9999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 xmlns="38bbd39f-e931-4627-bb4e-35dd95c2a6ed" xsi:nil="true"/>
    <_dlc_DocId xmlns="ee0d1073-b73c-4cf9-a2e0-1985adf7d54f">3XNNPFDRQHSR-1102996205-123</_dlc_DocId>
    <_dlc_DocIdUrl xmlns="ee0d1073-b73c-4cf9-a2e0-1985adf7d54f">
      <Url>https://myfloridacfo.sharepoint.com/sites/FLP/DFS CCN/_layouts/15/DocIdRedir.aspx?ID=3XNNPFDRQHSR-1102996205-123</Url>
      <Description>3XNNPFDRQHSR-1102996205-123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326A8CD784514980151857FFB91438" ma:contentTypeVersion="9" ma:contentTypeDescription="Create a new document." ma:contentTypeScope="" ma:versionID="5ada2d19edcb68cd8912940340cc943b">
  <xsd:schema xmlns:xsd="http://www.w3.org/2001/XMLSchema" xmlns:xs="http://www.w3.org/2001/XMLSchema" xmlns:p="http://schemas.microsoft.com/office/2006/metadata/properties" xmlns:ns2="ee0d1073-b73c-4cf9-a2e0-1985adf7d54f" xmlns:ns3="38bbd39f-e931-4627-bb4e-35dd95c2a6ed" targetNamespace="http://schemas.microsoft.com/office/2006/metadata/properties" ma:root="true" ma:fieldsID="92ea1cf7cd12e34d9b6cca020c40d3f7" ns2:_="" ns3:_="">
    <xsd:import namespace="ee0d1073-b73c-4cf9-a2e0-1985adf7d54f"/>
    <xsd:import namespace="38bbd39f-e931-4627-bb4e-35dd95c2a6e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Descrip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0d1073-b73c-4cf9-a2e0-1985adf7d54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bbd39f-e931-4627-bb4e-35dd95c2a6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Description" ma:index="18" nillable="true" ma:displayName="Description" ma:format="Dropdown" ma:internalName="Descriptio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F9F08A-82BD-44B2-A52D-77896702907C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B2445482-3950-408F-967F-B332DD21E9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B12014-C870-4B9A-8487-A523E3693046}">
  <ds:schemaRefs>
    <ds:schemaRef ds:uri="http://schemas.microsoft.com/office/2006/metadata/properties"/>
    <ds:schemaRef ds:uri="http://schemas.microsoft.com/office/infopath/2007/PartnerControls"/>
    <ds:schemaRef ds:uri="38bbd39f-e931-4627-bb4e-35dd95c2a6ed"/>
    <ds:schemaRef ds:uri="ee0d1073-b73c-4cf9-a2e0-1985adf7d54f"/>
  </ds:schemaRefs>
</ds:datastoreItem>
</file>

<file path=customXml/itemProps4.xml><?xml version="1.0" encoding="utf-8"?>
<ds:datastoreItem xmlns:ds="http://schemas.openxmlformats.org/officeDocument/2006/customXml" ds:itemID="{C8883ED8-2B56-4D83-980C-9895D5E19F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0d1073-b73c-4cf9-a2e0-1985adf7d54f"/>
    <ds:schemaRef ds:uri="38bbd39f-e931-4627-bb4e-35dd95c2a6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510</Words>
  <Application>Microsoft Office PowerPoint</Application>
  <PresentationFormat>Custom</PresentationFormat>
  <Paragraphs>39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Canva Sans Bold Italics</vt:lpstr>
      <vt:lpstr>Bright</vt:lpstr>
      <vt:lpstr>Canva Sans</vt:lpstr>
      <vt:lpstr>Canva Sans Bold</vt:lpstr>
      <vt:lpstr>Arial</vt:lpstr>
      <vt:lpstr>Canva Sans Italics</vt:lpstr>
      <vt:lpstr>Public Sans Bold</vt:lpstr>
      <vt:lpstr>Apricots</vt:lpstr>
      <vt:lpstr>Adriana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2025 Sponsor Snapshots (11 x 17 in)</dc:title>
  <dc:creator>Knapp, Amanda</dc:creator>
  <cp:lastModifiedBy>Knapp, Amanda</cp:lastModifiedBy>
  <cp:revision>3</cp:revision>
  <dcterms:created xsi:type="dcterms:W3CDTF">2006-08-16T00:00:00Z</dcterms:created>
  <dcterms:modified xsi:type="dcterms:W3CDTF">2025-05-13T18:59:25Z</dcterms:modified>
  <dc:identifier>DAGcXJT29zk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0x01010057326A8CD784514980151857FFB91438</vt:lpwstr>
  </property>
  <property fmtid="{D5CDD505-2E9C-101B-9397-08002B2CF9AE}" pid="3" name="_dlc_DocIdItemGuid">
    <vt:lpwstr>15b574ea-102b-488c-b87f-f0500bc47bef</vt:lpwstr>
  </property>
</Properties>
</file>