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8" r:id="rId6"/>
  </p:sldIdLst>
  <p:sldSz cx="10058400" cy="15544800"/>
  <p:notesSz cx="6858000" cy="9144000"/>
  <p:embeddedFontLst>
    <p:embeddedFont>
      <p:font typeface="Adriana" panose="020B0604020202020204" charset="0"/>
      <p:regular r:id="rId7"/>
    </p:embeddedFont>
    <p:embeddedFont>
      <p:font typeface="Bright" panose="020B0604020202020204" charset="0"/>
      <p:regular r:id="rId8"/>
    </p:embeddedFont>
    <p:embeddedFont>
      <p:font typeface="Canva Sans" panose="020B0604020202020204" charset="0"/>
      <p:regular r:id="rId9"/>
    </p:embeddedFont>
    <p:embeddedFont>
      <p:font typeface="Canva Sans Bold" panose="020B0604020202020204" charset="0"/>
      <p:regular r:id="rId10"/>
    </p:embeddedFont>
    <p:embeddedFont>
      <p:font typeface="Canva Sans Bold Italics" panose="020B0604020202020204" charset="0"/>
      <p:regular r:id="rId11"/>
    </p:embeddedFont>
    <p:embeddedFont>
      <p:font typeface="Canva Sans Italics" panose="020B0604020202020204" charset="0"/>
      <p:regular r:id="rId12"/>
    </p:embeddedFont>
    <p:embeddedFont>
      <p:font typeface="Gistesy" charset="0"/>
      <p:regular r:id="rId13"/>
    </p:embeddedFont>
    <p:embeddedFont>
      <p:font typeface="Public Sa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33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5.fntdata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hyperlink" Target="https://myfloridacfo.sharepoint.com/:f:/r/sites/LnD/CCN/GAMES%20%20Test%20Your%20Knowledge/MULTIPLE%20CHOICE?csf=1&amp;web=1&amp;e=Y32s7i" TargetMode="External"/><Relationship Id="rId39" Type="http://schemas.openxmlformats.org/officeDocument/2006/relationships/image" Target="../media/image28.svg"/><Relationship Id="rId21" Type="http://schemas.openxmlformats.org/officeDocument/2006/relationships/hyperlink" Target="https://myfloridacfo.sharepoint.com/:f:/r/sites/LnD/CCN/GAMES%20%20Test%20Your%20Knowledge/WORD%20SEARCH?csf=1&amp;web=1&amp;e=6GwZTM" TargetMode="External"/><Relationship Id="rId34" Type="http://schemas.openxmlformats.org/officeDocument/2006/relationships/image" Target="../media/image23.svg"/><Relationship Id="rId42" Type="http://schemas.openxmlformats.org/officeDocument/2006/relationships/image" Target="../media/image31.png"/><Relationship Id="rId47" Type="http://schemas.openxmlformats.org/officeDocument/2006/relationships/image" Target="../media/image34.png"/><Relationship Id="rId50" Type="http://schemas.openxmlformats.org/officeDocument/2006/relationships/image" Target="../media/image36.png"/><Relationship Id="rId55" Type="http://schemas.openxmlformats.org/officeDocument/2006/relationships/hyperlink" Target="https://myfloridacfo.com/floridapalm/agency-readiness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s://myfloridacfo.sharepoint.com/:f:/r/sites/LnD/CCN/GAMES%20%20Test%20Your%20Knowledge/CROSSWORD%20PUZZLES?csf=1&amp;web=1&amp;e=ZhdiQj" TargetMode="External"/><Relationship Id="rId17" Type="http://schemas.openxmlformats.org/officeDocument/2006/relationships/hyperlink" Target="https://myfloridacfo.sharepoint.com/:f:/r/sites/LnD/CCN/GAMES%20%20Test%20Your%20Knowledge/MATCHING?csf=1&amp;web=1&amp;e=id8vzd" TargetMode="External"/><Relationship Id="rId25" Type="http://schemas.openxmlformats.org/officeDocument/2006/relationships/image" Target="../media/image17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46" Type="http://schemas.openxmlformats.org/officeDocument/2006/relationships/image" Target="../media/image33.png"/><Relationship Id="rId59" Type="http://schemas.openxmlformats.org/officeDocument/2006/relationships/hyperlink" Target="https://myfloridacfo.sharepoint.com/sites/LnD/CCN/Lists/Question%20Board/AllItems.aspx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12.svg"/><Relationship Id="rId20" Type="http://schemas.openxmlformats.org/officeDocument/2006/relationships/hyperlink" Target="https://myfloridacfo.sharepoint.com/:f:/r/sites/LnD/CCN/GAMES%20%20Test%20Your%20Knowledge/MATCHING?csf=1&amp;web=1&amp;e=D9jZMR" TargetMode="External"/><Relationship Id="rId29" Type="http://schemas.openxmlformats.org/officeDocument/2006/relationships/image" Target="../media/image19.svg"/><Relationship Id="rId41" Type="http://schemas.openxmlformats.org/officeDocument/2006/relationships/image" Target="../media/image30.svg"/><Relationship Id="rId54" Type="http://schemas.openxmlformats.org/officeDocument/2006/relationships/hyperlink" Target="https://www.myfloridacfo.com/division/aa/division-calend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svg"/><Relationship Id="rId24" Type="http://schemas.openxmlformats.org/officeDocument/2006/relationships/hyperlink" Target="https://myfloridacfo.sharepoint.com/sites/LnD/CCN/GAMES%20%20Test%20Your%20Knowledge/Forms/AllItems.aspx?csf=1&amp;web=1&amp;e=Y32s7i&amp;CID=8f77cd9f%2De187%2D4ae4%2D84c1%2D07bfbecb77f0&amp;FolderCTID=0x0120007A22E98326A67242A00876927C9D6AA0&amp;id=%2Fsites%2FLnD%2FCCN%2FGAMES%20%20Test%20Your%20Knowledge%2FMULTIPLE%20CHOICE" TargetMode="External"/><Relationship Id="rId32" Type="http://schemas.openxmlformats.org/officeDocument/2006/relationships/image" Target="../media/image21.svg"/><Relationship Id="rId37" Type="http://schemas.openxmlformats.org/officeDocument/2006/relationships/image" Target="../media/image26.png"/><Relationship Id="rId40" Type="http://schemas.openxmlformats.org/officeDocument/2006/relationships/image" Target="../media/image29.png"/><Relationship Id="rId45" Type="http://schemas.openxmlformats.org/officeDocument/2006/relationships/image" Target="../media/image32.png"/><Relationship Id="rId53" Type="http://schemas.openxmlformats.org/officeDocument/2006/relationships/image" Target="../media/image39.svg"/><Relationship Id="rId58" Type="http://schemas.openxmlformats.org/officeDocument/2006/relationships/hyperlink" Target="https://myfloridacfo.sharepoint.com/:b:/r/sites/LnD/CCN/Printable%20Resources/5%20Florida%20PALM%20Updates%20-%20Go-Live%20Change.pdf?csf=1&amp;web=1&amp;e=fc2J29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6.svg"/><Relationship Id="rId28" Type="http://schemas.openxmlformats.org/officeDocument/2006/relationships/image" Target="../media/image18.png"/><Relationship Id="rId36" Type="http://schemas.openxmlformats.org/officeDocument/2006/relationships/image" Target="../media/image25.svg"/><Relationship Id="rId49" Type="http://schemas.openxmlformats.org/officeDocument/2006/relationships/hyperlink" Target="https://peoplefirst.myflorida.com/peoplefirst" TargetMode="External"/><Relationship Id="rId57" Type="http://schemas.openxmlformats.org/officeDocument/2006/relationships/hyperlink" Target="mailto:DFS.CCN4U@MyFloridaCFO.com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4.svg"/><Relationship Id="rId31" Type="http://schemas.openxmlformats.org/officeDocument/2006/relationships/image" Target="../media/image20.png"/><Relationship Id="rId44" Type="http://schemas.openxmlformats.org/officeDocument/2006/relationships/hyperlink" Target="https://myfloridacfo.com/docs-sf/florida-palm-libraries/communications/posters-prints/extended-go-live-flyer.pdf?Status=Master&amp;sfvrsn=8814c3bf_3" TargetMode="External"/><Relationship Id="rId52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hyperlink" Target="https://myfloridacfo.sharepoint.com/:f:/r/sites/LnD/CCN/GAMES%20%20Test%20Your%20Knowledge/BINGO?csf=1&amp;web=1&amp;e=l9GqhI" TargetMode="External"/><Relationship Id="rId14" Type="http://schemas.openxmlformats.org/officeDocument/2006/relationships/hyperlink" Target="https://myfloridacfo.sharepoint.com/:f:/r/sites/LnD/CCN/GAMES%20%20Test%20Your%20Knowledge/WORD%20SCRAMBLE?csf=1&amp;web=1&amp;e=gxDkUn" TargetMode="External"/><Relationship Id="rId22" Type="http://schemas.openxmlformats.org/officeDocument/2006/relationships/image" Target="../media/image15.png"/><Relationship Id="rId27" Type="http://schemas.openxmlformats.org/officeDocument/2006/relationships/hyperlink" Target="https://myfloridacfo.sharepoint.com/sites/LnD/CCN/GAMES%20%20Test%20Your%20Knowledge/Forms/AllItems.aspx?csf=1&amp;web=1&amp;e=agHBth&amp;CID=0c3ee624%2D6e2a%2D47ea%2Db65c%2D8be2beb69e26&amp;FolderCTID=0x0120007A22E98326A67242A00876927C9D6AA0&amp;id=%2Fsites%2FLnD%2FCCN%2FGAMES%20%20Test%20Your%20Knowledge%2FWHEEL%20OF%20FORTUNE" TargetMode="External"/><Relationship Id="rId30" Type="http://schemas.openxmlformats.org/officeDocument/2006/relationships/hyperlink" Target="https://myfloridacfo.sharepoint.com/:f:/r/sites/LnD/CCN/GAMES%20%20Test%20Your%20Knowledge/WHEEL%20OF%20FORTUNE?csf=1&amp;web=1&amp;e=agHBth" TargetMode="External"/><Relationship Id="rId35" Type="http://schemas.openxmlformats.org/officeDocument/2006/relationships/image" Target="../media/image24.png"/><Relationship Id="rId43" Type="http://schemas.openxmlformats.org/officeDocument/2006/relationships/hyperlink" Target="https://myfloridacfo.com/floridapalm" TargetMode="External"/><Relationship Id="rId48" Type="http://schemas.openxmlformats.org/officeDocument/2006/relationships/image" Target="../media/image35.svg"/><Relationship Id="rId56" Type="http://schemas.openxmlformats.org/officeDocument/2006/relationships/hyperlink" Target="https://myfloridacfo.sharepoint.com/sites/LnD/CCN/SitePages/DFS-Florida-PALM-Stakeholders-Site.aspx" TargetMode="External"/><Relationship Id="rId8" Type="http://schemas.openxmlformats.org/officeDocument/2006/relationships/image" Target="../media/image7.svg"/><Relationship Id="rId51" Type="http://schemas.openxmlformats.org/officeDocument/2006/relationships/image" Target="../media/image37.sv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609026"/>
            <a:ext cx="10058400" cy="1858981"/>
            <a:chOff x="0" y="0"/>
            <a:chExt cx="3187451" cy="589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87451" cy="589101"/>
            </a:xfrm>
            <a:custGeom>
              <a:avLst/>
              <a:gdLst/>
              <a:ahLst/>
              <a:cxnLst/>
              <a:rect l="l" t="t" r="r" b="b"/>
              <a:pathLst>
                <a:path w="3187451" h="589101">
                  <a:moveTo>
                    <a:pt x="0" y="0"/>
                  </a:moveTo>
                  <a:lnTo>
                    <a:pt x="3187451" y="0"/>
                  </a:lnTo>
                  <a:lnTo>
                    <a:pt x="3187451" y="589101"/>
                  </a:lnTo>
                  <a:lnTo>
                    <a:pt x="0" y="589101"/>
                  </a:lnTo>
                  <a:close/>
                </a:path>
              </a:pathLst>
            </a:custGeom>
            <a:solidFill>
              <a:srgbClr val="42962F">
                <a:alpha val="13725"/>
              </a:srgbClr>
            </a:solidFill>
            <a:ln w="47625" cap="sq">
              <a:solidFill>
                <a:srgbClr val="297722">
                  <a:alpha val="13725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87451" cy="608151"/>
            </a:xfrm>
            <a:prstGeom prst="rect">
              <a:avLst/>
            </a:prstGeom>
          </p:spPr>
          <p:txBody>
            <a:bodyPr lIns="43180" tIns="43180" rIns="43180" bIns="43180" rtlCol="0" anchor="ctr"/>
            <a:lstStyle/>
            <a:p>
              <a:pPr algn="ctr">
                <a:lnSpc>
                  <a:spcPts val="17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77" y="9067049"/>
            <a:ext cx="10058400" cy="3551192"/>
          </a:xfrm>
          <a:custGeom>
            <a:avLst/>
            <a:gdLst/>
            <a:ahLst/>
            <a:cxnLst/>
            <a:rect l="l" t="t" r="r" b="b"/>
            <a:pathLst>
              <a:path w="10058400" h="3551192">
                <a:moveTo>
                  <a:pt x="0" y="0"/>
                </a:moveTo>
                <a:lnTo>
                  <a:pt x="10058400" y="0"/>
                </a:lnTo>
                <a:lnTo>
                  <a:pt x="10058400" y="3551192"/>
                </a:lnTo>
                <a:lnTo>
                  <a:pt x="0" y="3551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t="-27538" b="-1557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29" y="14468007"/>
            <a:ext cx="10058400" cy="1076793"/>
          </a:xfrm>
          <a:custGeom>
            <a:avLst/>
            <a:gdLst/>
            <a:ahLst/>
            <a:cxnLst/>
            <a:rect l="l" t="t" r="r" b="b"/>
            <a:pathLst>
              <a:path w="10058400" h="1076793">
                <a:moveTo>
                  <a:pt x="0" y="0"/>
                </a:moveTo>
                <a:lnTo>
                  <a:pt x="10058400" y="0"/>
                </a:lnTo>
                <a:lnTo>
                  <a:pt x="10058400" y="1076793"/>
                </a:lnTo>
                <a:lnTo>
                  <a:pt x="0" y="1076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t="-90819" b="-74328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205807" y="14429984"/>
            <a:ext cx="1693506" cy="1058441"/>
            <a:chOff x="0" y="0"/>
            <a:chExt cx="2258008" cy="14112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58008" cy="1411255"/>
            </a:xfrm>
            <a:custGeom>
              <a:avLst/>
              <a:gdLst/>
              <a:ahLst/>
              <a:cxnLst/>
              <a:rect l="l" t="t" r="r" b="b"/>
              <a:pathLst>
                <a:path w="2258008" h="1411255">
                  <a:moveTo>
                    <a:pt x="0" y="0"/>
                  </a:moveTo>
                  <a:lnTo>
                    <a:pt x="2258008" y="0"/>
                  </a:lnTo>
                  <a:lnTo>
                    <a:pt x="2258008" y="1411255"/>
                  </a:lnTo>
                  <a:lnTo>
                    <a:pt x="0" y="1411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47487">
              <a:off x="1032390" y="921803"/>
              <a:ext cx="400619" cy="121257"/>
            </a:xfrm>
            <a:custGeom>
              <a:avLst/>
              <a:gdLst/>
              <a:ahLst/>
              <a:cxnLst/>
              <a:rect l="l" t="t" r="r" b="b"/>
              <a:pathLst>
                <a:path w="400619" h="121257">
                  <a:moveTo>
                    <a:pt x="0" y="0"/>
                  </a:moveTo>
                  <a:lnTo>
                    <a:pt x="400619" y="0"/>
                  </a:lnTo>
                  <a:lnTo>
                    <a:pt x="400619" y="121257"/>
                  </a:lnTo>
                  <a:lnTo>
                    <a:pt x="0" y="121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902606" y="494132"/>
              <a:ext cx="141199" cy="138096"/>
            </a:xfrm>
            <a:custGeom>
              <a:avLst/>
              <a:gdLst/>
              <a:ahLst/>
              <a:cxnLst/>
              <a:rect l="l" t="t" r="r" b="b"/>
              <a:pathLst>
                <a:path w="141199" h="138096">
                  <a:moveTo>
                    <a:pt x="0" y="0"/>
                  </a:moveTo>
                  <a:lnTo>
                    <a:pt x="141200" y="0"/>
                  </a:lnTo>
                  <a:lnTo>
                    <a:pt x="141200" y="138096"/>
                  </a:lnTo>
                  <a:lnTo>
                    <a:pt x="0" y="138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0"/>
            <a:ext cx="10058400" cy="2771063"/>
          </a:xfrm>
          <a:custGeom>
            <a:avLst/>
            <a:gdLst/>
            <a:ahLst/>
            <a:cxnLst/>
            <a:rect l="l" t="t" r="r" b="b"/>
            <a:pathLst>
              <a:path w="10058400" h="2771063">
                <a:moveTo>
                  <a:pt x="0" y="0"/>
                </a:moveTo>
                <a:lnTo>
                  <a:pt x="10058400" y="0"/>
                </a:lnTo>
                <a:lnTo>
                  <a:pt x="10058400" y="2771063"/>
                </a:lnTo>
                <a:lnTo>
                  <a:pt x="0" y="2771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0917" b="-7091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5959946" y="611988"/>
            <a:ext cx="3435661" cy="1547087"/>
            <a:chOff x="0" y="0"/>
            <a:chExt cx="3458403" cy="15573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58402" cy="1557328"/>
            </a:xfrm>
            <a:custGeom>
              <a:avLst/>
              <a:gdLst/>
              <a:ahLst/>
              <a:cxnLst/>
              <a:rect l="l" t="t" r="r" b="b"/>
              <a:pathLst>
                <a:path w="3458402" h="1557328">
                  <a:moveTo>
                    <a:pt x="33801" y="0"/>
                  </a:moveTo>
                  <a:lnTo>
                    <a:pt x="3424601" y="0"/>
                  </a:lnTo>
                  <a:cubicBezTo>
                    <a:pt x="3433566" y="0"/>
                    <a:pt x="3442164" y="3561"/>
                    <a:pt x="3448502" y="9900"/>
                  </a:cubicBezTo>
                  <a:cubicBezTo>
                    <a:pt x="3454841" y="16239"/>
                    <a:pt x="3458402" y="24836"/>
                    <a:pt x="3458402" y="33801"/>
                  </a:cubicBezTo>
                  <a:lnTo>
                    <a:pt x="3458402" y="1523527"/>
                  </a:lnTo>
                  <a:cubicBezTo>
                    <a:pt x="3458402" y="1532491"/>
                    <a:pt x="3454841" y="1541089"/>
                    <a:pt x="3448502" y="1547428"/>
                  </a:cubicBezTo>
                  <a:cubicBezTo>
                    <a:pt x="3442164" y="1553767"/>
                    <a:pt x="3433566" y="1557328"/>
                    <a:pt x="3424601" y="1557328"/>
                  </a:cubicBezTo>
                  <a:lnTo>
                    <a:pt x="33801" y="1557328"/>
                  </a:lnTo>
                  <a:cubicBezTo>
                    <a:pt x="24836" y="1557328"/>
                    <a:pt x="16239" y="1553767"/>
                    <a:pt x="9900" y="1547428"/>
                  </a:cubicBezTo>
                  <a:cubicBezTo>
                    <a:pt x="3561" y="1541089"/>
                    <a:pt x="0" y="1532491"/>
                    <a:pt x="0" y="1523527"/>
                  </a:cubicBezTo>
                  <a:lnTo>
                    <a:pt x="0" y="33801"/>
                  </a:lnTo>
                  <a:cubicBezTo>
                    <a:pt x="0" y="24836"/>
                    <a:pt x="3561" y="16239"/>
                    <a:pt x="9900" y="9900"/>
                  </a:cubicBezTo>
                  <a:cubicBezTo>
                    <a:pt x="16239" y="3561"/>
                    <a:pt x="24836" y="0"/>
                    <a:pt x="33801" y="0"/>
                  </a:cubicBezTo>
                  <a:close/>
                </a:path>
              </a:pathLst>
            </a:custGeom>
            <a:solidFill>
              <a:srgbClr val="F9F2F3"/>
            </a:solidFill>
            <a:ln w="38100" cap="sq">
              <a:solidFill>
                <a:srgbClr val="20915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3458403" cy="1566853"/>
            </a:xfrm>
            <a:prstGeom prst="rect">
              <a:avLst/>
            </a:prstGeom>
          </p:spPr>
          <p:txBody>
            <a:bodyPr lIns="31847" tIns="31847" rIns="31847" bIns="31847" rtlCol="0" anchor="ctr"/>
            <a:lstStyle/>
            <a:p>
              <a:pPr algn="ctr">
                <a:lnSpc>
                  <a:spcPts val="71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959946" y="1123612"/>
            <a:ext cx="2742120" cy="54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4867">
                <a:solidFill>
                  <a:srgbClr val="F2AB1A"/>
                </a:solidFill>
                <a:latin typeface="Bright"/>
                <a:ea typeface="Bright"/>
                <a:cs typeface="Bright"/>
                <a:sym typeface="Bright"/>
              </a:rPr>
              <a:t>SPONSOR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55118" y="1555447"/>
            <a:ext cx="2742120" cy="55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94"/>
              </a:lnSpc>
            </a:pPr>
            <a:r>
              <a:rPr lang="en-US" sz="4867">
                <a:solidFill>
                  <a:srgbClr val="F2AB1A"/>
                </a:solidFill>
                <a:latin typeface="Bright"/>
                <a:ea typeface="Bright"/>
                <a:cs typeface="Bright"/>
                <a:sym typeface="Bright"/>
              </a:rPr>
              <a:t>SNAPSHOT</a:t>
            </a:r>
          </a:p>
        </p:txBody>
      </p:sp>
      <p:sp>
        <p:nvSpPr>
          <p:cNvPr id="17" name="Freeform 17"/>
          <p:cNvSpPr/>
          <p:nvPr/>
        </p:nvSpPr>
        <p:spPr>
          <a:xfrm>
            <a:off x="8239240" y="726902"/>
            <a:ext cx="957998" cy="710660"/>
          </a:xfrm>
          <a:custGeom>
            <a:avLst/>
            <a:gdLst/>
            <a:ahLst/>
            <a:cxnLst/>
            <a:rect l="l" t="t" r="r" b="b"/>
            <a:pathLst>
              <a:path w="957998" h="710660">
                <a:moveTo>
                  <a:pt x="0" y="0"/>
                </a:moveTo>
                <a:lnTo>
                  <a:pt x="957998" y="0"/>
                </a:lnTo>
                <a:lnTo>
                  <a:pt x="957998" y="710660"/>
                </a:lnTo>
                <a:lnTo>
                  <a:pt x="0" y="7106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0" y="5867715"/>
            <a:ext cx="10066577" cy="3250698"/>
            <a:chOff x="0" y="0"/>
            <a:chExt cx="2015967" cy="6509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15967" cy="650996"/>
            </a:xfrm>
            <a:custGeom>
              <a:avLst/>
              <a:gdLst/>
              <a:ahLst/>
              <a:cxnLst/>
              <a:rect l="l" t="t" r="r" b="b"/>
              <a:pathLst>
                <a:path w="2015967" h="650996">
                  <a:moveTo>
                    <a:pt x="0" y="0"/>
                  </a:moveTo>
                  <a:lnTo>
                    <a:pt x="2015967" y="0"/>
                  </a:lnTo>
                  <a:lnTo>
                    <a:pt x="2015967" y="650996"/>
                  </a:lnTo>
                  <a:lnTo>
                    <a:pt x="0" y="650996"/>
                  </a:lnTo>
                  <a:close/>
                </a:path>
              </a:pathLst>
            </a:custGeom>
            <a:solidFill>
              <a:srgbClr val="42962F">
                <a:alpha val="13725"/>
              </a:srgbClr>
            </a:solidFill>
            <a:ln w="47625" cap="sq">
              <a:solidFill>
                <a:srgbClr val="297722">
                  <a:alpha val="13725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2015967" cy="660521"/>
            </a:xfrm>
            <a:prstGeom prst="rect">
              <a:avLst/>
            </a:prstGeom>
          </p:spPr>
          <p:txBody>
            <a:bodyPr lIns="52569" tIns="52569" rIns="52569" bIns="52569" rtlCol="0" anchor="ctr"/>
            <a:lstStyle/>
            <a:p>
              <a:pPr algn="ctr">
                <a:lnSpc>
                  <a:spcPts val="1283"/>
                </a:lnSpc>
              </a:pPr>
              <a:endParaRPr/>
            </a:p>
            <a:p>
              <a:pPr algn="ctr">
                <a:lnSpc>
                  <a:spcPts val="128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92568">
            <a:off x="2097985" y="14470354"/>
            <a:ext cx="179179" cy="357352"/>
            <a:chOff x="0" y="0"/>
            <a:chExt cx="56781" cy="1132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6781" cy="113243"/>
            </a:xfrm>
            <a:custGeom>
              <a:avLst/>
              <a:gdLst/>
              <a:ahLst/>
              <a:cxnLst/>
              <a:rect l="l" t="t" r="r" b="b"/>
              <a:pathLst>
                <a:path w="56781" h="113243">
                  <a:moveTo>
                    <a:pt x="0" y="0"/>
                  </a:moveTo>
                  <a:lnTo>
                    <a:pt x="56781" y="0"/>
                  </a:lnTo>
                  <a:lnTo>
                    <a:pt x="56781" y="113243"/>
                  </a:lnTo>
                  <a:lnTo>
                    <a:pt x="0" y="11324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56781" cy="132293"/>
            </a:xfrm>
            <a:prstGeom prst="rect">
              <a:avLst/>
            </a:prstGeom>
          </p:spPr>
          <p:txBody>
            <a:bodyPr lIns="43180" tIns="43180" rIns="43180" bIns="43180" rtlCol="0" anchor="ctr"/>
            <a:lstStyle/>
            <a:p>
              <a:pPr algn="ctr">
                <a:lnSpc>
                  <a:spcPts val="1739"/>
                </a:lnSpc>
              </a:pPr>
              <a:endParaRPr/>
            </a:p>
          </p:txBody>
        </p:sp>
      </p:grpSp>
      <p:sp>
        <p:nvSpPr>
          <p:cNvPr id="24" name="Freeform 24">
            <a:hlinkClick r:id="rId9" tooltip="https://myfloridacfo.sharepoint.com/:f:/r/sites/LnD/CCN/GAMES%20%20Test%20Your%20Knowledge/BINGO?csf=1&amp;web=1&amp;e=l9GqhI"/>
          </p:cNvPr>
          <p:cNvSpPr/>
          <p:nvPr/>
        </p:nvSpPr>
        <p:spPr>
          <a:xfrm>
            <a:off x="229666" y="13050808"/>
            <a:ext cx="932109" cy="1304478"/>
          </a:xfrm>
          <a:custGeom>
            <a:avLst/>
            <a:gdLst/>
            <a:ahLst/>
            <a:cxnLst/>
            <a:rect l="l" t="t" r="r" b="b"/>
            <a:pathLst>
              <a:path w="932109" h="1304478">
                <a:moveTo>
                  <a:pt x="0" y="0"/>
                </a:moveTo>
                <a:lnTo>
                  <a:pt x="932109" y="0"/>
                </a:lnTo>
                <a:lnTo>
                  <a:pt x="932109" y="1304478"/>
                </a:lnTo>
                <a:lnTo>
                  <a:pt x="0" y="1304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1474565" y="13090762"/>
            <a:ext cx="1180452" cy="1263004"/>
            <a:chOff x="0" y="0"/>
            <a:chExt cx="1573935" cy="1684005"/>
          </a:xfrm>
        </p:grpSpPr>
        <p:sp>
          <p:nvSpPr>
            <p:cNvPr id="26" name="Freeform 26">
              <a:hlinkClick r:id="rId12" tooltip="https://myfloridacfo.sharepoint.com/:f:/r/sites/LnD/CCN/GAMES%20%20Test%20Your%20Knowledge/CROSSWORD%20PUZZLES?csf=1&amp;web=1&amp;e=ZhdiQj"/>
            </p:cNvPr>
            <p:cNvSpPr/>
            <p:nvPr/>
          </p:nvSpPr>
          <p:spPr>
            <a:xfrm>
              <a:off x="0" y="0"/>
              <a:ext cx="1573935" cy="1227670"/>
            </a:xfrm>
            <a:custGeom>
              <a:avLst/>
              <a:gdLst/>
              <a:ahLst/>
              <a:cxnLst/>
              <a:rect l="l" t="t" r="r" b="b"/>
              <a:pathLst>
                <a:path w="1573935" h="1227670">
                  <a:moveTo>
                    <a:pt x="0" y="0"/>
                  </a:moveTo>
                  <a:lnTo>
                    <a:pt x="1573935" y="0"/>
                  </a:lnTo>
                  <a:lnTo>
                    <a:pt x="1573935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1691" y="1273871"/>
              <a:ext cx="1470554" cy="410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297722"/>
                  </a:solidFill>
                  <a:latin typeface="Adriana"/>
                  <a:ea typeface="Adriana"/>
                  <a:cs typeface="Adriana"/>
                  <a:sym typeface="Adriana"/>
                  <a:hlinkClick r:id="rId12" tooltip="https://myfloridacfo.sharepoint.com/:f:/r/sites/LnD/CCN/GAMES%20%20Test%20Your%20Knowledge/CROSSWORD%20PUZZLES?csf=1&amp;web=1&amp;e=ZhdiQj"/>
                </a:rPr>
                <a:t>CROSSWORD PUZZLES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312345" y="13090762"/>
            <a:ext cx="1182721" cy="1263022"/>
            <a:chOff x="0" y="0"/>
            <a:chExt cx="1576962" cy="1684030"/>
          </a:xfrm>
        </p:grpSpPr>
        <p:sp>
          <p:nvSpPr>
            <p:cNvPr id="29" name="Freeform 29">
              <a:hlinkClick r:id="rId14" tooltip="https://myfloridacfo.sharepoint.com/:f:/r/sites/LnD/CCN/GAMES%20%20Test%20Your%20Knowledge/WORD%20SCRAMBLE?csf=1&amp;web=1&amp;e=gxDkUn"/>
            </p:cNvPr>
            <p:cNvSpPr/>
            <p:nvPr/>
          </p:nvSpPr>
          <p:spPr>
            <a:xfrm>
              <a:off x="169228" y="0"/>
              <a:ext cx="1238507" cy="1227670"/>
            </a:xfrm>
            <a:custGeom>
              <a:avLst/>
              <a:gdLst/>
              <a:ahLst/>
              <a:cxnLst/>
              <a:rect l="l" t="t" r="r" b="b"/>
              <a:pathLst>
                <a:path w="1238507" h="1227670">
                  <a:moveTo>
                    <a:pt x="0" y="0"/>
                  </a:moveTo>
                  <a:lnTo>
                    <a:pt x="1238506" y="0"/>
                  </a:lnTo>
                  <a:lnTo>
                    <a:pt x="1238506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273871"/>
              <a:ext cx="1576962" cy="410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297722"/>
                  </a:solidFill>
                  <a:latin typeface="Adriana"/>
                  <a:ea typeface="Adriana"/>
                  <a:cs typeface="Adriana"/>
                  <a:sym typeface="Adriana"/>
                  <a:hlinkClick r:id="rId14" tooltip="https://myfloridacfo.sharepoint.com/:f:/r/sites/LnD/CCN/GAMES%20%20Test%20Your%20Knowledge/WORD%20SCRAMBLE?csf=1&amp;web=1&amp;e=gxDkUn"/>
                </a:rPr>
                <a:t>WORD SCRAMBLES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967807" y="13090762"/>
            <a:ext cx="1201406" cy="1127523"/>
            <a:chOff x="0" y="0"/>
            <a:chExt cx="1601875" cy="1503365"/>
          </a:xfrm>
        </p:grpSpPr>
        <p:sp>
          <p:nvSpPr>
            <p:cNvPr id="32" name="Freeform 32">
              <a:hlinkClick r:id="rId17" tooltip="https://myfloridacfo.sharepoint.com/:f:/r/sites/LnD/CCN/GAMES%20%20Test%20Your%20Knowledge/MATCHING?csf=1&amp;web=1&amp;e=id8vzd"/>
            </p:cNvPr>
            <p:cNvSpPr/>
            <p:nvPr/>
          </p:nvSpPr>
          <p:spPr>
            <a:xfrm>
              <a:off x="73430" y="0"/>
              <a:ext cx="1455016" cy="1227670"/>
            </a:xfrm>
            <a:custGeom>
              <a:avLst/>
              <a:gdLst/>
              <a:ahLst/>
              <a:cxnLst/>
              <a:rect l="l" t="t" r="r" b="b"/>
              <a:pathLst>
                <a:path w="1455016" h="1227670">
                  <a:moveTo>
                    <a:pt x="0" y="0"/>
                  </a:moveTo>
                  <a:lnTo>
                    <a:pt x="1455015" y="0"/>
                  </a:lnTo>
                  <a:lnTo>
                    <a:pt x="1455015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302446"/>
              <a:ext cx="1601875" cy="200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"/>
                </a:lnSpc>
              </a:pPr>
              <a:r>
                <a:rPr lang="en-US" sz="1223">
                  <a:solidFill>
                    <a:srgbClr val="297722"/>
                  </a:solidFill>
                  <a:latin typeface="Adriana"/>
                  <a:ea typeface="Adriana"/>
                  <a:cs typeface="Adriana"/>
                  <a:sym typeface="Adriana"/>
                  <a:hlinkClick r:id="rId20" tooltip="https://myfloridacfo.sharepoint.com/:f:/r/sites/LnD/CCN/GAMES%20%20Test%20Your%20Knowledge/MATCHING?csf=1&amp;web=1&amp;e=D9jZMR"/>
                </a:rPr>
                <a:t>MATCHING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807857" y="13090762"/>
            <a:ext cx="1052316" cy="1263022"/>
            <a:chOff x="0" y="0"/>
            <a:chExt cx="1403089" cy="1684030"/>
          </a:xfrm>
        </p:grpSpPr>
        <p:sp>
          <p:nvSpPr>
            <p:cNvPr id="35" name="Freeform 35">
              <a:hlinkClick r:id="rId21" tooltip="https://myfloridacfo.sharepoint.com/:f:/r/sites/LnD/CCN/GAMES%20%20Test%20Your%20Knowledge/WORD%20SEARCH?csf=1&amp;web=1&amp;e=6GwZTM"/>
            </p:cNvPr>
            <p:cNvSpPr/>
            <p:nvPr/>
          </p:nvSpPr>
          <p:spPr>
            <a:xfrm>
              <a:off x="0" y="0"/>
              <a:ext cx="1403089" cy="1227670"/>
            </a:xfrm>
            <a:custGeom>
              <a:avLst/>
              <a:gdLst/>
              <a:ahLst/>
              <a:cxnLst/>
              <a:rect l="l" t="t" r="r" b="b"/>
              <a:pathLst>
                <a:path w="1403089" h="1227670">
                  <a:moveTo>
                    <a:pt x="0" y="0"/>
                  </a:moveTo>
                  <a:lnTo>
                    <a:pt x="1403089" y="0"/>
                  </a:lnTo>
                  <a:lnTo>
                    <a:pt x="1403089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r="-55049" b="-7587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7951" y="1273871"/>
              <a:ext cx="1327186" cy="410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297722"/>
                  </a:solidFill>
                  <a:latin typeface="Adriana"/>
                  <a:ea typeface="Adriana"/>
                  <a:cs typeface="Adriana"/>
                  <a:sym typeface="Adriana"/>
                  <a:hlinkClick r:id="rId21" tooltip="https://myfloridacfo.sharepoint.com/:f:/r/sites/LnD/CCN/GAMES%20%20Test%20Your%20Knowledge/WORD%20SEARCH?csf=1&amp;web=1&amp;e=6GwZTM"/>
                </a:rPr>
                <a:t>WORD</a:t>
              </a:r>
            </a:p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297722"/>
                  </a:solidFill>
                  <a:latin typeface="Adriana"/>
                  <a:ea typeface="Adriana"/>
                  <a:cs typeface="Adriana"/>
                  <a:sym typeface="Adriana"/>
                  <a:hlinkClick r:id="rId21" tooltip="https://myfloridacfo.sharepoint.com/:f:/r/sites/LnD/CCN/GAMES%20%20Test%20Your%20Knowledge/WORD%20SEARCH?csf=1&amp;web=1&amp;e=6GwZTM"/>
                </a:rPr>
                <a:t>SEARCHES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482004" y="13086927"/>
            <a:ext cx="1201406" cy="1244706"/>
            <a:chOff x="0" y="0"/>
            <a:chExt cx="1601875" cy="1659608"/>
          </a:xfrm>
        </p:grpSpPr>
        <p:sp>
          <p:nvSpPr>
            <p:cNvPr id="38" name="Freeform 38">
              <a:hlinkClick r:id="rId24" tooltip="https://myfloridacfo.sharepoint.com/sites/LnD/CCN/GAMES%20%20Test%20Your%20Knowledge/Forms/AllItems.aspx?csf=1&amp;web=1&amp;e=Y32s7i&amp;CID=8f77cd9f%2De187%2D4ae4%2D84c1%2D07bfbecb77f0&amp;FolderCTID=0x0120007A22E98326A67242A00876927C9D6AA0&amp;id=%2Fsites%2FLnD%2FCCN%2FGAMES%20%20Test%20Your%20Knowledge%2FMULTIPLE%20CHOICE"/>
            </p:cNvPr>
            <p:cNvSpPr/>
            <p:nvPr/>
          </p:nvSpPr>
          <p:spPr>
            <a:xfrm>
              <a:off x="38730" y="0"/>
              <a:ext cx="1524416" cy="1213816"/>
            </a:xfrm>
            <a:custGeom>
              <a:avLst/>
              <a:gdLst/>
              <a:ahLst/>
              <a:cxnLst/>
              <a:rect l="l" t="t" r="r" b="b"/>
              <a:pathLst>
                <a:path w="1524416" h="1213816">
                  <a:moveTo>
                    <a:pt x="0" y="0"/>
                  </a:moveTo>
                  <a:lnTo>
                    <a:pt x="1524415" y="0"/>
                  </a:lnTo>
                  <a:lnTo>
                    <a:pt x="1524415" y="1213816"/>
                  </a:lnTo>
                  <a:lnTo>
                    <a:pt x="0" y="1213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1307559"/>
              <a:ext cx="1601875" cy="352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"/>
                </a:lnSpc>
              </a:pPr>
              <a:r>
                <a:rPr lang="en-US" sz="1223">
                  <a:solidFill>
                    <a:srgbClr val="297722"/>
                  </a:solidFill>
                  <a:latin typeface="Adriana"/>
                  <a:ea typeface="Adriana"/>
                  <a:cs typeface="Adriana"/>
                  <a:sym typeface="Adriana"/>
                  <a:hlinkClick r:id="rId26" tooltip="https://myfloridacfo.sharepoint.com/:f:/r/sites/LnD/CCN/GAMES%20%20Test%20Your%20Knowledge/MULTIPLE%20CHOICE?csf=1&amp;web=1&amp;e=Y32s7i"/>
                </a:rPr>
                <a:t>MULTIPLE CHOICE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996201" y="13050281"/>
            <a:ext cx="1003354" cy="1281352"/>
            <a:chOff x="0" y="0"/>
            <a:chExt cx="1337805" cy="1708470"/>
          </a:xfrm>
        </p:grpSpPr>
        <p:sp>
          <p:nvSpPr>
            <p:cNvPr id="41" name="Freeform 41">
              <a:hlinkClick r:id="rId27" tooltip="https://myfloridacfo.sharepoint.com/sites/LnD/CCN/GAMES%20%20Test%20Your%20Knowledge/Forms/AllItems.aspx?csf=1&amp;web=1&amp;e=agHBth&amp;CID=0c3ee624%2D6e2a%2D47ea%2Db65c%2D8be2beb69e26&amp;FolderCTID=0x0120007A22E98326A67242A00876927C9D6AA0&amp;id=%2Fsites%2FLnD%2FCCN%2FGAMES%20%20Test%20Your%20Knowledge%2FWHEEL%20OF%20FORTUNE"/>
            </p:cNvPr>
            <p:cNvSpPr/>
            <p:nvPr/>
          </p:nvSpPr>
          <p:spPr>
            <a:xfrm>
              <a:off x="13048" y="0"/>
              <a:ext cx="1311708" cy="1326633"/>
            </a:xfrm>
            <a:custGeom>
              <a:avLst/>
              <a:gdLst/>
              <a:ahLst/>
              <a:cxnLst/>
              <a:rect l="l" t="t" r="r" b="b"/>
              <a:pathLst>
                <a:path w="1311708" h="1326633">
                  <a:moveTo>
                    <a:pt x="0" y="0"/>
                  </a:moveTo>
                  <a:lnTo>
                    <a:pt x="1311709" y="0"/>
                  </a:lnTo>
                  <a:lnTo>
                    <a:pt x="1311709" y="1326633"/>
                  </a:lnTo>
                  <a:lnTo>
                    <a:pt x="0" y="132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1356421"/>
              <a:ext cx="1337805" cy="352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"/>
                </a:lnSpc>
              </a:pPr>
              <a:r>
                <a:rPr lang="en-US" sz="1223">
                  <a:solidFill>
                    <a:srgbClr val="297722"/>
                  </a:solidFill>
                  <a:latin typeface="Adriana"/>
                  <a:ea typeface="Adriana"/>
                  <a:cs typeface="Adriana"/>
                  <a:sym typeface="Adriana"/>
                  <a:hlinkClick r:id="rId30" tooltip="https://myfloridacfo.sharepoint.com/:f:/r/sites/LnD/CCN/GAMES%20%20Test%20Your%20Knowledge/WHEEL%20OF%20FORTUNE?csf=1&amp;web=1&amp;e=agHBth"/>
                </a:rPr>
                <a:t>WHEEL OF FORTUNE</a:t>
              </a:r>
            </a:p>
          </p:txBody>
        </p:sp>
      </p:grpSp>
      <p:sp>
        <p:nvSpPr>
          <p:cNvPr id="43" name="Freeform 43"/>
          <p:cNvSpPr/>
          <p:nvPr/>
        </p:nvSpPr>
        <p:spPr>
          <a:xfrm>
            <a:off x="133309" y="3388472"/>
            <a:ext cx="316870" cy="317582"/>
          </a:xfrm>
          <a:custGeom>
            <a:avLst/>
            <a:gdLst/>
            <a:ahLst/>
            <a:cxnLst/>
            <a:rect l="l" t="t" r="r" b="b"/>
            <a:pathLst>
              <a:path w="316870" h="317582">
                <a:moveTo>
                  <a:pt x="0" y="0"/>
                </a:moveTo>
                <a:lnTo>
                  <a:pt x="316870" y="0"/>
                </a:lnTo>
                <a:lnTo>
                  <a:pt x="316870" y="317582"/>
                </a:lnTo>
                <a:lnTo>
                  <a:pt x="0" y="31758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133309" y="4156225"/>
            <a:ext cx="316870" cy="317582"/>
          </a:xfrm>
          <a:custGeom>
            <a:avLst/>
            <a:gdLst/>
            <a:ahLst/>
            <a:cxnLst/>
            <a:rect l="l" t="t" r="r" b="b"/>
            <a:pathLst>
              <a:path w="316870" h="317582">
                <a:moveTo>
                  <a:pt x="0" y="0"/>
                </a:moveTo>
                <a:lnTo>
                  <a:pt x="316870" y="0"/>
                </a:lnTo>
                <a:lnTo>
                  <a:pt x="316870" y="317583"/>
                </a:lnTo>
                <a:lnTo>
                  <a:pt x="0" y="31758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133309" y="4923978"/>
            <a:ext cx="316870" cy="317582"/>
          </a:xfrm>
          <a:custGeom>
            <a:avLst/>
            <a:gdLst/>
            <a:ahLst/>
            <a:cxnLst/>
            <a:rect l="l" t="t" r="r" b="b"/>
            <a:pathLst>
              <a:path w="316870" h="317582">
                <a:moveTo>
                  <a:pt x="0" y="0"/>
                </a:moveTo>
                <a:lnTo>
                  <a:pt x="316870" y="0"/>
                </a:lnTo>
                <a:lnTo>
                  <a:pt x="316870" y="317583"/>
                </a:lnTo>
                <a:lnTo>
                  <a:pt x="0" y="31758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864916" y="12513776"/>
            <a:ext cx="8329625" cy="51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9">
                <a:solidFill>
                  <a:srgbClr val="297722"/>
                </a:solidFill>
                <a:latin typeface="Bright"/>
                <a:ea typeface="Bright"/>
                <a:cs typeface="Bright"/>
                <a:sym typeface="Bright"/>
              </a:rPr>
              <a:t>Play games that will help prepare you for end user uat in june 2025!</a:t>
            </a:r>
          </a:p>
        </p:txBody>
      </p:sp>
      <p:sp>
        <p:nvSpPr>
          <p:cNvPr id="47" name="Freeform 47"/>
          <p:cNvSpPr/>
          <p:nvPr/>
        </p:nvSpPr>
        <p:spPr>
          <a:xfrm>
            <a:off x="494121" y="14487353"/>
            <a:ext cx="1053482" cy="1057447"/>
          </a:xfrm>
          <a:custGeom>
            <a:avLst/>
            <a:gdLst/>
            <a:ahLst/>
            <a:cxnLst/>
            <a:rect l="l" t="t" r="r" b="b"/>
            <a:pathLst>
              <a:path w="1053482" h="1057447">
                <a:moveTo>
                  <a:pt x="0" y="0"/>
                </a:moveTo>
                <a:lnTo>
                  <a:pt x="1053482" y="0"/>
                </a:lnTo>
                <a:lnTo>
                  <a:pt x="1053482" y="1057447"/>
                </a:lnTo>
                <a:lnTo>
                  <a:pt x="0" y="105744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536864" y="14542715"/>
            <a:ext cx="967997" cy="946722"/>
          </a:xfrm>
          <a:custGeom>
            <a:avLst/>
            <a:gdLst/>
            <a:ahLst/>
            <a:cxnLst/>
            <a:rect l="l" t="t" r="r" b="b"/>
            <a:pathLst>
              <a:path w="967997" h="946722">
                <a:moveTo>
                  <a:pt x="0" y="0"/>
                </a:moveTo>
                <a:lnTo>
                  <a:pt x="967997" y="0"/>
                </a:lnTo>
                <a:lnTo>
                  <a:pt x="967997" y="946723"/>
                </a:lnTo>
                <a:lnTo>
                  <a:pt x="0" y="9467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0" y="5948049"/>
            <a:ext cx="3291533" cy="1909089"/>
          </a:xfrm>
          <a:custGeom>
            <a:avLst/>
            <a:gdLst/>
            <a:ahLst/>
            <a:cxnLst/>
            <a:rect l="l" t="t" r="r" b="b"/>
            <a:pathLst>
              <a:path w="3291533" h="1909089">
                <a:moveTo>
                  <a:pt x="0" y="0"/>
                </a:moveTo>
                <a:lnTo>
                  <a:pt x="3291533" y="0"/>
                </a:lnTo>
                <a:lnTo>
                  <a:pt x="3291533" y="1909089"/>
                </a:lnTo>
                <a:lnTo>
                  <a:pt x="0" y="1909089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2851892" y="6611718"/>
            <a:ext cx="4331853" cy="13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"/>
              </a:lnSpc>
            </a:pPr>
            <a:r>
              <a:rPr lang="en-US" sz="900" b="1">
                <a:solidFill>
                  <a:srgbClr val="29772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Heads up SMEs &amp; POCs! The CCN may call on you to help with the following: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082707" y="6954237"/>
            <a:ext cx="4472773" cy="161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240" lvl="1" indent="-105120" algn="just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29772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568: Create Training Plan for Agency End User Training - Due 3/28 - </a:t>
            </a:r>
            <a:r>
              <a:rPr lang="en-US" sz="973" i="1">
                <a:solidFill>
                  <a:srgbClr val="297722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Developing a comprehensive training plan that includes a strategy for agency-managed and agency-specific end user training.</a:t>
            </a:r>
          </a:p>
          <a:p>
            <a:pPr marL="210240" lvl="1" indent="-105120" algn="just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29772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576: Complete Internal Agency Business System Test and Remediation to Prepare for Cycle 2 - Technical Interface Testing - Due 3/28 -</a:t>
            </a:r>
            <a:r>
              <a:rPr lang="en-US" sz="973" i="1">
                <a:solidFill>
                  <a:srgbClr val="297722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Completing the internal build and unit testing activities for agency business systems based on interface selection confirmation.</a:t>
            </a:r>
          </a:p>
          <a:p>
            <a:pPr marL="210240" lvl="1" indent="-105120" algn="just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29772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658-D: Submit Data Field Mapping (Location Code) - Due 3/14 - </a:t>
            </a:r>
            <a:r>
              <a:rPr lang="en-US" sz="973" i="1">
                <a:solidFill>
                  <a:srgbClr val="297722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Reviewing and updating mapped FLAIR Asset Location Codes values to Florida PALM Location Code values.</a:t>
            </a:r>
          </a:p>
        </p:txBody>
      </p:sp>
      <p:sp>
        <p:nvSpPr>
          <p:cNvPr id="52" name="Freeform 52"/>
          <p:cNvSpPr/>
          <p:nvPr/>
        </p:nvSpPr>
        <p:spPr>
          <a:xfrm flipH="1">
            <a:off x="6766867" y="5948049"/>
            <a:ext cx="3291533" cy="1909089"/>
          </a:xfrm>
          <a:custGeom>
            <a:avLst/>
            <a:gdLst/>
            <a:ahLst/>
            <a:cxnLst/>
            <a:rect l="l" t="t" r="r" b="b"/>
            <a:pathLst>
              <a:path w="3291533" h="1909089">
                <a:moveTo>
                  <a:pt x="3291533" y="0"/>
                </a:moveTo>
                <a:lnTo>
                  <a:pt x="0" y="0"/>
                </a:lnTo>
                <a:lnTo>
                  <a:pt x="0" y="1909089"/>
                </a:lnTo>
                <a:lnTo>
                  <a:pt x="3291533" y="1909089"/>
                </a:lnTo>
                <a:lnTo>
                  <a:pt x="3291533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8177" y="8447688"/>
            <a:ext cx="745132" cy="661305"/>
          </a:xfrm>
          <a:custGeom>
            <a:avLst/>
            <a:gdLst/>
            <a:ahLst/>
            <a:cxnLst/>
            <a:rect l="l" t="t" r="r" b="b"/>
            <a:pathLst>
              <a:path w="745132" h="661305">
                <a:moveTo>
                  <a:pt x="0" y="0"/>
                </a:moveTo>
                <a:lnTo>
                  <a:pt x="745132" y="0"/>
                </a:lnTo>
                <a:lnTo>
                  <a:pt x="745132" y="661305"/>
                </a:lnTo>
                <a:lnTo>
                  <a:pt x="0" y="661305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 rot="-7725741" flipV="1">
            <a:off x="5538831" y="9439861"/>
            <a:ext cx="2203001" cy="2824360"/>
          </a:xfrm>
          <a:custGeom>
            <a:avLst/>
            <a:gdLst/>
            <a:ahLst/>
            <a:cxnLst/>
            <a:rect l="l" t="t" r="r" b="b"/>
            <a:pathLst>
              <a:path w="2203001" h="2824360">
                <a:moveTo>
                  <a:pt x="0" y="2824361"/>
                </a:moveTo>
                <a:lnTo>
                  <a:pt x="2203001" y="2824361"/>
                </a:lnTo>
                <a:lnTo>
                  <a:pt x="2203001" y="0"/>
                </a:lnTo>
                <a:lnTo>
                  <a:pt x="0" y="0"/>
                </a:lnTo>
                <a:lnTo>
                  <a:pt x="0" y="2824361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9052560" y="8484115"/>
            <a:ext cx="1005840" cy="624878"/>
          </a:xfrm>
          <a:custGeom>
            <a:avLst/>
            <a:gdLst/>
            <a:ahLst/>
            <a:cxnLst/>
            <a:rect l="l" t="t" r="r" b="b"/>
            <a:pathLst>
              <a:path w="1005840" h="624878">
                <a:moveTo>
                  <a:pt x="0" y="0"/>
                </a:moveTo>
                <a:lnTo>
                  <a:pt x="1005840" y="0"/>
                </a:lnTo>
                <a:lnTo>
                  <a:pt x="1005840" y="624878"/>
                </a:lnTo>
                <a:lnTo>
                  <a:pt x="0" y="624878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6" name="Group 56"/>
          <p:cNvGrpSpPr/>
          <p:nvPr/>
        </p:nvGrpSpPr>
        <p:grpSpPr>
          <a:xfrm>
            <a:off x="1974826" y="14971242"/>
            <a:ext cx="6033955" cy="562820"/>
            <a:chOff x="0" y="0"/>
            <a:chExt cx="8045274" cy="750427"/>
          </a:xfrm>
        </p:grpSpPr>
        <p:sp>
          <p:nvSpPr>
            <p:cNvPr id="57" name="Freeform 57"/>
            <p:cNvSpPr/>
            <p:nvPr/>
          </p:nvSpPr>
          <p:spPr>
            <a:xfrm>
              <a:off x="0" y="136588"/>
              <a:ext cx="793763" cy="477250"/>
            </a:xfrm>
            <a:custGeom>
              <a:avLst/>
              <a:gdLst/>
              <a:ahLst/>
              <a:cxnLst/>
              <a:rect l="l" t="t" r="r" b="b"/>
              <a:pathLst>
                <a:path w="793763" h="477250">
                  <a:moveTo>
                    <a:pt x="0" y="0"/>
                  </a:moveTo>
                  <a:lnTo>
                    <a:pt x="793763" y="0"/>
                  </a:lnTo>
                  <a:lnTo>
                    <a:pt x="793763" y="477251"/>
                  </a:lnTo>
                  <a:lnTo>
                    <a:pt x="0" y="477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828450" y="-76200"/>
              <a:ext cx="6388374" cy="826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03"/>
                </a:lnSpc>
              </a:pPr>
              <a:r>
                <a:rPr lang="en-US" sz="3716">
                  <a:solidFill>
                    <a:srgbClr val="297722"/>
                  </a:solidFill>
                  <a:latin typeface="Gistesy"/>
                  <a:ea typeface="Gistesy"/>
                  <a:cs typeface="Gistesy"/>
                  <a:sym typeface="Gistesy"/>
                  <a:hlinkClick r:id="rId43" tooltip="https://myfloridacfo.com/floridapalm"/>
                </a:rPr>
                <a:t>All rainbows lead to Florida PALM</a:t>
              </a:r>
            </a:p>
          </p:txBody>
        </p:sp>
        <p:sp>
          <p:nvSpPr>
            <p:cNvPr id="59" name="Freeform 59"/>
            <p:cNvSpPr/>
            <p:nvPr/>
          </p:nvSpPr>
          <p:spPr>
            <a:xfrm>
              <a:off x="7251511" y="136588"/>
              <a:ext cx="793763" cy="477250"/>
            </a:xfrm>
            <a:custGeom>
              <a:avLst/>
              <a:gdLst/>
              <a:ahLst/>
              <a:cxnLst/>
              <a:rect l="l" t="t" r="r" b="b"/>
              <a:pathLst>
                <a:path w="793763" h="477250">
                  <a:moveTo>
                    <a:pt x="0" y="0"/>
                  </a:moveTo>
                  <a:lnTo>
                    <a:pt x="793763" y="0"/>
                  </a:lnTo>
                  <a:lnTo>
                    <a:pt x="793763" y="477251"/>
                  </a:lnTo>
                  <a:lnTo>
                    <a:pt x="0" y="477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80743" y="10311282"/>
            <a:ext cx="3531838" cy="2069144"/>
            <a:chOff x="0" y="0"/>
            <a:chExt cx="4709118" cy="2758858"/>
          </a:xfrm>
        </p:grpSpPr>
        <p:sp>
          <p:nvSpPr>
            <p:cNvPr id="61" name="Freeform 61">
              <a:hlinkClick r:id="rId44" tooltip="https://myfloridacfo.com/docs-sf/florida-palm-libraries/communications/posters-prints/extended-go-live-flyer.pdf?Status=Master&amp;sfvrsn=8814c3bf_3"/>
            </p:cNvPr>
            <p:cNvSpPr/>
            <p:nvPr/>
          </p:nvSpPr>
          <p:spPr>
            <a:xfrm>
              <a:off x="0" y="0"/>
              <a:ext cx="4709118" cy="2758858"/>
            </a:xfrm>
            <a:custGeom>
              <a:avLst/>
              <a:gdLst/>
              <a:ahLst/>
              <a:cxnLst/>
              <a:rect l="l" t="t" r="r" b="b"/>
              <a:pathLst>
                <a:path w="4709118" h="2758858">
                  <a:moveTo>
                    <a:pt x="0" y="0"/>
                  </a:moveTo>
                  <a:lnTo>
                    <a:pt x="4709118" y="0"/>
                  </a:lnTo>
                  <a:lnTo>
                    <a:pt x="4709118" y="2758858"/>
                  </a:lnTo>
                  <a:lnTo>
                    <a:pt x="0" y="2758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/>
              <a:stretch>
                <a:fillRect t="-247" b="-24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>
              <a:hlinkClick r:id="rId44" tooltip="https://myfloridacfo.com/docs-sf/florida-palm-libraries/communications/posters-prints/extended-go-live-flyer.pdf?Status=Master&amp;sfvrsn=8814c3bf_3"/>
            </p:cNvPr>
            <p:cNvSpPr/>
            <p:nvPr/>
          </p:nvSpPr>
          <p:spPr>
            <a:xfrm rot="-698004">
              <a:off x="463693" y="210286"/>
              <a:ext cx="1240245" cy="613921"/>
            </a:xfrm>
            <a:custGeom>
              <a:avLst/>
              <a:gdLst/>
              <a:ahLst/>
              <a:cxnLst/>
              <a:rect l="l" t="t" r="r" b="b"/>
              <a:pathLst>
                <a:path w="1240245" h="613921">
                  <a:moveTo>
                    <a:pt x="0" y="0"/>
                  </a:moveTo>
                  <a:lnTo>
                    <a:pt x="1240245" y="0"/>
                  </a:lnTo>
                  <a:lnTo>
                    <a:pt x="1240245" y="613921"/>
                  </a:lnTo>
                  <a:lnTo>
                    <a:pt x="0" y="613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reeform 63"/>
          <p:cNvSpPr/>
          <p:nvPr/>
        </p:nvSpPr>
        <p:spPr>
          <a:xfrm>
            <a:off x="65744" y="9356538"/>
            <a:ext cx="1474565" cy="1262596"/>
          </a:xfrm>
          <a:custGeom>
            <a:avLst/>
            <a:gdLst/>
            <a:ahLst/>
            <a:cxnLst/>
            <a:rect l="l" t="t" r="r" b="b"/>
            <a:pathLst>
              <a:path w="1474565" h="1262596">
                <a:moveTo>
                  <a:pt x="0" y="0"/>
                </a:moveTo>
                <a:lnTo>
                  <a:pt x="1474566" y="0"/>
                </a:lnTo>
                <a:lnTo>
                  <a:pt x="1474566" y="1262596"/>
                </a:lnTo>
                <a:lnTo>
                  <a:pt x="0" y="1262596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Freeform 64">
            <a:hlinkClick r:id="rId49" tooltip="https://peoplefirst.myflorida.com/peoplefirst"/>
          </p:cNvPr>
          <p:cNvSpPr/>
          <p:nvPr/>
        </p:nvSpPr>
        <p:spPr>
          <a:xfrm>
            <a:off x="7854230" y="11571342"/>
            <a:ext cx="1227075" cy="259220"/>
          </a:xfrm>
          <a:custGeom>
            <a:avLst/>
            <a:gdLst/>
            <a:ahLst/>
            <a:cxnLst/>
            <a:rect l="l" t="t" r="r" b="b"/>
            <a:pathLst>
              <a:path w="1227075" h="259220">
                <a:moveTo>
                  <a:pt x="0" y="0"/>
                </a:moveTo>
                <a:lnTo>
                  <a:pt x="1227075" y="0"/>
                </a:lnTo>
                <a:lnTo>
                  <a:pt x="1227075" y="259219"/>
                </a:lnTo>
                <a:lnTo>
                  <a:pt x="0" y="259219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5" name="Group 65"/>
          <p:cNvGrpSpPr/>
          <p:nvPr/>
        </p:nvGrpSpPr>
        <p:grpSpPr>
          <a:xfrm>
            <a:off x="1119863" y="9304050"/>
            <a:ext cx="5087973" cy="551616"/>
            <a:chOff x="0" y="0"/>
            <a:chExt cx="6783965" cy="735488"/>
          </a:xfrm>
        </p:grpSpPr>
        <p:grpSp>
          <p:nvGrpSpPr>
            <p:cNvPr id="66" name="Group 66"/>
            <p:cNvGrpSpPr/>
            <p:nvPr/>
          </p:nvGrpSpPr>
          <p:grpSpPr>
            <a:xfrm>
              <a:off x="1164724" y="0"/>
              <a:ext cx="5619241" cy="735488"/>
              <a:chOff x="0" y="0"/>
              <a:chExt cx="1006236" cy="131704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1006236" cy="131704"/>
              </a:xfrm>
              <a:custGeom>
                <a:avLst/>
                <a:gdLst/>
                <a:ahLst/>
                <a:cxnLst/>
                <a:rect l="l" t="t" r="r" b="b"/>
                <a:pathLst>
                  <a:path w="1006236" h="131704">
                    <a:moveTo>
                      <a:pt x="53273" y="0"/>
                    </a:moveTo>
                    <a:lnTo>
                      <a:pt x="952963" y="0"/>
                    </a:lnTo>
                    <a:cubicBezTo>
                      <a:pt x="967092" y="0"/>
                      <a:pt x="980642" y="5613"/>
                      <a:pt x="990633" y="15603"/>
                    </a:cubicBezTo>
                    <a:cubicBezTo>
                      <a:pt x="1000623" y="25594"/>
                      <a:pt x="1006236" y="39144"/>
                      <a:pt x="1006236" y="53273"/>
                    </a:cubicBezTo>
                    <a:lnTo>
                      <a:pt x="1006236" y="78431"/>
                    </a:lnTo>
                    <a:cubicBezTo>
                      <a:pt x="1006236" y="92560"/>
                      <a:pt x="1000623" y="106110"/>
                      <a:pt x="990633" y="116100"/>
                    </a:cubicBezTo>
                    <a:cubicBezTo>
                      <a:pt x="980642" y="126091"/>
                      <a:pt x="967092" y="131704"/>
                      <a:pt x="952963" y="131704"/>
                    </a:cubicBezTo>
                    <a:lnTo>
                      <a:pt x="53273" y="131704"/>
                    </a:lnTo>
                    <a:cubicBezTo>
                      <a:pt x="39144" y="131704"/>
                      <a:pt x="25594" y="126091"/>
                      <a:pt x="15603" y="116100"/>
                    </a:cubicBezTo>
                    <a:cubicBezTo>
                      <a:pt x="5613" y="106110"/>
                      <a:pt x="0" y="92560"/>
                      <a:pt x="0" y="78431"/>
                    </a:cubicBezTo>
                    <a:lnTo>
                      <a:pt x="0" y="53273"/>
                    </a:lnTo>
                    <a:cubicBezTo>
                      <a:pt x="0" y="39144"/>
                      <a:pt x="5613" y="25594"/>
                      <a:pt x="15603" y="15603"/>
                    </a:cubicBezTo>
                    <a:cubicBezTo>
                      <a:pt x="25594" y="5613"/>
                      <a:pt x="39144" y="0"/>
                      <a:pt x="5327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9050" cap="rnd">
                <a:solidFill>
                  <a:srgbClr val="2E319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66675"/>
                <a:ext cx="1006236" cy="65029"/>
              </a:xfrm>
              <a:prstGeom prst="rect">
                <a:avLst/>
              </a:prstGeom>
            </p:spPr>
            <p:txBody>
              <a:bodyPr lIns="57311" tIns="57311" rIns="57311" bIns="57311" rtlCol="0" anchor="ctr"/>
              <a:lstStyle/>
              <a:p>
                <a:pPr algn="ctr">
                  <a:lnSpc>
                    <a:spcPts val="1483"/>
                  </a:lnSpc>
                </a:pPr>
                <a:endParaRPr/>
              </a:p>
            </p:txBody>
          </p:sp>
        </p:grpSp>
        <p:sp>
          <p:nvSpPr>
            <p:cNvPr id="69" name="Freeform 69"/>
            <p:cNvSpPr/>
            <p:nvPr/>
          </p:nvSpPr>
          <p:spPr>
            <a:xfrm>
              <a:off x="0" y="0"/>
              <a:ext cx="1838721" cy="735488"/>
            </a:xfrm>
            <a:custGeom>
              <a:avLst/>
              <a:gdLst/>
              <a:ahLst/>
              <a:cxnLst/>
              <a:rect l="l" t="t" r="r" b="b"/>
              <a:pathLst>
                <a:path w="1838721" h="735488">
                  <a:moveTo>
                    <a:pt x="0" y="0"/>
                  </a:moveTo>
                  <a:lnTo>
                    <a:pt x="1838721" y="0"/>
                  </a:lnTo>
                  <a:lnTo>
                    <a:pt x="1838721" y="735488"/>
                  </a:lnTo>
                  <a:lnTo>
                    <a:pt x="0" y="735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869157" y="22728"/>
              <a:ext cx="4698087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BE1E2D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The go live date for the Financials Wave, Payroll Wave, and Data Warehouse Implementation is moving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BE1E2D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from </a:t>
              </a:r>
              <a:r>
                <a:rPr lang="en-US" sz="999" b="1">
                  <a:solidFill>
                    <a:srgbClr val="BE1E2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January 2026 to July 2026</a:t>
              </a:r>
              <a:r>
                <a:rPr lang="en-US" sz="999">
                  <a:solidFill>
                    <a:srgbClr val="BE1E2D"/>
                  </a:solidFill>
                  <a:latin typeface="Canva Sans"/>
                  <a:ea typeface="Canva Sans"/>
                  <a:cs typeface="Canva Sans"/>
                  <a:sym typeface="Canva Sans"/>
                </a:rPr>
                <a:t>.</a:t>
              </a:r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494121" y="3388472"/>
            <a:ext cx="9405192" cy="70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3"/>
              </a:lnSpc>
            </a:pPr>
            <a:r>
              <a:rPr lang="en-US" sz="1299" b="1">
                <a:solidFill>
                  <a:srgbClr val="4296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Accounting &amp; Auditing, Office of Florida Financial Education (Financial Ed) </a:t>
            </a:r>
            <a:r>
              <a:rPr lang="en-US" sz="1299">
                <a:solidFill>
                  <a:srgbClr val="42962F"/>
                </a:solidFill>
                <a:latin typeface="Canva Sans"/>
                <a:ea typeface="Canva Sans"/>
                <a:cs typeface="Canva Sans"/>
                <a:sym typeface="Canva Sans"/>
              </a:rPr>
              <a:t>- This powerhouse team successfully held the first Florida PALM Chart of Accounts training on 2/20! The trainings produced by this team are helping all agencies prepare for Florida PALM implementation in July 2026. Thank you for your hard work! </a:t>
            </a:r>
            <a:r>
              <a:rPr lang="en-US" sz="1299" i="1">
                <a:solidFill>
                  <a:srgbClr val="42962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Visit the </a:t>
            </a:r>
            <a:r>
              <a:rPr lang="en-US" sz="1299" i="1" u="sng">
                <a:solidFill>
                  <a:srgbClr val="42962F"/>
                </a:solidFill>
                <a:latin typeface="Canva Sans Italics"/>
                <a:ea typeface="Canva Sans Italics"/>
                <a:cs typeface="Canva Sans Italics"/>
                <a:sym typeface="Canva Sans Italics"/>
                <a:hlinkClick r:id="rId54" tooltip="https://www.myfloridacfo.com/division/aa/division-calendar"/>
              </a:rPr>
              <a:t>Event Calendar</a:t>
            </a:r>
            <a:r>
              <a:rPr lang="en-US" sz="1299" i="1">
                <a:solidFill>
                  <a:srgbClr val="42962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to view upcoming Financial Ed trainings.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004966" y="9242238"/>
            <a:ext cx="2925603" cy="3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3429" u="sng">
                <a:solidFill>
                  <a:srgbClr val="297722"/>
                </a:solidFill>
                <a:latin typeface="Bright"/>
                <a:ea typeface="Bright"/>
                <a:cs typeface="Bright"/>
                <a:sym typeface="Bright"/>
              </a:rPr>
              <a:t>What’s New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093537" y="1737376"/>
            <a:ext cx="1732641" cy="21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3"/>
              </a:lnSpc>
            </a:pPr>
            <a:r>
              <a:rPr lang="en-US" sz="1853">
                <a:solidFill>
                  <a:srgbClr val="20915C"/>
                </a:solidFill>
                <a:latin typeface="Bright"/>
                <a:ea typeface="Bright"/>
                <a:cs typeface="Bright"/>
                <a:sym typeface="Bright"/>
              </a:rPr>
              <a:t>March 2025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276140" y="846319"/>
            <a:ext cx="1732641" cy="28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2383">
                <a:solidFill>
                  <a:srgbClr val="20915C"/>
                </a:solidFill>
                <a:latin typeface="Bright"/>
                <a:ea typeface="Bright"/>
                <a:cs typeface="Bright"/>
                <a:sym typeface="Bright"/>
              </a:rPr>
              <a:t>Florida PALM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50179" y="6954237"/>
            <a:ext cx="4567640" cy="145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240" lvl="1" indent="-105120" algn="just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29772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536-C: Create Agency Specific User Acceptance Testing (UAT) Plan - Due 3/28 - </a:t>
            </a:r>
            <a:r>
              <a:rPr lang="en-US" sz="973" i="1">
                <a:solidFill>
                  <a:srgbClr val="297722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 tool that outlines why, what, and how business processes will be performed - reporting issues before Florida PALM goes live.</a:t>
            </a:r>
          </a:p>
          <a:p>
            <a:pPr marL="210240" lvl="1" indent="-105120" algn="just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29772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560: Submit Change Analysis Tool - Due 3/28 - </a:t>
            </a:r>
            <a:r>
              <a:rPr lang="en-US" sz="973" i="1">
                <a:solidFill>
                  <a:srgbClr val="297722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Reviewing, updating, and/or confirming identified change impacts to business processes.</a:t>
            </a:r>
          </a:p>
          <a:p>
            <a:pPr marL="210240" lvl="1" indent="-105120" algn="just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29772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561: Remediate Agency Business Systems Based on Segment IV - Due 3/14 - </a:t>
            </a:r>
            <a:r>
              <a:rPr lang="en-US" sz="973" i="1">
                <a:solidFill>
                  <a:srgbClr val="297722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Completing agency business system internal build and unit testing activities based on agency business system documentation updates for Segment IV.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097388" y="8810177"/>
            <a:ext cx="5973893" cy="123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"/>
              </a:lnSpc>
            </a:pPr>
            <a:r>
              <a:rPr lang="en-US" sz="818" b="1" i="1">
                <a:solidFill>
                  <a:srgbClr val="297722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A complete list of Tasks, including those launching on a future date can be found on the Florida PALM website, </a:t>
            </a:r>
            <a:r>
              <a:rPr lang="en-US" sz="818" b="1" i="1" u="sng">
                <a:solidFill>
                  <a:srgbClr val="297722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  <a:hlinkClick r:id="rId55" tooltip="https://myfloridacfo.com/floridapalm/agency-readiness"/>
              </a:rPr>
              <a:t>here</a:t>
            </a:r>
            <a:r>
              <a:rPr lang="en-US" sz="818" b="1" i="1">
                <a:solidFill>
                  <a:srgbClr val="297722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361920" y="6030035"/>
            <a:ext cx="3311797" cy="45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</a:pPr>
            <a:r>
              <a:rPr lang="en-US" sz="3429" u="sng">
                <a:solidFill>
                  <a:srgbClr val="297722"/>
                </a:solidFill>
                <a:latin typeface="Bright"/>
                <a:ea typeface="Bright"/>
                <a:cs typeface="Bright"/>
                <a:sym typeface="Bright"/>
              </a:rPr>
              <a:t>What’s Due in March: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096279" y="14681319"/>
            <a:ext cx="5843079" cy="22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</a:pPr>
            <a:r>
              <a:rPr lang="en-US" sz="1238" b="1" u="sng">
                <a:solidFill>
                  <a:srgbClr val="297722"/>
                </a:solidFill>
                <a:latin typeface="Public Sans Bold"/>
                <a:ea typeface="Public Sans Bold"/>
                <a:cs typeface="Public Sans Bold"/>
                <a:sym typeface="Public Sans Bold"/>
                <a:hlinkClick r:id="rId56" tooltip="https://myfloridacfo.sharepoint.com/sites/LnD/CCN/SitePages/DFS-Florida-PALM-Stakeholders-Site.aspx"/>
              </a:rPr>
              <a:t>DFS Florida PALM Stakeholder SharePoint</a:t>
            </a:r>
            <a:r>
              <a:rPr lang="en-US" sz="1238" b="1">
                <a:solidFill>
                  <a:srgbClr val="29772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| </a:t>
            </a:r>
            <a:r>
              <a:rPr lang="en-US" sz="1238" b="1" u="sng">
                <a:solidFill>
                  <a:srgbClr val="297722"/>
                </a:solidFill>
                <a:latin typeface="Public Sans Bold"/>
                <a:ea typeface="Public Sans Bold"/>
                <a:cs typeface="Public Sans Bold"/>
                <a:sym typeface="Public Sans Bold"/>
                <a:hlinkClick r:id="rId57" tooltip="mailto:DFS.CCN4U@MyFloridaCFO.com"/>
              </a:rPr>
              <a:t>DFS.CCN4U@MyFloridaCFO.com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096279" y="14487057"/>
            <a:ext cx="5843079" cy="22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</a:pPr>
            <a:r>
              <a:rPr lang="en-US" sz="1238" b="1" spc="247">
                <a:solidFill>
                  <a:srgbClr val="29772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LET'S CRUISE TO FLORIDA PALM TOGETHER!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291533" y="2875245"/>
            <a:ext cx="3585603" cy="39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5"/>
              </a:lnSpc>
            </a:pPr>
            <a:r>
              <a:rPr lang="en-US" sz="3432" u="sng">
                <a:solidFill>
                  <a:srgbClr val="297722"/>
                </a:solidFill>
                <a:latin typeface="Bright"/>
                <a:ea typeface="Bright"/>
                <a:cs typeface="Bright"/>
                <a:sym typeface="Bright"/>
              </a:rPr>
              <a:t>Division Shout-Outs: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893543" y="9702232"/>
            <a:ext cx="3148449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999">
                <a:solidFill>
                  <a:srgbClr val="297722"/>
                </a:solidFill>
                <a:latin typeface="Canva Sans"/>
                <a:ea typeface="Canva Sans"/>
                <a:cs typeface="Canva Sans"/>
                <a:sym typeface="Canva Sans"/>
              </a:rPr>
              <a:t>As discussed in our 2/28 DFS POC Meeting, SMEs will now have the opportunity to join our meetings via Teams!</a:t>
            </a:r>
          </a:p>
          <a:p>
            <a:pPr algn="ctr">
              <a:lnSpc>
                <a:spcPts val="1119"/>
              </a:lnSpc>
            </a:pPr>
            <a:endParaRPr lang="en-US" sz="999">
              <a:solidFill>
                <a:srgbClr val="29772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1119"/>
              </a:lnSpc>
            </a:pPr>
            <a:r>
              <a:rPr lang="en-US" sz="999">
                <a:solidFill>
                  <a:srgbClr val="297722"/>
                </a:solidFill>
                <a:latin typeface="Canva Sans"/>
                <a:ea typeface="Canva Sans"/>
                <a:cs typeface="Canva Sans"/>
                <a:sym typeface="Canva Sans"/>
              </a:rPr>
              <a:t>This exciting meeting change will begin in March. Stay tuned for additional details and updated calendar invitations. 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3996460" y="10008066"/>
            <a:ext cx="2279679" cy="241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999">
                <a:solidFill>
                  <a:srgbClr val="297722"/>
                </a:solidFill>
                <a:latin typeface="Canva Sans"/>
                <a:ea typeface="Canva Sans"/>
                <a:cs typeface="Canva Sans"/>
                <a:sym typeface="Canva Sans"/>
              </a:rPr>
              <a:t>This six-month extension is a positive step that provides agencies with additional time to refine efforts, address challenges, and conduct UAT for interface testing, business system remediation, and change management. </a:t>
            </a:r>
          </a:p>
          <a:p>
            <a:pPr algn="ctr">
              <a:lnSpc>
                <a:spcPts val="1119"/>
              </a:lnSpc>
            </a:pPr>
            <a:endParaRPr lang="en-US" sz="999">
              <a:solidFill>
                <a:srgbClr val="29772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1119"/>
              </a:lnSpc>
            </a:pPr>
            <a:r>
              <a:rPr lang="en-US" sz="999">
                <a:solidFill>
                  <a:srgbClr val="297722"/>
                </a:solidFill>
                <a:latin typeface="Canva Sans"/>
                <a:ea typeface="Canva Sans"/>
                <a:cs typeface="Canva Sans"/>
                <a:sym typeface="Canva Sans"/>
              </a:rPr>
              <a:t>Key details care further explained on the flyer found </a:t>
            </a:r>
            <a:r>
              <a:rPr lang="en-US" sz="999" u="sng">
                <a:solidFill>
                  <a:srgbClr val="297722"/>
                </a:solidFill>
                <a:latin typeface="Canva Sans"/>
                <a:ea typeface="Canva Sans"/>
                <a:cs typeface="Canva Sans"/>
                <a:sym typeface="Canva Sans"/>
                <a:hlinkClick r:id="rId58" tooltip="https://myfloridacfo.sharepoint.com/:b:/r/sites/LnD/CCN/Printable%20Resources/5%20Florida%20PALM%20Updates%20-%20Go-Live%20Change.pdf?csf=1&amp;web=1&amp;e=fc2J29"/>
              </a:rPr>
              <a:t>here</a:t>
            </a:r>
            <a:r>
              <a:rPr lang="en-US" sz="999">
                <a:solidFill>
                  <a:srgbClr val="297722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ctr">
              <a:lnSpc>
                <a:spcPts val="1119"/>
              </a:lnSpc>
            </a:pPr>
            <a:endParaRPr lang="en-US" sz="999">
              <a:solidFill>
                <a:srgbClr val="29772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1119"/>
              </a:lnSpc>
            </a:pPr>
            <a:r>
              <a:rPr lang="en-US" sz="999">
                <a:solidFill>
                  <a:srgbClr val="297722"/>
                </a:solidFill>
                <a:latin typeface="Canva Sans"/>
                <a:ea typeface="Canva Sans"/>
                <a:cs typeface="Canva Sans"/>
                <a:sym typeface="Canva Sans"/>
              </a:rPr>
              <a:t>If you have any questions regarding the updated implementation timeline, stakeholder impact, and/or other areas of impact, please submit those questions on the DFS Florida PALM Stakeholder Site </a:t>
            </a:r>
            <a:r>
              <a:rPr lang="en-US" sz="999" u="sng">
                <a:solidFill>
                  <a:srgbClr val="297722"/>
                </a:solidFill>
                <a:latin typeface="Canva Sans"/>
                <a:ea typeface="Canva Sans"/>
                <a:cs typeface="Canva Sans"/>
                <a:sym typeface="Canva Sans"/>
                <a:hlinkClick r:id="rId59" tooltip="https://myfloridacfo.sharepoint.com/sites/LnD/CCN/Lists/Question%20Board/AllItems.aspx"/>
              </a:rPr>
              <a:t>Question Board</a:t>
            </a:r>
            <a:r>
              <a:rPr lang="en-US" sz="999">
                <a:solidFill>
                  <a:srgbClr val="297722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138239" y="10731925"/>
            <a:ext cx="2659058" cy="3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3429" u="sng">
                <a:solidFill>
                  <a:srgbClr val="297722"/>
                </a:solidFill>
                <a:latin typeface="Bright"/>
                <a:ea typeface="Bright"/>
                <a:cs typeface="Bright"/>
                <a:sym typeface="Bright"/>
              </a:rPr>
              <a:t>Training Highlight: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977570" y="11134769"/>
            <a:ext cx="2980396" cy="36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 b="1">
                <a:solidFill>
                  <a:srgbClr val="29772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Management for Non-Project Managers</a:t>
            </a:r>
          </a:p>
          <a:p>
            <a:pPr algn="ctr">
              <a:lnSpc>
                <a:spcPts val="140"/>
              </a:lnSpc>
              <a:spcBef>
                <a:spcPct val="0"/>
              </a:spcBef>
            </a:pPr>
            <a:endParaRPr lang="en-US" sz="999" b="1">
              <a:solidFill>
                <a:srgbClr val="29772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 b="1">
                <a:solidFill>
                  <a:srgbClr val="29772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Tuesday, 3/11 10:00 a.m. - 12:00 p.m.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951769" y="11887711"/>
            <a:ext cx="3031997" cy="68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2"/>
              </a:lnSpc>
            </a:pPr>
            <a:r>
              <a:rPr lang="en-US" sz="1002">
                <a:solidFill>
                  <a:srgbClr val="297722"/>
                </a:solidFill>
                <a:latin typeface="Canva Sans"/>
                <a:ea typeface="Canva Sans"/>
                <a:cs typeface="Canva Sans"/>
                <a:sym typeface="Canva Sans"/>
              </a:rPr>
              <a:t>Training includes: understanding what contributes to project success and failure, defining project objectives, preparing a contingency plan, and much more!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94121" y="4156225"/>
            <a:ext cx="9405192" cy="70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3"/>
              </a:lnSpc>
            </a:pPr>
            <a:r>
              <a:rPr lang="en-US" sz="1299" b="1">
                <a:solidFill>
                  <a:srgbClr val="4296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Risk Management (DRM) and Workers’ Compensation (DWC) </a:t>
            </a:r>
            <a:r>
              <a:rPr lang="en-US" sz="1299">
                <a:solidFill>
                  <a:srgbClr val="42962F"/>
                </a:solidFill>
                <a:latin typeface="Canva Sans"/>
                <a:ea typeface="Canva Sans"/>
                <a:cs typeface="Canva Sans"/>
                <a:sym typeface="Canva Sans"/>
              </a:rPr>
              <a:t>- Your ongoing efforts to prepare your divisions for Florida PALM has not gone unnoticed! Special shoutouts to </a:t>
            </a:r>
            <a:r>
              <a:rPr lang="en-US" sz="1299" b="1">
                <a:solidFill>
                  <a:srgbClr val="4296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Brittany Pittman (DRM)</a:t>
            </a:r>
            <a:r>
              <a:rPr lang="en-US" sz="1299">
                <a:solidFill>
                  <a:srgbClr val="42962F"/>
                </a:solidFill>
                <a:latin typeface="Canva Sans"/>
                <a:ea typeface="Canva Sans"/>
                <a:cs typeface="Canva Sans"/>
                <a:sym typeface="Canva Sans"/>
              </a:rPr>
              <a:t> and </a:t>
            </a:r>
            <a:r>
              <a:rPr lang="en-US" sz="1299" b="1">
                <a:solidFill>
                  <a:srgbClr val="4296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Sarah Busey (DWC)</a:t>
            </a:r>
            <a:r>
              <a:rPr lang="en-US" sz="1299">
                <a:solidFill>
                  <a:srgbClr val="42962F"/>
                </a:solidFill>
                <a:latin typeface="Canva Sans"/>
                <a:ea typeface="Canva Sans"/>
                <a:cs typeface="Canva Sans"/>
                <a:sym typeface="Canva Sans"/>
              </a:rPr>
              <a:t> for your dedication in keeping the 'Division Specific Readiness Activities Spreadsheet' up to date, making sure your divisions' efforts are recognized! 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94121" y="4923978"/>
            <a:ext cx="9405192" cy="87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3"/>
              </a:lnSpc>
            </a:pPr>
            <a:r>
              <a:rPr lang="en-US" sz="1299" b="1">
                <a:solidFill>
                  <a:srgbClr val="4296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DFS CCN </a:t>
            </a:r>
            <a:r>
              <a:rPr lang="en-US" sz="1299">
                <a:solidFill>
                  <a:srgbClr val="42962F"/>
                </a:solidFill>
                <a:latin typeface="Canva Sans"/>
                <a:ea typeface="Canva Sans"/>
                <a:cs typeface="Canva Sans"/>
                <a:sym typeface="Canva Sans"/>
              </a:rPr>
              <a:t>- Special shoutouts to: </a:t>
            </a:r>
            <a:r>
              <a:rPr lang="en-US" sz="1299" b="1">
                <a:solidFill>
                  <a:srgbClr val="4296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Amy Topol</a:t>
            </a:r>
            <a:r>
              <a:rPr lang="en-US" sz="1299">
                <a:solidFill>
                  <a:srgbClr val="42962F"/>
                </a:solidFill>
                <a:latin typeface="Canva Sans"/>
                <a:ea typeface="Canva Sans"/>
                <a:cs typeface="Canva Sans"/>
                <a:sym typeface="Canva Sans"/>
              </a:rPr>
              <a:t>, your willingness to jump in and help others is admirable! You are always full of resources and willing to share those resources to help our agency and others have a better subject matter understanding. </a:t>
            </a:r>
            <a:r>
              <a:rPr lang="en-US" sz="1299" b="1">
                <a:solidFill>
                  <a:srgbClr val="4296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Asif Sahaf</a:t>
            </a:r>
            <a:r>
              <a:rPr lang="en-US" sz="1299">
                <a:solidFill>
                  <a:srgbClr val="42962F"/>
                </a:solidFill>
                <a:latin typeface="Canva Sans"/>
                <a:ea typeface="Canva Sans"/>
                <a:cs typeface="Canva Sans"/>
                <a:sym typeface="Canva Sans"/>
              </a:rPr>
              <a:t>, your organizational skills are second to none! The ability to maintain a master spreadsheet that keeps DFS on task, remaining informed on the project, and completing all tasks timely is just...wow. </a:t>
            </a:r>
            <a:r>
              <a:rPr lang="en-US" sz="1299" b="1">
                <a:solidFill>
                  <a:srgbClr val="4296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Stacey Pollock</a:t>
            </a:r>
            <a:r>
              <a:rPr lang="en-US" sz="1299">
                <a:solidFill>
                  <a:srgbClr val="42962F"/>
                </a:solidFill>
                <a:latin typeface="Canva Sans"/>
                <a:ea typeface="Canva Sans"/>
                <a:cs typeface="Canva Sans"/>
                <a:sym typeface="Canva Sans"/>
              </a:rPr>
              <a:t>, your impeccable organization and follow up on all things tech is second to none! You 3 are true rock stars!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8bbd39f-e931-4627-bb4e-35dd95c2a6ed" xsi:nil="true"/>
    <_dlc_DocId xmlns="ee0d1073-b73c-4cf9-a2e0-1985adf7d54f">3XNNPFDRQHSR-1102996205-123</_dlc_DocId>
    <_dlc_DocIdUrl xmlns="ee0d1073-b73c-4cf9-a2e0-1985adf7d54f">
      <Url>https://myfloridacfo.sharepoint.com/sites/FLP/DFS CCN/_layouts/15/DocIdRedir.aspx?ID=3XNNPFDRQHSR-1102996205-123</Url>
      <Description>3XNNPFDRQHSR-1102996205-123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26A8CD784514980151857FFB91438" ma:contentTypeVersion="9" ma:contentTypeDescription="Create a new document." ma:contentTypeScope="" ma:versionID="5ada2d19edcb68cd8912940340cc943b">
  <xsd:schema xmlns:xsd="http://www.w3.org/2001/XMLSchema" xmlns:xs="http://www.w3.org/2001/XMLSchema" xmlns:p="http://schemas.microsoft.com/office/2006/metadata/properties" xmlns:ns2="ee0d1073-b73c-4cf9-a2e0-1985adf7d54f" xmlns:ns3="38bbd39f-e931-4627-bb4e-35dd95c2a6ed" targetNamespace="http://schemas.microsoft.com/office/2006/metadata/properties" ma:root="true" ma:fieldsID="92ea1cf7cd12e34d9b6cca020c40d3f7" ns2:_="" ns3:_="">
    <xsd:import namespace="ee0d1073-b73c-4cf9-a2e0-1985adf7d54f"/>
    <xsd:import namespace="38bbd39f-e931-4627-bb4e-35dd95c2a6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d1073-b73c-4cf9-a2e0-1985adf7d5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bd39f-e931-4627-bb4e-35dd95c2a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Description" ma:index="18" nillable="true" ma:displayName="Description" ma:format="Dropdown" ma:internalName="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2445482-3950-408F-967F-B332DD21E9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B12014-C870-4B9A-8487-A523E3693046}">
  <ds:schemaRefs>
    <ds:schemaRef ds:uri="http://schemas.microsoft.com/office/2006/metadata/properties"/>
    <ds:schemaRef ds:uri="http://schemas.microsoft.com/office/infopath/2007/PartnerControls"/>
    <ds:schemaRef ds:uri="38bbd39f-e931-4627-bb4e-35dd95c2a6ed"/>
    <ds:schemaRef ds:uri="ee0d1073-b73c-4cf9-a2e0-1985adf7d54f"/>
  </ds:schemaRefs>
</ds:datastoreItem>
</file>

<file path=customXml/itemProps3.xml><?xml version="1.0" encoding="utf-8"?>
<ds:datastoreItem xmlns:ds="http://schemas.openxmlformats.org/officeDocument/2006/customXml" ds:itemID="{C8883ED8-2B56-4D83-980C-9895D5E19F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d1073-b73c-4cf9-a2e0-1985adf7d54f"/>
    <ds:schemaRef ds:uri="38bbd39f-e931-4627-bb4e-35dd95c2a6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1F9F08A-82BD-44B2-A52D-77896702907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759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Canva Sans Bold Italics</vt:lpstr>
      <vt:lpstr>Bright</vt:lpstr>
      <vt:lpstr>Canva Sans</vt:lpstr>
      <vt:lpstr>Canva Sans Bold</vt:lpstr>
      <vt:lpstr>Arial</vt:lpstr>
      <vt:lpstr>Gistesy</vt:lpstr>
      <vt:lpstr>Canva Sans Italics</vt:lpstr>
      <vt:lpstr>Public Sans Bold</vt:lpstr>
      <vt:lpstr>Adriana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Sponsor Snapshots (11 x 17 in)</dc:title>
  <dc:creator>Knapp, Amanda</dc:creator>
  <cp:lastModifiedBy>Knapp, Amanda</cp:lastModifiedBy>
  <cp:revision>3</cp:revision>
  <dcterms:created xsi:type="dcterms:W3CDTF">2006-08-16T00:00:00Z</dcterms:created>
  <dcterms:modified xsi:type="dcterms:W3CDTF">2025-05-13T18:59:54Z</dcterms:modified>
  <dc:identifier>DAGcXJT29zk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0x01010057326A8CD784514980151857FFB91438</vt:lpwstr>
  </property>
  <property fmtid="{D5CDD505-2E9C-101B-9397-08002B2CF9AE}" pid="3" name="_dlc_DocIdItemGuid">
    <vt:lpwstr>15b574ea-102b-488c-b87f-f0500bc47bef</vt:lpwstr>
  </property>
</Properties>
</file>