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726" r:id="rId6"/>
    <p:sldMasterId id="2147483738" r:id="rId7"/>
    <p:sldMasterId id="2147483750" r:id="rId8"/>
  </p:sldMasterIdLst>
  <p:notesMasterIdLst>
    <p:notesMasterId r:id="rId18"/>
  </p:notesMasterIdLst>
  <p:sldIdLst>
    <p:sldId id="4130" r:id="rId9"/>
    <p:sldId id="4135" r:id="rId10"/>
    <p:sldId id="4192" r:id="rId11"/>
    <p:sldId id="1555" r:id="rId12"/>
    <p:sldId id="4172" r:id="rId13"/>
    <p:sldId id="4173" r:id="rId14"/>
    <p:sldId id="4191" r:id="rId15"/>
    <p:sldId id="4117" r:id="rId16"/>
    <p:sldId id="409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is, Shelisa" initials="HS" lastIdx="32" clrIdx="0">
    <p:extLst>
      <p:ext uri="{19B8F6BF-5375-455C-9EA6-DF929625EA0E}">
        <p15:presenceInfo xmlns:p15="http://schemas.microsoft.com/office/powerpoint/2012/main" userId="S::Shelisa.Harris@myfloridacfo.com::9b073185-f50d-436f-9c44-48a98c014e56" providerId="AD"/>
      </p:ext>
    </p:extLst>
  </p:cmAuthor>
  <p:cmAuthor id="2" name="Hermeling, Renee" initials="HR" lastIdx="22" clrIdx="1">
    <p:extLst>
      <p:ext uri="{19B8F6BF-5375-455C-9EA6-DF929625EA0E}">
        <p15:presenceInfo xmlns:p15="http://schemas.microsoft.com/office/powerpoint/2012/main" userId="S::Renee.Hermeling@myfloridacfo.com::d2334214-f1a0-45e1-b874-c43386e4e70b" providerId="AD"/>
      </p:ext>
    </p:extLst>
  </p:cmAuthor>
  <p:cmAuthor id="3" name="McCarty, Tanya" initials="MT" lastIdx="2" clrIdx="2">
    <p:extLst>
      <p:ext uri="{19B8F6BF-5375-455C-9EA6-DF929625EA0E}">
        <p15:presenceInfo xmlns:p15="http://schemas.microsoft.com/office/powerpoint/2012/main" userId="S-1-5-21-1060284298-1303643608-1417001333-161502" providerId="AD"/>
      </p:ext>
    </p:extLst>
  </p:cmAuthor>
  <p:cmAuthor id="4" name="Givens, Arnetta" initials="GA" lastIdx="2" clrIdx="3">
    <p:extLst>
      <p:ext uri="{19B8F6BF-5375-455C-9EA6-DF929625EA0E}">
        <p15:presenceInfo xmlns:p15="http://schemas.microsoft.com/office/powerpoint/2012/main" userId="S::Arnetta.Givens@myfloridacfo.com::1bd8aa2f-a0cd-462b-abf1-d108d25b1cf5" providerId="AD"/>
      </p:ext>
    </p:extLst>
  </p:cmAuthor>
  <p:cmAuthor id="5" name="Kemp, Kimberly" initials="KK" lastIdx="2" clrIdx="4">
    <p:extLst>
      <p:ext uri="{19B8F6BF-5375-455C-9EA6-DF929625EA0E}">
        <p15:presenceInfo xmlns:p15="http://schemas.microsoft.com/office/powerpoint/2012/main" userId="S::Kimberly.Kemp@myfloridacfo.com::46d5d085-9170-45e6-8348-8a9945ed3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04B"/>
    <a:srgbClr val="ABAEB1"/>
    <a:srgbClr val="226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60752" autoAdjust="0"/>
  </p:normalViewPr>
  <p:slideViewPr>
    <p:cSldViewPr snapToGrid="0">
      <p:cViewPr varScale="1">
        <p:scale>
          <a:sx n="69" d="100"/>
          <a:sy n="69" d="100"/>
        </p:scale>
        <p:origin x="2016" y="66"/>
      </p:cViewPr>
      <p:guideLst/>
    </p:cSldViewPr>
  </p:slideViewPr>
  <p:outlineViewPr>
    <p:cViewPr>
      <p:scale>
        <a:sx n="33" d="100"/>
        <a:sy n="33" d="100"/>
      </p:scale>
      <p:origin x="0" y="-849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4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277A01-8F0B-454B-AC08-917B502AB6C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A6E045-1194-472C-8E59-14AC4D81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35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567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6408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62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9430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8871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CD01-3D94-4B91-B079-54B256003A9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783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CD01-3D94-4B91-B079-54B256003A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61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4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29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2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6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98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81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53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55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4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81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90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45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60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69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93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85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87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162800" y="6414034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47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162800" y="6414034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3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56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41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78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9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40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2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30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14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9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670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298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56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72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87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83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22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873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89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75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07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4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95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1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88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04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CRA Activity Statement Report</a:t>
            </a:r>
          </a:p>
        </p:txBody>
      </p:sp>
    </p:spTree>
    <p:extLst>
      <p:ext uri="{BB962C8B-B14F-4D97-AF65-F5344CB8AC3E}">
        <p14:creationId xmlns:p14="http://schemas.microsoft.com/office/powerpoint/2010/main" val="105193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 userDrawn="1"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CRA Activity Statement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floridacfo.com/floridapal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0B901A-0B7B-49DD-BC86-EC95D2959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sz="3200" b="1" dirty="0">
              <a:solidFill>
                <a:srgbClr val="03304B"/>
              </a:solidFill>
              <a:ea typeface="+mj-ea"/>
            </a:endParaRPr>
          </a:p>
          <a:p>
            <a:pPr marL="109728" indent="0" algn="ctr">
              <a:buNone/>
            </a:pPr>
            <a:r>
              <a:rPr lang="en-US" sz="4400" b="1" dirty="0">
                <a:solidFill>
                  <a:srgbClr val="03304B"/>
                </a:solidFill>
                <a:ea typeface="+mj-ea"/>
              </a:rPr>
              <a:t>Tips &amp; Tricks: Consolidated Revolving Accounts (CRA) Activity Statement Report - CMR028</a:t>
            </a:r>
            <a:endParaRPr lang="en-US" sz="4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56B6C-4A86-4D0A-BFE0-E25A5874B3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2E87BE-58A4-4BE7-B08F-248A46F91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CRA Activity Statement Report</a:t>
            </a:r>
          </a:p>
        </p:txBody>
      </p:sp>
    </p:spTree>
    <p:extLst>
      <p:ext uri="{BB962C8B-B14F-4D97-AF65-F5344CB8AC3E}">
        <p14:creationId xmlns:p14="http://schemas.microsoft.com/office/powerpoint/2010/main" val="187548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CRA Activity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Tips &amp; Tricks: CRA Activity Statement Report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CF99D2-A6CE-41AC-8673-93C2FD74A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CMR028- CRA Activity Statement Report</a:t>
            </a:r>
          </a:p>
          <a:p>
            <a:pPr lvl="1"/>
            <a:r>
              <a:rPr lang="en-US" dirty="0"/>
              <a:t>Provides activity and balance detail for Consolidated Revolving Accounts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Reports Catalog</a:t>
            </a:r>
          </a:p>
          <a:p>
            <a:pPr lvl="1"/>
            <a:r>
              <a:rPr lang="en-US" dirty="0"/>
              <a:t>Florida PALM      Reports      CM      CRA Activity Statement Report 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Florida PALM End User Roles:</a:t>
            </a:r>
          </a:p>
          <a:p>
            <a:pPr lvl="1"/>
            <a:r>
              <a:rPr lang="en-US" dirty="0"/>
              <a:t>Agency CM Reporter </a:t>
            </a:r>
          </a:p>
          <a:p>
            <a:pPr lvl="1"/>
            <a:r>
              <a:rPr lang="en-US" dirty="0"/>
              <a:t>Agency Query Writer</a:t>
            </a:r>
          </a:p>
          <a:p>
            <a:pPr lvl="1"/>
            <a:r>
              <a:rPr lang="en-US" dirty="0"/>
              <a:t>Agency CRA Processor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39AF704F-3404-4DEA-B563-456296A58739}"/>
              </a:ext>
            </a:extLst>
          </p:cNvPr>
          <p:cNvSpPr/>
          <p:nvPr/>
        </p:nvSpPr>
        <p:spPr>
          <a:xfrm>
            <a:off x="3131126" y="3297391"/>
            <a:ext cx="290946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F3B43B-00F0-4C49-AA44-31454E2C6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976" y="3228944"/>
            <a:ext cx="353599" cy="3170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B1D9F9-982E-46D0-A4D3-2D4DE6DFE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9157" y="3242787"/>
            <a:ext cx="353599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8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CRA Activity Statement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CRA Activity Statement Report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CF99D2-A6CE-41AC-8673-93C2FD74A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Control ID</a:t>
            </a:r>
          </a:p>
          <a:p>
            <a:pPr lvl="1"/>
            <a:r>
              <a:rPr lang="en-US" dirty="0"/>
              <a:t>Search parameters 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Report Layout</a:t>
            </a:r>
          </a:p>
          <a:p>
            <a:pPr lvl="1"/>
            <a:r>
              <a:rPr lang="en-US" dirty="0"/>
              <a:t>Header</a:t>
            </a:r>
          </a:p>
          <a:p>
            <a:pPr lvl="1"/>
            <a:r>
              <a:rPr lang="en-US" dirty="0"/>
              <a:t>CRA Balance Summary</a:t>
            </a:r>
          </a:p>
          <a:p>
            <a:pPr lvl="1"/>
            <a:r>
              <a:rPr lang="en-US" dirty="0"/>
              <a:t>CRA Transaction History</a:t>
            </a:r>
          </a:p>
          <a:p>
            <a:pPr lvl="2"/>
            <a:r>
              <a:rPr lang="en-US" dirty="0"/>
              <a:t>General Ledger (GL) Transactions</a:t>
            </a:r>
          </a:p>
          <a:p>
            <a:pPr lvl="2"/>
            <a:r>
              <a:rPr lang="en-US" dirty="0"/>
              <a:t>Bank Transactions</a:t>
            </a:r>
          </a:p>
          <a:p>
            <a:pPr lvl="1"/>
            <a:r>
              <a:rPr lang="en-US" dirty="0"/>
              <a:t>Interest Apportionment Transaction History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6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E641C-622C-4193-8FDA-C881955E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B3FD3D-B4A5-4085-9D8C-165695A1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 : CRA Activity Statement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81B7F-4C31-485C-AEEB-6EE9E7399D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03/22/2022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B45B-E227-4601-8EE7-0F08C2A5D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Tricks: CRA Activity Statement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52EFF-FE2F-4B55-BB61-E78D63E02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 Balance Summary Section</a:t>
            </a:r>
          </a:p>
          <a:p>
            <a:pPr lvl="1"/>
            <a:r>
              <a:rPr lang="en-US" dirty="0"/>
              <a:t>Provides a summary of the total amount for each detailed section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Summary Sections</a:t>
            </a:r>
          </a:p>
          <a:p>
            <a:pPr lvl="1"/>
            <a:r>
              <a:rPr lang="en-US" dirty="0"/>
              <a:t>CRA Fund Balance</a:t>
            </a:r>
          </a:p>
          <a:p>
            <a:pPr lvl="1"/>
            <a:r>
              <a:rPr lang="en-US" dirty="0"/>
              <a:t>GL Transaction Total*</a:t>
            </a:r>
          </a:p>
          <a:p>
            <a:pPr lvl="1"/>
            <a:r>
              <a:rPr lang="en-US" dirty="0"/>
              <a:t>Bank Transaction Total*</a:t>
            </a:r>
          </a:p>
          <a:p>
            <a:pPr lvl="1"/>
            <a:r>
              <a:rPr lang="en-US" dirty="0"/>
              <a:t>Interest Apportionment Total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93192" lvl="1" indent="0" algn="ctr">
              <a:buNone/>
            </a:pPr>
            <a:r>
              <a:rPr lang="en-US" sz="1800" dirty="0"/>
              <a:t>*Totals should match</a:t>
            </a:r>
          </a:p>
        </p:txBody>
      </p:sp>
    </p:spTree>
    <p:extLst>
      <p:ext uri="{BB962C8B-B14F-4D97-AF65-F5344CB8AC3E}">
        <p14:creationId xmlns:p14="http://schemas.microsoft.com/office/powerpoint/2010/main" val="137904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CRA Activity Statement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CRA Activity Statement Report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1CCE151-3169-4B08-A395-1B6D8B48C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417638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/>
              <a:t>CRA Transaction History</a:t>
            </a:r>
          </a:p>
          <a:p>
            <a:pPr lvl="1"/>
            <a:r>
              <a:rPr lang="en-US" dirty="0"/>
              <a:t>Provides an itemized list of CRA  Bank and GL transactions</a:t>
            </a:r>
          </a:p>
          <a:p>
            <a:pPr lvl="0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Bank Transactions</a:t>
            </a:r>
            <a:r>
              <a:rPr lang="en-US" sz="2500" dirty="0">
                <a:solidFill>
                  <a:prstClr val="black"/>
                </a:solidFill>
              </a:rPr>
              <a:t>	</a:t>
            </a:r>
          </a:p>
          <a:p>
            <a:pPr lvl="1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Used to reconcile the agency’s bank statements</a:t>
            </a:r>
          </a:p>
          <a:p>
            <a:pPr lvl="1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Reference</a:t>
            </a:r>
          </a:p>
          <a:p>
            <a:pPr lvl="1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Account Description</a:t>
            </a:r>
          </a:p>
          <a:p>
            <a:pPr lvl="1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Statement Description</a:t>
            </a:r>
          </a:p>
          <a:p>
            <a:r>
              <a:rPr lang="en-US" dirty="0"/>
              <a:t>GL Transactions</a:t>
            </a:r>
          </a:p>
          <a:p>
            <a:pPr lvl="1"/>
            <a:r>
              <a:rPr lang="en-US" dirty="0"/>
              <a:t>Used to confirm the bank transactions processed to the General Ledger (GL)</a:t>
            </a:r>
          </a:p>
          <a:p>
            <a:pPr lvl="1"/>
            <a:r>
              <a:rPr lang="en-US" dirty="0"/>
              <a:t>Journal ID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2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CRA Activity Statement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CRA Activity Statement Report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C77CC0-2135-4F71-913B-55D8B2804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Apportionment Transaction History</a:t>
            </a:r>
          </a:p>
          <a:p>
            <a:pPr lvl="1"/>
            <a:r>
              <a:rPr lang="en-US" dirty="0"/>
              <a:t>Provides the interest revenue for the period</a:t>
            </a:r>
          </a:p>
        </p:txBody>
      </p:sp>
    </p:spTree>
    <p:extLst>
      <p:ext uri="{BB962C8B-B14F-4D97-AF65-F5344CB8AC3E}">
        <p14:creationId xmlns:p14="http://schemas.microsoft.com/office/powerpoint/2010/main" val="268151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CRA Activity Statement Demo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03/22/2022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Tricks: CRA Activity Statement Report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6556AB-9B72-4679-AE46-0C5400A76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218" y="1414141"/>
            <a:ext cx="4668982" cy="40297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8A7024-AD79-4344-8208-D34F8C444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362" y="2601600"/>
            <a:ext cx="16762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15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D8B130-F5C3-471F-A791-13C99062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AB11C8FD-2F39-4D27-8870-BD187ED8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</p:spPr>
        <p:txBody>
          <a:bodyPr/>
          <a:lstStyle/>
          <a:p>
            <a:r>
              <a:rPr lang="en-US" dirty="0"/>
              <a:t>Tips &amp; Tricks : CRA Activity Statement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8F84C3A-F1DC-41BA-AFD4-E64F03AFF00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03/22/2022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6C78CBA-A718-4667-B674-C6E0FC0F8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CRA Activity Statement Report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76CEA9-B53C-45CC-A799-47D5891712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4" t="2166" r="2019" b="5054"/>
          <a:stretch/>
        </p:blipFill>
        <p:spPr>
          <a:xfrm>
            <a:off x="3833449" y="1875692"/>
            <a:ext cx="4478215" cy="301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6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1"/>
            <a:ext cx="10363200" cy="1009650"/>
          </a:xfrm>
        </p:spPr>
        <p:txBody>
          <a:bodyPr anchor="t"/>
          <a:lstStyle/>
          <a:p>
            <a:pPr algn="ctr"/>
            <a:r>
              <a:rPr lang="en-US"/>
              <a:t>Contact Information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5095E-EB4F-46BE-BB51-0C9D03B20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3200" y="6400799"/>
            <a:ext cx="1388853" cy="365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03/22/2022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E311-1D67-4393-86DB-40D854DA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65D559C-274D-4CAE-B19B-A7B7FDBC0BC4}"/>
              </a:ext>
            </a:extLst>
          </p:cNvPr>
          <p:cNvSpPr txBox="1">
            <a:spLocks/>
          </p:cNvSpPr>
          <p:nvPr/>
        </p:nvSpPr>
        <p:spPr>
          <a:xfrm>
            <a:off x="914400" y="2362200"/>
            <a:ext cx="10363200" cy="2449111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 cap="small" baseline="0">
                <a:solidFill>
                  <a:srgbClr val="ABAEB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us </a:t>
            </a: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hlinkClick r:id="" action="ppaction://noaction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" action="ppaction://noaction"/>
              </a:rPr>
              <a:t>FloridaPALM@myfloridacfo.com</a:t>
            </a: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Website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www.myfloridacfo.com/floridapalm/</a:t>
            </a: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D195A-FA66-443B-A0C7-8BD989EB2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Tricks: CRA Activity Statement Report</a:t>
            </a:r>
          </a:p>
        </p:txBody>
      </p:sp>
    </p:spTree>
    <p:extLst>
      <p:ext uri="{BB962C8B-B14F-4D97-AF65-F5344CB8AC3E}">
        <p14:creationId xmlns:p14="http://schemas.microsoft.com/office/powerpoint/2010/main" val="3065722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86D3F39-1ECF-45DA-ABA4-359E4C090F33}" vid="{84ED3A0C-FCB9-4B6E-AAFC-B0D9B2038F41}"/>
    </a:ext>
  </a:extLst>
</a:theme>
</file>

<file path=ppt/theme/theme2.xml><?xml version="1.0" encoding="utf-8"?>
<a:theme xmlns:a="http://schemas.openxmlformats.org/drawingml/2006/main" name="1_Theme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86D3F39-1ECF-45DA-ABA4-359E4C090F33}" vid="{84ED3A0C-FCB9-4B6E-AAFC-B0D9B2038F41}"/>
    </a:ext>
  </a:extLst>
</a:theme>
</file>

<file path=ppt/theme/theme3.xml><?xml version="1.0" encoding="utf-8"?>
<a:theme xmlns:a="http://schemas.openxmlformats.org/drawingml/2006/main" name="1_Florida PALM Project 16X9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orida PALM Template 16x9" id="{C38747B7-F79C-4425-9648-F6178F6D18DD}" vid="{E5F5DA22-260B-4530-B56D-2FDBBB58664B}"/>
    </a:ext>
  </a:extLst>
</a:theme>
</file>

<file path=ppt/theme/theme4.xml><?xml version="1.0" encoding="utf-8"?>
<a:theme xmlns:a="http://schemas.openxmlformats.org/drawingml/2006/main" name="2_Theme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86D3F39-1ECF-45DA-ABA4-359E4C090F33}" vid="{84ED3A0C-FCB9-4B6E-AAFC-B0D9B2038F4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18fadb0-354c-4f74-afa1-8ca5acdaa1a6">MXMF2QZJ3CU2-1489102074-1395</_dlc_DocId>
    <_dlc_DocIdUrl xmlns="c18fadb0-354c-4f74-afa1-8ca5acdaa1a6">
      <Url>http://dfsintranet.fldoi.gov/capitol/FLPALM/_layouts/DocIdRedir.aspx?ID=MXMF2QZJ3CU2-1489102074-1395</Url>
      <Description>MXMF2QZJ3CU2-1489102074-1395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C36B7C3094D748895C728BC36F5E65" ma:contentTypeVersion="1" ma:contentTypeDescription="Create a new document." ma:contentTypeScope="" ma:versionID="adfaebb1aed204abfcdb9771646831ef">
  <xsd:schema xmlns:xsd="http://www.w3.org/2001/XMLSchema" xmlns:xs="http://www.w3.org/2001/XMLSchema" xmlns:p="http://schemas.microsoft.com/office/2006/metadata/properties" xmlns:ns2="c18fadb0-354c-4f74-afa1-8ca5acdaa1a6" targetNamespace="http://schemas.microsoft.com/office/2006/metadata/properties" ma:root="true" ma:fieldsID="e59d885f8c5da744e29dc316cde70ccf" ns2:_="">
    <xsd:import namespace="c18fadb0-354c-4f74-afa1-8ca5acdaa1a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fadb0-354c-4f74-afa1-8ca5acdaa1a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271658-F240-4511-99F3-1547704B72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65088B-92B6-4A0E-BD30-E315B8F83F5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42740B4-5AA9-41C7-8D1C-E29A989379B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fadb0-354c-4f74-afa1-8ca5acdaa1a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30616E2-89E4-4FC4-AA40-A4FC2C082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fadb0-354c-4f74-afa1-8ca5acdaa1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25015</TotalTime>
  <Words>340</Words>
  <PresentationFormat>Widescreen</PresentationFormat>
  <Paragraphs>94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Verdana</vt:lpstr>
      <vt:lpstr>Wingdings 2</vt:lpstr>
      <vt:lpstr>Wingdings 3</vt:lpstr>
      <vt:lpstr>Theme1</vt:lpstr>
      <vt:lpstr>1_Theme1</vt:lpstr>
      <vt:lpstr>1_Florida PALM Project 16X9</vt:lpstr>
      <vt:lpstr>2_Theme1</vt:lpstr>
      <vt:lpstr>PowerPoint Presentation</vt:lpstr>
      <vt:lpstr>Tips &amp; Tricks : CRA Activity Report</vt:lpstr>
      <vt:lpstr>Tips &amp; Tricks : CRA Activity Statement</vt:lpstr>
      <vt:lpstr>Tips &amp; Trick : CRA Activity Statement</vt:lpstr>
      <vt:lpstr>Tips &amp; Tricks : CRA Activity Statement</vt:lpstr>
      <vt:lpstr>Tips &amp; Tricks : CRA Activity Statement</vt:lpstr>
      <vt:lpstr>Tips &amp; Tricks : CRA Activity Statement Demo</vt:lpstr>
      <vt:lpstr>Tips &amp; Tricks : CRA Activity Statement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2021-12-09T20:52:53Z</cp:lastPrinted>
  <dcterms:created xsi:type="dcterms:W3CDTF">2021-11-19T18:28:04Z</dcterms:created>
  <dcterms:modified xsi:type="dcterms:W3CDTF">2022-03-16T19:23:18Z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f5e3da9c-8186-4b85-8114-5779732a3431</vt:lpwstr>
  </property>
  <property fmtid="{D5CDD505-2E9C-101B-9397-08002B2CF9AE}" pid="3" name="ContentTypeId">
    <vt:lpwstr>0x010100F6C36B7C3094D748895C728BC36F5E65</vt:lpwstr>
  </property>
</Properties>
</file>