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90" r:id="rId6"/>
    <p:sldMasterId id="2147483714" r:id="rId7"/>
    <p:sldMasterId id="2147483726" r:id="rId8"/>
  </p:sldMasterIdLst>
  <p:notesMasterIdLst>
    <p:notesMasterId r:id="rId36"/>
  </p:notesMasterIdLst>
  <p:sldIdLst>
    <p:sldId id="4130" r:id="rId9"/>
    <p:sldId id="4137" r:id="rId10"/>
    <p:sldId id="256" r:id="rId11"/>
    <p:sldId id="4133" r:id="rId12"/>
    <p:sldId id="1253" r:id="rId13"/>
    <p:sldId id="4135" r:id="rId14"/>
    <p:sldId id="1250" r:id="rId15"/>
    <p:sldId id="4131" r:id="rId16"/>
    <p:sldId id="4139" r:id="rId17"/>
    <p:sldId id="4138" r:id="rId18"/>
    <p:sldId id="4171" r:id="rId19"/>
    <p:sldId id="4142" r:id="rId20"/>
    <p:sldId id="4156" r:id="rId21"/>
    <p:sldId id="4132" r:id="rId22"/>
    <p:sldId id="4140" r:id="rId23"/>
    <p:sldId id="4163" r:id="rId24"/>
    <p:sldId id="4145" r:id="rId25"/>
    <p:sldId id="4165" r:id="rId26"/>
    <p:sldId id="4166" r:id="rId27"/>
    <p:sldId id="4167" r:id="rId28"/>
    <p:sldId id="4168" r:id="rId29"/>
    <p:sldId id="4169" r:id="rId30"/>
    <p:sldId id="4161" r:id="rId31"/>
    <p:sldId id="4170" r:id="rId32"/>
    <p:sldId id="1252" r:id="rId33"/>
    <p:sldId id="4117" r:id="rId34"/>
    <p:sldId id="409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, Shelisa" initials="HS" lastIdx="15" clrIdx="0">
    <p:extLst>
      <p:ext uri="{19B8F6BF-5375-455C-9EA6-DF929625EA0E}">
        <p15:presenceInfo xmlns:p15="http://schemas.microsoft.com/office/powerpoint/2012/main" userId="S::Shelisa.Harris@myfloridacfo.com::9b073185-f50d-436f-9c44-48a98c014e56" providerId="AD"/>
      </p:ext>
    </p:extLst>
  </p:cmAuthor>
  <p:cmAuthor id="2" name="Hermeling, Renee" initials="HR" lastIdx="16" clrIdx="1">
    <p:extLst>
      <p:ext uri="{19B8F6BF-5375-455C-9EA6-DF929625EA0E}">
        <p15:presenceInfo xmlns:p15="http://schemas.microsoft.com/office/powerpoint/2012/main" userId="S::Renee.Hermeling@myfloridacfo.com::d2334214-f1a0-45e1-b874-c43386e4e70b" providerId="AD"/>
      </p:ext>
    </p:extLst>
  </p:cmAuthor>
  <p:cmAuthor id="3" name="McCarty, Tanya" initials="MT" lastIdx="2" clrIdx="2">
    <p:extLst>
      <p:ext uri="{19B8F6BF-5375-455C-9EA6-DF929625EA0E}">
        <p15:presenceInfo xmlns:p15="http://schemas.microsoft.com/office/powerpoint/2012/main" userId="S-1-5-21-1060284298-1303643608-1417001333-16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EB1"/>
    <a:srgbClr val="22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8989" autoAdjust="0"/>
  </p:normalViewPr>
  <p:slideViewPr>
    <p:cSldViewPr snapToGrid="0">
      <p:cViewPr varScale="1">
        <p:scale>
          <a:sx n="67" d="100"/>
          <a:sy n="67" d="100"/>
        </p:scale>
        <p:origin x="2214" y="66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2A423-7453-472F-AC13-295E944CF3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03E1352-8ABF-4DB5-A910-DA41011419C8}">
      <dgm:prSet phldrT="[Text]"/>
      <dgm:spPr/>
      <dgm:t>
        <a:bodyPr/>
        <a:lstStyle/>
        <a:p>
          <a:r>
            <a:rPr lang="en-US" dirty="0"/>
            <a:t>Bank File received from banks</a:t>
          </a:r>
        </a:p>
      </dgm:t>
    </dgm:pt>
    <dgm:pt modelId="{46F829E4-0102-42FA-97B3-3E7BBB269417}" type="parTrans" cxnId="{FBC37648-75C5-4DA6-88A8-0B1A276883E3}">
      <dgm:prSet/>
      <dgm:spPr/>
      <dgm:t>
        <a:bodyPr/>
        <a:lstStyle/>
        <a:p>
          <a:endParaRPr lang="en-US"/>
        </a:p>
      </dgm:t>
    </dgm:pt>
    <dgm:pt modelId="{E5332F05-77F1-4E1F-B725-F80C9A7D7F37}" type="sibTrans" cxnId="{FBC37648-75C5-4DA6-88A8-0B1A276883E3}">
      <dgm:prSet/>
      <dgm:spPr/>
      <dgm:t>
        <a:bodyPr/>
        <a:lstStyle/>
        <a:p>
          <a:endParaRPr lang="en-US" dirty="0"/>
        </a:p>
      </dgm:t>
    </dgm:pt>
    <dgm:pt modelId="{6E2CDE4F-8BE4-4CAE-ADCB-00042BE3F57B}">
      <dgm:prSet phldrT="[Text]"/>
      <dgm:spPr/>
      <dgm:t>
        <a:bodyPr/>
        <a:lstStyle/>
        <a:p>
          <a:r>
            <a:rPr lang="en-US" dirty="0"/>
            <a:t>Bank Records loaded to Florida PALM/FLAIR</a:t>
          </a:r>
        </a:p>
      </dgm:t>
    </dgm:pt>
    <dgm:pt modelId="{ACEB9138-1712-4FF1-88FE-17E7F5411B7F}" type="parTrans" cxnId="{D32C25A8-7A69-4BA6-852B-0165D2A00765}">
      <dgm:prSet/>
      <dgm:spPr/>
      <dgm:t>
        <a:bodyPr/>
        <a:lstStyle/>
        <a:p>
          <a:endParaRPr lang="en-US"/>
        </a:p>
      </dgm:t>
    </dgm:pt>
    <dgm:pt modelId="{5B45AEB3-610B-41AF-8212-B9E76FE4357C}" type="sibTrans" cxnId="{D32C25A8-7A69-4BA6-852B-0165D2A00765}">
      <dgm:prSet/>
      <dgm:spPr/>
      <dgm:t>
        <a:bodyPr/>
        <a:lstStyle/>
        <a:p>
          <a:endParaRPr lang="en-US" dirty="0"/>
        </a:p>
      </dgm:t>
    </dgm:pt>
    <dgm:pt modelId="{54D701C9-AA64-4E3E-87D1-4091B9996396}">
      <dgm:prSet phldrT="[Text]"/>
      <dgm:spPr/>
      <dgm:t>
        <a:bodyPr/>
        <a:lstStyle/>
        <a:p>
          <a:r>
            <a:rPr lang="en-US" dirty="0"/>
            <a:t>Deposit Reports created in Florida PALM</a:t>
          </a:r>
        </a:p>
      </dgm:t>
    </dgm:pt>
    <dgm:pt modelId="{68B11DBD-8A59-4A37-B3A6-E66D565153DA}" type="parTrans" cxnId="{79518EB9-0C37-49EB-B3B6-ACFAA524E75B}">
      <dgm:prSet/>
      <dgm:spPr/>
      <dgm:t>
        <a:bodyPr/>
        <a:lstStyle/>
        <a:p>
          <a:endParaRPr lang="en-US"/>
        </a:p>
      </dgm:t>
    </dgm:pt>
    <dgm:pt modelId="{CCC04C0D-153A-4F68-AE5C-F9A47FC9E305}" type="sibTrans" cxnId="{79518EB9-0C37-49EB-B3B6-ACFAA524E75B}">
      <dgm:prSet/>
      <dgm:spPr/>
      <dgm:t>
        <a:bodyPr/>
        <a:lstStyle/>
        <a:p>
          <a:endParaRPr lang="en-US"/>
        </a:p>
      </dgm:t>
    </dgm:pt>
    <dgm:pt modelId="{BC3A371B-959D-45FC-A0E8-EFA69CAFB928}" type="pres">
      <dgm:prSet presAssocID="{D052A423-7453-472F-AC13-295E944CF373}" presName="Name0" presStyleCnt="0">
        <dgm:presLayoutVars>
          <dgm:dir/>
          <dgm:resizeHandles val="exact"/>
        </dgm:presLayoutVars>
      </dgm:prSet>
      <dgm:spPr/>
    </dgm:pt>
    <dgm:pt modelId="{45672A97-3263-4726-BF0D-EBFA1C5A04D3}" type="pres">
      <dgm:prSet presAssocID="{903E1352-8ABF-4DB5-A910-DA41011419C8}" presName="node" presStyleLbl="node1" presStyleIdx="0" presStyleCnt="3">
        <dgm:presLayoutVars>
          <dgm:bulletEnabled val="1"/>
        </dgm:presLayoutVars>
      </dgm:prSet>
      <dgm:spPr/>
    </dgm:pt>
    <dgm:pt modelId="{D4984791-A3E2-46DE-9084-B36B9B2A92E2}" type="pres">
      <dgm:prSet presAssocID="{E5332F05-77F1-4E1F-B725-F80C9A7D7F37}" presName="sibTrans" presStyleLbl="sibTrans2D1" presStyleIdx="0" presStyleCnt="2"/>
      <dgm:spPr/>
    </dgm:pt>
    <dgm:pt modelId="{6830ECCC-25E9-45C1-BEF6-28DB1B620A53}" type="pres">
      <dgm:prSet presAssocID="{E5332F05-77F1-4E1F-B725-F80C9A7D7F37}" presName="connectorText" presStyleLbl="sibTrans2D1" presStyleIdx="0" presStyleCnt="2"/>
      <dgm:spPr/>
    </dgm:pt>
    <dgm:pt modelId="{CD2A7392-710F-4A0F-9116-3700863B3578}" type="pres">
      <dgm:prSet presAssocID="{6E2CDE4F-8BE4-4CAE-ADCB-00042BE3F57B}" presName="node" presStyleLbl="node1" presStyleIdx="1" presStyleCnt="3">
        <dgm:presLayoutVars>
          <dgm:bulletEnabled val="1"/>
        </dgm:presLayoutVars>
      </dgm:prSet>
      <dgm:spPr/>
    </dgm:pt>
    <dgm:pt modelId="{3D421016-56D3-4D01-B787-235ACDAEDAAE}" type="pres">
      <dgm:prSet presAssocID="{5B45AEB3-610B-41AF-8212-B9E76FE4357C}" presName="sibTrans" presStyleLbl="sibTrans2D1" presStyleIdx="1" presStyleCnt="2"/>
      <dgm:spPr/>
    </dgm:pt>
    <dgm:pt modelId="{6D69BEF4-3A4B-453C-82FF-9100C691BBBE}" type="pres">
      <dgm:prSet presAssocID="{5B45AEB3-610B-41AF-8212-B9E76FE4357C}" presName="connectorText" presStyleLbl="sibTrans2D1" presStyleIdx="1" presStyleCnt="2"/>
      <dgm:spPr/>
    </dgm:pt>
    <dgm:pt modelId="{6CF8E46C-68C7-4F9A-ACDA-3E34799D9F4D}" type="pres">
      <dgm:prSet presAssocID="{54D701C9-AA64-4E3E-87D1-4091B9996396}" presName="node" presStyleLbl="node1" presStyleIdx="2" presStyleCnt="3">
        <dgm:presLayoutVars>
          <dgm:bulletEnabled val="1"/>
        </dgm:presLayoutVars>
      </dgm:prSet>
      <dgm:spPr/>
    </dgm:pt>
  </dgm:ptLst>
  <dgm:cxnLst>
    <dgm:cxn modelId="{577F3A11-63F3-466E-9CA2-E99C72F06CD8}" type="presOf" srcId="{903E1352-8ABF-4DB5-A910-DA41011419C8}" destId="{45672A97-3263-4726-BF0D-EBFA1C5A04D3}" srcOrd="0" destOrd="0" presId="urn:microsoft.com/office/officeart/2005/8/layout/process1"/>
    <dgm:cxn modelId="{E0D5CF37-A616-48D6-9DFF-2C8FA800047A}" type="presOf" srcId="{5B45AEB3-610B-41AF-8212-B9E76FE4357C}" destId="{3D421016-56D3-4D01-B787-235ACDAEDAAE}" srcOrd="0" destOrd="0" presId="urn:microsoft.com/office/officeart/2005/8/layout/process1"/>
    <dgm:cxn modelId="{97081D46-0F18-482A-9E44-90AEDD446D03}" type="presOf" srcId="{6E2CDE4F-8BE4-4CAE-ADCB-00042BE3F57B}" destId="{CD2A7392-710F-4A0F-9116-3700863B3578}" srcOrd="0" destOrd="0" presId="urn:microsoft.com/office/officeart/2005/8/layout/process1"/>
    <dgm:cxn modelId="{FBC37648-75C5-4DA6-88A8-0B1A276883E3}" srcId="{D052A423-7453-472F-AC13-295E944CF373}" destId="{903E1352-8ABF-4DB5-A910-DA41011419C8}" srcOrd="0" destOrd="0" parTransId="{46F829E4-0102-42FA-97B3-3E7BBB269417}" sibTransId="{E5332F05-77F1-4E1F-B725-F80C9A7D7F37}"/>
    <dgm:cxn modelId="{9EE27CA4-6B0C-46D2-96FD-6495E099B80E}" type="presOf" srcId="{E5332F05-77F1-4E1F-B725-F80C9A7D7F37}" destId="{6830ECCC-25E9-45C1-BEF6-28DB1B620A53}" srcOrd="1" destOrd="0" presId="urn:microsoft.com/office/officeart/2005/8/layout/process1"/>
    <dgm:cxn modelId="{283F26A6-2A6D-4948-9710-C7C827686CD1}" type="presOf" srcId="{54D701C9-AA64-4E3E-87D1-4091B9996396}" destId="{6CF8E46C-68C7-4F9A-ACDA-3E34799D9F4D}" srcOrd="0" destOrd="0" presId="urn:microsoft.com/office/officeart/2005/8/layout/process1"/>
    <dgm:cxn modelId="{D32C25A8-7A69-4BA6-852B-0165D2A00765}" srcId="{D052A423-7453-472F-AC13-295E944CF373}" destId="{6E2CDE4F-8BE4-4CAE-ADCB-00042BE3F57B}" srcOrd="1" destOrd="0" parTransId="{ACEB9138-1712-4FF1-88FE-17E7F5411B7F}" sibTransId="{5B45AEB3-610B-41AF-8212-B9E76FE4357C}"/>
    <dgm:cxn modelId="{79518EB9-0C37-49EB-B3B6-ACFAA524E75B}" srcId="{D052A423-7453-472F-AC13-295E944CF373}" destId="{54D701C9-AA64-4E3E-87D1-4091B9996396}" srcOrd="2" destOrd="0" parTransId="{68B11DBD-8A59-4A37-B3A6-E66D565153DA}" sibTransId="{CCC04C0D-153A-4F68-AE5C-F9A47FC9E305}"/>
    <dgm:cxn modelId="{8CBE41D3-273C-4398-8FAC-3A5E526A63FB}" type="presOf" srcId="{D052A423-7453-472F-AC13-295E944CF373}" destId="{BC3A371B-959D-45FC-A0E8-EFA69CAFB928}" srcOrd="0" destOrd="0" presId="urn:microsoft.com/office/officeart/2005/8/layout/process1"/>
    <dgm:cxn modelId="{765BFDD8-62A4-46C4-80A8-BE4EE31AAEAD}" type="presOf" srcId="{E5332F05-77F1-4E1F-B725-F80C9A7D7F37}" destId="{D4984791-A3E2-46DE-9084-B36B9B2A92E2}" srcOrd="0" destOrd="0" presId="urn:microsoft.com/office/officeart/2005/8/layout/process1"/>
    <dgm:cxn modelId="{BF9EB7E1-9B65-417E-B8D9-3758DA6334A4}" type="presOf" srcId="{5B45AEB3-610B-41AF-8212-B9E76FE4357C}" destId="{6D69BEF4-3A4B-453C-82FF-9100C691BBBE}" srcOrd="1" destOrd="0" presId="urn:microsoft.com/office/officeart/2005/8/layout/process1"/>
    <dgm:cxn modelId="{95748571-7813-4F2B-A227-29D3E6CF4724}" type="presParOf" srcId="{BC3A371B-959D-45FC-A0E8-EFA69CAFB928}" destId="{45672A97-3263-4726-BF0D-EBFA1C5A04D3}" srcOrd="0" destOrd="0" presId="urn:microsoft.com/office/officeart/2005/8/layout/process1"/>
    <dgm:cxn modelId="{9B006389-8555-4889-9496-F8B234A1821B}" type="presParOf" srcId="{BC3A371B-959D-45FC-A0E8-EFA69CAFB928}" destId="{D4984791-A3E2-46DE-9084-B36B9B2A92E2}" srcOrd="1" destOrd="0" presId="urn:microsoft.com/office/officeart/2005/8/layout/process1"/>
    <dgm:cxn modelId="{D3B85E4F-2B53-43B6-B5CB-9BF1B93A0317}" type="presParOf" srcId="{D4984791-A3E2-46DE-9084-B36B9B2A92E2}" destId="{6830ECCC-25E9-45C1-BEF6-28DB1B620A53}" srcOrd="0" destOrd="0" presId="urn:microsoft.com/office/officeart/2005/8/layout/process1"/>
    <dgm:cxn modelId="{46DA7D4B-FFB6-47DC-9079-597F4B997D6C}" type="presParOf" srcId="{BC3A371B-959D-45FC-A0E8-EFA69CAFB928}" destId="{CD2A7392-710F-4A0F-9116-3700863B3578}" srcOrd="2" destOrd="0" presId="urn:microsoft.com/office/officeart/2005/8/layout/process1"/>
    <dgm:cxn modelId="{7DD4BE8F-59D6-41D4-ADB9-7DFC2986F46D}" type="presParOf" srcId="{BC3A371B-959D-45FC-A0E8-EFA69CAFB928}" destId="{3D421016-56D3-4D01-B787-235ACDAEDAAE}" srcOrd="3" destOrd="0" presId="urn:microsoft.com/office/officeart/2005/8/layout/process1"/>
    <dgm:cxn modelId="{D6C77371-0A26-4297-9372-DE5918F8DE08}" type="presParOf" srcId="{3D421016-56D3-4D01-B787-235ACDAEDAAE}" destId="{6D69BEF4-3A4B-453C-82FF-9100C691BBBE}" srcOrd="0" destOrd="0" presId="urn:microsoft.com/office/officeart/2005/8/layout/process1"/>
    <dgm:cxn modelId="{E6BD3868-1D83-4F79-A03C-B0729F886A1D}" type="presParOf" srcId="{BC3A371B-959D-45FC-A0E8-EFA69CAFB928}" destId="{6CF8E46C-68C7-4F9A-ACDA-3E34799D9F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72A97-3263-4726-BF0D-EBFA1C5A04D3}">
      <dsp:nvSpPr>
        <dsp:cNvPr id="0" name=""/>
        <dsp:cNvSpPr/>
      </dsp:nvSpPr>
      <dsp:spPr>
        <a:xfrm>
          <a:off x="9904" y="1471937"/>
          <a:ext cx="2960285" cy="177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Bank File received from banks</a:t>
          </a:r>
        </a:p>
      </dsp:txBody>
      <dsp:txXfrm>
        <a:off x="61926" y="1523959"/>
        <a:ext cx="2856241" cy="1672127"/>
      </dsp:txXfrm>
    </dsp:sp>
    <dsp:sp modelId="{D4984791-A3E2-46DE-9084-B36B9B2A92E2}">
      <dsp:nvSpPr>
        <dsp:cNvPr id="0" name=""/>
        <dsp:cNvSpPr/>
      </dsp:nvSpPr>
      <dsp:spPr>
        <a:xfrm>
          <a:off x="3266217" y="1992947"/>
          <a:ext cx="627580" cy="734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3266217" y="2139777"/>
        <a:ext cx="439306" cy="440490"/>
      </dsp:txXfrm>
    </dsp:sp>
    <dsp:sp modelId="{CD2A7392-710F-4A0F-9116-3700863B3578}">
      <dsp:nvSpPr>
        <dsp:cNvPr id="0" name=""/>
        <dsp:cNvSpPr/>
      </dsp:nvSpPr>
      <dsp:spPr>
        <a:xfrm>
          <a:off x="4154303" y="1471937"/>
          <a:ext cx="2960285" cy="177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Bank Records loaded to Florida PALM/FLAIR</a:t>
          </a:r>
        </a:p>
      </dsp:txBody>
      <dsp:txXfrm>
        <a:off x="4206325" y="1523959"/>
        <a:ext cx="2856241" cy="1672127"/>
      </dsp:txXfrm>
    </dsp:sp>
    <dsp:sp modelId="{3D421016-56D3-4D01-B787-235ACDAEDAAE}">
      <dsp:nvSpPr>
        <dsp:cNvPr id="0" name=""/>
        <dsp:cNvSpPr/>
      </dsp:nvSpPr>
      <dsp:spPr>
        <a:xfrm>
          <a:off x="7410617" y="1992947"/>
          <a:ext cx="627580" cy="734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410617" y="2139777"/>
        <a:ext cx="439306" cy="440490"/>
      </dsp:txXfrm>
    </dsp:sp>
    <dsp:sp modelId="{6CF8E46C-68C7-4F9A-ACDA-3E34799D9F4D}">
      <dsp:nvSpPr>
        <dsp:cNvPr id="0" name=""/>
        <dsp:cNvSpPr/>
      </dsp:nvSpPr>
      <dsp:spPr>
        <a:xfrm>
          <a:off x="8298702" y="1471937"/>
          <a:ext cx="2960285" cy="177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Deposit Reports created in Florida PALM</a:t>
          </a:r>
        </a:p>
      </dsp:txBody>
      <dsp:txXfrm>
        <a:off x="8350724" y="1523959"/>
        <a:ext cx="2856241" cy="1672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277A01-8F0B-454B-AC08-917B502AB6C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A6E045-1194-472C-8E59-14AC4D81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351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5867" lvl="2" indent="-232943" defTabSz="931774">
              <a:spcBef>
                <a:spcPts val="357"/>
              </a:spcBef>
              <a:buClr>
                <a:srgbClr val="03304B"/>
              </a:buClr>
              <a:buSzPct val="100000"/>
              <a:buFont typeface="Wingdings 2"/>
              <a:buChar char="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617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CD01-3D94-4B91-B079-54B256003A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26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defTabSz="931774">
              <a:spcBef>
                <a:spcPts val="357"/>
              </a:spcBef>
              <a:buClr>
                <a:srgbClr val="22658A"/>
              </a:buClr>
              <a:buSzPct val="100000"/>
              <a:buFont typeface="Wingdings 2"/>
              <a:buNone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606" lvl="1" indent="-232943" defTabSz="931774">
              <a:spcBef>
                <a:spcPts val="330"/>
              </a:spcBef>
              <a:buClr>
                <a:srgbClr val="03304B"/>
              </a:buClr>
              <a:buFont typeface="Verdana"/>
              <a:buChar char="◦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606" lvl="1" indent="-232943" defTabSz="931774">
              <a:spcBef>
                <a:spcPts val="330"/>
              </a:spcBef>
              <a:buClr>
                <a:srgbClr val="03304B"/>
              </a:buClr>
              <a:buFont typeface="Verdana"/>
              <a:buChar char="◦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487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3606" lvl="1" indent="-232943" defTabSz="931774">
              <a:spcBef>
                <a:spcPts val="330"/>
              </a:spcBef>
              <a:buClr>
                <a:srgbClr val="03304B"/>
              </a:buClr>
              <a:buFont typeface="Verdana"/>
              <a:buChar char="◦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606" lvl="1" indent="-232943" defTabSz="931774">
              <a:spcBef>
                <a:spcPts val="330"/>
              </a:spcBef>
              <a:buClr>
                <a:srgbClr val="03304B"/>
              </a:buClr>
              <a:buFont typeface="Verdana"/>
              <a:buChar char="◦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606" lvl="1" indent="-232943" defTabSz="931774">
              <a:spcBef>
                <a:spcPts val="330"/>
              </a:spcBef>
              <a:buClr>
                <a:srgbClr val="03304B"/>
              </a:buClr>
              <a:buFont typeface="Verdana"/>
              <a:buChar char="◦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0893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88850" defTabSz="931774">
              <a:spcBef>
                <a:spcPts val="357"/>
              </a:spcBef>
              <a:buClr>
                <a:srgbClr val="03304B"/>
              </a:buClr>
              <a:buSzPct val="100000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8850" defTabSz="931774">
              <a:spcBef>
                <a:spcPts val="357"/>
              </a:spcBef>
              <a:buClr>
                <a:srgbClr val="03304B"/>
              </a:buClr>
              <a:buSzPct val="100000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7993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887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8960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47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6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8BE94-F971-422F-B2AB-F9BFA898E5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0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CD01-3D94-4B91-B079-54B256003A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87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6E045-1194-472C-8E59-14AC4D815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19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6E045-1194-472C-8E59-14AC4D815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9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6E045-1194-472C-8E59-14AC4D815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66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6E045-1194-472C-8E59-14AC4D815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20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8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CD01-3D94-4B91-B079-54B256003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6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CB3EC-5FC0-4900-9468-378792621A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9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61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439CB3EC-5FC0-4900-9468-378792621AED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4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567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6E045-1194-472C-8E59-14AC4D815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9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936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154CD01-3D94-4B91-B079-54B256003A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19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myfloridacfo.com/floridapalm/default.ht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hyperlink" Target="http://www.myfloridacfo.com/floridapalm/default.htm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hyperlink" Target="http://www.myfloridacfo.com/floridapalm/default.htm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hyperlink" Target="http://www.myfloridacfo.com/floridapalm/default.htm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 cap="small" baseline="0">
                <a:solidFill>
                  <a:srgbClr val="ABAEB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14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20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74639"/>
            <a:ext cx="751111" cy="365125"/>
          </a:xfrm>
        </p:spPr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6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 cap="small" baseline="0">
                <a:solidFill>
                  <a:srgbClr val="ABAEB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pic>
        <p:nvPicPr>
          <p:cNvPr id="19" name="Picture 2" descr="Florida PALM logo">
            <a:hlinkClick r:id="rId4"/>
            <a:extLst>
              <a:ext uri="{FF2B5EF4-FFF2-40B4-BE49-F238E27FC236}">
                <a16:creationId xmlns:a16="http://schemas.microsoft.com/office/drawing/2014/main" id="{E6C06B4B-34D4-4FA4-B0B2-827254501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72882" y="6055357"/>
            <a:ext cx="1582194" cy="308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40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0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700" cap="small" baseline="0">
                <a:solidFill>
                  <a:srgbClr val="ABAEB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0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838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12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48354"/>
            <a:ext cx="5386917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6" y="4948354"/>
            <a:ext cx="5389033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4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8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7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6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2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040349"/>
            <a:ext cx="693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2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74639"/>
            <a:ext cx="751111" cy="365125"/>
          </a:xfrm>
        </p:spPr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 cap="small" baseline="0">
                <a:solidFill>
                  <a:srgbClr val="ABAEB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14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20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4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4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700" cap="small" baseline="0">
                <a:solidFill>
                  <a:srgbClr val="ABAEB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92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838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3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48354"/>
            <a:ext cx="5386917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6" y="4948354"/>
            <a:ext cx="5389033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4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700" cap="small" baseline="0">
                <a:solidFill>
                  <a:srgbClr val="ABAEB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4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9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040349"/>
            <a:ext cx="693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96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74639"/>
            <a:ext cx="751111" cy="365125"/>
          </a:xfrm>
        </p:spPr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90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 cap="small" baseline="0">
                <a:solidFill>
                  <a:srgbClr val="ABAEB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14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" y="5718400"/>
            <a:ext cx="879333" cy="827023"/>
          </a:xfrm>
          <a:prstGeom prst="rect">
            <a:avLst/>
          </a:prstGeom>
        </p:spPr>
      </p:pic>
      <p:pic>
        <p:nvPicPr>
          <p:cNvPr id="20" name="Picture 2" descr="Florida PALM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5832644"/>
            <a:ext cx="3068804" cy="567327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98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 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81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small" baseline="0">
                <a:solidFill>
                  <a:srgbClr val="03304B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700" cap="small" baseline="0">
                <a:solidFill>
                  <a:srgbClr val="ABAEB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838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5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48354"/>
            <a:ext cx="5386917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6" y="4948354"/>
            <a:ext cx="5389033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4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838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9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2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4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040349"/>
            <a:ext cx="693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93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74639"/>
            <a:ext cx="751111" cy="365125"/>
          </a:xfrm>
        </p:spPr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48354"/>
            <a:ext cx="5386917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6" y="4948354"/>
            <a:ext cx="5389033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4325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4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6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330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1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8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600" y="6040349"/>
            <a:ext cx="693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1" y="6088055"/>
            <a:ext cx="942152" cy="697192"/>
          </a:xfrm>
          <a:prstGeom prst="rect">
            <a:avLst/>
          </a:prstGeom>
        </p:spPr>
      </p:pic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3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0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yfloridacfo.com/floridapalm/default.htm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yfloridacfo.com/floridapalm/default.htm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myfloridacfo.com/floridapalm/default.htm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yfloridacfo.com/floridapalm/default.htm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/>
              <a:t>Main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82276" y="147942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744200" y="274639"/>
            <a:ext cx="810876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9011"/>
            <a:ext cx="2383003" cy="46096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-8055" y="5791253"/>
            <a:ext cx="7261252" cy="1081208"/>
            <a:chOff x="-6042" y="5791253"/>
            <a:chExt cx="5445939" cy="1081208"/>
          </a:xfrm>
        </p:grpSpPr>
        <p:grpSp>
          <p:nvGrpSpPr>
            <p:cNvPr id="2" name="Group 1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4" name="Right Triangle 13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pic>
        <p:nvPicPr>
          <p:cNvPr id="19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5977"/>
            <a:ext cx="2383003" cy="46399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-8055" y="5787739"/>
            <a:ext cx="7261252" cy="1084722"/>
            <a:chOff x="-6042" y="5791253"/>
            <a:chExt cx="5445939" cy="1081208"/>
          </a:xfrm>
        </p:grpSpPr>
        <p:grpSp>
          <p:nvGrpSpPr>
            <p:cNvPr id="21" name="Group 20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6" name="Right Triangle 25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sp>
        <p:nvSpPr>
          <p:cNvPr id="2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3304B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/>
              <a:t>Main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82276" y="147942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744200" y="274639"/>
            <a:ext cx="810876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8055" y="5791253"/>
            <a:ext cx="7261252" cy="1081208"/>
            <a:chOff x="-6042" y="5791253"/>
            <a:chExt cx="5445939" cy="1081208"/>
          </a:xfrm>
        </p:grpSpPr>
        <p:grpSp>
          <p:nvGrpSpPr>
            <p:cNvPr id="2" name="Group 1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4" name="Right Triangle 13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3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-8055" y="5787739"/>
            <a:ext cx="7261252" cy="1084722"/>
            <a:chOff x="-6042" y="5791253"/>
            <a:chExt cx="5445939" cy="1081208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6" name="Right Triangle 25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3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sp>
        <p:nvSpPr>
          <p:cNvPr id="2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  <p:pic>
        <p:nvPicPr>
          <p:cNvPr id="22" name="Picture 2" descr="Florida PALM logo">
            <a:hlinkClick r:id="rId15"/>
            <a:extLst>
              <a:ext uri="{FF2B5EF4-FFF2-40B4-BE49-F238E27FC236}">
                <a16:creationId xmlns:a16="http://schemas.microsoft.com/office/drawing/2014/main" id="{BDDF3F35-96A1-4EDC-8CD8-305A7825F5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72882" y="6055357"/>
            <a:ext cx="1582194" cy="308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92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3304B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/>
              <a:t>Main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82276" y="147942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744200" y="274639"/>
            <a:ext cx="810876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9011"/>
            <a:ext cx="2383003" cy="46096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-8055" y="5791253"/>
            <a:ext cx="7261252" cy="1081208"/>
            <a:chOff x="-6042" y="5791253"/>
            <a:chExt cx="5445939" cy="1081208"/>
          </a:xfrm>
        </p:grpSpPr>
        <p:grpSp>
          <p:nvGrpSpPr>
            <p:cNvPr id="2" name="Group 1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4" name="Right Triangle 13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pic>
        <p:nvPicPr>
          <p:cNvPr id="19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5977"/>
            <a:ext cx="2383003" cy="46399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-8055" y="5787739"/>
            <a:ext cx="7261252" cy="1084722"/>
            <a:chOff x="-6042" y="5791253"/>
            <a:chExt cx="5445939" cy="1081208"/>
          </a:xfrm>
        </p:grpSpPr>
        <p:grpSp>
          <p:nvGrpSpPr>
            <p:cNvPr id="21" name="Group 20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6" name="Right Triangle 25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sp>
        <p:nvSpPr>
          <p:cNvPr id="2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4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3304B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/>
              <a:t>Main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82276" y="147942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744200" y="274639"/>
            <a:ext cx="810876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CBF18E8-B7DE-433D-B9F8-59A3D714F3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9011"/>
            <a:ext cx="2383003" cy="46096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-8055" y="5791253"/>
            <a:ext cx="7261252" cy="1081208"/>
            <a:chOff x="-6042" y="5791253"/>
            <a:chExt cx="5445939" cy="1081208"/>
          </a:xfrm>
        </p:grpSpPr>
        <p:grpSp>
          <p:nvGrpSpPr>
            <p:cNvPr id="2" name="Group 1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14" name="Right Triangle 13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pic>
        <p:nvPicPr>
          <p:cNvPr id="19" name="Picture 2" descr="Florida PALM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0200" y="5935977"/>
            <a:ext cx="2383003" cy="46399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-8055" y="5787739"/>
            <a:ext cx="7261252" cy="1084722"/>
            <a:chOff x="-6042" y="5791253"/>
            <a:chExt cx="5445939" cy="1081208"/>
          </a:xfrm>
        </p:grpSpPr>
        <p:grpSp>
          <p:nvGrpSpPr>
            <p:cNvPr id="21" name="Group 20"/>
            <p:cNvGrpSpPr/>
            <p:nvPr/>
          </p:nvGrpSpPr>
          <p:grpSpPr>
            <a:xfrm>
              <a:off x="-6042" y="5791253"/>
              <a:ext cx="5445939" cy="1081208"/>
              <a:chOff x="-6042" y="5791253"/>
              <a:chExt cx="5445939" cy="108120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99273" y="5944936"/>
                <a:ext cx="4940624" cy="92107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7485" h="337">
                    <a:moveTo>
                      <a:pt x="0" y="2"/>
                    </a:moveTo>
                    <a:lnTo>
                      <a:pt x="7485" y="337"/>
                    </a:lnTo>
                    <a:lnTo>
                      <a:pt x="5558" y="337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85717" y="5939011"/>
                <a:ext cx="3690451" cy="93345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591" h="588">
                    <a:moveTo>
                      <a:pt x="0" y="0"/>
                    </a:moveTo>
                    <a:lnTo>
                      <a:pt x="5591" y="585"/>
                    </a:lnTo>
                    <a:lnTo>
                      <a:pt x="4415" y="588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 dirty="0"/>
              </a:p>
            </p:txBody>
          </p:sp>
          <p:sp>
            <p:nvSpPr>
              <p:cNvPr id="26" name="Right Triangle 25"/>
              <p:cNvSpPr>
                <a:spLocks/>
              </p:cNvSpPr>
              <p:nvPr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5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3" y="6153141"/>
              <a:ext cx="518286" cy="632105"/>
            </a:xfrm>
            <a:prstGeom prst="rect">
              <a:avLst/>
            </a:prstGeom>
          </p:spPr>
        </p:pic>
      </p:grpSp>
      <p:sp>
        <p:nvSpPr>
          <p:cNvPr id="2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3304B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technology-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loridacfo.com/floridapal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B901A-0B7B-49DD-BC86-EC95D295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endParaRPr lang="en-US" sz="3200" b="1" dirty="0">
              <a:solidFill>
                <a:srgbClr val="03304B"/>
              </a:solidFill>
              <a:ea typeface="+mj-ea"/>
            </a:endParaRPr>
          </a:p>
          <a:p>
            <a:pPr marL="109728" indent="0" algn="ctr">
              <a:buNone/>
            </a:pPr>
            <a:r>
              <a:rPr lang="en-US" sz="4400" b="1" dirty="0">
                <a:solidFill>
                  <a:srgbClr val="03304B"/>
                </a:solidFill>
                <a:ea typeface="+mj-ea"/>
              </a:rPr>
              <a:t>Tips &amp; Tricks for Monitoring Deposits</a:t>
            </a:r>
            <a:endParaRPr lang="en-US" sz="4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56B6C-4A86-4D0A-BFE0-E25A587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12/16/2021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E87BE-58A4-4BE7-B08F-248A46F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187548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88299"/>
            <a:ext cx="10972800" cy="4646687"/>
          </a:xfrm>
        </p:spPr>
        <p:txBody>
          <a:bodyPr>
            <a:normAutofit/>
          </a:bodyPr>
          <a:lstStyle/>
          <a:p>
            <a:r>
              <a:rPr lang="en-US" dirty="0"/>
              <a:t>ARR021- Unreconciled Deposits Report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Query Name: FLP_Unrecon_Deposits_Report</a:t>
            </a:r>
          </a:p>
          <a:p>
            <a:pPr lvl="2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Bank information</a:t>
            </a:r>
          </a:p>
          <a:p>
            <a:pPr lvl="2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Florida PALM Deposit information</a:t>
            </a:r>
          </a:p>
          <a:p>
            <a:pPr lvl="0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Provides a list of unverified and unreconciled transactions entered in FLAIR</a:t>
            </a:r>
          </a:p>
          <a:p>
            <a:pPr lvl="0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Reconciliation Status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NTF = Not Found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UNR = Unreconciled</a:t>
            </a: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393192" lvl="1" indent="0">
              <a:buNone/>
            </a:pP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7479362-F5F7-494F-B998-01CE6D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E381A-A286-4ECE-8232-0FD457E657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64E64-51D2-43A4-A6DD-0CB2B0C89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4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88299"/>
            <a:ext cx="10972800" cy="4646687"/>
          </a:xfrm>
        </p:spPr>
        <p:txBody>
          <a:bodyPr>
            <a:normAutofit/>
          </a:bodyPr>
          <a:lstStyle/>
          <a:p>
            <a:r>
              <a:rPr lang="en-US" dirty="0"/>
              <a:t>Bank Administration Institute (BAI) Codes</a:t>
            </a:r>
          </a:p>
          <a:p>
            <a:pPr lvl="1"/>
            <a:r>
              <a:rPr lang="en-US" dirty="0"/>
              <a:t>Codes to report transactions posting to your deposit accounts</a:t>
            </a:r>
          </a:p>
          <a:p>
            <a:r>
              <a:rPr lang="en-US" dirty="0"/>
              <a:t>BAI Codes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BAI Codes 100 – 399 are credits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BAI Codes 400 – 699 are debits</a:t>
            </a:r>
          </a:p>
          <a:p>
            <a:r>
              <a:rPr lang="en-US" dirty="0"/>
              <a:t>BAI Represents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BAI Descriptions = Bank Account Activity (Type of Transaction)</a:t>
            </a: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393192" lvl="1" indent="0">
              <a:buNone/>
            </a:pP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7479362-F5F7-494F-B998-01CE6D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E381A-A286-4ECE-8232-0FD457E657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64E64-51D2-43A4-A6DD-0CB2B0C89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3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79421"/>
            <a:ext cx="10972800" cy="4619375"/>
          </a:xfrm>
        </p:spPr>
        <p:txBody>
          <a:bodyPr>
            <a:normAutofit/>
          </a:bodyPr>
          <a:lstStyle/>
          <a:p>
            <a:r>
              <a:rPr lang="en-US" dirty="0"/>
              <a:t>ARR021- Unreconciled Deposits Report</a:t>
            </a:r>
          </a:p>
          <a:p>
            <a:pPr lvl="1">
              <a:buClr>
                <a:srgbClr val="03304B"/>
              </a:buClr>
              <a:defRPr/>
            </a:pPr>
            <a:r>
              <a:rPr lang="en-US" dirty="0">
                <a:solidFill>
                  <a:prstClr val="black"/>
                </a:solidFill>
              </a:rPr>
              <a:t>Treasury BAI codes</a:t>
            </a:r>
          </a:p>
          <a:p>
            <a:pPr lvl="2">
              <a:buClr>
                <a:srgbClr val="22658A"/>
              </a:buClr>
              <a:defRPr/>
            </a:pPr>
            <a:r>
              <a:rPr lang="en-US" sz="2300" dirty="0">
                <a:solidFill>
                  <a:prstClr val="black"/>
                </a:solidFill>
              </a:rPr>
              <a:t>BAI Codes – 100, 255, 475, 495, 577, BTD, and BTC (Treasury Bank Accounts*)</a:t>
            </a:r>
          </a:p>
          <a:p>
            <a:pPr lvl="2">
              <a:buClr>
                <a:srgbClr val="22658A"/>
              </a:buClr>
              <a:defRPr/>
            </a:pPr>
            <a:r>
              <a:rPr lang="en-US" sz="2300" dirty="0">
                <a:solidFill>
                  <a:prstClr val="black"/>
                </a:solidFill>
              </a:rPr>
              <a:t>No action required by the Agency</a:t>
            </a:r>
          </a:p>
          <a:p>
            <a:pPr lvl="1"/>
            <a:r>
              <a:rPr lang="en-US" dirty="0"/>
              <a:t>Return Items (Debit Memo) BAI codes</a:t>
            </a:r>
          </a:p>
          <a:p>
            <a:pPr lvl="2">
              <a:buClr>
                <a:srgbClr val="03304B"/>
              </a:buClr>
            </a:pPr>
            <a:r>
              <a:rPr lang="en-US" dirty="0"/>
              <a:t>BAI Codes –</a:t>
            </a:r>
            <a:r>
              <a:rPr lang="en-US" dirty="0">
                <a:solidFill>
                  <a:prstClr val="black"/>
                </a:solidFill>
              </a:rPr>
              <a:t> 455, 468, 469, 555 and 557 </a:t>
            </a:r>
            <a:r>
              <a:rPr lang="en-US" dirty="0"/>
              <a:t>(Debit Memos)</a:t>
            </a:r>
          </a:p>
          <a:p>
            <a:pPr lvl="2"/>
            <a:r>
              <a:rPr lang="en-US" sz="2300" dirty="0"/>
              <a:t>Require TR30N or TR96 in Departmental FLAIR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Remaining BAI Codes</a:t>
            </a:r>
          </a:p>
          <a:p>
            <a:pPr lvl="2">
              <a:buClr>
                <a:srgbClr val="03304B"/>
              </a:buClr>
            </a:pPr>
            <a:r>
              <a:rPr lang="en-US" sz="2300" dirty="0">
                <a:solidFill>
                  <a:prstClr val="black"/>
                </a:solidFill>
              </a:rPr>
              <a:t>Require TR30 or TR33 in Departmental FLAIR</a:t>
            </a:r>
          </a:p>
          <a:p>
            <a:pPr lvl="2">
              <a:buClr>
                <a:srgbClr val="03304B"/>
              </a:buClr>
            </a:pPr>
            <a:r>
              <a:rPr lang="en-US" sz="2300" dirty="0">
                <a:solidFill>
                  <a:prstClr val="black"/>
                </a:solidFill>
              </a:rPr>
              <a:t>Verify if debit or credit</a:t>
            </a:r>
          </a:p>
          <a:p>
            <a:pPr lvl="2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1050" dirty="0"/>
          </a:p>
          <a:p>
            <a:pPr marL="393192" lvl="1" indent="0">
              <a:buNone/>
            </a:pP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7479362-F5F7-494F-B998-01CE6D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F1A6C-8E3C-434C-914F-42BFF644F6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A46ED-9268-4DBA-B80A-FA55E1413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6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79421"/>
            <a:ext cx="10972800" cy="4619375"/>
          </a:xfrm>
        </p:spPr>
        <p:txBody>
          <a:bodyPr>
            <a:normAutofit/>
          </a:bodyPr>
          <a:lstStyle/>
          <a:p>
            <a:r>
              <a:rPr lang="en-US" dirty="0"/>
              <a:t>ARR021- Unreconciled Deposits Report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Bank Adjustment BAI Codes</a:t>
            </a:r>
          </a:p>
          <a:p>
            <a:pPr lvl="2">
              <a:buClr>
                <a:srgbClr val="03304B"/>
              </a:buClr>
            </a:pPr>
            <a:r>
              <a:rPr lang="en-US" sz="2300" dirty="0">
                <a:solidFill>
                  <a:prstClr val="black"/>
                </a:solidFill>
              </a:rPr>
              <a:t>172, 254, 357, 366, 399, 631, 695, and 699</a:t>
            </a:r>
          </a:p>
          <a:p>
            <a:pPr lvl="2">
              <a:buClr>
                <a:srgbClr val="03304B"/>
              </a:buClr>
            </a:pPr>
            <a:r>
              <a:rPr lang="en-US" sz="2300" dirty="0">
                <a:solidFill>
                  <a:prstClr val="black"/>
                </a:solidFill>
              </a:rPr>
              <a:t>Request Treasury assistance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Timing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Transaction description (Bank addenda information)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Agency Deposit Numbers (Electronic Deposits)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1050" dirty="0"/>
          </a:p>
          <a:p>
            <a:pPr marL="393192" lvl="1" indent="0">
              <a:buNone/>
            </a:pP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7479362-F5F7-494F-B998-01CE6D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F1A6C-8E3C-434C-914F-42BFF644F6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A46ED-9268-4DBA-B80A-FA55E1413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5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6474A4-CF11-4616-8394-3CCB3A89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7B815-AF66-4881-9C0C-5989E0EC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ARR024- Debit Memo Report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 Report Name: Debit Memo</a:t>
            </a: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Provides information for returned items from the customer and used for AR/Collection purposes.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Used for accounting in Departmental FLAIR</a:t>
            </a: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Static report that provides copies of returned items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ARR007 Deposit Report- detail for debit memos</a:t>
            </a:r>
          </a:p>
          <a:p>
            <a:pPr lvl="1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5A0AC-D7FA-4FC2-BD7B-08AF4D613E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C19F5-CD6B-4423-A194-EFF3ADA0F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6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79421"/>
            <a:ext cx="10972800" cy="4711654"/>
          </a:xfrm>
        </p:spPr>
        <p:txBody>
          <a:bodyPr>
            <a:normAutofit/>
          </a:bodyPr>
          <a:lstStyle/>
          <a:p>
            <a:r>
              <a:rPr lang="en-US" dirty="0"/>
              <a:t>ARR024- Debit Memo Report </a:t>
            </a:r>
          </a:p>
          <a:p>
            <a:pPr lvl="1"/>
            <a:r>
              <a:rPr lang="en-US" dirty="0"/>
              <a:t>Posting the Debit Memo in FLAIR:</a:t>
            </a:r>
          </a:p>
          <a:p>
            <a:pPr lvl="2"/>
            <a:r>
              <a:rPr lang="en-US" dirty="0"/>
              <a:t>Identify the Agency Deposit Number</a:t>
            </a:r>
          </a:p>
          <a:p>
            <a:pPr lvl="2"/>
            <a:r>
              <a:rPr lang="en-US" dirty="0"/>
              <a:t>Review the original deposit information in Florida PALM</a:t>
            </a:r>
          </a:p>
          <a:p>
            <a:pPr lvl="2"/>
            <a:r>
              <a:rPr lang="en-US" dirty="0"/>
              <a:t>Using a Departmental FLAIR only transaction (e.g., TR30N or TR96) input the last 6 characters of the Agency Deposit Number as the Deposit number in FLAIR</a:t>
            </a:r>
          </a:p>
          <a:p>
            <a:pPr lvl="2"/>
            <a:r>
              <a:rPr lang="en-US" dirty="0"/>
              <a:t>Agencies may reclassify the ChartField values (i.e., category and object code) with their normal FLAIR correction/adjustment processes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6474A4-CF11-4616-8394-3CCB3A89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4CCF0-CB96-417E-B250-FF8C61E03A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EED09-87BD-42E1-A6A0-677AE9DA8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9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F76F5-AC64-4A95-870C-6FA1E9A5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3D5F3-6088-4F17-BC11-34FE99294820}"/>
              </a:ext>
            </a:extLst>
          </p:cNvPr>
          <p:cNvSpPr txBox="1"/>
          <p:nvPr/>
        </p:nvSpPr>
        <p:spPr>
          <a:xfrm>
            <a:off x="6096000" y="2310062"/>
            <a:ext cx="640080" cy="137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AE8EA-B53F-4CDE-9311-49DE5204EF71}"/>
              </a:ext>
            </a:extLst>
          </p:cNvPr>
          <p:cNvSpPr txBox="1"/>
          <p:nvPr/>
        </p:nvSpPr>
        <p:spPr>
          <a:xfrm>
            <a:off x="6096000" y="2252313"/>
            <a:ext cx="64008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85000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B2F0C-C4BA-4A39-893F-4D9F5BDCD79D}"/>
              </a:ext>
            </a:extLst>
          </p:cNvPr>
          <p:cNvSpPr txBox="1"/>
          <p:nvPr/>
        </p:nvSpPr>
        <p:spPr>
          <a:xfrm>
            <a:off x="2647715" y="1665170"/>
            <a:ext cx="548640" cy="128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B17B2-584A-4CDC-B3EE-6583593E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66" y="1602272"/>
            <a:ext cx="543464" cy="274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21A9E8-CEB9-41C2-B1D7-EFA0748DD0A3}"/>
              </a:ext>
            </a:extLst>
          </p:cNvPr>
          <p:cNvSpPr txBox="1"/>
          <p:nvPr/>
        </p:nvSpPr>
        <p:spPr>
          <a:xfrm>
            <a:off x="636924" y="3878980"/>
            <a:ext cx="2962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9D536-3D86-498C-9072-32A9599026E3}"/>
              </a:ext>
            </a:extLst>
          </p:cNvPr>
          <p:cNvSpPr txBox="1"/>
          <p:nvPr/>
        </p:nvSpPr>
        <p:spPr>
          <a:xfrm>
            <a:off x="620827" y="3888607"/>
            <a:ext cx="4663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8500351_AGENT_AGENCY_SERV_CC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448D75-D55B-4E28-AF28-FDB931DE5E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D229D00-215D-4976-BD7C-F153863ED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92F9C-A6DA-4620-B80C-74E1376F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B35E6-15FD-468B-92D0-B11003668CCC}"/>
              </a:ext>
            </a:extLst>
          </p:cNvPr>
          <p:cNvSpPr txBox="1"/>
          <p:nvPr/>
        </p:nvSpPr>
        <p:spPr>
          <a:xfrm>
            <a:off x="2606866" y="1530417"/>
            <a:ext cx="548688" cy="137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67B01-B294-4C27-9D2B-FBE96EAF1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94" y="1482281"/>
            <a:ext cx="548688" cy="27434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2242FE-AA6A-4E9C-8F00-4786C20C95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A07D6-4C27-4762-9B9B-A5803C1F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5E305-2FF9-4833-8463-A5D49142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2918E-3806-4B28-9666-20B359D03BE0}"/>
              </a:ext>
            </a:extLst>
          </p:cNvPr>
          <p:cNvCxnSpPr>
            <a:cxnSpLocks/>
          </p:cNvCxnSpPr>
          <p:nvPr/>
        </p:nvCxnSpPr>
        <p:spPr>
          <a:xfrm>
            <a:off x="1343378" y="4126707"/>
            <a:ext cx="8173155" cy="0"/>
          </a:xfrm>
          <a:prstGeom prst="line">
            <a:avLst/>
          </a:prstGeom>
          <a:ln w="76200">
            <a:solidFill>
              <a:srgbClr val="26425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aphic 8" descr="Bar chart RTL">
            <a:extLst>
              <a:ext uri="{FF2B5EF4-FFF2-40B4-BE49-F238E27FC236}">
                <a16:creationId xmlns:a16="http://schemas.microsoft.com/office/drawing/2014/main" id="{1DEDFA50-62CA-463B-82F0-2676749D9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5949" y="2073020"/>
            <a:ext cx="914400" cy="914400"/>
          </a:xfrm>
          <a:prstGeom prst="rect">
            <a:avLst/>
          </a:prstGeom>
        </p:spPr>
      </p:pic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8E99C695-72DE-419A-80FE-796E4EE38C1B}"/>
              </a:ext>
            </a:extLst>
          </p:cNvPr>
          <p:cNvSpPr txBox="1">
            <a:spLocks/>
          </p:cNvSpPr>
          <p:nvPr/>
        </p:nvSpPr>
        <p:spPr>
          <a:xfrm>
            <a:off x="1139191" y="4111107"/>
            <a:ext cx="7683293" cy="53265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FLAIR</a:t>
            </a:r>
            <a:r>
              <a:rPr kumimoji="0" lang="en-US" sz="27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Transaction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D16863F1-3BDA-4ECE-961B-63EDF0709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3378" y="1350712"/>
            <a:ext cx="3379543" cy="3379543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5069B00-1BFE-4ECD-8655-7AE90ACE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A261E403-14EE-4F33-BDD9-DD57B4378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2C89071-A5FE-4B40-803B-D8045541A0C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03304B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1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A8DC8B-1EA9-43F8-9B03-DE9C44DF8ACD}"/>
              </a:ext>
            </a:extLst>
          </p:cNvPr>
          <p:cNvSpPr txBox="1"/>
          <p:nvPr/>
        </p:nvSpPr>
        <p:spPr>
          <a:xfrm>
            <a:off x="-10633" y="5475767"/>
            <a:ext cx="12192000" cy="1839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B7C6A-CAF0-457D-BBA6-774E27D3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14" y="188828"/>
            <a:ext cx="8316953" cy="1076301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02068-7726-4B27-BA85-261292E2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91" y="4185404"/>
            <a:ext cx="8342334" cy="31297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99A619-789F-486D-B3CB-A8AE25B6268E}"/>
              </a:ext>
            </a:extLst>
          </p:cNvPr>
          <p:cNvSpPr/>
          <p:nvPr/>
        </p:nvSpPr>
        <p:spPr>
          <a:xfrm>
            <a:off x="3650730" y="4601635"/>
            <a:ext cx="1665444" cy="390427"/>
          </a:xfrm>
          <a:prstGeom prst="rect">
            <a:avLst/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8D1D40-8AE9-475C-95F3-789DD2C5ABA3}"/>
              </a:ext>
            </a:extLst>
          </p:cNvPr>
          <p:cNvSpPr/>
          <p:nvPr/>
        </p:nvSpPr>
        <p:spPr>
          <a:xfrm>
            <a:off x="3374096" y="6211333"/>
            <a:ext cx="1049310" cy="374778"/>
          </a:xfrm>
          <a:prstGeom prst="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F96307-9356-48E9-9BA9-11D2784BEA74}"/>
              </a:ext>
            </a:extLst>
          </p:cNvPr>
          <p:cNvSpPr/>
          <p:nvPr/>
        </p:nvSpPr>
        <p:spPr>
          <a:xfrm>
            <a:off x="2063632" y="5833696"/>
            <a:ext cx="719204" cy="34838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B709BF-A548-421E-AFFB-364EA798C8CA}"/>
              </a:ext>
            </a:extLst>
          </p:cNvPr>
          <p:cNvSpPr txBox="1"/>
          <p:nvPr/>
        </p:nvSpPr>
        <p:spPr>
          <a:xfrm>
            <a:off x="3085220" y="5665723"/>
            <a:ext cx="820883" cy="4934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DF15E2-38A0-49F4-9873-91D6E476B525}"/>
              </a:ext>
            </a:extLst>
          </p:cNvPr>
          <p:cNvSpPr txBox="1"/>
          <p:nvPr/>
        </p:nvSpPr>
        <p:spPr>
          <a:xfrm>
            <a:off x="5961662" y="4515321"/>
            <a:ext cx="811914" cy="4934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6DFFE-4A90-4C99-86E2-916AF985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22" y="981311"/>
            <a:ext cx="10232880" cy="331754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EFC30B-CEE5-4288-9CE7-EC244BAF9E64}"/>
              </a:ext>
            </a:extLst>
          </p:cNvPr>
          <p:cNvCxnSpPr>
            <a:cxnSpLocks/>
          </p:cNvCxnSpPr>
          <p:nvPr/>
        </p:nvCxnSpPr>
        <p:spPr>
          <a:xfrm>
            <a:off x="3235387" y="1965584"/>
            <a:ext cx="911144" cy="2515609"/>
          </a:xfrm>
          <a:prstGeom prst="line">
            <a:avLst/>
          </a:prstGeom>
          <a:ln>
            <a:solidFill>
              <a:srgbClr val="007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20BF40-E613-4DA8-97FA-EFBD210FA3B6}"/>
              </a:ext>
            </a:extLst>
          </p:cNvPr>
          <p:cNvCxnSpPr>
            <a:cxnSpLocks/>
          </p:cNvCxnSpPr>
          <p:nvPr/>
        </p:nvCxnSpPr>
        <p:spPr>
          <a:xfrm flipH="1">
            <a:off x="4458965" y="2346306"/>
            <a:ext cx="1594295" cy="21362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0E0EDD-913C-4EB9-8A9B-D76CDC39C2B4}"/>
              </a:ext>
            </a:extLst>
          </p:cNvPr>
          <p:cNvCxnSpPr>
            <a:cxnSpLocks/>
          </p:cNvCxnSpPr>
          <p:nvPr/>
        </p:nvCxnSpPr>
        <p:spPr>
          <a:xfrm flipH="1">
            <a:off x="3534126" y="2355273"/>
            <a:ext cx="3430092" cy="327778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BC5A6F-3784-4102-B462-A522E344F30C}"/>
              </a:ext>
            </a:extLst>
          </p:cNvPr>
          <p:cNvCxnSpPr>
            <a:cxnSpLocks/>
          </p:cNvCxnSpPr>
          <p:nvPr/>
        </p:nvCxnSpPr>
        <p:spPr>
          <a:xfrm flipH="1">
            <a:off x="2469569" y="2239182"/>
            <a:ext cx="7550194" cy="354945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089B42-A783-4E79-936D-230DF12A8E98}"/>
              </a:ext>
            </a:extLst>
          </p:cNvPr>
          <p:cNvCxnSpPr>
            <a:cxnSpLocks/>
          </p:cNvCxnSpPr>
          <p:nvPr/>
        </p:nvCxnSpPr>
        <p:spPr>
          <a:xfrm flipH="1">
            <a:off x="6310648" y="2370982"/>
            <a:ext cx="811914" cy="213722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C40DCD-7997-4E9B-B95C-EF3598B1A670}"/>
              </a:ext>
            </a:extLst>
          </p:cNvPr>
          <p:cNvCxnSpPr>
            <a:cxnSpLocks/>
          </p:cNvCxnSpPr>
          <p:nvPr/>
        </p:nvCxnSpPr>
        <p:spPr>
          <a:xfrm flipH="1">
            <a:off x="4247349" y="2370982"/>
            <a:ext cx="4655127" cy="3755630"/>
          </a:xfrm>
          <a:prstGeom prst="line">
            <a:avLst/>
          </a:prstGeom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B67488E-BC72-4F1B-BAEB-61FE7B71A242}"/>
              </a:ext>
            </a:extLst>
          </p:cNvPr>
          <p:cNvCxnSpPr>
            <a:cxnSpLocks/>
          </p:cNvCxnSpPr>
          <p:nvPr/>
        </p:nvCxnSpPr>
        <p:spPr>
          <a:xfrm flipH="1">
            <a:off x="2372271" y="2386191"/>
            <a:ext cx="164567" cy="1950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8803708-656E-4BA3-9312-536433E8884E}"/>
              </a:ext>
            </a:extLst>
          </p:cNvPr>
          <p:cNvSpPr/>
          <p:nvPr/>
        </p:nvSpPr>
        <p:spPr>
          <a:xfrm>
            <a:off x="1050156" y="1543050"/>
            <a:ext cx="2323940" cy="246562"/>
          </a:xfrm>
          <a:prstGeom prst="rect">
            <a:avLst/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>
                <a:solidFill>
                  <a:srgbClr val="007AD6"/>
                </a:solidFill>
              </a:ln>
              <a:solidFill>
                <a:srgbClr val="03304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6DBE39-47AD-4C35-8F2D-62E7DFA04D31}"/>
              </a:ext>
            </a:extLst>
          </p:cNvPr>
          <p:cNvSpPr/>
          <p:nvPr/>
        </p:nvSpPr>
        <p:spPr>
          <a:xfrm>
            <a:off x="5961662" y="1816069"/>
            <a:ext cx="601699" cy="4232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1C537C-CFC1-43EF-8C1F-788991C8A21E}"/>
              </a:ext>
            </a:extLst>
          </p:cNvPr>
          <p:cNvSpPr txBox="1"/>
          <p:nvPr/>
        </p:nvSpPr>
        <p:spPr>
          <a:xfrm>
            <a:off x="6563361" y="1776529"/>
            <a:ext cx="1133528" cy="52780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50318A-B3AD-406B-A965-B7AE35AC5A34}"/>
              </a:ext>
            </a:extLst>
          </p:cNvPr>
          <p:cNvSpPr/>
          <p:nvPr/>
        </p:nvSpPr>
        <p:spPr>
          <a:xfrm>
            <a:off x="8780648" y="1824142"/>
            <a:ext cx="1003195" cy="348389"/>
          </a:xfrm>
          <a:prstGeom prst="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CD4E8D-3DAD-4C26-A7A4-97951F51C83D}"/>
              </a:ext>
            </a:extLst>
          </p:cNvPr>
          <p:cNvSpPr/>
          <p:nvPr/>
        </p:nvSpPr>
        <p:spPr>
          <a:xfrm>
            <a:off x="9884661" y="1868825"/>
            <a:ext cx="849729" cy="34838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167AF-1F50-4330-A2B5-F173D22B9F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4CC6F-DBEC-430F-A7E2-A7A844F7E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0006F-1869-4F1E-BE52-210336B6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18E8-B7DE-433D-B9F8-59A3D714F3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1BED0-BF41-4F78-B1DF-EC9C05BC0128}"/>
              </a:ext>
            </a:extLst>
          </p:cNvPr>
          <p:cNvSpPr txBox="1"/>
          <p:nvPr/>
        </p:nvSpPr>
        <p:spPr>
          <a:xfrm>
            <a:off x="2800326" y="1810007"/>
            <a:ext cx="60169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DF0C35-9999-4C29-B30A-84D9F4421B1B}"/>
              </a:ext>
            </a:extLst>
          </p:cNvPr>
          <p:cNvSpPr txBox="1"/>
          <p:nvPr/>
        </p:nvSpPr>
        <p:spPr>
          <a:xfrm>
            <a:off x="10038187" y="2604229"/>
            <a:ext cx="601699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AFBF32-34EE-442F-A299-9CD48047DB68}"/>
              </a:ext>
            </a:extLst>
          </p:cNvPr>
          <p:cNvSpPr txBox="1"/>
          <p:nvPr/>
        </p:nvSpPr>
        <p:spPr>
          <a:xfrm>
            <a:off x="5282509" y="1833983"/>
            <a:ext cx="601699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E7A42-414F-42DD-AC44-BAB9FD2915A8}"/>
              </a:ext>
            </a:extLst>
          </p:cNvPr>
          <p:cNvSpPr txBox="1"/>
          <p:nvPr/>
        </p:nvSpPr>
        <p:spPr>
          <a:xfrm>
            <a:off x="4842933" y="2626428"/>
            <a:ext cx="1081378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CE018D-4F6D-4AF2-8468-0211B25B0A54}"/>
              </a:ext>
            </a:extLst>
          </p:cNvPr>
          <p:cNvSpPr/>
          <p:nvPr/>
        </p:nvSpPr>
        <p:spPr>
          <a:xfrm>
            <a:off x="1033034" y="1943100"/>
            <a:ext cx="2873069" cy="326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22545-8F1A-494E-9EAB-FC960BB60920}"/>
              </a:ext>
            </a:extLst>
          </p:cNvPr>
          <p:cNvSpPr/>
          <p:nvPr/>
        </p:nvSpPr>
        <p:spPr>
          <a:xfrm>
            <a:off x="2011186" y="4555428"/>
            <a:ext cx="789140" cy="479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7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56" grpId="0" animBg="1"/>
      <p:bldP spid="56" grpId="1" animBg="1"/>
      <p:bldP spid="61" grpId="0" animBg="1"/>
      <p:bldP spid="61" grpId="1" animBg="1"/>
      <p:bldP spid="49" grpId="0" animBg="1"/>
      <p:bldP spid="49" grpId="1" animBg="1"/>
      <p:bldP spid="35" grpId="0" animBg="1"/>
      <p:bldP spid="35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9" grpId="0" animBg="1"/>
      <p:bldP spid="9" grpId="1" animBg="1"/>
      <p:bldP spid="32" grpId="0" animBg="1"/>
      <p:bldP spid="32" grpId="1" animBg="1"/>
      <p:bldP spid="33" grpId="0" animBg="1"/>
      <p:bldP spid="33" grpId="1" animBg="1"/>
      <p:bldP spid="11" grpId="0" animBg="1"/>
      <p:bldP spid="59" grpId="0" animBg="1"/>
      <p:bldP spid="5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A2832-7656-48A3-AF31-9ED5B24D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FDFF3E-79CA-45B6-AE76-16F106264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650932"/>
              </p:ext>
            </p:extLst>
          </p:nvPr>
        </p:nvGraphicFramePr>
        <p:xfrm>
          <a:off x="539931" y="1079863"/>
          <a:ext cx="11268892" cy="472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B20DA-A6D8-49B5-8D68-FBF1615E68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908A5-11C1-4D42-AF1B-C9116FE4D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252778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132D09-0709-4A22-8661-96A13BC38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JT2 Report from Central FLAIR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1662C-CDD7-4A36-B2A1-43C3C55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5E958-37C4-4F6E-86B4-161AF4C1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4ED02-E6C5-4E68-B343-4FA7694A42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DB7AA-FB86-4399-BC9F-1F45BDF0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49F56-0D35-4D79-B692-F55D48CF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8" y="2454508"/>
            <a:ext cx="10079864" cy="3171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F962BE-4EE7-419E-B831-C45FD0528290}"/>
              </a:ext>
            </a:extLst>
          </p:cNvPr>
          <p:cNvSpPr txBox="1"/>
          <p:nvPr/>
        </p:nvSpPr>
        <p:spPr>
          <a:xfrm>
            <a:off x="2601169" y="3059668"/>
            <a:ext cx="13361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7E4DB-5B13-42D4-988C-5E00B8ABA3EA}"/>
              </a:ext>
            </a:extLst>
          </p:cNvPr>
          <p:cNvSpPr txBox="1"/>
          <p:nvPr/>
        </p:nvSpPr>
        <p:spPr>
          <a:xfrm>
            <a:off x="1056068" y="3028406"/>
            <a:ext cx="13361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F35066-6B2A-4FB6-BA81-7C2D0A11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I use a TR30N or a TR96?</a:t>
            </a:r>
          </a:p>
          <a:p>
            <a:pPr lvl="1"/>
            <a:r>
              <a:rPr lang="en-US" dirty="0"/>
              <a:t>This is an agency preference</a:t>
            </a:r>
          </a:p>
          <a:p>
            <a:r>
              <a:rPr lang="en-US" dirty="0"/>
              <a:t>What is the difference between a TR30N and TR96?</a:t>
            </a:r>
          </a:p>
          <a:p>
            <a:pPr lvl="1"/>
            <a:r>
              <a:rPr lang="en-US" dirty="0"/>
              <a:t>TR30 done with a bookkeeping indicator (N) treats the TR30 as a TR96, which is a departmental transaction.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1B1D4-AED6-4C44-8D93-8022600F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07AF8-CC19-4491-8F74-F3E426512A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11D84-3BF9-4952-80DB-9DE1E52E5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0B5D2DE-C675-400F-91E1-E80BA2F4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2378363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C90EC-B10E-4A83-B2D6-0276474C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61D2F0-72E4-4727-842A-D5412D4A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438"/>
            <a:ext cx="10134600" cy="1143000"/>
          </a:xfrm>
        </p:spPr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E286F-0EF0-4F2E-BD68-39F2A63331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7D588-6756-4B01-B14E-771BABCD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B691E-ADB9-45DD-AE94-ACCFC9FF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7" y="1112341"/>
            <a:ext cx="5658117" cy="46783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651B5F-8624-490B-AAFC-FCF71CC7724D}"/>
              </a:ext>
            </a:extLst>
          </p:cNvPr>
          <p:cNvSpPr txBox="1"/>
          <p:nvPr/>
        </p:nvSpPr>
        <p:spPr>
          <a:xfrm>
            <a:off x="4875548" y="1762060"/>
            <a:ext cx="9573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A0C09C-EDD8-4556-BF9A-EFE75871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042" y="1078607"/>
            <a:ext cx="5546502" cy="46783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E614D6-337F-457F-8F38-7A5A6C88BEEA}"/>
              </a:ext>
            </a:extLst>
          </p:cNvPr>
          <p:cNvSpPr txBox="1"/>
          <p:nvPr/>
        </p:nvSpPr>
        <p:spPr>
          <a:xfrm>
            <a:off x="7543801" y="2221607"/>
            <a:ext cx="363827" cy="45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3CBED-6455-4D04-ACC8-B5BB44D56640}"/>
              </a:ext>
            </a:extLst>
          </p:cNvPr>
          <p:cNvSpPr txBox="1"/>
          <p:nvPr/>
        </p:nvSpPr>
        <p:spPr>
          <a:xfrm>
            <a:off x="9999373" y="2809023"/>
            <a:ext cx="901990" cy="45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CDF26-693F-49BD-B51A-92AAE01D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Live Demo in FLAIR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FA97A-012C-4B53-A1A9-150A5789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4BCA3D-7115-4C30-8577-B5EFFC6A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9475E-A607-4FDF-AAC1-A6FB2CD7C0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62165-800E-40A6-8E64-2CC5FD878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3AAF3E8-7DF7-451B-BAF7-F2EBA892A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65961" y="2580070"/>
            <a:ext cx="6060078" cy="3108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5B428-B672-482E-A603-AE8F8B2666BA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 tooltip="http://www.pngall.com/technology-png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5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DAAE9-DB7B-4150-B035-FA22668B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Reports</a:t>
            </a:r>
          </a:p>
          <a:p>
            <a:pPr lvl="1"/>
            <a:r>
              <a:rPr lang="en-US" dirty="0"/>
              <a:t>Check agency funding source, if changes are needed</a:t>
            </a:r>
          </a:p>
          <a:p>
            <a:pPr lvl="2"/>
            <a:r>
              <a:rPr lang="en-US" dirty="0"/>
              <a:t>Create Zero Treasury receipt</a:t>
            </a:r>
          </a:p>
          <a:p>
            <a:pPr lvl="3"/>
            <a:r>
              <a:rPr lang="en-US" dirty="0"/>
              <a:t>Negative TR30 from current funding source</a:t>
            </a:r>
          </a:p>
          <a:p>
            <a:pPr lvl="3"/>
            <a:r>
              <a:rPr lang="en-US" dirty="0"/>
              <a:t>Positive TR30 to new funding source</a:t>
            </a:r>
          </a:p>
          <a:p>
            <a:pPr lvl="3"/>
            <a:r>
              <a:rPr lang="en-US" dirty="0"/>
              <a:t>Transfer or (T) to Treasury to keep Departmental FLAIR and Central FLAIR in balance with Florida PALM.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D072-01C9-4AD7-8EA3-76B64714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6BC21-8F65-48B1-B829-65F0B40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02A4D-9F5B-4ADD-99AB-B406A548D8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1A5C9-EFB2-478E-A5A2-713B887CC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6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5E305-2FF9-4833-8463-A5D49142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2918E-3806-4B28-9666-20B359D03BE0}"/>
              </a:ext>
            </a:extLst>
          </p:cNvPr>
          <p:cNvCxnSpPr>
            <a:cxnSpLocks/>
          </p:cNvCxnSpPr>
          <p:nvPr/>
        </p:nvCxnSpPr>
        <p:spPr>
          <a:xfrm>
            <a:off x="1343378" y="4163778"/>
            <a:ext cx="8173155" cy="0"/>
          </a:xfrm>
          <a:prstGeom prst="line">
            <a:avLst/>
          </a:prstGeom>
          <a:ln w="76200">
            <a:solidFill>
              <a:srgbClr val="26425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8E99C695-72DE-419A-80FE-796E4EE38C1B}"/>
              </a:ext>
            </a:extLst>
          </p:cNvPr>
          <p:cNvSpPr txBox="1">
            <a:spLocks/>
          </p:cNvSpPr>
          <p:nvPr/>
        </p:nvSpPr>
        <p:spPr>
          <a:xfrm>
            <a:off x="1121436" y="4138975"/>
            <a:ext cx="7683293" cy="53265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>
              <a:buClr>
                <a:srgbClr val="03304B"/>
              </a:buClr>
              <a:buNone/>
              <a:defRPr/>
            </a:pPr>
            <a:r>
              <a:rPr lang="en-US" dirty="0">
                <a:latin typeface="Arial" panose="020B0604020202020204"/>
                <a:cs typeface="+mn-cs"/>
              </a:rPr>
              <a:t>Run Reports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4E35EF34-3B13-4F6C-A883-FF60F3D6C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634" y="1764442"/>
            <a:ext cx="2448757" cy="2448757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74CAD87-17F7-4C24-BF89-5682862C9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3F6CE742-B20B-4973-8140-C305EB522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BA44EFA-40F3-4A60-9255-3C8C52CB674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134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03304B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1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8B130-F5C3-471F-A791-13C99062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AB11C8FD-2F39-4D27-8870-BD187ED8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F84C3A-F1DC-41BA-AFD4-E64F03AFF0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C78CBA-A718-4667-B674-C6E0FC0F8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6CEA9-B53C-45CC-A799-47D589171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4" t="2166" r="2019" b="5054"/>
          <a:stretch/>
        </p:blipFill>
        <p:spPr>
          <a:xfrm>
            <a:off x="3833449" y="1875692"/>
            <a:ext cx="4478215" cy="30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6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10363200" cy="1009650"/>
          </a:xfrm>
        </p:spPr>
        <p:txBody>
          <a:bodyPr anchor="t"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095E-EB4F-46BE-BB51-0C9D03B20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400799"/>
            <a:ext cx="1388853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E311-1D67-4393-86DB-40D854DA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5D559C-274D-4CAE-B19B-A7B7FDBC0BC4}"/>
              </a:ext>
            </a:extLst>
          </p:cNvPr>
          <p:cNvSpPr txBox="1">
            <a:spLocks/>
          </p:cNvSpPr>
          <p:nvPr/>
        </p:nvSpPr>
        <p:spPr>
          <a:xfrm>
            <a:off x="914400" y="2362200"/>
            <a:ext cx="10363200" cy="2449111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 cap="small" baseline="0">
                <a:solidFill>
                  <a:srgbClr val="ABAEB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 </a:t>
            </a: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" action="ppaction://noaction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FloridaPALM@myfloridacfo.com</a:t>
            </a: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Website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ABAE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www.myfloridacfo.com/floridapalm/</a:t>
            </a: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small" spc="0" normalizeH="0" baseline="0" noProof="0" dirty="0">
              <a:ln>
                <a:noFill/>
              </a:ln>
              <a:solidFill>
                <a:srgbClr val="ABAE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D195A-FA66-443B-A0C7-8BD989EB2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2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50393-7E6C-439F-8431-4790B8F0C7C4}"/>
              </a:ext>
            </a:extLst>
          </p:cNvPr>
          <p:cNvSpPr/>
          <p:nvPr/>
        </p:nvSpPr>
        <p:spPr>
          <a:xfrm>
            <a:off x="7133736" y="4205773"/>
            <a:ext cx="1263534" cy="806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ARI014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B2C07-E02B-479F-99B4-03ECE09547DE}"/>
              </a:ext>
            </a:extLst>
          </p:cNvPr>
          <p:cNvSpPr/>
          <p:nvPr/>
        </p:nvSpPr>
        <p:spPr>
          <a:xfrm>
            <a:off x="7117049" y="2957489"/>
            <a:ext cx="1263534" cy="806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ARI027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45EE9-3F8A-4520-8D9B-138078587EBE}"/>
              </a:ext>
            </a:extLst>
          </p:cNvPr>
          <p:cNvSpPr/>
          <p:nvPr/>
        </p:nvSpPr>
        <p:spPr>
          <a:xfrm>
            <a:off x="4584891" y="4205773"/>
            <a:ext cx="1263534" cy="806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CMI009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E42E4B-77B3-4951-861D-7F5262F1389E}"/>
              </a:ext>
            </a:extLst>
          </p:cNvPr>
          <p:cNvSpPr/>
          <p:nvPr/>
        </p:nvSpPr>
        <p:spPr>
          <a:xfrm>
            <a:off x="5560190" y="2969947"/>
            <a:ext cx="1263534" cy="806335"/>
          </a:xfrm>
          <a:prstGeom prst="rect">
            <a:avLst/>
          </a:prstGeom>
          <a:solidFill>
            <a:srgbClr val="2265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Florida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B0270-5270-4DD5-80B6-4A764157C5F3}"/>
              </a:ext>
            </a:extLst>
          </p:cNvPr>
          <p:cNvSpPr/>
          <p:nvPr/>
        </p:nvSpPr>
        <p:spPr>
          <a:xfrm>
            <a:off x="9372569" y="2969947"/>
            <a:ext cx="1263534" cy="806335"/>
          </a:xfrm>
          <a:prstGeom prst="rect">
            <a:avLst/>
          </a:prstGeom>
          <a:solidFill>
            <a:srgbClr val="ABAE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(Central)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DDFB39-F52E-488A-A3E0-EB63139BD0E4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>
            <a:off x="8380583" y="3360657"/>
            <a:ext cx="991986" cy="1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22D38B45-EEA6-4384-97C1-982442160E1F}"/>
              </a:ext>
            </a:extLst>
          </p:cNvPr>
          <p:cNvCxnSpPr>
            <a:cxnSpLocks/>
            <a:stCxn id="63" idx="3"/>
            <a:endCxn id="8" idx="2"/>
          </p:cNvCxnSpPr>
          <p:nvPr/>
        </p:nvCxnSpPr>
        <p:spPr>
          <a:xfrm flipV="1">
            <a:off x="5803632" y="5012108"/>
            <a:ext cx="1961871" cy="7846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EF2E429-1B6C-4376-98C8-16843B960B0A}"/>
              </a:ext>
            </a:extLst>
          </p:cNvPr>
          <p:cNvCxnSpPr>
            <a:cxnSpLocks/>
            <a:stCxn id="8" idx="1"/>
            <a:endCxn id="20" idx="2"/>
          </p:cNvCxnSpPr>
          <p:nvPr/>
        </p:nvCxnSpPr>
        <p:spPr>
          <a:xfrm rot="10800000">
            <a:off x="6191958" y="3776283"/>
            <a:ext cx="941779" cy="8326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4AB003-BC9B-4EF9-8CDE-94375DF81FF8}"/>
              </a:ext>
            </a:extLst>
          </p:cNvPr>
          <p:cNvCxnSpPr>
            <a:cxnSpLocks/>
            <a:stCxn id="20" idx="3"/>
            <a:endCxn id="9" idx="1"/>
          </p:cNvCxnSpPr>
          <p:nvPr/>
        </p:nvCxnSpPr>
        <p:spPr>
          <a:xfrm flipV="1">
            <a:off x="6823724" y="3360657"/>
            <a:ext cx="293325" cy="1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D37F5F2-64DB-4FB4-9D61-62A424816164}"/>
              </a:ext>
            </a:extLst>
          </p:cNvPr>
          <p:cNvCxnSpPr>
            <a:cxnSpLocks/>
            <a:stCxn id="20" idx="1"/>
            <a:endCxn id="88" idx="0"/>
          </p:cNvCxnSpPr>
          <p:nvPr/>
        </p:nvCxnSpPr>
        <p:spPr>
          <a:xfrm rot="10800000" flipV="1">
            <a:off x="5216658" y="3373115"/>
            <a:ext cx="343532" cy="6175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B16BFFF5-B8D5-4AAC-AFFA-2F02ED5BC42B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16200000" flipH="1">
            <a:off x="3122843" y="-99168"/>
            <a:ext cx="880051" cy="5258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A09C590-0AFB-4252-9977-6577A858E6D4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 rot="16200000" flipH="1">
            <a:off x="3695238" y="473227"/>
            <a:ext cx="880051" cy="41133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A8367CF-5630-4D43-BD54-9084F68C669D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rot="16200000" flipH="1">
            <a:off x="4281949" y="1059938"/>
            <a:ext cx="889287" cy="29307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99B5396-0E5C-4C55-93D1-BBB6FCF0886C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rot="16200000" flipH="1">
            <a:off x="4987863" y="1765852"/>
            <a:ext cx="727651" cy="1680538"/>
          </a:xfrm>
          <a:prstGeom prst="bentConnector3">
            <a:avLst>
              <a:gd name="adj1" fmla="val 410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F2A0750-5D4C-4A94-A9CA-09AF6420CC7D}"/>
              </a:ext>
            </a:extLst>
          </p:cNvPr>
          <p:cNvCxnSpPr>
            <a:cxnSpLocks/>
            <a:stCxn id="4" idx="2"/>
            <a:endCxn id="20" idx="0"/>
          </p:cNvCxnSpPr>
          <p:nvPr/>
        </p:nvCxnSpPr>
        <p:spPr>
          <a:xfrm rot="16200000" flipH="1">
            <a:off x="5534683" y="2312672"/>
            <a:ext cx="880051" cy="434497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7080B2D1-59D2-40E5-B404-B43A5BE2D094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rot="5400000">
            <a:off x="6170420" y="2111433"/>
            <a:ext cx="880051" cy="836976"/>
          </a:xfrm>
          <a:prstGeom prst="bentConnector3">
            <a:avLst>
              <a:gd name="adj1" fmla="val 510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4B5AF5B6-073D-4A8A-80FF-315B86338EE1}"/>
              </a:ext>
            </a:extLst>
          </p:cNvPr>
          <p:cNvCxnSpPr>
            <a:cxnSpLocks/>
          </p:cNvCxnSpPr>
          <p:nvPr/>
        </p:nvCxnSpPr>
        <p:spPr>
          <a:xfrm rot="5400000">
            <a:off x="7547664" y="707569"/>
            <a:ext cx="880051" cy="3607330"/>
          </a:xfrm>
          <a:prstGeom prst="bentConnector3">
            <a:avLst>
              <a:gd name="adj1" fmla="val 521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6B94BDAB-08AD-4D52-B238-A9EC2333F23F}"/>
              </a:ext>
            </a:extLst>
          </p:cNvPr>
          <p:cNvSpPr/>
          <p:nvPr/>
        </p:nvSpPr>
        <p:spPr>
          <a:xfrm>
            <a:off x="4540098" y="5393547"/>
            <a:ext cx="1263534" cy="806335"/>
          </a:xfrm>
          <a:prstGeom prst="rect">
            <a:avLst/>
          </a:prstGeom>
          <a:solidFill>
            <a:srgbClr val="ABAE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prstClr val="white"/>
                </a:solidFill>
                <a:latin typeface="Calibri" panose="020F0502020204030204"/>
              </a:rPr>
              <a:t>(Departmental)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D206E59-5EC2-42E7-839D-5967A9375B50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16658" y="5012108"/>
            <a:ext cx="0" cy="409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1257A9-CAF5-4906-A637-D500B73879EB}"/>
              </a:ext>
            </a:extLst>
          </p:cNvPr>
          <p:cNvGrpSpPr/>
          <p:nvPr/>
        </p:nvGrpSpPr>
        <p:grpSpPr>
          <a:xfrm>
            <a:off x="271983" y="1041825"/>
            <a:ext cx="11031384" cy="1200471"/>
            <a:chOff x="271983" y="1328910"/>
            <a:chExt cx="11031384" cy="12004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FBC0EF-E29D-42F2-9D99-FE8B91444510}"/>
                </a:ext>
              </a:extLst>
            </p:cNvPr>
            <p:cNvSpPr/>
            <p:nvPr/>
          </p:nvSpPr>
          <p:spPr>
            <a:xfrm>
              <a:off x="5245396" y="1570646"/>
              <a:ext cx="1024128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ARI003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(BOA)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72D532-E27E-4801-8E30-18B21DAF7488}"/>
                </a:ext>
              </a:extLst>
            </p:cNvPr>
            <p:cNvSpPr/>
            <p:nvPr/>
          </p:nvSpPr>
          <p:spPr>
            <a:xfrm>
              <a:off x="10279239" y="1570646"/>
              <a:ext cx="1024128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ARI007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(DOR)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FBD8DD-5120-4400-804F-A17B8EF096D7}"/>
                </a:ext>
              </a:extLst>
            </p:cNvPr>
            <p:cNvSpPr/>
            <p:nvPr/>
          </p:nvSpPr>
          <p:spPr>
            <a:xfrm>
              <a:off x="7909440" y="1570646"/>
              <a:ext cx="1024128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ARI033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(NIC)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726D0F-8EFF-40D4-8B34-7CF05D3CB65B}"/>
                </a:ext>
              </a:extLst>
            </p:cNvPr>
            <p:cNvSpPr/>
            <p:nvPr/>
          </p:nvSpPr>
          <p:spPr>
            <a:xfrm>
              <a:off x="1566505" y="1570646"/>
              <a:ext cx="1024128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CMI010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(BOA)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9C28D3-2070-482A-A03F-FCC7D2F170FF}"/>
                </a:ext>
              </a:extLst>
            </p:cNvPr>
            <p:cNvSpPr/>
            <p:nvPr/>
          </p:nvSpPr>
          <p:spPr>
            <a:xfrm>
              <a:off x="2749163" y="1561410"/>
              <a:ext cx="1024128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CMI015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(WF)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4B9A07-CFBD-4F51-996A-9FC238E382A9}"/>
                </a:ext>
              </a:extLst>
            </p:cNvPr>
            <p:cNvSpPr/>
            <p:nvPr/>
          </p:nvSpPr>
          <p:spPr>
            <a:xfrm>
              <a:off x="6516869" y="1570646"/>
              <a:ext cx="1024128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CMI017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(NIC)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8D33E8-04E2-4DE3-BB6C-AB704F68F7FA}"/>
                </a:ext>
              </a:extLst>
            </p:cNvPr>
            <p:cNvSpPr/>
            <p:nvPr/>
          </p:nvSpPr>
          <p:spPr>
            <a:xfrm>
              <a:off x="3967882" y="1570646"/>
              <a:ext cx="1024128" cy="806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CMI003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81A0F8-9276-4776-B5AC-FF8A5326CA96}"/>
                </a:ext>
              </a:extLst>
            </p:cNvPr>
            <p:cNvSpPr/>
            <p:nvPr/>
          </p:nvSpPr>
          <p:spPr>
            <a:xfrm>
              <a:off x="3999355" y="1723046"/>
              <a:ext cx="1024128" cy="806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CMI003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(WF, JPM)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78291F-763E-4BE5-AE2E-234020BFFC39}"/>
                </a:ext>
              </a:extLst>
            </p:cNvPr>
            <p:cNvSpPr/>
            <p:nvPr/>
          </p:nvSpPr>
          <p:spPr>
            <a:xfrm>
              <a:off x="419760" y="1570646"/>
              <a:ext cx="1028040" cy="806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CMI003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(BOA)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8DFF8F7-AD27-413E-BB6D-A3D1DDBE2894}"/>
                </a:ext>
              </a:extLst>
            </p:cNvPr>
            <p:cNvSpPr/>
            <p:nvPr/>
          </p:nvSpPr>
          <p:spPr>
            <a:xfrm>
              <a:off x="271983" y="1365605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6:00AM T-Sat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BA3C45D-8109-4D82-8F27-20DE9DAC9CEA}"/>
                </a:ext>
              </a:extLst>
            </p:cNvPr>
            <p:cNvSpPr/>
            <p:nvPr/>
          </p:nvSpPr>
          <p:spPr>
            <a:xfrm>
              <a:off x="3960323" y="1365605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4:30AM-8:00AM T-Sat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972336F-2B12-40D1-B8FC-47C590ADCAD5}"/>
                </a:ext>
              </a:extLst>
            </p:cNvPr>
            <p:cNvSpPr/>
            <p:nvPr/>
          </p:nvSpPr>
          <p:spPr>
            <a:xfrm>
              <a:off x="1493030" y="1361904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6:00AM T-Sat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92EDE2A-1EE5-4101-9804-D56648266F7A}"/>
                </a:ext>
              </a:extLst>
            </p:cNvPr>
            <p:cNvSpPr/>
            <p:nvPr/>
          </p:nvSpPr>
          <p:spPr>
            <a:xfrm>
              <a:off x="2796281" y="1347133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6:00AM T-Sat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1E3C6AB-397E-402D-A488-6F6F44F6D85D}"/>
                </a:ext>
              </a:extLst>
            </p:cNvPr>
            <p:cNvSpPr/>
            <p:nvPr/>
          </p:nvSpPr>
          <p:spPr>
            <a:xfrm>
              <a:off x="5016268" y="1365605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6:00AM T-Sat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BA7F970-3B7B-4BE7-8D4F-F6097E8D0432}"/>
                </a:ext>
              </a:extLst>
            </p:cNvPr>
            <p:cNvSpPr/>
            <p:nvPr/>
          </p:nvSpPr>
          <p:spPr>
            <a:xfrm>
              <a:off x="6466834" y="1350955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6:00AM T-Sat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2D5281C-07E1-49DF-A5AC-20CF2C96A2E7}"/>
                </a:ext>
              </a:extLst>
            </p:cNvPr>
            <p:cNvSpPr/>
            <p:nvPr/>
          </p:nvSpPr>
          <p:spPr>
            <a:xfrm>
              <a:off x="7773753" y="1359186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6:10AM T-Sat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47C7DEE-E8F2-4607-A85D-DCD69B31FF1B}"/>
                </a:ext>
              </a:extLst>
            </p:cNvPr>
            <p:cNvSpPr/>
            <p:nvPr/>
          </p:nvSpPr>
          <p:spPr>
            <a:xfrm>
              <a:off x="8942415" y="1328910"/>
              <a:ext cx="1263534" cy="20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6:15AM T-Sat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316FFAF4-C131-47CE-9B43-6D07AF26E83A}"/>
              </a:ext>
            </a:extLst>
          </p:cNvPr>
          <p:cNvSpPr/>
          <p:nvPr/>
        </p:nvSpPr>
        <p:spPr>
          <a:xfrm>
            <a:off x="7110122" y="2750774"/>
            <a:ext cx="1263534" cy="20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2:30PM M-Sat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39C976-5D0A-4DBE-B8C3-CE9B3695E5A1}"/>
              </a:ext>
            </a:extLst>
          </p:cNvPr>
          <p:cNvSpPr/>
          <p:nvPr/>
        </p:nvSpPr>
        <p:spPr>
          <a:xfrm>
            <a:off x="7133736" y="3988276"/>
            <a:ext cx="1263534" cy="20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4:30PM M-Sat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DD3BA8-D844-4400-BB03-7EF523E2E691}"/>
              </a:ext>
            </a:extLst>
          </p:cNvPr>
          <p:cNvSpPr/>
          <p:nvPr/>
        </p:nvSpPr>
        <p:spPr>
          <a:xfrm>
            <a:off x="4584891" y="3990673"/>
            <a:ext cx="1263534" cy="20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3:30PM M-Sat</a:t>
            </a:r>
          </a:p>
        </p:txBody>
      </p: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AF92EAC0-70CD-48E1-A952-38C07FEC6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46206"/>
              </p:ext>
            </p:extLst>
          </p:nvPr>
        </p:nvGraphicFramePr>
        <p:xfrm>
          <a:off x="234582" y="2725359"/>
          <a:ext cx="4021989" cy="31207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4435">
                  <a:extLst>
                    <a:ext uri="{9D8B030D-6E8A-4147-A177-3AD203B41FA5}">
                      <a16:colId xmlns:a16="http://schemas.microsoft.com/office/drawing/2014/main" val="966085664"/>
                    </a:ext>
                  </a:extLst>
                </a:gridCol>
                <a:gridCol w="3497554">
                  <a:extLst>
                    <a:ext uri="{9D8B030D-6E8A-4147-A177-3AD203B41FA5}">
                      <a16:colId xmlns:a16="http://schemas.microsoft.com/office/drawing/2014/main" val="3506248764"/>
                    </a:ext>
                  </a:extLst>
                </a:gridCol>
              </a:tblGrid>
              <a:tr h="2008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 Management &amp; Accounts Receivable Interface Flow</a:t>
                      </a:r>
                    </a:p>
                  </a:txBody>
                  <a:tcPr marL="9525" marR="9525" marT="9525" marB="0" anchor="b">
                    <a:solidFill>
                      <a:srgbClr val="ABAE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5416337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ACH NOC and Return Deposit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5381597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Inbound Deposit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9903134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Returned Item Check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179810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ARI033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ACH NOC and Return Deposit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712471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Verified Deposit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902987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ARI027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Outbound Deposits, TR Receipts, ADJ, and Returns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060008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4557372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CMI003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Previous Day Bank Statement File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27845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CMI010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Previous Day Bank Statement Addenda File (BOA)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888330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CMI015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Previous Day Bank Statement Addenda File (Wells Fargo)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288440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CMI017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Inbound Previous Day Bank Statement Addenda File (NIC)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495522"/>
                  </a:ext>
                </a:extLst>
              </a:tr>
              <a:tr h="18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CMI009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Outbound Bank Deposit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2099307"/>
                  </a:ext>
                </a:extLst>
              </a:tr>
            </a:tbl>
          </a:graphicData>
        </a:graphic>
      </p:graphicFrame>
      <p:sp>
        <p:nvSpPr>
          <p:cNvPr id="52" name="Title 3">
            <a:extLst>
              <a:ext uri="{FF2B5EF4-FFF2-40B4-BE49-F238E27FC236}">
                <a16:creationId xmlns:a16="http://schemas.microsoft.com/office/drawing/2014/main" id="{FF064B6C-98B9-40BB-9B2C-EDF1042CE3A2}"/>
              </a:ext>
            </a:extLst>
          </p:cNvPr>
          <p:cNvSpPr txBox="1">
            <a:spLocks/>
          </p:cNvSpPr>
          <p:nvPr/>
        </p:nvSpPr>
        <p:spPr>
          <a:xfrm>
            <a:off x="609600" y="209324"/>
            <a:ext cx="10134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03304B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304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&amp; Tricks for Monitoring Deposits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BC763DD-DB09-4714-8235-57B8B295C4E4}"/>
              </a:ext>
            </a:extLst>
          </p:cNvPr>
          <p:cNvCxnSpPr>
            <a:cxnSpLocks/>
          </p:cNvCxnSpPr>
          <p:nvPr/>
        </p:nvCxnSpPr>
        <p:spPr>
          <a:xfrm flipV="1">
            <a:off x="7783811" y="3807241"/>
            <a:ext cx="2286313" cy="1989473"/>
          </a:xfrm>
          <a:prstGeom prst="bentConnector3">
            <a:avLst>
              <a:gd name="adj1" fmla="val 997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8E59843-59D2-4E06-AFF3-0E81C8B6B952}"/>
              </a:ext>
            </a:extLst>
          </p:cNvPr>
          <p:cNvSpPr/>
          <p:nvPr/>
        </p:nvSpPr>
        <p:spPr>
          <a:xfrm>
            <a:off x="9092367" y="1306657"/>
            <a:ext cx="1024128" cy="806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(WF)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B9F1BD-9808-4FD9-AC23-C8DD601C67A1}"/>
              </a:ext>
            </a:extLst>
          </p:cNvPr>
          <p:cNvSpPr/>
          <p:nvPr/>
        </p:nvSpPr>
        <p:spPr>
          <a:xfrm>
            <a:off x="10221652" y="1055685"/>
            <a:ext cx="1263534" cy="20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11:00AM M-FRI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3F1F7AF0-7928-45DB-9105-4DB50D9895CA}"/>
              </a:ext>
            </a:extLst>
          </p:cNvPr>
          <p:cNvCxnSpPr>
            <a:cxnSpLocks/>
          </p:cNvCxnSpPr>
          <p:nvPr/>
        </p:nvCxnSpPr>
        <p:spPr>
          <a:xfrm rot="5400000">
            <a:off x="7481716" y="1594565"/>
            <a:ext cx="438227" cy="14413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DDC274B5-DF47-4FAD-A59C-04EF2DC473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02672" y="1667851"/>
            <a:ext cx="3596753" cy="862367"/>
          </a:xfrm>
          <a:prstGeom prst="bentConnector3">
            <a:avLst>
              <a:gd name="adj1" fmla="val -26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20" grpId="0" animBg="1"/>
      <p:bldP spid="21" grpId="0" animBg="1"/>
      <p:bldP spid="63" grpId="0" animBg="1"/>
      <p:bldP spid="83" grpId="0" animBg="1"/>
      <p:bldP spid="84" grpId="0" animBg="1"/>
      <p:bldP spid="8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A2832-7656-48A3-AF31-9ED5B24D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0B97D-4429-4A4F-851B-3B5072652803}"/>
              </a:ext>
            </a:extLst>
          </p:cNvPr>
          <p:cNvSpPr txBox="1"/>
          <p:nvPr/>
        </p:nvSpPr>
        <p:spPr>
          <a:xfrm>
            <a:off x="5385632" y="3086579"/>
            <a:ext cx="1029132" cy="100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615E2F-CC2C-4C12-B64B-496B215B19A6}"/>
              </a:ext>
            </a:extLst>
          </p:cNvPr>
          <p:cNvGrpSpPr/>
          <p:nvPr/>
        </p:nvGrpSpPr>
        <p:grpSpPr>
          <a:xfrm>
            <a:off x="933651" y="1337258"/>
            <a:ext cx="2431026" cy="4470418"/>
            <a:chOff x="2060" y="0"/>
            <a:chExt cx="2160004" cy="406625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CD2EE4B-DA82-4ADD-8F13-6EB4D9C76E42}"/>
                </a:ext>
              </a:extLst>
            </p:cNvPr>
            <p:cNvSpPr/>
            <p:nvPr/>
          </p:nvSpPr>
          <p:spPr>
            <a:xfrm>
              <a:off x="2060" y="0"/>
              <a:ext cx="2160004" cy="40662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87892D82-AFED-4B06-8BB0-158B3964285B}"/>
                </a:ext>
              </a:extLst>
            </p:cNvPr>
            <p:cNvSpPr txBox="1"/>
            <p:nvPr/>
          </p:nvSpPr>
          <p:spPr>
            <a:xfrm>
              <a:off x="2060" y="1626501"/>
              <a:ext cx="2160004" cy="1934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Step One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Run Florida PALM Reports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16BEEA2-B979-40B4-BD3A-8A3D131145C1}"/>
              </a:ext>
            </a:extLst>
          </p:cNvPr>
          <p:cNvSpPr/>
          <p:nvPr/>
        </p:nvSpPr>
        <p:spPr>
          <a:xfrm>
            <a:off x="1387184" y="1605483"/>
            <a:ext cx="1523960" cy="148864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A21027-F632-4B40-9B28-9B4B0F8531EE}"/>
              </a:ext>
            </a:extLst>
          </p:cNvPr>
          <p:cNvGrpSpPr/>
          <p:nvPr/>
        </p:nvGrpSpPr>
        <p:grpSpPr>
          <a:xfrm>
            <a:off x="3437607" y="1337258"/>
            <a:ext cx="2431028" cy="4470418"/>
            <a:chOff x="2226863" y="0"/>
            <a:chExt cx="2160005" cy="406625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700242D-0308-4CAC-92C9-8CC5F33300EB}"/>
                </a:ext>
              </a:extLst>
            </p:cNvPr>
            <p:cNvSpPr/>
            <p:nvPr/>
          </p:nvSpPr>
          <p:spPr>
            <a:xfrm>
              <a:off x="2226864" y="0"/>
              <a:ext cx="2160004" cy="40662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7">
              <a:extLst>
                <a:ext uri="{FF2B5EF4-FFF2-40B4-BE49-F238E27FC236}">
                  <a16:creationId xmlns:a16="http://schemas.microsoft.com/office/drawing/2014/main" id="{74C66B79-3D5E-4DD5-ACDA-230C124BB31A}"/>
                </a:ext>
              </a:extLst>
            </p:cNvPr>
            <p:cNvSpPr txBox="1"/>
            <p:nvPr/>
          </p:nvSpPr>
          <p:spPr>
            <a:xfrm>
              <a:off x="2226863" y="1626501"/>
              <a:ext cx="2160004" cy="1626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Step Two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Analyze Reports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3BE4771-EFA1-4C7E-97A8-D5EC7FE2DC20}"/>
              </a:ext>
            </a:extLst>
          </p:cNvPr>
          <p:cNvSpPr/>
          <p:nvPr/>
        </p:nvSpPr>
        <p:spPr>
          <a:xfrm>
            <a:off x="3891140" y="1605483"/>
            <a:ext cx="1523960" cy="1488649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36CD27-98B4-4069-BA13-28B09370685C}"/>
              </a:ext>
            </a:extLst>
          </p:cNvPr>
          <p:cNvGrpSpPr/>
          <p:nvPr/>
        </p:nvGrpSpPr>
        <p:grpSpPr>
          <a:xfrm>
            <a:off x="5941565" y="1337258"/>
            <a:ext cx="2431026" cy="4470418"/>
            <a:chOff x="4451669" y="0"/>
            <a:chExt cx="2160004" cy="406625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F19C8E5-F3FA-4B61-965B-6BA979FE6ED2}"/>
                </a:ext>
              </a:extLst>
            </p:cNvPr>
            <p:cNvSpPr/>
            <p:nvPr/>
          </p:nvSpPr>
          <p:spPr>
            <a:xfrm>
              <a:off x="4451669" y="0"/>
              <a:ext cx="2160004" cy="40662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5562B794-8004-43A1-B9CF-9DDC61A3C031}"/>
                </a:ext>
              </a:extLst>
            </p:cNvPr>
            <p:cNvSpPr txBox="1"/>
            <p:nvPr/>
          </p:nvSpPr>
          <p:spPr>
            <a:xfrm>
              <a:off x="4451669" y="1728159"/>
              <a:ext cx="2160004" cy="1626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Step Three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Create FLAIR Transaction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811265-1B3D-48CE-AA70-60E3EC102533}"/>
              </a:ext>
            </a:extLst>
          </p:cNvPr>
          <p:cNvSpPr/>
          <p:nvPr/>
        </p:nvSpPr>
        <p:spPr>
          <a:xfrm>
            <a:off x="6395097" y="1605483"/>
            <a:ext cx="1523960" cy="148864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50EBB9-B236-4540-8B06-A463DF19E1D3}"/>
              </a:ext>
            </a:extLst>
          </p:cNvPr>
          <p:cNvGrpSpPr/>
          <p:nvPr/>
        </p:nvGrpSpPr>
        <p:grpSpPr>
          <a:xfrm>
            <a:off x="8431740" y="1337258"/>
            <a:ext cx="2444806" cy="4470418"/>
            <a:chOff x="6664229" y="0"/>
            <a:chExt cx="2172248" cy="406625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C36F3D9-1E63-4891-AC47-D5DBF8995E9A}"/>
                </a:ext>
              </a:extLst>
            </p:cNvPr>
            <p:cNvSpPr/>
            <p:nvPr/>
          </p:nvSpPr>
          <p:spPr>
            <a:xfrm>
              <a:off x="6676473" y="0"/>
              <a:ext cx="2160004" cy="40662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2D274182-9BDC-4AB2-8650-866FC8861BB6}"/>
                </a:ext>
              </a:extLst>
            </p:cNvPr>
            <p:cNvSpPr txBox="1"/>
            <p:nvPr/>
          </p:nvSpPr>
          <p:spPr>
            <a:xfrm>
              <a:off x="6664229" y="1768899"/>
              <a:ext cx="2160004" cy="1626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Step Four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Run </a:t>
              </a:r>
              <a:r>
                <a:rPr lang="en-US" sz="2000" dirty="0"/>
                <a:t>Reports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To Verify</a:t>
              </a:r>
              <a:endParaRPr lang="en-US" sz="2000" kern="120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63C2B64-6BEE-457C-8C17-C1E2EB8CD38E}"/>
              </a:ext>
            </a:extLst>
          </p:cNvPr>
          <p:cNvSpPr/>
          <p:nvPr/>
        </p:nvSpPr>
        <p:spPr>
          <a:xfrm>
            <a:off x="8899054" y="1605483"/>
            <a:ext cx="1523960" cy="1488649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8657C52-2A58-4A8F-BD4D-6F93F65B79CB}"/>
              </a:ext>
            </a:extLst>
          </p:cNvPr>
          <p:cNvSpPr/>
          <p:nvPr/>
        </p:nvSpPr>
        <p:spPr>
          <a:xfrm>
            <a:off x="1329233" y="4913592"/>
            <a:ext cx="9151730" cy="670561"/>
          </a:xfrm>
          <a:prstGeom prst="leftRightArrow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6999E9E-A301-4BF7-A3A2-57D9C5A36E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12/16/2021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B7CF79C7-6111-49C9-8758-5D9E0BEA5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38152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385A2-E32B-45A8-BA99-A39A56D52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02EB7-F195-4B84-AB56-DFE17547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1FDEE1-CE14-40DA-AF53-9BC5AE84F8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</a:p>
        </p:txBody>
      </p:sp>
      <p:pic>
        <p:nvPicPr>
          <p:cNvPr id="8" name="Graphic 7" descr="Document">
            <a:extLst>
              <a:ext uri="{FF2B5EF4-FFF2-40B4-BE49-F238E27FC236}">
                <a16:creationId xmlns:a16="http://schemas.microsoft.com/office/drawing/2014/main" id="{1AFDAFF0-6057-4C42-BA65-C9F57FBF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500" y="1292692"/>
            <a:ext cx="2961392" cy="29613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BCB1E3-6F31-4AD5-A24F-53FFFEBD931B}"/>
              </a:ext>
            </a:extLst>
          </p:cNvPr>
          <p:cNvCxnSpPr>
            <a:cxnSpLocks/>
          </p:cNvCxnSpPr>
          <p:nvPr/>
        </p:nvCxnSpPr>
        <p:spPr>
          <a:xfrm>
            <a:off x="1343378" y="4126707"/>
            <a:ext cx="8173155" cy="0"/>
          </a:xfrm>
          <a:prstGeom prst="line">
            <a:avLst/>
          </a:prstGeom>
          <a:ln w="76200">
            <a:solidFill>
              <a:srgbClr val="26425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B603AD03-1338-40B1-BCE4-FB91BBA3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191" y="4130519"/>
            <a:ext cx="7683293" cy="532658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/>
              <a:t>Run Florida PALM Reports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08E622-AD0E-4ED0-9A6F-C7749F97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291874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Florida PALM Deposit Reports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ARR007- Deposit Report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ARR020- Reconciled Deposits Report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ARR021- Unreconciled Deposits Report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ARR024- Debit Memo</a:t>
            </a:r>
          </a:p>
          <a:p>
            <a:endParaRPr lang="en-US" dirty="0"/>
          </a:p>
          <a:p>
            <a:r>
              <a:rPr lang="en-US" dirty="0"/>
              <a:t>Reports Search Criteria</a:t>
            </a:r>
          </a:p>
          <a:p>
            <a:pPr lvl="1"/>
            <a:r>
              <a:rPr lang="en-US" dirty="0"/>
              <a:t>Business Unit (Agency Value)</a:t>
            </a:r>
          </a:p>
          <a:p>
            <a:pPr lvl="1"/>
            <a:r>
              <a:rPr lang="en-US" dirty="0"/>
              <a:t>From Date</a:t>
            </a:r>
          </a:p>
          <a:p>
            <a:pPr lvl="1"/>
            <a:r>
              <a:rPr lang="en-US" dirty="0"/>
              <a:t>To Date 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8A2832-7656-48A3-AF31-9ED5B24D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E1E00-391C-4B22-84D1-6C4E881940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12/16/2021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378E-8513-43C4-B911-1566466BA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91628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5E305-2FF9-4833-8463-A5D49142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2918E-3806-4B28-9666-20B359D03BE0}"/>
              </a:ext>
            </a:extLst>
          </p:cNvPr>
          <p:cNvCxnSpPr>
            <a:cxnSpLocks/>
          </p:cNvCxnSpPr>
          <p:nvPr/>
        </p:nvCxnSpPr>
        <p:spPr>
          <a:xfrm>
            <a:off x="1343378" y="4200845"/>
            <a:ext cx="8173155" cy="0"/>
          </a:xfrm>
          <a:prstGeom prst="line">
            <a:avLst/>
          </a:prstGeom>
          <a:ln w="76200">
            <a:solidFill>
              <a:srgbClr val="26425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C270B5EF-5A52-4B89-AF58-FE6860DC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568" y="1510760"/>
            <a:ext cx="2875798" cy="2875798"/>
          </a:xfrm>
          <a:prstGeom prst="rect">
            <a:avLst/>
          </a:prstGeom>
        </p:spPr>
      </p:pic>
      <p:pic>
        <p:nvPicPr>
          <p:cNvPr id="9" name="Graphic 8" descr="Bar chart RTL">
            <a:extLst>
              <a:ext uri="{FF2B5EF4-FFF2-40B4-BE49-F238E27FC236}">
                <a16:creationId xmlns:a16="http://schemas.microsoft.com/office/drawing/2014/main" id="{1DEDFA50-62CA-463B-82F0-2676749D9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0427" y="2174005"/>
            <a:ext cx="914400" cy="914400"/>
          </a:xfrm>
          <a:prstGeom prst="rect">
            <a:avLst/>
          </a:prstGeom>
        </p:spPr>
      </p:pic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8E99C695-72DE-419A-80FE-796E4EE38C1B}"/>
              </a:ext>
            </a:extLst>
          </p:cNvPr>
          <p:cNvSpPr txBox="1">
            <a:spLocks/>
          </p:cNvSpPr>
          <p:nvPr/>
        </p:nvSpPr>
        <p:spPr>
          <a:xfrm>
            <a:off x="1148069" y="4164495"/>
            <a:ext cx="7683293" cy="53265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304B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Analyze </a:t>
            </a:r>
            <a:r>
              <a:rPr lang="en-US" b="1" dirty="0">
                <a:solidFill>
                  <a:prstClr val="black"/>
                </a:solidFill>
              </a:rPr>
              <a:t>Re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A6AAF86-96A6-4492-A4F9-38AC3E885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3199" y="6414034"/>
            <a:ext cx="38100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&amp; Tricks for Monitoring Deposits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3EF6BA03-C442-4D49-919B-9B157FF82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413716"/>
            <a:ext cx="1074528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8E5A531-0044-4A87-B0E8-5C58E0158F06}"/>
              </a:ext>
            </a:extLst>
          </p:cNvPr>
          <p:cNvSpPr txBox="1">
            <a:spLocks/>
          </p:cNvSpPr>
          <p:nvPr/>
        </p:nvSpPr>
        <p:spPr>
          <a:xfrm>
            <a:off x="609600" y="532544"/>
            <a:ext cx="10134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03304B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r>
              <a:rPr lang="en-US" dirty="0"/>
              <a:t>Tips &amp; Tricks for Monitoring Deposits</a:t>
            </a:r>
          </a:p>
        </p:txBody>
      </p:sp>
    </p:spTree>
    <p:extLst>
      <p:ext uri="{BB962C8B-B14F-4D97-AF65-F5344CB8AC3E}">
        <p14:creationId xmlns:p14="http://schemas.microsoft.com/office/powerpoint/2010/main" val="337892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79421"/>
            <a:ext cx="10972800" cy="4619375"/>
          </a:xfrm>
        </p:spPr>
        <p:txBody>
          <a:bodyPr>
            <a:normAutofit/>
          </a:bodyPr>
          <a:lstStyle/>
          <a:p>
            <a:r>
              <a:rPr lang="en-US" dirty="0"/>
              <a:t>ARR007- Deposit Report 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Query Name: FLP_Deposit_Report</a:t>
            </a:r>
          </a:p>
          <a:p>
            <a:r>
              <a:rPr lang="en-US" dirty="0"/>
              <a:t>Provides detailed information for deposits entered the system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Use for analysis and collections 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Includes Bank addenda for Returned items</a:t>
            </a:r>
          </a:p>
          <a:p>
            <a:r>
              <a:rPr lang="en-US" dirty="0"/>
              <a:t>Key Fields </a:t>
            </a:r>
          </a:p>
          <a:p>
            <a:pPr lvl="2"/>
            <a:r>
              <a:rPr lang="en-US" dirty="0"/>
              <a:t>Deposit BU</a:t>
            </a:r>
          </a:p>
          <a:p>
            <a:pPr lvl="2"/>
            <a:r>
              <a:rPr lang="en-US" dirty="0"/>
              <a:t>From and To Date</a:t>
            </a:r>
          </a:p>
          <a:p>
            <a:pPr lvl="2"/>
            <a:r>
              <a:rPr lang="en-US" dirty="0"/>
              <a:t>Deposit ID</a:t>
            </a:r>
          </a:p>
          <a:p>
            <a:pPr lvl="2"/>
            <a:r>
              <a:rPr lang="en-US" dirty="0"/>
              <a:t>Agency Deposit Number </a:t>
            </a:r>
          </a:p>
          <a:p>
            <a:pPr lvl="2"/>
            <a:r>
              <a:rPr lang="en-US" dirty="0"/>
              <a:t>Bank Code/ Bank Account Key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1050" dirty="0"/>
          </a:p>
          <a:p>
            <a:pPr marL="393192" lvl="1" indent="0">
              <a:buNone/>
            </a:pP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7479362-F5F7-494F-B998-01CE6D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95B38-3619-4453-9547-A5AB071CCD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0BF45-7416-450A-9F3C-5C7C34528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9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CDE7F-F87B-4921-A362-32938B7E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76" y="1479421"/>
            <a:ext cx="10972800" cy="4619375"/>
          </a:xfrm>
        </p:spPr>
        <p:txBody>
          <a:bodyPr>
            <a:normAutofit/>
          </a:bodyPr>
          <a:lstStyle/>
          <a:p>
            <a:r>
              <a:rPr lang="en-US" dirty="0"/>
              <a:t>ARR020- Reconciled Deposits Report 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Query Name: FLP_Reconciled_Deposits_Report</a:t>
            </a:r>
          </a:p>
          <a:p>
            <a:pPr lvl="0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Provides a list of verified and reconciled transactions in FLAIR</a:t>
            </a:r>
          </a:p>
          <a:p>
            <a:pPr lvl="1">
              <a:buClr>
                <a:srgbClr val="03304B"/>
              </a:buClr>
            </a:pPr>
            <a:r>
              <a:rPr lang="en-US" dirty="0">
                <a:solidFill>
                  <a:prstClr val="black"/>
                </a:solidFill>
              </a:rPr>
              <a:t>Use to confirm the unreconciled items are now reconciled</a:t>
            </a:r>
          </a:p>
          <a:p>
            <a:pPr marL="109728" lvl="0" indent="0">
              <a:buClr>
                <a:srgbClr val="03304B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1">
              <a:buClr>
                <a:srgbClr val="03304B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1050" dirty="0"/>
          </a:p>
          <a:p>
            <a:pPr marL="393192" lvl="1" indent="0">
              <a:buNone/>
            </a:pP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BD58-4701-43C5-AFDC-8B8774C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18E8-B7DE-433D-B9F8-59A3D714F3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7479362-F5F7-494F-B998-01CE6D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1143000"/>
          </a:xfrm>
        </p:spPr>
        <p:txBody>
          <a:bodyPr>
            <a:normAutofit/>
          </a:bodyPr>
          <a:lstStyle/>
          <a:p>
            <a:r>
              <a:rPr lang="en-US" dirty="0"/>
              <a:t>Tips &amp; Tricks for Monitoring Deposits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A8AF9-5E6B-40D9-883A-388A35C80D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12/16/2021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8A25D-D789-43CE-8044-CAF1AABED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Tips &amp; Tricks for Monitoring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73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3304B"/>
      </a:accent1>
      <a:accent2>
        <a:srgbClr val="22658A"/>
      </a:accent2>
      <a:accent3>
        <a:srgbClr val="AE2026"/>
      </a:accent3>
      <a:accent4>
        <a:srgbClr val="39639D"/>
      </a:accent4>
      <a:accent5>
        <a:srgbClr val="474B78"/>
      </a:accent5>
      <a:accent6>
        <a:srgbClr val="7D3C4A"/>
      </a:accent6>
      <a:hlink>
        <a:srgbClr val="AE2026"/>
      </a:hlink>
      <a:folHlink>
        <a:srgbClr val="AE20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6D3F39-1ECF-45DA-ABA4-359E4C090F33}" vid="{84ED3A0C-FCB9-4B6E-AAFC-B0D9B2038F41}"/>
    </a:ext>
  </a:extLst>
</a:theme>
</file>

<file path=ppt/theme/theme2.xml><?xml version="1.0" encoding="utf-8"?>
<a:theme xmlns:a="http://schemas.openxmlformats.org/drawingml/2006/main" name="Florida PALM Project 16X9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3304B"/>
      </a:accent1>
      <a:accent2>
        <a:srgbClr val="22658A"/>
      </a:accent2>
      <a:accent3>
        <a:srgbClr val="AE2026"/>
      </a:accent3>
      <a:accent4>
        <a:srgbClr val="39639D"/>
      </a:accent4>
      <a:accent5>
        <a:srgbClr val="474B78"/>
      </a:accent5>
      <a:accent6>
        <a:srgbClr val="7D3C4A"/>
      </a:accent6>
      <a:hlink>
        <a:srgbClr val="AE2026"/>
      </a:hlink>
      <a:folHlink>
        <a:srgbClr val="AE20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 PALM Template 16x9" id="{C38747B7-F79C-4425-9648-F6178F6D18DD}" vid="{E5F5DA22-260B-4530-B56D-2FDBBB58664B}"/>
    </a:ext>
  </a:extLst>
</a:theme>
</file>

<file path=ppt/theme/theme3.xml><?xml version="1.0" encoding="utf-8"?>
<a:theme xmlns:a="http://schemas.openxmlformats.org/drawingml/2006/main" name="2_Theme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3304B"/>
      </a:accent1>
      <a:accent2>
        <a:srgbClr val="22658A"/>
      </a:accent2>
      <a:accent3>
        <a:srgbClr val="AE2026"/>
      </a:accent3>
      <a:accent4>
        <a:srgbClr val="39639D"/>
      </a:accent4>
      <a:accent5>
        <a:srgbClr val="474B78"/>
      </a:accent5>
      <a:accent6>
        <a:srgbClr val="7D3C4A"/>
      </a:accent6>
      <a:hlink>
        <a:srgbClr val="AE2026"/>
      </a:hlink>
      <a:folHlink>
        <a:srgbClr val="AE20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6D3F39-1ECF-45DA-ABA4-359E4C090F33}" vid="{84ED3A0C-FCB9-4B6E-AAFC-B0D9B2038F41}"/>
    </a:ext>
  </a:extLst>
</a:theme>
</file>

<file path=ppt/theme/theme4.xml><?xml version="1.0" encoding="utf-8"?>
<a:theme xmlns:a="http://schemas.openxmlformats.org/drawingml/2006/main" name="1_Theme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3304B"/>
      </a:accent1>
      <a:accent2>
        <a:srgbClr val="22658A"/>
      </a:accent2>
      <a:accent3>
        <a:srgbClr val="AE2026"/>
      </a:accent3>
      <a:accent4>
        <a:srgbClr val="39639D"/>
      </a:accent4>
      <a:accent5>
        <a:srgbClr val="474B78"/>
      </a:accent5>
      <a:accent6>
        <a:srgbClr val="7D3C4A"/>
      </a:accent6>
      <a:hlink>
        <a:srgbClr val="AE2026"/>
      </a:hlink>
      <a:folHlink>
        <a:srgbClr val="AE20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6D3F39-1ECF-45DA-ABA4-359E4C090F33}" vid="{84ED3A0C-FCB9-4B6E-AAFC-B0D9B2038F4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36B7C3094D748895C728BC36F5E65" ma:contentTypeVersion="1" ma:contentTypeDescription="Create a new document." ma:contentTypeScope="" ma:versionID="adfaebb1aed204abfcdb9771646831ef">
  <xsd:schema xmlns:xsd="http://www.w3.org/2001/XMLSchema" xmlns:xs="http://www.w3.org/2001/XMLSchema" xmlns:p="http://schemas.microsoft.com/office/2006/metadata/properties" xmlns:ns2="c18fadb0-354c-4f74-afa1-8ca5acdaa1a6" targetNamespace="http://schemas.microsoft.com/office/2006/metadata/properties" ma:root="true" ma:fieldsID="e59d885f8c5da744e29dc316cde70ccf" ns2:_="">
    <xsd:import namespace="c18fadb0-354c-4f74-afa1-8ca5acdaa1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fadb0-354c-4f74-afa1-8ca5acdaa1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8fadb0-354c-4f74-afa1-8ca5acdaa1a6">MXMF2QZJ3CU2-1489102074-1348</_dlc_DocId>
    <_dlc_DocIdUrl xmlns="c18fadb0-354c-4f74-afa1-8ca5acdaa1a6">
      <Url>http://dfsintranet.fldoi.gov/capitol/FLPALM/_layouts/DocIdRedir.aspx?ID=MXMF2QZJ3CU2-1489102074-1348</Url>
      <Description>MXMF2QZJ3CU2-1489102074-1348</Description>
    </_dlc_DocIdUrl>
  </documentManagement>
</p:properties>
</file>

<file path=customXml/itemProps1.xml><?xml version="1.0" encoding="utf-8"?>
<ds:datastoreItem xmlns:ds="http://schemas.openxmlformats.org/officeDocument/2006/customXml" ds:itemID="{E0F3D3AB-154C-4549-AD31-8A0F17A0C80F}"/>
</file>

<file path=customXml/itemProps2.xml><?xml version="1.0" encoding="utf-8"?>
<ds:datastoreItem xmlns:ds="http://schemas.openxmlformats.org/officeDocument/2006/customXml" ds:itemID="{F5271658-F240-4511-99F3-1547704B7206}"/>
</file>

<file path=customXml/itemProps3.xml><?xml version="1.0" encoding="utf-8"?>
<ds:datastoreItem xmlns:ds="http://schemas.openxmlformats.org/officeDocument/2006/customXml" ds:itemID="{D20B5133-A890-48DA-AD1D-55425E2669C0}"/>
</file>

<file path=customXml/itemProps4.xml><?xml version="1.0" encoding="utf-8"?>
<ds:datastoreItem xmlns:ds="http://schemas.openxmlformats.org/officeDocument/2006/customXml" ds:itemID="{542740B4-5AA9-41C7-8D1C-E29A989379B7}"/>
</file>

<file path=docProps/app.xml><?xml version="1.0" encoding="utf-8"?>
<Properties xmlns="http://schemas.openxmlformats.org/officeDocument/2006/extended-properties" xmlns:vt="http://schemas.openxmlformats.org/officeDocument/2006/docPropsVTypes">
  <TotalTime>11332</TotalTime>
  <Words>1196</Words>
  <Application>Microsoft Office PowerPoint</Application>
  <PresentationFormat>Widescreen</PresentationFormat>
  <Paragraphs>334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Verdana</vt:lpstr>
      <vt:lpstr>Wingdings 2</vt:lpstr>
      <vt:lpstr>Wingdings 3</vt:lpstr>
      <vt:lpstr>Theme1</vt:lpstr>
      <vt:lpstr>Florida PALM Project 16X9</vt:lpstr>
      <vt:lpstr>2_Theme1</vt:lpstr>
      <vt:lpstr>1_Theme1</vt:lpstr>
      <vt:lpstr>PowerPoint Presentation</vt:lpstr>
      <vt:lpstr>Tips &amp; Tricks for Monitoring Deposits</vt:lpstr>
      <vt:lpstr>PowerPoint Presentation</vt:lpstr>
      <vt:lpstr>Tips &amp; Tricks for Monitoring Deposits</vt:lpstr>
      <vt:lpstr>Tips &amp; Tricks for Monitoring Deposits</vt:lpstr>
      <vt:lpstr>Tips &amp; Tricks for Monitoring Deposits</vt:lpstr>
      <vt:lpstr>PowerPoint Presentation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PowerPoint Presentation</vt:lpstr>
      <vt:lpstr>PowerPoint Presentation</vt:lpstr>
      <vt:lpstr>PowerPoint Presentation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Tips &amp; Tricks for Monitoring Deposits</vt:lpstr>
      <vt:lpstr>PowerPoint Presentation</vt:lpstr>
      <vt:lpstr>Tips &amp; Tricks for Monitoring Deposits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Shelisa</dc:creator>
  <cp:lastModifiedBy>Harris, Shelisa</cp:lastModifiedBy>
  <cp:revision>224</cp:revision>
  <cp:lastPrinted>2021-12-09T20:52:53Z</cp:lastPrinted>
  <dcterms:created xsi:type="dcterms:W3CDTF">2021-11-19T18:28:04Z</dcterms:created>
  <dcterms:modified xsi:type="dcterms:W3CDTF">2021-12-21T20:21:29Z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632ca0b4-6734-4c3b-b21a-22204b00daae</vt:lpwstr>
  </property>
  <property fmtid="{D5CDD505-2E9C-101B-9397-08002B2CF9AE}" pid="3" name="ContentTypeId">
    <vt:lpwstr>0x010100F6C36B7C3094D748895C728BC36F5E65</vt:lpwstr>
  </property>
</Properties>
</file>