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5" r:id="rId3"/>
  </p:sldMasterIdLst>
  <p:notesMasterIdLst>
    <p:notesMasterId r:id="rId15"/>
  </p:notesMasterIdLst>
  <p:sldIdLst>
    <p:sldId id="256" r:id="rId4"/>
    <p:sldId id="397" r:id="rId5"/>
    <p:sldId id="398" r:id="rId6"/>
    <p:sldId id="395" r:id="rId7"/>
    <p:sldId id="263" r:id="rId8"/>
    <p:sldId id="264" r:id="rId9"/>
    <p:sldId id="399" r:id="rId10"/>
    <p:sldId id="400" r:id="rId11"/>
    <p:sldId id="267" r:id="rId12"/>
    <p:sldId id="372" r:id="rId13"/>
    <p:sldId id="2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45443</c:v>
                </c:pt>
                <c:pt idx="1">
                  <c:v>45412</c:v>
                </c:pt>
                <c:pt idx="2">
                  <c:v>45382</c:v>
                </c:pt>
                <c:pt idx="3">
                  <c:v>45351</c:v>
                </c:pt>
                <c:pt idx="4">
                  <c:v>45322</c:v>
                </c:pt>
                <c:pt idx="5">
                  <c:v>45283</c:v>
                </c:pt>
                <c:pt idx="6">
                  <c:v>45253</c:v>
                </c:pt>
                <c:pt idx="7">
                  <c:v>45230</c:v>
                </c:pt>
                <c:pt idx="8">
                  <c:v>45192</c:v>
                </c:pt>
                <c:pt idx="9">
                  <c:v>45161</c:v>
                </c:pt>
                <c:pt idx="10">
                  <c:v>45130</c:v>
                </c:pt>
                <c:pt idx="11">
                  <c:v>45100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63.511000000000003</c:v>
                </c:pt>
                <c:pt idx="1">
                  <c:v>64.122</c:v>
                </c:pt>
                <c:pt idx="2">
                  <c:v>61.155999999999999</c:v>
                </c:pt>
                <c:pt idx="3">
                  <c:v>61.265000000000001</c:v>
                </c:pt>
                <c:pt idx="4">
                  <c:v>65.361000000000004</c:v>
                </c:pt>
                <c:pt idx="5">
                  <c:v>63.491999999999997</c:v>
                </c:pt>
                <c:pt idx="6">
                  <c:v>60.918999999999997</c:v>
                </c:pt>
                <c:pt idx="7">
                  <c:v>60.531999999999996</c:v>
                </c:pt>
                <c:pt idx="8">
                  <c:v>61.462000000000003</c:v>
                </c:pt>
                <c:pt idx="9">
                  <c:v>60.96</c:v>
                </c:pt>
                <c:pt idx="10">
                  <c:v>63.395000000000003</c:v>
                </c:pt>
                <c:pt idx="11">
                  <c:v>64.626999999999995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6A-40F1-890E-09F2E3FD51CC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6A-40F1-890E-09F2E3FD51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0.54600000000000004</c:v>
                </c:pt>
                <c:pt idx="1">
                  <c:v>20.268999999999998</c:v>
                </c:pt>
                <c:pt idx="2">
                  <c:v>10.013</c:v>
                </c:pt>
                <c:pt idx="3">
                  <c:v>0.255</c:v>
                </c:pt>
                <c:pt idx="4">
                  <c:v>8.0950000000000006</c:v>
                </c:pt>
                <c:pt idx="5">
                  <c:v>17</c:v>
                </c:pt>
                <c:pt idx="6">
                  <c:v>7.3330000000000002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8.5969359638487838E-3</c:v>
                </c:pt>
                <c:pt idx="1">
                  <c:v>0.31914156602793214</c:v>
                </c:pt>
                <c:pt idx="2">
                  <c:v>0.15765772858245031</c:v>
                </c:pt>
                <c:pt idx="3">
                  <c:v>4.015052510588717E-3</c:v>
                </c:pt>
                <c:pt idx="4">
                  <c:v>0.12745823558123792</c:v>
                </c:pt>
                <c:pt idx="5">
                  <c:v>0.26767016737258115</c:v>
                </c:pt>
                <c:pt idx="6">
                  <c:v>0.11546031396136104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0.38313048133394217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58.917000000000002</c:v>
                </c:pt>
                <c:pt idx="1">
                  <c:v>4.5940000000000003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0.92766607359355069</c:v>
                </c:pt>
                <c:pt idx="1">
                  <c:v>7.2333926406449284E-2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45100</c:v>
                </c:pt>
                <c:pt idx="1">
                  <c:v>45130</c:v>
                </c:pt>
                <c:pt idx="2">
                  <c:v>45161</c:v>
                </c:pt>
                <c:pt idx="3">
                  <c:v>45192</c:v>
                </c:pt>
                <c:pt idx="4">
                  <c:v>45220</c:v>
                </c:pt>
                <c:pt idx="5">
                  <c:v>45260</c:v>
                </c:pt>
                <c:pt idx="6">
                  <c:v>45291</c:v>
                </c:pt>
                <c:pt idx="7">
                  <c:v>45322</c:v>
                </c:pt>
                <c:pt idx="8">
                  <c:v>45351</c:v>
                </c:pt>
                <c:pt idx="9">
                  <c:v>45382</c:v>
                </c:pt>
                <c:pt idx="10">
                  <c:v>45412</c:v>
                </c:pt>
                <c:pt idx="11">
                  <c:v>45443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2.2273999999999999E-2</c:v>
                </c:pt>
                <c:pt idx="1">
                  <c:v>2.6964999999999999E-2</c:v>
                </c:pt>
                <c:pt idx="2">
                  <c:v>2.5080999999999999E-2</c:v>
                </c:pt>
                <c:pt idx="3">
                  <c:v>2.3088000000000001E-2</c:v>
                </c:pt>
                <c:pt idx="4">
                  <c:v>2.4053000000000001E-2</c:v>
                </c:pt>
                <c:pt idx="5">
                  <c:v>2.6195E-2</c:v>
                </c:pt>
                <c:pt idx="6">
                  <c:v>3.6249999999999998E-2</c:v>
                </c:pt>
                <c:pt idx="7">
                  <c:v>3.1378999999999997E-2</c:v>
                </c:pt>
                <c:pt idx="8">
                  <c:v>2.6121999999999999E-2</c:v>
                </c:pt>
                <c:pt idx="9">
                  <c:v>3.0922999999999999E-2</c:v>
                </c:pt>
                <c:pt idx="10">
                  <c:v>2.7945000000000001E-2</c:v>
                </c:pt>
                <c:pt idx="11">
                  <c:v>3.4291000000000002E-2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2.7847E-2</c:v>
                </c:pt>
                <c:pt idx="1">
                  <c:v>2.1520999999999998E-2</c:v>
                </c:pt>
                <c:pt idx="2">
                  <c:v>1.6750999999999999E-2</c:v>
                </c:pt>
                <c:pt idx="3">
                  <c:v>1.6886000000000002E-2</c:v>
                </c:pt>
                <c:pt idx="4">
                  <c:v>2.0115000000000001E-2</c:v>
                </c:pt>
                <c:pt idx="5">
                  <c:v>1.8266999999999999E-2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3/31/2024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3.6231884057971015E-3"/>
                  <c:y val="1.864209693743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8.6956521739130974E-3"/>
                  <c:y val="8.3333333333332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E8-4CCE-9673-CE35B6A1BFA5}"/>
                </c:ext>
              </c:extLst>
            </c:dLbl>
            <c:dLbl>
              <c:idx val="7"/>
              <c:layout>
                <c:manualLayout>
                  <c:x val="-2.8011204481792717E-3"/>
                  <c:y val="1.9444444444444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0.55580000000000007</c:v>
                </c:pt>
                <c:pt idx="1">
                  <c:v>0.1628</c:v>
                </c:pt>
                <c:pt idx="2">
                  <c:v>2.8299999999999999E-2</c:v>
                </c:pt>
                <c:pt idx="3">
                  <c:v>6.4500000000000002E-2</c:v>
                </c:pt>
                <c:pt idx="4">
                  <c:v>0.16789999999999999</c:v>
                </c:pt>
                <c:pt idx="5">
                  <c:v>-1.8799999999999997E-2</c:v>
                </c:pt>
                <c:pt idx="6">
                  <c:v>1.46E-2</c:v>
                </c:pt>
                <c:pt idx="7">
                  <c:v>8.8000000000000005E-3</c:v>
                </c:pt>
                <c:pt idx="8">
                  <c:v>5.7000000000000002E-3</c:v>
                </c:pt>
                <c:pt idx="9">
                  <c:v>1.04E-2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1.111111111111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-1.690821256038603E-3"/>
                  <c:y val="-1.162562265704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0.57519999999999993</c:v>
                </c:pt>
                <c:pt idx="1">
                  <c:v>0.151</c:v>
                </c:pt>
                <c:pt idx="2">
                  <c:v>2.7E-2</c:v>
                </c:pt>
                <c:pt idx="3">
                  <c:v>6.1399999999999996E-2</c:v>
                </c:pt>
                <c:pt idx="4">
                  <c:v>0.16200000000000001</c:v>
                </c:pt>
                <c:pt idx="5">
                  <c:v>-2.0900000000000002E-2</c:v>
                </c:pt>
                <c:pt idx="6">
                  <c:v>2.07E-2</c:v>
                </c:pt>
                <c:pt idx="7">
                  <c:v>8.5000000000000006E-3</c:v>
                </c:pt>
                <c:pt idx="8">
                  <c:v>6.3E-3</c:v>
                </c:pt>
                <c:pt idx="9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5/31/2024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1.2077294685990338E-3"/>
                  <c:y val="1.8642096937436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1594212488144762E-2"/>
                  <c:y val="1.249999999999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5.7971014492753624E-3"/>
                  <c:y val="8.3333333333333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0.56330000000000002</c:v>
                </c:pt>
                <c:pt idx="1">
                  <c:v>0.1545</c:v>
                </c:pt>
                <c:pt idx="2">
                  <c:v>2.8899999999999999E-2</c:v>
                </c:pt>
                <c:pt idx="3">
                  <c:v>6.3399999999999998E-2</c:v>
                </c:pt>
                <c:pt idx="4">
                  <c:v>0.16300000000000001</c:v>
                </c:pt>
                <c:pt idx="5">
                  <c:v>-1.1000000000000001E-2</c:v>
                </c:pt>
                <c:pt idx="6">
                  <c:v>1.44E-2</c:v>
                </c:pt>
                <c:pt idx="7">
                  <c:v>8.6E-3</c:v>
                </c:pt>
                <c:pt idx="8">
                  <c:v>6.1999999999999998E-3</c:v>
                </c:pt>
                <c:pt idx="9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3/31/2024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0.71379999999999999</c:v>
                </c:pt>
                <c:pt idx="1">
                  <c:v>9.74E-2</c:v>
                </c:pt>
                <c:pt idx="2">
                  <c:v>2.1899999999999999E-2</c:v>
                </c:pt>
                <c:pt idx="3">
                  <c:v>9.3600000000000003E-2</c:v>
                </c:pt>
                <c:pt idx="4">
                  <c:v>6.3799999999999996E-2</c:v>
                </c:pt>
                <c:pt idx="5">
                  <c:v>8.0000000000000004E-4</c:v>
                </c:pt>
                <c:pt idx="6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4/30/2024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0.72460000000000002</c:v>
                </c:pt>
                <c:pt idx="1">
                  <c:v>9.1800000000000007E-2</c:v>
                </c:pt>
                <c:pt idx="2">
                  <c:v>2.1499999999999998E-2</c:v>
                </c:pt>
                <c:pt idx="3">
                  <c:v>9.2499999999999999E-2</c:v>
                </c:pt>
                <c:pt idx="4">
                  <c:v>6.0400000000000002E-2</c:v>
                </c:pt>
                <c:pt idx="5">
                  <c:v>6.9999999999999999E-4</c:v>
                </c:pt>
                <c:pt idx="6">
                  <c:v>8.5000000000000006E-3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5/31/2024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0.72140000000000004</c:v>
                </c:pt>
                <c:pt idx="1">
                  <c:v>9.5399999999999999E-2</c:v>
                </c:pt>
                <c:pt idx="2">
                  <c:v>2.3800000000000002E-2</c:v>
                </c:pt>
                <c:pt idx="3">
                  <c:v>8.7900000000000006E-2</c:v>
                </c:pt>
                <c:pt idx="4">
                  <c:v>6.2199999999999998E-2</c:v>
                </c:pt>
                <c:pt idx="5">
                  <c:v>6.9999999999999999E-4</c:v>
                </c:pt>
                <c:pt idx="6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3/31/2024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151515151515152E-2"/>
                  <c:y val="-5.64971751412430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695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1.0101010101010102E-2"/>
                  <c:y val="-1.1299435028248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0.30409999999999998</c:v>
                </c:pt>
                <c:pt idx="1">
                  <c:v>0.29649999999999999</c:v>
                </c:pt>
                <c:pt idx="2">
                  <c:v>0.13320000000000001</c:v>
                </c:pt>
                <c:pt idx="3">
                  <c:v>0.1464</c:v>
                </c:pt>
                <c:pt idx="4">
                  <c:v>7.0800000000000002E-2</c:v>
                </c:pt>
                <c:pt idx="5">
                  <c:v>2.98E-2</c:v>
                </c:pt>
                <c:pt idx="6">
                  <c:v>1.7500000000000002E-2</c:v>
                </c:pt>
                <c:pt idx="7">
                  <c:v>1.7000000000000001E-3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4/30/2024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0.34449999999999997</c:v>
                </c:pt>
                <c:pt idx="1">
                  <c:v>0.28499999999999998</c:v>
                </c:pt>
                <c:pt idx="2">
                  <c:v>0.11550000000000001</c:v>
                </c:pt>
                <c:pt idx="3">
                  <c:v>0.16200000000000001</c:v>
                </c:pt>
                <c:pt idx="4">
                  <c:v>4.9399999999999999E-2</c:v>
                </c:pt>
                <c:pt idx="5">
                  <c:v>2.7799999999999998E-2</c:v>
                </c:pt>
                <c:pt idx="6">
                  <c:v>1.52E-2</c:v>
                </c:pt>
                <c:pt idx="7">
                  <c:v>6.0000000000000006E-4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5/31/2024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1.136363636363627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-8.4745762711865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0.3291</c:v>
                </c:pt>
                <c:pt idx="1">
                  <c:v>0.28449999999999998</c:v>
                </c:pt>
                <c:pt idx="2">
                  <c:v>0.1221</c:v>
                </c:pt>
                <c:pt idx="3">
                  <c:v>0.15509999999999999</c:v>
                </c:pt>
                <c:pt idx="4">
                  <c:v>6.3700000000000007E-2</c:v>
                </c:pt>
                <c:pt idx="5">
                  <c:v>2.8400000000000002E-2</c:v>
                </c:pt>
                <c:pt idx="6">
                  <c:v>1.6299999999999999E-2</c:v>
                </c:pt>
                <c:pt idx="7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3.22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6/25/2024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6/25/2024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6/25/2024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6/25/2024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6/25/2024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6/25/2024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6/25/2024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6/25/2024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6/25/2024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6/25/2024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6/25/2024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899FEE4-F11D-D7DC-E039-8FA8080F3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26B984-DCDB-535A-D7E1-2477FAA8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51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DC591-C983-461C-9499-FAE8366244DD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00BD9-4243-D62D-CCFA-FDE6A6929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176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E0BF-B763-412F-9232-01A2403EB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669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C1AE4-BF6D-2ADD-BD5F-652204E0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FB2A-42ED-48E6-B8AA-190D4016C1CC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513F50-A251-C8E0-80FF-42B1E895C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9906-1874-4365-A30D-E420DEC00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022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BAB8A-62A0-0E31-CB86-9B01C873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B4A3-6AC4-4A1E-A1DF-B14420C801AB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A8867B-DA45-5FCF-C6EF-1772ACC40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F16C-5979-4BD0-B4A3-28DA6258D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809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DB1458-A9C5-D34A-DED4-6D9D039A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0FC-CD78-4670-849D-CF2851C7DBBB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5898E-9C4F-16A4-5733-6AB3C81661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32D6C-0747-47BD-AE4E-67CB5C02D4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172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50BEF7-8DED-5C20-72E6-0AF85A659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7213-47FB-439C-8FE9-1C892C71B1FC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E12A85-B1F0-4849-981D-59300ED752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462C-FDCE-4971-B45A-71CC224FE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162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93CD74-0B08-5F87-89D0-81EE109C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1FD1-4B1C-44C7-A569-8EC0023424D3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D7CD9F-DF95-E92E-49A0-3BA1A40ECD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199D-42B7-441B-852B-4BCE2E8A0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88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032F4E6-5B12-F23C-6196-D0A89238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D5AF-275B-4AEB-9D30-58DE25AFD4C4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028B1-68BF-8088-991B-362970734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7043-19CD-4965-AD2C-F57F970D0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8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958594-1C7A-EE96-CE7C-3FEBD28D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704AF-48BA-4C39-B961-DCCA7C159488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1C0D-77C3-D607-5B78-80D969D8D0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5ADA-264F-4423-A0A3-04ECAA11A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47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6/25/2024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0D459-EFB6-2A65-10C6-3C7027E9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E198-286A-4881-9555-0894FE1717A2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A58E0-57C1-3012-AB64-D4223B6F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305DC-33F1-88C8-64ED-F9873A70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955F-6773-49F7-85D8-D70C12959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43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4FAF9EC-F146-7148-C9F2-73587249C7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2800EA1A-A4C0-9CF7-FAD5-7B25BDB077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46275"/>
            <a:ext cx="32385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26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6/25/2024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6/25/2024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6/25/2024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6/25/2024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6/25/2024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6/25/2024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6/25/2024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BDF557DF-4DA3-CABD-C388-A2F0FB3699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D9DC368-FE96-F1DC-7915-6128742DF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EF41DC9-AF63-4204-C042-64060C400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84BBF-CEA3-9791-1196-065773C67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038" y="6484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1AC620-B65A-47C3-BCA8-A36D44C4C5B5}" type="datetimeFigureOut">
              <a:rPr lang="en-US"/>
              <a:pPr>
                <a:defRPr/>
              </a:pPr>
              <a:t>6/25/2024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48733-E9A4-A81E-C8B9-C2DAEE6C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2238" y="648493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8C95"/>
                </a:solidFill>
              </a:defRPr>
            </a:lvl1pPr>
          </a:lstStyle>
          <a:p>
            <a:pPr>
              <a:defRPr/>
            </a:pPr>
            <a:fld id="{E3F3C5EF-5275-419D-A80B-391A5C089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3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31,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AD06C6D-509D-47F2-F51F-9FE49DCA0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May 31, 2024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A9D06F2A-870D-A133-804B-438763037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523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8AB39C8-AF0D-19A5-78E0-A96DB8242444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87D1F943-933D-8EAB-F0CA-3BFE42024A36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87D1F943-933D-8EAB-F0CA-3BFE42024A3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ACDDC1D0-91C3-FA24-D1FA-D576F07D825D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ACDDC1D0-91C3-FA24-D1FA-D576F07D825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4338C8-AC2D-B1DE-0E3F-D4091A5E83C5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C2FBBCB-A92E-21B8-E747-0BE6816038CC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608679A-06D9-93D7-DDFB-7127B231D628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Total Market Value	   $2,565.2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NAV		   1.0001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Yield (360 basis)	   5.410%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50" dirty="0">
              <a:solidFill>
                <a:srgbClr val="15234A"/>
              </a:solidFill>
              <a:latin typeface="Calibri" panose="020F0502020204030204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50" dirty="0">
                <a:solidFill>
                  <a:srgbClr val="15234A"/>
                </a:solidFill>
                <a:latin typeface="Calibri" panose="020F0502020204030204"/>
                <a:cs typeface="Times New Roman" pitchFamily="18" charset="0"/>
              </a:rPr>
              <a:t>WAM		   47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197B4D-3B24-96AD-13F0-C6BA29ECB080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75.42%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$1,934.6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5.45%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$139.8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19.13%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$490.8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9D03A6AD-AE47-532E-874B-C984D0605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15234A"/>
                </a:solidFill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C1DDF219-AF58-C1AB-8AE1-97A337EAC153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C1DDF219-AF58-C1AB-8AE1-97A337EAC15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259984"/>
              </p:ext>
            </p:extLst>
          </p:nvPr>
        </p:nvGraphicFramePr>
        <p:xfrm>
          <a:off x="838200" y="213360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 31,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$63,510,524,666.37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271583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May 31,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445636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May 31,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439318"/>
              </p:ext>
            </p:extLst>
          </p:nvPr>
        </p:nvGraphicFramePr>
        <p:xfrm>
          <a:off x="2104445" y="2005783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78785037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May 31, 2024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81941931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79605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675714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43556960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11426</TotalTime>
  <Words>323</Words>
  <PresentationFormat>Widescreen</PresentationFormat>
  <Paragraphs>118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Office Theme</vt:lpstr>
      <vt:lpstr>1_Office Theme</vt:lpstr>
      <vt:lpstr>2_Office Theme</vt:lpstr>
      <vt:lpstr>Chart</vt:lpstr>
      <vt:lpstr>Florida State Treasury Investments</vt:lpstr>
      <vt:lpstr>Treasury Investment Portfolio</vt:lpstr>
      <vt:lpstr>Portfolio Allocation as of  May 31, 2024</vt:lpstr>
      <vt:lpstr>Treasury Participants  as of May 31, 2024</vt:lpstr>
      <vt:lpstr>Net Earnings Rate  (past 12 months) </vt:lpstr>
      <vt:lpstr>Annualized Net Earnings Rate  as of May 31, 2024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May 31,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2021-11-17T21:34:04Z</cp:lastPrinted>
  <dcterms:created xsi:type="dcterms:W3CDTF">2017-12-18T19:50:46Z</dcterms:created>
  <dcterms:modified xsi:type="dcterms:W3CDTF">2024-06-25T18:31:14Z</dcterms:modified>
</cp:coreProperties>
</file>