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drawings/drawing1.xml" ContentType="application/vnd.openxmlformats-officedocument.drawingml.chartshapes+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6.xml" ContentType="application/vnd.openxmlformats-officedocument.drawingml.chart+xml"/>
  <Override PartName="/ppt/charts/style27.xml" ContentType="application/vnd.ms-office.chartstyle+xml"/>
  <Override PartName="/ppt/charts/colors2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Lst>
  <p:notesMasterIdLst>
    <p:notesMasterId r:id="rId69"/>
  </p:notesMasterIdLst>
  <p:sldIdLst>
    <p:sldId id="263" r:id="rId4"/>
    <p:sldId id="301" r:id="rId5"/>
    <p:sldId id="850" r:id="rId6"/>
    <p:sldId id="753" r:id="rId7"/>
    <p:sldId id="785" r:id="rId8"/>
    <p:sldId id="786" r:id="rId9"/>
    <p:sldId id="787" r:id="rId10"/>
    <p:sldId id="788" r:id="rId11"/>
    <p:sldId id="836" r:id="rId12"/>
    <p:sldId id="851" r:id="rId13"/>
    <p:sldId id="840" r:id="rId14"/>
    <p:sldId id="837" r:id="rId15"/>
    <p:sldId id="272" r:id="rId16"/>
    <p:sldId id="834" r:id="rId17"/>
    <p:sldId id="419" r:id="rId18"/>
    <p:sldId id="835" r:id="rId19"/>
    <p:sldId id="277" r:id="rId20"/>
    <p:sldId id="807" r:id="rId21"/>
    <p:sldId id="844" r:id="rId22"/>
    <p:sldId id="838" r:id="rId23"/>
    <p:sldId id="354" r:id="rId24"/>
    <p:sldId id="843" r:id="rId25"/>
    <p:sldId id="841" r:id="rId26"/>
    <p:sldId id="845" r:id="rId27"/>
    <p:sldId id="846" r:id="rId28"/>
    <p:sldId id="847" r:id="rId29"/>
    <p:sldId id="806" r:id="rId30"/>
    <p:sldId id="812" r:id="rId31"/>
    <p:sldId id="848" r:id="rId32"/>
    <p:sldId id="849" r:id="rId33"/>
    <p:sldId id="809" r:id="rId34"/>
    <p:sldId id="810" r:id="rId35"/>
    <p:sldId id="811" r:id="rId36"/>
    <p:sldId id="771" r:id="rId37"/>
    <p:sldId id="823" r:id="rId38"/>
    <p:sldId id="842" r:id="rId39"/>
    <p:sldId id="839" r:id="rId40"/>
    <p:sldId id="754" r:id="rId41"/>
    <p:sldId id="799" r:id="rId42"/>
    <p:sldId id="800" r:id="rId43"/>
    <p:sldId id="859" r:id="rId44"/>
    <p:sldId id="342" r:id="rId45"/>
    <p:sldId id="422" r:id="rId46"/>
    <p:sldId id="469" r:id="rId47"/>
    <p:sldId id="426" r:id="rId48"/>
    <p:sldId id="288" r:id="rId49"/>
    <p:sldId id="797" r:id="rId50"/>
    <p:sldId id="389" r:id="rId51"/>
    <p:sldId id="390" r:id="rId52"/>
    <p:sldId id="376" r:id="rId53"/>
    <p:sldId id="860" r:id="rId54"/>
    <p:sldId id="378" r:id="rId55"/>
    <p:sldId id="379" r:id="rId56"/>
    <p:sldId id="380" r:id="rId57"/>
    <p:sldId id="852" r:id="rId58"/>
    <p:sldId id="853" r:id="rId59"/>
    <p:sldId id="854" r:id="rId60"/>
    <p:sldId id="855" r:id="rId61"/>
    <p:sldId id="856" r:id="rId62"/>
    <p:sldId id="368" r:id="rId63"/>
    <p:sldId id="371" r:id="rId64"/>
    <p:sldId id="370" r:id="rId65"/>
    <p:sldId id="857" r:id="rId66"/>
    <p:sldId id="858" r:id="rId67"/>
    <p:sldId id="260" r:id="rId6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172"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Assets (in millions)</c:v>
                </c:pt>
              </c:strCache>
            </c:strRef>
          </c:tx>
          <c:spPr>
            <a:ln w="28575" cap="rnd">
              <a:solidFill>
                <a:schemeClr val="accent1"/>
              </a:solidFill>
              <a:round/>
            </a:ln>
            <a:effectLst/>
          </c:spPr>
          <c:marker>
            <c:symbol val="none"/>
          </c:marker>
          <c:cat>
            <c:numRef>
              <c:f>Sheet1!$A$41:$A$149</c:f>
              <c:numCache>
                <c:formatCode>[$-409]mmm\-yy;@</c:formatCode>
                <c:ptCount val="109"/>
                <c:pt idx="0">
                  <c:v>42094</c:v>
                </c:pt>
                <c:pt idx="1">
                  <c:v>42124</c:v>
                </c:pt>
                <c:pt idx="2">
                  <c:v>42155</c:v>
                </c:pt>
                <c:pt idx="3">
                  <c:v>42185</c:v>
                </c:pt>
                <c:pt idx="4">
                  <c:v>42216</c:v>
                </c:pt>
                <c:pt idx="5">
                  <c:v>42247</c:v>
                </c:pt>
                <c:pt idx="6">
                  <c:v>42277</c:v>
                </c:pt>
                <c:pt idx="7">
                  <c:v>42308</c:v>
                </c:pt>
                <c:pt idx="8">
                  <c:v>42338</c:v>
                </c:pt>
                <c:pt idx="9">
                  <c:v>42369</c:v>
                </c:pt>
                <c:pt idx="10">
                  <c:v>42400</c:v>
                </c:pt>
                <c:pt idx="11">
                  <c:v>42429</c:v>
                </c:pt>
                <c:pt idx="12">
                  <c:v>42460</c:v>
                </c:pt>
                <c:pt idx="13">
                  <c:v>42490</c:v>
                </c:pt>
                <c:pt idx="14">
                  <c:v>42521</c:v>
                </c:pt>
                <c:pt idx="15">
                  <c:v>42551</c:v>
                </c:pt>
                <c:pt idx="16">
                  <c:v>42582</c:v>
                </c:pt>
                <c:pt idx="17">
                  <c:v>42613</c:v>
                </c:pt>
                <c:pt idx="18">
                  <c:v>42643</c:v>
                </c:pt>
                <c:pt idx="19">
                  <c:v>42674</c:v>
                </c:pt>
                <c:pt idx="20">
                  <c:v>42704</c:v>
                </c:pt>
                <c:pt idx="21">
                  <c:v>42735</c:v>
                </c:pt>
                <c:pt idx="22">
                  <c:v>42766</c:v>
                </c:pt>
                <c:pt idx="23">
                  <c:v>42794</c:v>
                </c:pt>
                <c:pt idx="24">
                  <c:v>42825</c:v>
                </c:pt>
                <c:pt idx="25">
                  <c:v>42855</c:v>
                </c:pt>
                <c:pt idx="26">
                  <c:v>42886</c:v>
                </c:pt>
                <c:pt idx="27">
                  <c:v>42916</c:v>
                </c:pt>
                <c:pt idx="28">
                  <c:v>42947</c:v>
                </c:pt>
                <c:pt idx="29">
                  <c:v>42978</c:v>
                </c:pt>
                <c:pt idx="30">
                  <c:v>43008</c:v>
                </c:pt>
                <c:pt idx="31">
                  <c:v>43039</c:v>
                </c:pt>
                <c:pt idx="32">
                  <c:v>43069</c:v>
                </c:pt>
                <c:pt idx="33">
                  <c:v>43100</c:v>
                </c:pt>
                <c:pt idx="34">
                  <c:v>43131</c:v>
                </c:pt>
                <c:pt idx="35">
                  <c:v>43159</c:v>
                </c:pt>
                <c:pt idx="36">
                  <c:v>43190</c:v>
                </c:pt>
                <c:pt idx="37">
                  <c:v>43220</c:v>
                </c:pt>
                <c:pt idx="38">
                  <c:v>43251</c:v>
                </c:pt>
                <c:pt idx="39">
                  <c:v>43281</c:v>
                </c:pt>
                <c:pt idx="40">
                  <c:v>43312</c:v>
                </c:pt>
                <c:pt idx="41">
                  <c:v>43343</c:v>
                </c:pt>
                <c:pt idx="42">
                  <c:v>43373</c:v>
                </c:pt>
                <c:pt idx="43">
                  <c:v>43404</c:v>
                </c:pt>
                <c:pt idx="44">
                  <c:v>43434</c:v>
                </c:pt>
                <c:pt idx="45">
                  <c:v>43465</c:v>
                </c:pt>
                <c:pt idx="46">
                  <c:v>43496</c:v>
                </c:pt>
                <c:pt idx="47">
                  <c:v>43524</c:v>
                </c:pt>
                <c:pt idx="48">
                  <c:v>43555</c:v>
                </c:pt>
                <c:pt idx="49">
                  <c:v>43585</c:v>
                </c:pt>
                <c:pt idx="50">
                  <c:v>43616</c:v>
                </c:pt>
                <c:pt idx="51">
                  <c:v>43646</c:v>
                </c:pt>
                <c:pt idx="52">
                  <c:v>43677</c:v>
                </c:pt>
                <c:pt idx="53">
                  <c:v>43708</c:v>
                </c:pt>
                <c:pt idx="54">
                  <c:v>43738</c:v>
                </c:pt>
                <c:pt idx="55">
                  <c:v>43769</c:v>
                </c:pt>
                <c:pt idx="56">
                  <c:v>43799</c:v>
                </c:pt>
                <c:pt idx="57">
                  <c:v>43830</c:v>
                </c:pt>
                <c:pt idx="58">
                  <c:v>43861</c:v>
                </c:pt>
                <c:pt idx="59">
                  <c:v>43890</c:v>
                </c:pt>
                <c:pt idx="60">
                  <c:v>43921</c:v>
                </c:pt>
                <c:pt idx="61">
                  <c:v>43951</c:v>
                </c:pt>
                <c:pt idx="62">
                  <c:v>43982</c:v>
                </c:pt>
                <c:pt idx="63">
                  <c:v>44012</c:v>
                </c:pt>
                <c:pt idx="64">
                  <c:v>44043</c:v>
                </c:pt>
                <c:pt idx="65">
                  <c:v>44074</c:v>
                </c:pt>
                <c:pt idx="66">
                  <c:v>44104</c:v>
                </c:pt>
                <c:pt idx="67">
                  <c:v>44135</c:v>
                </c:pt>
                <c:pt idx="68">
                  <c:v>44165</c:v>
                </c:pt>
                <c:pt idx="69">
                  <c:v>44196</c:v>
                </c:pt>
                <c:pt idx="70">
                  <c:v>44227</c:v>
                </c:pt>
                <c:pt idx="71">
                  <c:v>44255</c:v>
                </c:pt>
                <c:pt idx="72">
                  <c:v>44286</c:v>
                </c:pt>
                <c:pt idx="73">
                  <c:v>44316</c:v>
                </c:pt>
                <c:pt idx="74">
                  <c:v>44347</c:v>
                </c:pt>
                <c:pt idx="75">
                  <c:v>44377</c:v>
                </c:pt>
                <c:pt idx="76">
                  <c:v>44408</c:v>
                </c:pt>
                <c:pt idx="77">
                  <c:v>44439</c:v>
                </c:pt>
                <c:pt idx="78">
                  <c:v>44469</c:v>
                </c:pt>
                <c:pt idx="79">
                  <c:v>44500</c:v>
                </c:pt>
                <c:pt idx="80">
                  <c:v>44530</c:v>
                </c:pt>
                <c:pt idx="81">
                  <c:v>44561</c:v>
                </c:pt>
                <c:pt idx="82">
                  <c:v>44592</c:v>
                </c:pt>
                <c:pt idx="83">
                  <c:v>44620</c:v>
                </c:pt>
                <c:pt idx="84">
                  <c:v>44650</c:v>
                </c:pt>
                <c:pt idx="85">
                  <c:v>44680</c:v>
                </c:pt>
                <c:pt idx="86">
                  <c:v>44710</c:v>
                </c:pt>
                <c:pt idx="87">
                  <c:v>44740</c:v>
                </c:pt>
                <c:pt idx="88">
                  <c:v>44770</c:v>
                </c:pt>
                <c:pt idx="89">
                  <c:v>44800</c:v>
                </c:pt>
                <c:pt idx="90">
                  <c:v>44830</c:v>
                </c:pt>
                <c:pt idx="91">
                  <c:v>44835</c:v>
                </c:pt>
                <c:pt idx="92">
                  <c:v>44866</c:v>
                </c:pt>
                <c:pt idx="93">
                  <c:v>44896</c:v>
                </c:pt>
                <c:pt idx="94">
                  <c:v>44927</c:v>
                </c:pt>
                <c:pt idx="95">
                  <c:v>44958</c:v>
                </c:pt>
                <c:pt idx="96">
                  <c:v>44986</c:v>
                </c:pt>
                <c:pt idx="97">
                  <c:v>45017</c:v>
                </c:pt>
                <c:pt idx="98">
                  <c:v>45047</c:v>
                </c:pt>
                <c:pt idx="99">
                  <c:v>45078</c:v>
                </c:pt>
                <c:pt idx="100">
                  <c:v>45108</c:v>
                </c:pt>
                <c:pt idx="101">
                  <c:v>45139</c:v>
                </c:pt>
                <c:pt idx="102">
                  <c:v>45170</c:v>
                </c:pt>
                <c:pt idx="103">
                  <c:v>45200</c:v>
                </c:pt>
                <c:pt idx="104">
                  <c:v>45231</c:v>
                </c:pt>
                <c:pt idx="105">
                  <c:v>45261</c:v>
                </c:pt>
                <c:pt idx="106">
                  <c:v>45292</c:v>
                </c:pt>
                <c:pt idx="107">
                  <c:v>45323</c:v>
                </c:pt>
                <c:pt idx="108">
                  <c:v>45352</c:v>
                </c:pt>
              </c:numCache>
            </c:numRef>
          </c:cat>
          <c:val>
            <c:numRef>
              <c:f>Sheet1!$B$41:$B$149</c:f>
              <c:numCache>
                <c:formatCode>_("$"* #,##0_);_("$"* \(#,##0\);_("$"* "-"??_);_(@_)</c:formatCode>
                <c:ptCount val="109"/>
                <c:pt idx="0">
                  <c:v>23513.643788819998</c:v>
                </c:pt>
                <c:pt idx="1">
                  <c:v>24784.092167969997</c:v>
                </c:pt>
                <c:pt idx="2">
                  <c:v>22579.346951619998</c:v>
                </c:pt>
                <c:pt idx="3">
                  <c:v>22086.207460410002</c:v>
                </c:pt>
                <c:pt idx="4">
                  <c:v>22551.541960800005</c:v>
                </c:pt>
                <c:pt idx="5">
                  <c:v>22481.142598800005</c:v>
                </c:pt>
                <c:pt idx="6">
                  <c:v>23228.231825549996</c:v>
                </c:pt>
                <c:pt idx="7">
                  <c:v>22604.13081033</c:v>
                </c:pt>
                <c:pt idx="8">
                  <c:v>22458.196236930002</c:v>
                </c:pt>
                <c:pt idx="9">
                  <c:v>22918.366473550002</c:v>
                </c:pt>
                <c:pt idx="10">
                  <c:v>24134.546252049997</c:v>
                </c:pt>
                <c:pt idx="11">
                  <c:v>24226.949966190001</c:v>
                </c:pt>
                <c:pt idx="12">
                  <c:v>24693.906666330004</c:v>
                </c:pt>
                <c:pt idx="13">
                  <c:v>25229.68909222</c:v>
                </c:pt>
                <c:pt idx="14">
                  <c:v>24029.07298072</c:v>
                </c:pt>
                <c:pt idx="15">
                  <c:v>24402.115237139998</c:v>
                </c:pt>
                <c:pt idx="16">
                  <c:v>24354.872345320004</c:v>
                </c:pt>
                <c:pt idx="17">
                  <c:v>24726.506139869998</c:v>
                </c:pt>
                <c:pt idx="18">
                  <c:v>25114.615039209999</c:v>
                </c:pt>
                <c:pt idx="19">
                  <c:v>25009.030610200003</c:v>
                </c:pt>
                <c:pt idx="20">
                  <c:v>23947.21911043</c:v>
                </c:pt>
                <c:pt idx="21">
                  <c:v>24244.288508939997</c:v>
                </c:pt>
                <c:pt idx="22">
                  <c:v>25274.27860184</c:v>
                </c:pt>
                <c:pt idx="23">
                  <c:v>25270.407034790001</c:v>
                </c:pt>
                <c:pt idx="24">
                  <c:v>25246.524539069997</c:v>
                </c:pt>
                <c:pt idx="25">
                  <c:v>25926.20742069</c:v>
                </c:pt>
                <c:pt idx="26">
                  <c:v>24389.876814650001</c:v>
                </c:pt>
                <c:pt idx="27">
                  <c:v>23328.107400650002</c:v>
                </c:pt>
                <c:pt idx="28">
                  <c:v>23511.440435569999</c:v>
                </c:pt>
                <c:pt idx="29">
                  <c:v>23072.022238800004</c:v>
                </c:pt>
                <c:pt idx="30">
                  <c:v>23413.307897450002</c:v>
                </c:pt>
                <c:pt idx="31">
                  <c:v>22777.686150850001</c:v>
                </c:pt>
                <c:pt idx="32">
                  <c:v>21907.494381640001</c:v>
                </c:pt>
                <c:pt idx="33">
                  <c:v>23335.167900110002</c:v>
                </c:pt>
                <c:pt idx="34">
                  <c:v>24105.70293775</c:v>
                </c:pt>
                <c:pt idx="35">
                  <c:v>23578.966243349998</c:v>
                </c:pt>
                <c:pt idx="36">
                  <c:v>23174.576318029998</c:v>
                </c:pt>
                <c:pt idx="37">
                  <c:v>24550.43275018</c:v>
                </c:pt>
                <c:pt idx="38">
                  <c:v>23029.27736923</c:v>
                </c:pt>
                <c:pt idx="39">
                  <c:v>23114.082136049998</c:v>
                </c:pt>
                <c:pt idx="40">
                  <c:v>23373.610315949998</c:v>
                </c:pt>
                <c:pt idx="41">
                  <c:v>22903.142133379999</c:v>
                </c:pt>
                <c:pt idx="42">
                  <c:v>23474.197592469998</c:v>
                </c:pt>
                <c:pt idx="43">
                  <c:v>23643.298678490002</c:v>
                </c:pt>
                <c:pt idx="44">
                  <c:v>22458.65464569</c:v>
                </c:pt>
                <c:pt idx="45">
                  <c:v>23636.35160391</c:v>
                </c:pt>
                <c:pt idx="46">
                  <c:v>24424.018539860001</c:v>
                </c:pt>
                <c:pt idx="47">
                  <c:v>23978.780421810003</c:v>
                </c:pt>
                <c:pt idx="48">
                  <c:v>24050.300442669999</c:v>
                </c:pt>
                <c:pt idx="49">
                  <c:v>25551.598881299997</c:v>
                </c:pt>
                <c:pt idx="50">
                  <c:v>24990.546008300003</c:v>
                </c:pt>
                <c:pt idx="51">
                  <c:v>25809.793160649999</c:v>
                </c:pt>
                <c:pt idx="52">
                  <c:v>25746.030220460001</c:v>
                </c:pt>
                <c:pt idx="53">
                  <c:v>25601.843941979998</c:v>
                </c:pt>
                <c:pt idx="54">
                  <c:v>25301.855954269995</c:v>
                </c:pt>
                <c:pt idx="55">
                  <c:v>24882.94311629</c:v>
                </c:pt>
                <c:pt idx="56">
                  <c:v>24679.338790229998</c:v>
                </c:pt>
                <c:pt idx="57">
                  <c:v>25626.262366419996</c:v>
                </c:pt>
                <c:pt idx="58">
                  <c:v>26821.087889609997</c:v>
                </c:pt>
                <c:pt idx="59">
                  <c:v>26343.288490619998</c:v>
                </c:pt>
                <c:pt idx="60">
                  <c:v>26694.765068790002</c:v>
                </c:pt>
                <c:pt idx="61">
                  <c:v>33230.541230180002</c:v>
                </c:pt>
                <c:pt idx="62">
                  <c:v>30954.969992310002</c:v>
                </c:pt>
                <c:pt idx="63">
                  <c:v>30706.168286640001</c:v>
                </c:pt>
                <c:pt idx="64">
                  <c:v>30852.012490159999</c:v>
                </c:pt>
                <c:pt idx="65">
                  <c:v>30624.296526310001</c:v>
                </c:pt>
                <c:pt idx="66">
                  <c:v>30636.945704850004</c:v>
                </c:pt>
                <c:pt idx="67">
                  <c:v>30893.639605449996</c:v>
                </c:pt>
                <c:pt idx="68">
                  <c:v>30504.123190630002</c:v>
                </c:pt>
                <c:pt idx="69">
                  <c:v>31184.497270069998</c:v>
                </c:pt>
                <c:pt idx="70">
                  <c:v>33387.615680869996</c:v>
                </c:pt>
                <c:pt idx="71">
                  <c:v>33044.649001910002</c:v>
                </c:pt>
                <c:pt idx="72">
                  <c:v>33972.754668709997</c:v>
                </c:pt>
                <c:pt idx="73">
                  <c:v>36841.12280592</c:v>
                </c:pt>
                <c:pt idx="74">
                  <c:v>40620.413575309998</c:v>
                </c:pt>
                <c:pt idx="75">
                  <c:v>42495.760821450007</c:v>
                </c:pt>
                <c:pt idx="76">
                  <c:v>43403.019158290001</c:v>
                </c:pt>
                <c:pt idx="77">
                  <c:v>44229.737515730005</c:v>
                </c:pt>
                <c:pt idx="78">
                  <c:v>44118.101252040004</c:v>
                </c:pt>
                <c:pt idx="79">
                  <c:v>44192.279818720002</c:v>
                </c:pt>
                <c:pt idx="80">
                  <c:v>44990.750583430003</c:v>
                </c:pt>
                <c:pt idx="81">
                  <c:v>47089.422090980006</c:v>
                </c:pt>
                <c:pt idx="82">
                  <c:v>48116.732664900002</c:v>
                </c:pt>
                <c:pt idx="83">
                  <c:v>49220.817624629999</c:v>
                </c:pt>
                <c:pt idx="84">
                  <c:v>49306.885226320002</c:v>
                </c:pt>
                <c:pt idx="85">
                  <c:v>51371.769477579997</c:v>
                </c:pt>
                <c:pt idx="86">
                  <c:v>56080.498932369999</c:v>
                </c:pt>
                <c:pt idx="87">
                  <c:v>57199.70803324999</c:v>
                </c:pt>
                <c:pt idx="88">
                  <c:v>58510.61815106</c:v>
                </c:pt>
                <c:pt idx="89">
                  <c:v>57851.044841969997</c:v>
                </c:pt>
                <c:pt idx="90">
                  <c:v>57948.555599029998</c:v>
                </c:pt>
                <c:pt idx="91">
                  <c:v>57140.657604599997</c:v>
                </c:pt>
                <c:pt idx="92">
                  <c:v>58121.464681620004</c:v>
                </c:pt>
                <c:pt idx="93">
                  <c:v>59615.774475149999</c:v>
                </c:pt>
                <c:pt idx="94">
                  <c:v>61478.442270130006</c:v>
                </c:pt>
                <c:pt idx="95">
                  <c:v>61223.039439369997</c:v>
                </c:pt>
                <c:pt idx="96">
                  <c:v>61860.562117490001</c:v>
                </c:pt>
                <c:pt idx="97">
                  <c:v>64205.117158569992</c:v>
                </c:pt>
                <c:pt idx="98">
                  <c:v>63405.530798480002</c:v>
                </c:pt>
                <c:pt idx="99">
                  <c:v>64626.78666889001</c:v>
                </c:pt>
                <c:pt idx="100">
                  <c:v>63395.053009770003</c:v>
                </c:pt>
                <c:pt idx="101">
                  <c:v>60960.255590560002</c:v>
                </c:pt>
                <c:pt idx="102">
                  <c:v>61461.830499630007</c:v>
                </c:pt>
                <c:pt idx="103">
                  <c:v>60531.644215249995</c:v>
                </c:pt>
                <c:pt idx="104">
                  <c:v>60918.531605939999</c:v>
                </c:pt>
                <c:pt idx="105">
                  <c:v>63492.326056809987</c:v>
                </c:pt>
                <c:pt idx="106">
                  <c:v>65361.621205209995</c:v>
                </c:pt>
                <c:pt idx="107">
                  <c:v>61265.339985400002</c:v>
                </c:pt>
                <c:pt idx="108">
                  <c:v>61156.20427680001</c:v>
                </c:pt>
              </c:numCache>
            </c:numRef>
          </c:val>
          <c:smooth val="0"/>
          <c:extLst>
            <c:ext xmlns:c16="http://schemas.microsoft.com/office/drawing/2014/chart" uri="{C3380CC4-5D6E-409C-BE32-E72D297353CC}">
              <c16:uniqueId val="{00000000-0C34-440C-A7C3-A8E4D17BA533}"/>
            </c:ext>
          </c:extLst>
        </c:ser>
        <c:dLbls>
          <c:showLegendKey val="0"/>
          <c:showVal val="0"/>
          <c:showCatName val="0"/>
          <c:showSerName val="0"/>
          <c:showPercent val="0"/>
          <c:showBubbleSize val="0"/>
        </c:dLbls>
        <c:smooth val="0"/>
        <c:axId val="1040455048"/>
        <c:axId val="1040460624"/>
      </c:lineChart>
      <c:dateAx>
        <c:axId val="10404550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60624"/>
        <c:crosses val="autoZero"/>
        <c:auto val="1"/>
        <c:lblOffset val="100"/>
        <c:baseTimeUnit val="months"/>
      </c:dateAx>
      <c:valAx>
        <c:axId val="104046062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045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847040"/>
        <c:axId val="169861120"/>
      </c:barChart>
      <c:catAx>
        <c:axId val="169847040"/>
        <c:scaling>
          <c:orientation val="minMax"/>
        </c:scaling>
        <c:delete val="0"/>
        <c:axPos val="b"/>
        <c:numFmt formatCode="[$-409]mmm\-yy;@" sourceLinked="0"/>
        <c:majorTickMark val="out"/>
        <c:minorTickMark val="none"/>
        <c:tickLblPos val="nextTo"/>
        <c:crossAx val="169861120"/>
        <c:crosses val="autoZero"/>
        <c:auto val="1"/>
        <c:lblAlgn val="ctr"/>
        <c:lblOffset val="100"/>
        <c:noMultiLvlLbl val="0"/>
      </c:catAx>
      <c:valAx>
        <c:axId val="16986112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84704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Bond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Balances'!$R$1</c:f>
              <c:strCache>
                <c:ptCount val="1"/>
                <c:pt idx="0">
                  <c:v> SPIA Non-State Bond Accounts $ </c:v>
                </c:pt>
              </c:strCache>
            </c:strRef>
          </c:tx>
          <c:spPr>
            <a:solidFill>
              <a:schemeClr val="accent1">
                <a:shade val="58000"/>
              </a:schemeClr>
            </a:solidFill>
            <a:ln>
              <a:noFill/>
            </a:ln>
            <a:effectLst/>
          </c:spPr>
          <c:cat>
            <c:numRef>
              <c:f>'Monthly Balances'!$A$148:$A$208</c:f>
              <c:numCache>
                <c:formatCode>m/d/yyyy</c:formatCode>
                <c:ptCount val="61"/>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pt idx="55">
                  <c:v>45230</c:v>
                </c:pt>
                <c:pt idx="56">
                  <c:v>45260</c:v>
                </c:pt>
                <c:pt idx="57">
                  <c:v>45291</c:v>
                </c:pt>
                <c:pt idx="58">
                  <c:v>45322</c:v>
                </c:pt>
                <c:pt idx="59">
                  <c:v>45351</c:v>
                </c:pt>
                <c:pt idx="60">
                  <c:v>45382</c:v>
                </c:pt>
              </c:numCache>
            </c:numRef>
          </c:cat>
          <c:val>
            <c:numRef>
              <c:f>'Monthly Balances'!$R$136:$R$208</c:f>
              <c:numCache>
                <c:formatCode>_("$"* #,##0.00_);_("$"* \(#,##0.00\);_("$"* "-"??_);_(@_)</c:formatCode>
                <c:ptCount val="73"/>
                <c:pt idx="0">
                  <c:v>130112912.34</c:v>
                </c:pt>
                <c:pt idx="1">
                  <c:v>123882666.8</c:v>
                </c:pt>
                <c:pt idx="2">
                  <c:v>93221484.850000009</c:v>
                </c:pt>
                <c:pt idx="3">
                  <c:v>86642755.350000009</c:v>
                </c:pt>
                <c:pt idx="4">
                  <c:v>76044946.109999999</c:v>
                </c:pt>
                <c:pt idx="5">
                  <c:v>71378436.969999999</c:v>
                </c:pt>
                <c:pt idx="6">
                  <c:v>66276857.620000005</c:v>
                </c:pt>
                <c:pt idx="7">
                  <c:v>103516972.19999999</c:v>
                </c:pt>
                <c:pt idx="8">
                  <c:v>104379635.58</c:v>
                </c:pt>
                <c:pt idx="9">
                  <c:v>102338909.2</c:v>
                </c:pt>
                <c:pt idx="10">
                  <c:v>84403394.060000002</c:v>
                </c:pt>
                <c:pt idx="11">
                  <c:v>87496025.980000004</c:v>
                </c:pt>
                <c:pt idx="12">
                  <c:v>88660557.790000007</c:v>
                </c:pt>
                <c:pt idx="13">
                  <c:v>86579304.189999998</c:v>
                </c:pt>
                <c:pt idx="14">
                  <c:v>80437441.629999995</c:v>
                </c:pt>
                <c:pt idx="15">
                  <c:v>67548257.530000001</c:v>
                </c:pt>
                <c:pt idx="16">
                  <c:v>58055325.010000005</c:v>
                </c:pt>
                <c:pt idx="17">
                  <c:v>74349057.109999999</c:v>
                </c:pt>
                <c:pt idx="18">
                  <c:v>77825359</c:v>
                </c:pt>
                <c:pt idx="19">
                  <c:v>167487186.59999999</c:v>
                </c:pt>
                <c:pt idx="20">
                  <c:v>239755588.96000001</c:v>
                </c:pt>
                <c:pt idx="21">
                  <c:v>224483602.09</c:v>
                </c:pt>
                <c:pt idx="22">
                  <c:v>213493253.71000001</c:v>
                </c:pt>
                <c:pt idx="23">
                  <c:v>214529756.06999999</c:v>
                </c:pt>
                <c:pt idx="24">
                  <c:v>213506470.63999999</c:v>
                </c:pt>
                <c:pt idx="25">
                  <c:v>208877653.26999998</c:v>
                </c:pt>
                <c:pt idx="26">
                  <c:v>203145860.36000001</c:v>
                </c:pt>
                <c:pt idx="27">
                  <c:v>182303119.08000001</c:v>
                </c:pt>
                <c:pt idx="28">
                  <c:v>173692211.03</c:v>
                </c:pt>
                <c:pt idx="29">
                  <c:v>153046316.36000001</c:v>
                </c:pt>
                <c:pt idx="30">
                  <c:v>146891886.64999998</c:v>
                </c:pt>
                <c:pt idx="31">
                  <c:v>145689788.12</c:v>
                </c:pt>
                <c:pt idx="32">
                  <c:v>139740827.63999999</c:v>
                </c:pt>
                <c:pt idx="33">
                  <c:v>204802835.46000001</c:v>
                </c:pt>
                <c:pt idx="34">
                  <c:v>193728063.47999999</c:v>
                </c:pt>
                <c:pt idx="35">
                  <c:v>187907483.35999998</c:v>
                </c:pt>
                <c:pt idx="36">
                  <c:v>183995474.03999999</c:v>
                </c:pt>
                <c:pt idx="37">
                  <c:v>167879868.29999998</c:v>
                </c:pt>
                <c:pt idx="38">
                  <c:v>153140191.97</c:v>
                </c:pt>
                <c:pt idx="39">
                  <c:v>361108720.76999998</c:v>
                </c:pt>
                <c:pt idx="40">
                  <c:v>333859678.22000003</c:v>
                </c:pt>
                <c:pt idx="41">
                  <c:v>330270321.24000001</c:v>
                </c:pt>
                <c:pt idx="42">
                  <c:v>317214604.31</c:v>
                </c:pt>
                <c:pt idx="43">
                  <c:v>323215363.00999999</c:v>
                </c:pt>
                <c:pt idx="44">
                  <c:v>319519219.45999998</c:v>
                </c:pt>
                <c:pt idx="45">
                  <c:v>300914262.81999999</c:v>
                </c:pt>
                <c:pt idx="46">
                  <c:v>284360771.07000005</c:v>
                </c:pt>
                <c:pt idx="47">
                  <c:v>288214416.28000003</c:v>
                </c:pt>
                <c:pt idx="48">
                  <c:v>280390368.86000001</c:v>
                </c:pt>
                <c:pt idx="49">
                  <c:v>265959419.39000002</c:v>
                </c:pt>
                <c:pt idx="50">
                  <c:v>252093408.05000001</c:v>
                </c:pt>
                <c:pt idx="51">
                  <c:v>236605836.46000001</c:v>
                </c:pt>
                <c:pt idx="52">
                  <c:v>221008432.45000002</c:v>
                </c:pt>
                <c:pt idx="53">
                  <c:v>209651047.22999999</c:v>
                </c:pt>
                <c:pt idx="54">
                  <c:v>211184350.66000003</c:v>
                </c:pt>
                <c:pt idx="55">
                  <c:v>200498109.97999999</c:v>
                </c:pt>
                <c:pt idx="56">
                  <c:v>198819072.25999999</c:v>
                </c:pt>
                <c:pt idx="57">
                  <c:v>187873550.38</c:v>
                </c:pt>
                <c:pt idx="58">
                  <c:v>183861645.88999999</c:v>
                </c:pt>
                <c:pt idx="59">
                  <c:v>167230200.00999999</c:v>
                </c:pt>
                <c:pt idx="60">
                  <c:v>168554340.58999997</c:v>
                </c:pt>
                <c:pt idx="61">
                  <c:v>148090241.40000001</c:v>
                </c:pt>
                <c:pt idx="62">
                  <c:v>147062209.94</c:v>
                </c:pt>
                <c:pt idx="63">
                  <c:v>124134620.68000001</c:v>
                </c:pt>
                <c:pt idx="64">
                  <c:v>114968910.63</c:v>
                </c:pt>
                <c:pt idx="65">
                  <c:v>116233100.38</c:v>
                </c:pt>
                <c:pt idx="66">
                  <c:v>113996978.66000001</c:v>
                </c:pt>
                <c:pt idx="67">
                  <c:v>109285263.38000001</c:v>
                </c:pt>
                <c:pt idx="68">
                  <c:v>110950817.46000001</c:v>
                </c:pt>
                <c:pt idx="69">
                  <c:v>106896635.85000001</c:v>
                </c:pt>
                <c:pt idx="70">
                  <c:v>102006782.76000001</c:v>
                </c:pt>
                <c:pt idx="71">
                  <c:v>110054377.70999999</c:v>
                </c:pt>
                <c:pt idx="72">
                  <c:v>116550361.31999999</c:v>
                </c:pt>
              </c:numCache>
            </c:numRef>
          </c:val>
          <c:extLst>
            <c:ext xmlns:c16="http://schemas.microsoft.com/office/drawing/2014/chart" uri="{C3380CC4-5D6E-409C-BE32-E72D297353CC}">
              <c16:uniqueId val="{00000000-CCD1-4D9C-96BA-3C7BADD0ABF4}"/>
            </c:ext>
          </c:extLst>
        </c:ser>
        <c:ser>
          <c:idx val="1"/>
          <c:order val="1"/>
          <c:tx>
            <c:strRef>
              <c:f>'Monthly Balances'!$U$1</c:f>
              <c:strCache>
                <c:ptCount val="1"/>
                <c:pt idx="0">
                  <c:v> SPIA FHFC + Others $ </c:v>
                </c:pt>
              </c:strCache>
            </c:strRef>
          </c:tx>
          <c:spPr>
            <a:solidFill>
              <a:schemeClr val="accent1">
                <a:shade val="86000"/>
              </a:schemeClr>
            </a:solidFill>
            <a:ln>
              <a:noFill/>
            </a:ln>
            <a:effectLst/>
          </c:spPr>
          <c:cat>
            <c:numRef>
              <c:f>'Monthly Balances'!$A$148:$A$208</c:f>
              <c:numCache>
                <c:formatCode>m/d/yyyy</c:formatCode>
                <c:ptCount val="61"/>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pt idx="55">
                  <c:v>45230</c:v>
                </c:pt>
                <c:pt idx="56">
                  <c:v>45260</c:v>
                </c:pt>
                <c:pt idx="57">
                  <c:v>45291</c:v>
                </c:pt>
                <c:pt idx="58">
                  <c:v>45322</c:v>
                </c:pt>
                <c:pt idx="59">
                  <c:v>45351</c:v>
                </c:pt>
                <c:pt idx="60">
                  <c:v>45382</c:v>
                </c:pt>
              </c:numCache>
            </c:numRef>
          </c:cat>
          <c:val>
            <c:numRef>
              <c:f>'Monthly Balances'!$U$148:$U$208</c:f>
              <c:numCache>
                <c:formatCode>_("$"* #,##0.00_);_("$"* \(#,##0.00\);_("$"* "-"??_);_(@_)</c:formatCode>
                <c:ptCount val="61"/>
                <c:pt idx="0">
                  <c:v>937194162.63999999</c:v>
                </c:pt>
                <c:pt idx="1">
                  <c:v>968858719.54999995</c:v>
                </c:pt>
                <c:pt idx="2">
                  <c:v>942936280.92999995</c:v>
                </c:pt>
                <c:pt idx="3">
                  <c:v>848462917.97000003</c:v>
                </c:pt>
                <c:pt idx="4">
                  <c:v>884586737.20000005</c:v>
                </c:pt>
                <c:pt idx="5">
                  <c:v>1076583815.77</c:v>
                </c:pt>
                <c:pt idx="6">
                  <c:v>1079723795.01</c:v>
                </c:pt>
                <c:pt idx="7">
                  <c:v>972801231.07000005</c:v>
                </c:pt>
                <c:pt idx="8">
                  <c:v>1007055189.09</c:v>
                </c:pt>
                <c:pt idx="9">
                  <c:v>970255272.90999997</c:v>
                </c:pt>
                <c:pt idx="10">
                  <c:v>978899251.33000004</c:v>
                </c:pt>
                <c:pt idx="11">
                  <c:v>978069987.75</c:v>
                </c:pt>
                <c:pt idx="12">
                  <c:v>954289707.89999998</c:v>
                </c:pt>
                <c:pt idx="13">
                  <c:v>938134457.78999996</c:v>
                </c:pt>
                <c:pt idx="14">
                  <c:v>927112318.17999995</c:v>
                </c:pt>
                <c:pt idx="15">
                  <c:v>870263690.96000004</c:v>
                </c:pt>
                <c:pt idx="16">
                  <c:v>1305291899.6199999</c:v>
                </c:pt>
                <c:pt idx="17">
                  <c:v>1271611791.01</c:v>
                </c:pt>
                <c:pt idx="18">
                  <c:v>1186542442.4400001</c:v>
                </c:pt>
                <c:pt idx="19">
                  <c:v>1295740383.0999999</c:v>
                </c:pt>
                <c:pt idx="20">
                  <c:v>1292901882.9400001</c:v>
                </c:pt>
                <c:pt idx="21">
                  <c:v>1135142363.51</c:v>
                </c:pt>
                <c:pt idx="22">
                  <c:v>1120137173.1400001</c:v>
                </c:pt>
                <c:pt idx="23">
                  <c:v>1102279414.6900001</c:v>
                </c:pt>
                <c:pt idx="24">
                  <c:v>1227719919.74</c:v>
                </c:pt>
                <c:pt idx="25">
                  <c:v>1222837442.8</c:v>
                </c:pt>
                <c:pt idx="26">
                  <c:v>1242359782.24</c:v>
                </c:pt>
                <c:pt idx="27">
                  <c:v>1158981462.8399999</c:v>
                </c:pt>
                <c:pt idx="28">
                  <c:v>1140525709.45</c:v>
                </c:pt>
                <c:pt idx="29">
                  <c:v>1314218115.9100001</c:v>
                </c:pt>
                <c:pt idx="30">
                  <c:v>1367649208.49</c:v>
                </c:pt>
                <c:pt idx="31">
                  <c:v>1186462648.3399999</c:v>
                </c:pt>
                <c:pt idx="32">
                  <c:v>1154369974.3599999</c:v>
                </c:pt>
                <c:pt idx="33">
                  <c:v>1105367845.0599999</c:v>
                </c:pt>
                <c:pt idx="34">
                  <c:v>1090079542.2</c:v>
                </c:pt>
                <c:pt idx="35">
                  <c:v>1078711137.05</c:v>
                </c:pt>
                <c:pt idx="36">
                  <c:v>1154665092.73</c:v>
                </c:pt>
                <c:pt idx="37">
                  <c:v>1125913909.46</c:v>
                </c:pt>
                <c:pt idx="38">
                  <c:v>1104540100.9200001</c:v>
                </c:pt>
                <c:pt idx="39">
                  <c:v>1129993395.52</c:v>
                </c:pt>
                <c:pt idx="40">
                  <c:v>1249619666.8800001</c:v>
                </c:pt>
                <c:pt idx="41">
                  <c:v>1269124756.5999999</c:v>
                </c:pt>
                <c:pt idx="42">
                  <c:v>1233431141.21</c:v>
                </c:pt>
                <c:pt idx="43">
                  <c:v>1301966518.8699999</c:v>
                </c:pt>
                <c:pt idx="44">
                  <c:v>1288538524.26</c:v>
                </c:pt>
                <c:pt idx="45">
                  <c:v>1371878203.4200001</c:v>
                </c:pt>
                <c:pt idx="46">
                  <c:v>1312256412.97</c:v>
                </c:pt>
                <c:pt idx="47">
                  <c:v>1262759246.8</c:v>
                </c:pt>
                <c:pt idx="48">
                  <c:v>1360846900.3399999</c:v>
                </c:pt>
                <c:pt idx="49">
                  <c:v>1405283658.76</c:v>
                </c:pt>
                <c:pt idx="50">
                  <c:v>1314392829.97</c:v>
                </c:pt>
                <c:pt idx="51">
                  <c:v>1311281953.8900001</c:v>
                </c:pt>
                <c:pt idx="52">
                  <c:v>1416738276.6500001</c:v>
                </c:pt>
                <c:pt idx="53">
                  <c:v>1538088374.3299999</c:v>
                </c:pt>
                <c:pt idx="54">
                  <c:v>1479947868.5599999</c:v>
                </c:pt>
                <c:pt idx="55">
                  <c:v>1566717419.55</c:v>
                </c:pt>
                <c:pt idx="56">
                  <c:v>1410222141.7</c:v>
                </c:pt>
                <c:pt idx="57">
                  <c:v>1340165058.03</c:v>
                </c:pt>
                <c:pt idx="58">
                  <c:v>1313441421.55</c:v>
                </c:pt>
                <c:pt idx="59">
                  <c:v>1312642694.5999999</c:v>
                </c:pt>
                <c:pt idx="60">
                  <c:v>1332928931.8900001</c:v>
                </c:pt>
              </c:numCache>
            </c:numRef>
          </c:val>
          <c:extLst>
            <c:ext xmlns:c16="http://schemas.microsoft.com/office/drawing/2014/chart" uri="{C3380CC4-5D6E-409C-BE32-E72D297353CC}">
              <c16:uniqueId val="{00000001-CCD1-4D9C-96BA-3C7BADD0ABF4}"/>
            </c:ext>
          </c:extLst>
        </c:ser>
        <c:ser>
          <c:idx val="2"/>
          <c:order val="2"/>
          <c:tx>
            <c:strRef>
              <c:f>'Monthly Balances'!$X$1</c:f>
              <c:strCache>
                <c:ptCount val="1"/>
                <c:pt idx="0">
                  <c:v> SPIA SBA Bond Accounts $ </c:v>
                </c:pt>
              </c:strCache>
            </c:strRef>
          </c:tx>
          <c:spPr>
            <a:solidFill>
              <a:schemeClr val="accent1">
                <a:tint val="86000"/>
              </a:schemeClr>
            </a:solidFill>
            <a:ln>
              <a:noFill/>
            </a:ln>
            <a:effectLst/>
          </c:spPr>
          <c:cat>
            <c:numRef>
              <c:f>'Monthly Balances'!$A$148:$A$208</c:f>
              <c:numCache>
                <c:formatCode>m/d/yyyy</c:formatCode>
                <c:ptCount val="61"/>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pt idx="55">
                  <c:v>45230</c:v>
                </c:pt>
                <c:pt idx="56">
                  <c:v>45260</c:v>
                </c:pt>
                <c:pt idx="57">
                  <c:v>45291</c:v>
                </c:pt>
                <c:pt idx="58">
                  <c:v>45322</c:v>
                </c:pt>
                <c:pt idx="59">
                  <c:v>45351</c:v>
                </c:pt>
                <c:pt idx="60">
                  <c:v>45382</c:v>
                </c:pt>
              </c:numCache>
            </c:numRef>
          </c:cat>
          <c:val>
            <c:numRef>
              <c:f>'Monthly Balances'!$X$148:$X$208</c:f>
              <c:numCache>
                <c:formatCode>_("$"* #,##0.00_);_("$"* \(#,##0.00\);_("$"* "-"??_);_(@_)</c:formatCode>
                <c:ptCount val="61"/>
                <c:pt idx="0">
                  <c:v>0</c:v>
                </c:pt>
                <c:pt idx="1">
                  <c:v>0</c:v>
                </c:pt>
                <c:pt idx="2">
                  <c:v>23413810.460000001</c:v>
                </c:pt>
                <c:pt idx="3">
                  <c:v>0</c:v>
                </c:pt>
                <c:pt idx="4">
                  <c:v>0</c:v>
                </c:pt>
                <c:pt idx="5">
                  <c:v>0</c:v>
                </c:pt>
                <c:pt idx="6">
                  <c:v>50273000</c:v>
                </c:pt>
                <c:pt idx="7">
                  <c:v>50389696.289999999</c:v>
                </c:pt>
                <c:pt idx="8">
                  <c:v>50537679.18</c:v>
                </c:pt>
                <c:pt idx="9">
                  <c:v>0</c:v>
                </c:pt>
                <c:pt idx="10">
                  <c:v>0</c:v>
                </c:pt>
                <c:pt idx="11">
                  <c:v>0</c:v>
                </c:pt>
                <c:pt idx="12">
                  <c:v>424532264.89999998</c:v>
                </c:pt>
                <c:pt idx="13">
                  <c:v>636210070.84000003</c:v>
                </c:pt>
                <c:pt idx="14">
                  <c:v>210811802.41</c:v>
                </c:pt>
                <c:pt idx="15">
                  <c:v>0</c:v>
                </c:pt>
                <c:pt idx="16">
                  <c:v>0</c:v>
                </c:pt>
                <c:pt idx="17">
                  <c:v>0</c:v>
                </c:pt>
                <c:pt idx="18">
                  <c:v>0</c:v>
                </c:pt>
                <c:pt idx="19">
                  <c:v>403562350</c:v>
                </c:pt>
                <c:pt idx="20">
                  <c:v>394866467.12</c:v>
                </c:pt>
                <c:pt idx="21">
                  <c:v>395478433.79000002</c:v>
                </c:pt>
                <c:pt idx="22">
                  <c:v>396027229.80000001</c:v>
                </c:pt>
                <c:pt idx="23">
                  <c:v>396636635.27999997</c:v>
                </c:pt>
                <c:pt idx="24">
                  <c:v>900797983.88</c:v>
                </c:pt>
                <c:pt idx="25">
                  <c:v>1477957435.3399999</c:v>
                </c:pt>
                <c:pt idx="26">
                  <c:v>544289378.54999995</c:v>
                </c:pt>
                <c:pt idx="27">
                  <c:v>0</c:v>
                </c:pt>
                <c:pt idx="28">
                  <c:v>0</c:v>
                </c:pt>
                <c:pt idx="29">
                  <c:v>0</c:v>
                </c:pt>
                <c:pt idx="30">
                  <c:v>0</c:v>
                </c:pt>
                <c:pt idx="31">
                  <c:v>0</c:v>
                </c:pt>
                <c:pt idx="32">
                  <c:v>0</c:v>
                </c:pt>
                <c:pt idx="33">
                  <c:v>0</c:v>
                </c:pt>
                <c:pt idx="34">
                  <c:v>0</c:v>
                </c:pt>
                <c:pt idx="35">
                  <c:v>0</c:v>
                </c:pt>
                <c:pt idx="36">
                  <c:v>533822634.38</c:v>
                </c:pt>
                <c:pt idx="37">
                  <c:v>963754846.62</c:v>
                </c:pt>
                <c:pt idx="38">
                  <c:v>429873443.16000003</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2-CCD1-4D9C-96BA-3C7BADD0ABF4}"/>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8575" cap="rnd" cmpd="sng" algn="ctr">
              <a:solidFill>
                <a:srgbClr val="15234A"/>
              </a:solidFill>
              <a:prstDash val="solid"/>
              <a:round/>
            </a:ln>
            <a:effectLst/>
          </c:spPr>
          <c:marker>
            <c:symbol val="none"/>
          </c:marker>
          <c:val>
            <c:numRef>
              <c:f>'Monthly Balances'!$AB$148:$AB$208</c:f>
              <c:numCache>
                <c:formatCode>0.0%</c:formatCode>
                <c:ptCount val="61"/>
                <c:pt idx="0">
                  <c:v>4.3330092043663081E-2</c:v>
                </c:pt>
                <c:pt idx="1">
                  <c:v>4.2412549769666331E-2</c:v>
                </c:pt>
                <c:pt idx="2">
                  <c:v>4.2834428635874243E-2</c:v>
                </c:pt>
                <c:pt idx="3">
                  <c:v>3.6324058064788466E-2</c:v>
                </c:pt>
                <c:pt idx="4">
                  <c:v>3.7719851795215469E-2</c:v>
                </c:pt>
                <c:pt idx="5">
                  <c:v>4.6452386591765711E-2</c:v>
                </c:pt>
                <c:pt idx="6">
                  <c:v>4.9314859390830607E-2</c:v>
                </c:pt>
                <c:pt idx="7">
                  <c:v>4.9194593673118729E-2</c:v>
                </c:pt>
                <c:pt idx="8">
                  <c:v>5.4090149733926243E-2</c:v>
                </c:pt>
                <c:pt idx="9">
                  <c:v>4.8441925192108458E-2</c:v>
                </c:pt>
                <c:pt idx="10">
                  <c:v>4.5994636870555369E-2</c:v>
                </c:pt>
                <c:pt idx="11">
                  <c:v>4.7116934721266372E-2</c:v>
                </c:pt>
                <c:pt idx="12">
                  <c:v>6.1965291356586384E-2</c:v>
                </c:pt>
                <c:pt idx="13">
                  <c:v>5.5865524132377976E-2</c:v>
                </c:pt>
                <c:pt idx="14">
                  <c:v>4.4328655506677701E-2</c:v>
                </c:pt>
                <c:pt idx="15">
                  <c:v>3.537557618141695E-2</c:v>
                </c:pt>
                <c:pt idx="16">
                  <c:v>4.9905561548837109E-2</c:v>
                </c:pt>
                <c:pt idx="17">
                  <c:v>4.8094772407336936E-2</c:v>
                </c:pt>
                <c:pt idx="18">
                  <c:v>4.5142654829221675E-2</c:v>
                </c:pt>
                <c:pt idx="19">
                  <c:v>6.1483336697681815E-2</c:v>
                </c:pt>
                <c:pt idx="20">
                  <c:v>6.1746215004302316E-2</c:v>
                </c:pt>
                <c:pt idx="21">
                  <c:v>5.7498510429726438E-2</c:v>
                </c:pt>
                <c:pt idx="22">
                  <c:v>5.2517962129322623E-2</c:v>
                </c:pt>
                <c:pt idx="23">
                  <c:v>5.218493329727969E-2</c:v>
                </c:pt>
                <c:pt idx="24">
                  <c:v>6.9328175350520216E-2</c:v>
                </c:pt>
                <c:pt idx="25">
                  <c:v>8.0840780114935784E-2</c:v>
                </c:pt>
                <c:pt idx="26">
                  <c:v>4.8602719531644412E-2</c:v>
                </c:pt>
                <c:pt idx="27">
                  <c:v>3.6217008219742469E-2</c:v>
                </c:pt>
                <c:pt idx="28">
                  <c:v>3.4011525739625119E-2</c:v>
                </c:pt>
                <c:pt idx="29">
                  <c:v>3.6612067510310542E-2</c:v>
                </c:pt>
                <c:pt idx="30">
                  <c:v>3.7164073168190488E-2</c:v>
                </c:pt>
                <c:pt idx="31">
                  <c:v>3.2599035407332652E-2</c:v>
                </c:pt>
                <c:pt idx="32">
                  <c:v>3.1256411171134479E-2</c:v>
                </c:pt>
                <c:pt idx="33">
                  <c:v>2.8693341352639151E-2</c:v>
                </c:pt>
                <c:pt idx="34">
                  <c:v>2.8433777129686436E-2</c:v>
                </c:pt>
                <c:pt idx="35">
                  <c:v>2.7375520869936634E-2</c:v>
                </c:pt>
                <c:pt idx="36">
                  <c:v>3.8965521089925612E-2</c:v>
                </c:pt>
                <c:pt idx="37">
                  <c:v>4.4139081079924584E-2</c:v>
                </c:pt>
                <c:pt idx="38">
                  <c:v>3.1285938688412514E-2</c:v>
                </c:pt>
                <c:pt idx="39">
                  <c:v>2.2959576306222744E-2</c:v>
                </c:pt>
                <c:pt idx="40">
                  <c:v>2.4403586899614527E-2</c:v>
                </c:pt>
                <c:pt idx="41">
                  <c:v>2.4538600488270577E-2</c:v>
                </c:pt>
                <c:pt idx="42">
                  <c:v>2.3571726555338873E-2</c:v>
                </c:pt>
                <c:pt idx="43">
                  <c:v>2.4681032901858368E-2</c:v>
                </c:pt>
                <c:pt idx="44">
                  <c:v>2.4242543006096878E-2</c:v>
                </c:pt>
                <c:pt idx="45">
                  <c:v>2.5097519904572031E-2</c:v>
                </c:pt>
                <c:pt idx="46">
                  <c:v>2.3575412529051581E-2</c:v>
                </c:pt>
                <c:pt idx="47">
                  <c:v>2.2599986646534218E-2</c:v>
                </c:pt>
                <c:pt idx="48">
                  <c:v>2.4011605558812869E-2</c:v>
                </c:pt>
                <c:pt idx="49">
                  <c:v>2.3658946432597784E-2</c:v>
                </c:pt>
                <c:pt idx="50">
                  <c:v>2.2792821357407938E-2</c:v>
                </c:pt>
                <c:pt idx="51">
                  <c:v>2.1893815805256244E-2</c:v>
                </c:pt>
                <c:pt idx="52">
                  <c:v>2.3835516501686579E-2</c:v>
                </c:pt>
                <c:pt idx="53">
                  <c:v>2.6659412522618633E-2</c:v>
                </c:pt>
                <c:pt idx="54">
                  <c:v>2.528732425411832E-2</c:v>
                </c:pt>
                <c:pt idx="55">
                  <c:v>2.6905864819028485E-2</c:v>
                </c:pt>
                <c:pt idx="56">
                  <c:v>2.4731360477649449E-2</c:v>
                </c:pt>
                <c:pt idx="57">
                  <c:v>2.3739407461798024E-2</c:v>
                </c:pt>
                <c:pt idx="58">
                  <c:v>2.1887020153610676E-2</c:v>
                </c:pt>
                <c:pt idx="59">
                  <c:v>2.3246203786935763E-2</c:v>
                </c:pt>
                <c:pt idx="60">
                  <c:v>2.3816856248772021E-2</c:v>
                </c:pt>
              </c:numCache>
            </c:numRef>
          </c:val>
          <c:smooth val="0"/>
          <c:extLst>
            <c:ext xmlns:c16="http://schemas.microsoft.com/office/drawing/2014/chart" uri="{C3380CC4-5D6E-409C-BE32-E72D297353CC}">
              <c16:uniqueId val="{00000003-CCD1-4D9C-96BA-3C7BADD0ABF4}"/>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4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dLbl>
              <c:idx val="0"/>
              <c:layout>
                <c:manualLayout>
                  <c:x val="0"/>
                  <c:y val="-1.6076115485564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1-4C09-8DC3-934D50E7E013}"/>
                </c:ext>
              </c:extLst>
            </c:dLbl>
            <c:dLbl>
              <c:idx val="1"/>
              <c:layout>
                <c:manualLayout>
                  <c:x val="-3.2363096603215862E-3"/>
                  <c:y val="-1.6097987751531058E-4"/>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6.3949275362318841E-2"/>
                    </c:manualLayout>
                  </c15:layout>
                </c:ext>
                <c:ext xmlns:c16="http://schemas.microsoft.com/office/drawing/2014/chart" uri="{C3380CC4-5D6E-409C-BE32-E72D297353CC}">
                  <c16:uniqueId val="{00000004-06A1-4C09-8DC3-934D50E7E013}"/>
                </c:ext>
              </c:extLst>
            </c:dLbl>
            <c:dLbl>
              <c:idx val="3"/>
              <c:layout>
                <c:manualLayout>
                  <c:x val="1.3492437860418074E-3"/>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F-4B25-861B-A75593F35440}"/>
                </c:ext>
              </c:extLst>
            </c:dLbl>
            <c:dLbl>
              <c:idx val="4"/>
              <c:layout>
                <c:manualLayout>
                  <c:x val="-1.2775432541441876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6-475C-A002-4B83194EF4DC}"/>
                </c:ext>
              </c:extLst>
            </c:dLbl>
            <c:dLbl>
              <c:idx val="6"/>
              <c:layout>
                <c:manualLayout>
                  <c:x val="1.2775432541439029E-3"/>
                  <c:y val="5.5555555555555497E-3"/>
                </c:manualLayout>
              </c:layout>
              <c:showLegendKey val="0"/>
              <c:showVal val="1"/>
              <c:showCatName val="0"/>
              <c:showSerName val="0"/>
              <c:showPercent val="0"/>
              <c:showBubbleSize val="0"/>
              <c:extLst>
                <c:ext xmlns:c15="http://schemas.microsoft.com/office/drawing/2012/chart" uri="{CE6537A1-D6FC-4f65-9D91-7224C49458BB}">
                  <c15:layout>
                    <c:manualLayout>
                      <c:w val="5.0660927446105522E-2"/>
                      <c:h val="6.9074074074074066E-2"/>
                    </c:manualLayout>
                  </c15:layout>
                </c:ext>
                <c:ext xmlns:c16="http://schemas.microsoft.com/office/drawing/2014/chart" uri="{C3380CC4-5D6E-409C-BE32-E72D297353CC}">
                  <c16:uniqueId val="{00000000-27ED-46E3-A8E0-A0D372EA978D}"/>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0"/>
                <c:pt idx="0">
                  <c:v>FY 2014/15 </c:v>
                </c:pt>
                <c:pt idx="1">
                  <c:v>FY 2015/16</c:v>
                </c:pt>
                <c:pt idx="2">
                  <c:v>FY 2016/17</c:v>
                </c:pt>
                <c:pt idx="3">
                  <c:v>FY 2017/18</c:v>
                </c:pt>
                <c:pt idx="4">
                  <c:v>FY 2018/19</c:v>
                </c:pt>
                <c:pt idx="5">
                  <c:v>FY 2019/20</c:v>
                </c:pt>
                <c:pt idx="6">
                  <c:v>FY 2020/21</c:v>
                </c:pt>
                <c:pt idx="7">
                  <c:v>FY 2021/22</c:v>
                </c:pt>
                <c:pt idx="8">
                  <c:v>FY 2022/23</c:v>
                </c:pt>
                <c:pt idx="9">
                  <c:v>FYTD 23/24</c:v>
                </c:pt>
              </c:strCache>
            </c:strRef>
          </c:cat>
          <c:val>
            <c:numRef>
              <c:f>Sheet1!$B$2:$B$12</c:f>
              <c:numCache>
                <c:formatCode>"$"#,##0.00_);[Red]\("$"#,##0.00\)</c:formatCode>
                <c:ptCount val="10"/>
                <c:pt idx="0">
                  <c:v>351.9</c:v>
                </c:pt>
                <c:pt idx="1">
                  <c:v>363.68</c:v>
                </c:pt>
                <c:pt idx="2">
                  <c:v>389.1</c:v>
                </c:pt>
                <c:pt idx="3">
                  <c:v>417.8</c:v>
                </c:pt>
                <c:pt idx="4">
                  <c:v>592.70000000000005</c:v>
                </c:pt>
                <c:pt idx="5">
                  <c:v>866.9</c:v>
                </c:pt>
                <c:pt idx="6">
                  <c:v>554</c:v>
                </c:pt>
                <c:pt idx="7">
                  <c:v>412.99</c:v>
                </c:pt>
                <c:pt idx="8">
                  <c:v>1111.3900000000001</c:v>
                </c:pt>
                <c:pt idx="9">
                  <c:v>1405.32</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Security Lending Annual Earnings</c:v>
                </c:pt>
              </c:strCache>
            </c:strRef>
          </c:tx>
          <c:spPr>
            <a:solidFill>
              <a:schemeClr val="accent5"/>
            </a:solidFill>
            <a:ln>
              <a:noFill/>
            </a:ln>
            <a:effectLst/>
          </c:spPr>
          <c:invertIfNegative val="0"/>
          <c:dLbls>
            <c:dLbl>
              <c:idx val="2"/>
              <c:layout>
                <c:manualLayout>
                  <c:x val="-1.6181229773463029E-3"/>
                  <c:y val="-3.086419753086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2-4507-AFF9-CAA820631F86}"/>
                </c:ext>
              </c:extLst>
            </c:dLbl>
            <c:dLbl>
              <c:idx val="5"/>
              <c:layout>
                <c:manualLayout>
                  <c:x val="3.6563071297989031E-3"/>
                  <c:y val="-3.4632034632034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D-454B-9BEF-8D6FE25BC831}"/>
                </c:ext>
              </c:extLst>
            </c:dLbl>
            <c:dLbl>
              <c:idx val="6"/>
              <c:layout>
                <c:manualLayout>
                  <c:x val="2.4375380865326022E-3"/>
                  <c:y val="-2.8860028860028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E-4312-84C0-1A9709EDE847}"/>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FY 2012/13</c:v>
                </c:pt>
                <c:pt idx="1">
                  <c:v>FY 2013/14 </c:v>
                </c:pt>
                <c:pt idx="2">
                  <c:v>FY 2014/15 </c:v>
                </c:pt>
                <c:pt idx="3">
                  <c:v>FY 2015/16 </c:v>
                </c:pt>
                <c:pt idx="4">
                  <c:v>FY 2016/17</c:v>
                </c:pt>
                <c:pt idx="5">
                  <c:v>FY 2017/18</c:v>
                </c:pt>
                <c:pt idx="6">
                  <c:v>FY 2018/19</c:v>
                </c:pt>
                <c:pt idx="7">
                  <c:v>FY 2019/20</c:v>
                </c:pt>
                <c:pt idx="8">
                  <c:v>FY 2020/21</c:v>
                </c:pt>
                <c:pt idx="9">
                  <c:v>FY 2021/22</c:v>
                </c:pt>
                <c:pt idx="10">
                  <c:v>FY 2022/23 </c:v>
                </c:pt>
                <c:pt idx="11">
                  <c:v>FYTD 2023/24 </c:v>
                </c:pt>
              </c:strCache>
            </c:strRef>
          </c:cat>
          <c:val>
            <c:numRef>
              <c:f>Sheet1!$B$2:$B$13</c:f>
              <c:numCache>
                <c:formatCode>"$"#,##0_);[Red]\("$"#,##0\)</c:formatCode>
                <c:ptCount val="12"/>
                <c:pt idx="0">
                  <c:v>1634356</c:v>
                </c:pt>
                <c:pt idx="1">
                  <c:v>1588475</c:v>
                </c:pt>
                <c:pt idx="2">
                  <c:v>1566106</c:v>
                </c:pt>
                <c:pt idx="3">
                  <c:v>3515825</c:v>
                </c:pt>
                <c:pt idx="4">
                  <c:v>3990837</c:v>
                </c:pt>
                <c:pt idx="5">
                  <c:v>3314578</c:v>
                </c:pt>
                <c:pt idx="6">
                  <c:v>3718429</c:v>
                </c:pt>
                <c:pt idx="7">
                  <c:v>3484494</c:v>
                </c:pt>
                <c:pt idx="8">
                  <c:v>2033510</c:v>
                </c:pt>
                <c:pt idx="9">
                  <c:v>4008105</c:v>
                </c:pt>
                <c:pt idx="10">
                  <c:v>14239141.67</c:v>
                </c:pt>
                <c:pt idx="11">
                  <c:v>9590048.0199999996</c:v>
                </c:pt>
              </c:numCache>
            </c:numRef>
          </c:val>
          <c:extLst>
            <c:ext xmlns:c16="http://schemas.microsoft.com/office/drawing/2014/chart" uri="{C3380CC4-5D6E-409C-BE32-E72D297353CC}">
              <c16:uniqueId val="{00000002-CD9D-40B7-AAB0-909CDE9B2544}"/>
            </c:ext>
          </c:extLst>
        </c:ser>
        <c:dLbls>
          <c:showLegendKey val="0"/>
          <c:showVal val="0"/>
          <c:showCatName val="0"/>
          <c:showSerName val="0"/>
          <c:showPercent val="0"/>
          <c:showBubbleSize val="0"/>
        </c:dLbls>
        <c:gapWidth val="150"/>
        <c:axId val="223548544"/>
        <c:axId val="223550080"/>
      </c:barChart>
      <c:catAx>
        <c:axId val="223548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50080"/>
        <c:crosses val="autoZero"/>
        <c:auto val="1"/>
        <c:lblAlgn val="ctr"/>
        <c:lblOffset val="100"/>
        <c:noMultiLvlLbl val="0"/>
      </c:catAx>
      <c:valAx>
        <c:axId val="223550080"/>
        <c:scaling>
          <c:orientation val="minMax"/>
        </c:scaling>
        <c:delete val="0"/>
        <c:axPos val="l"/>
        <c:majorGridlines>
          <c:spPr>
            <a:ln w="6350" cap="flat" cmpd="sng" algn="ctr">
              <a:solidFill>
                <a:schemeClr val="tx1"/>
              </a:solidFill>
              <a:prstDash val="solid"/>
              <a:round/>
            </a:ln>
            <a:effectLst/>
          </c:spPr>
        </c:majorGridlines>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48544"/>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6.9167892499551686E-2"/>
          <c:y val="0.13445237348866587"/>
          <c:w val="0.7986111111111116"/>
          <c:h val="0.72833385826771668"/>
        </c:manualLayout>
      </c:layout>
      <c:pie3DChart>
        <c:varyColors val="1"/>
        <c:ser>
          <c:idx val="0"/>
          <c:order val="0"/>
          <c:tx>
            <c:strRef>
              <c:f>Sheet1!$B$1</c:f>
              <c:strCache>
                <c:ptCount val="1"/>
                <c:pt idx="0">
                  <c:v>Asset Class</c:v>
                </c:pt>
              </c:strCache>
            </c:strRef>
          </c:tx>
          <c:dPt>
            <c:idx val="0"/>
            <c:bubble3D val="0"/>
            <c:spPr>
              <a:solidFill>
                <a:schemeClr val="dk1">
                  <a:tint val="88500"/>
                </a:schemeClr>
              </a:solidFill>
              <a:ln>
                <a:noFill/>
              </a:ln>
              <a:effectLst/>
              <a:sp3d/>
            </c:spPr>
            <c:extLst>
              <c:ext xmlns:c16="http://schemas.microsoft.com/office/drawing/2014/chart" uri="{C3380CC4-5D6E-409C-BE32-E72D297353CC}">
                <c16:uniqueId val="{00000002-53EE-4F01-BEEC-85911FE29870}"/>
              </c:ext>
            </c:extLst>
          </c:dPt>
          <c:dPt>
            <c:idx val="1"/>
            <c:bubble3D val="0"/>
            <c:spPr>
              <a:solidFill>
                <a:schemeClr val="dk1">
                  <a:tint val="55000"/>
                </a:schemeClr>
              </a:solidFill>
              <a:ln>
                <a:noFill/>
              </a:ln>
              <a:effectLst/>
              <a:sp3d/>
            </c:spPr>
            <c:extLst>
              <c:ext xmlns:c16="http://schemas.microsoft.com/office/drawing/2014/chart" uri="{C3380CC4-5D6E-409C-BE32-E72D297353CC}">
                <c16:uniqueId val="{00000004-53EE-4F01-BEEC-85911FE29870}"/>
              </c:ext>
            </c:extLst>
          </c:dPt>
          <c:dPt>
            <c:idx val="2"/>
            <c:bubble3D val="0"/>
            <c:spPr>
              <a:solidFill>
                <a:schemeClr val="dk1">
                  <a:tint val="75000"/>
                </a:schemeClr>
              </a:solidFill>
              <a:ln>
                <a:noFill/>
              </a:ln>
              <a:effectLst/>
              <a:sp3d/>
            </c:spPr>
            <c:extLst>
              <c:ext xmlns:c16="http://schemas.microsoft.com/office/drawing/2014/chart" uri="{C3380CC4-5D6E-409C-BE32-E72D297353CC}">
                <c16:uniqueId val="{00000006-53EE-4F01-BEEC-85911FE29870}"/>
              </c:ext>
            </c:extLst>
          </c:dPt>
          <c:dLbls>
            <c:dLbl>
              <c:idx val="0"/>
              <c:spPr>
                <a:noFill/>
                <a:ln w="23306">
                  <a:noFill/>
                </a:ln>
              </c:spPr>
              <c:txPr>
                <a:bodyPr/>
                <a:lstStyle/>
                <a:p>
                  <a:pPr>
                    <a:defRPr sz="896" b="0"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53EE-4F01-BEEC-85911FE29870}"/>
                </c:ext>
              </c:extLst>
            </c:dLbl>
            <c:dLbl>
              <c:idx val="1"/>
              <c:spPr>
                <a:noFill/>
                <a:ln w="23306">
                  <a:noFill/>
                </a:ln>
              </c:spPr>
              <c:txPr>
                <a:bodyPr/>
                <a:lstStyle/>
                <a:p>
                  <a:pPr>
                    <a:defRPr sz="896" b="0"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53EE-4F01-BEEC-85911FE29870}"/>
                </c:ext>
              </c:extLst>
            </c:dLbl>
            <c:dLbl>
              <c:idx val="2"/>
              <c:spPr>
                <a:noFill/>
                <a:ln w="23306">
                  <a:noFill/>
                </a:ln>
              </c:spPr>
              <c:txPr>
                <a:bodyPr/>
                <a:lstStyle/>
                <a:p>
                  <a:pPr>
                    <a:defRPr sz="896" b="0"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53EE-4F01-BEEC-85911FE29870}"/>
                </c:ext>
              </c:extLst>
            </c:dLbl>
            <c:dLbl>
              <c:idx val="4"/>
              <c:spPr>
                <a:noFill/>
                <a:ln w="23306">
                  <a:noFill/>
                </a:ln>
              </c:spPr>
              <c:txPr>
                <a:bodyPr/>
                <a:lstStyle/>
                <a:p>
                  <a:pPr>
                    <a:defRPr sz="896" b="0"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53EE-4F01-BEEC-85911FE29870}"/>
                </c:ext>
              </c:extLst>
            </c:dLbl>
            <c:spPr>
              <a:noFill/>
              <a:ln w="23306">
                <a:noFill/>
              </a:ln>
            </c:spPr>
            <c:txPr>
              <a:bodyPr wrap="square" lIns="38100" tIns="19050" rIns="38100" bIns="19050" anchor="ctr">
                <a:spAutoFit/>
              </a:bodyPr>
              <a:lstStyle/>
              <a:p>
                <a:pPr>
                  <a:defRPr sz="896" b="0" i="0" u="none" strike="noStrike" baseline="0">
                    <a:solidFill>
                      <a:srgbClr val="000000"/>
                    </a:solidFill>
                    <a:latin typeface="Calibri"/>
                    <a:ea typeface="Calibri"/>
                    <a:cs typeface="Calibri"/>
                  </a:defRPr>
                </a:pPr>
                <a:endParaRPr lang="en-US"/>
              </a:p>
            </c:txPr>
            <c:dLblPos val="outEnd"/>
            <c:showLegendKey val="0"/>
            <c:showVal val="0"/>
            <c:showCatName val="1"/>
            <c:showSerName val="0"/>
            <c:showPercent val="1"/>
            <c:showBubbleSize val="0"/>
            <c:showLeaderLines val="1"/>
            <c:leaderLines>
              <c:spPr>
                <a:ln w="5826"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Repo</c:v>
                </c:pt>
                <c:pt idx="1">
                  <c:v>Corporates</c:v>
                </c:pt>
                <c:pt idx="2">
                  <c:v>U.S. Agencies</c:v>
                </c:pt>
              </c:strCache>
            </c:strRef>
          </c:cat>
          <c:val>
            <c:numRef>
              <c:f>Sheet1!$B$2:$B$4</c:f>
              <c:numCache>
                <c:formatCode>0.00%</c:formatCode>
                <c:ptCount val="3"/>
                <c:pt idx="0">
                  <c:v>0.84</c:v>
                </c:pt>
                <c:pt idx="1">
                  <c:v>0.13</c:v>
                </c:pt>
                <c:pt idx="2">
                  <c:v>0.03</c:v>
                </c:pt>
              </c:numCache>
            </c:numRef>
          </c:val>
          <c:extLst>
            <c:ext xmlns:c16="http://schemas.microsoft.com/office/drawing/2014/chart" uri="{C3380CC4-5D6E-409C-BE32-E72D297353CC}">
              <c16:uniqueId val="{00000008-53EE-4F01-BEEC-85911FE29870}"/>
            </c:ext>
          </c:extLst>
        </c:ser>
        <c:dLbls>
          <c:showLegendKey val="0"/>
          <c:showVal val="0"/>
          <c:showCatName val="0"/>
          <c:showSerName val="0"/>
          <c:showPercent val="0"/>
          <c:showBubbleSize val="0"/>
          <c:showLeaderLines val="1"/>
        </c:dLbls>
      </c:pie3DChart>
      <c:spPr>
        <a:noFill/>
        <a:ln w="25297">
          <a:noFill/>
        </a:ln>
      </c:spPr>
    </c:plotArea>
    <c:plotVisOnly val="1"/>
    <c:dispBlanksAs val="gap"/>
    <c:showDLblsOverMax val="0"/>
  </c:chart>
  <c:spPr>
    <a:noFill/>
    <a:ln>
      <a:noFill/>
    </a:ln>
  </c:spPr>
  <c:txPr>
    <a:bodyPr/>
    <a:lstStyle/>
    <a:p>
      <a:pPr>
        <a:defRPr sz="1145"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44573650280596E-2"/>
          <c:y val="4.1308251526169112E-2"/>
          <c:w val="0.87546213545842744"/>
          <c:h val="0.8343899586809076"/>
        </c:manualLayout>
      </c:layout>
      <c:barChart>
        <c:barDir val="col"/>
        <c:grouping val="clustered"/>
        <c:varyColors val="0"/>
        <c:ser>
          <c:idx val="0"/>
          <c:order val="0"/>
          <c:tx>
            <c:strRef>
              <c:f>Sheet1!$B$1</c:f>
              <c:strCache>
                <c:ptCount val="1"/>
                <c:pt idx="0">
                  <c:v>Maturity Schedule</c:v>
                </c:pt>
              </c:strCache>
            </c:strRef>
          </c:tx>
          <c:invertIfNegative val="0"/>
          <c:dLbls>
            <c:dLbl>
              <c:idx val="0"/>
              <c:layout>
                <c:manualLayout>
                  <c:x val="-5.5072454969595239E-3"/>
                  <c:y val="7.772140349192218E-3"/>
                </c:manualLayout>
              </c:layout>
              <c:spPr>
                <a:noFill/>
                <a:ln w="24556">
                  <a:noFill/>
                </a:ln>
              </c:spPr>
              <c:txPr>
                <a:bodyPr/>
                <a:lstStyle/>
                <a:p>
                  <a:pPr>
                    <a:defRPr sz="994"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DC-498E-8C9C-6C6E1905CE2B}"/>
                </c:ext>
              </c:extLst>
            </c:dLbl>
            <c:dLbl>
              <c:idx val="1"/>
              <c:layout>
                <c:manualLayout>
                  <c:x val="-5.0482500543974841E-17"/>
                  <c:y val="5.8641981009233107E-3"/>
                </c:manualLayout>
              </c:layout>
              <c:spPr>
                <a:noFill/>
                <a:ln w="24556">
                  <a:noFill/>
                </a:ln>
              </c:spPr>
              <c:txPr>
                <a:bodyPr/>
                <a:lstStyle/>
                <a:p>
                  <a:pPr>
                    <a:defRPr sz="994"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DC-498E-8C9C-6C6E1905CE2B}"/>
                </c:ext>
              </c:extLst>
            </c:dLbl>
            <c:dLbl>
              <c:idx val="2"/>
              <c:layout>
                <c:manualLayout>
                  <c:x val="-1.0096500108794968E-16"/>
                  <c:y val="2.3456792403693243E-2"/>
                </c:manualLayout>
              </c:layout>
              <c:spPr>
                <a:noFill/>
                <a:ln w="24556">
                  <a:noFill/>
                </a:ln>
              </c:spPr>
              <c:txPr>
                <a:bodyPr/>
                <a:lstStyle/>
                <a:p>
                  <a:pPr>
                    <a:defRPr sz="994"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DC-498E-8C9C-6C6E1905CE2B}"/>
                </c:ext>
              </c:extLst>
            </c:dLbl>
            <c:spPr>
              <a:noFill/>
              <a:ln w="24556">
                <a:noFill/>
              </a:ln>
            </c:spPr>
            <c:txPr>
              <a:bodyPr wrap="square" lIns="38100" tIns="19050" rIns="38100" bIns="19050" anchor="ctr">
                <a:spAutoFit/>
              </a:bodyPr>
              <a:lstStyle/>
              <a:p>
                <a:pPr>
                  <a:defRPr sz="994"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Overnight</c:v>
                </c:pt>
                <c:pt idx="1">
                  <c:v>2 to 180 Days</c:v>
                </c:pt>
                <c:pt idx="2">
                  <c:v>181 to 360 Days</c:v>
                </c:pt>
                <c:pt idx="3">
                  <c:v>361 to 730 Days</c:v>
                </c:pt>
              </c:strCache>
            </c:strRef>
          </c:cat>
          <c:val>
            <c:numRef>
              <c:f>Sheet1!$B$2:$B$5</c:f>
              <c:numCache>
                <c:formatCode>0%</c:formatCode>
                <c:ptCount val="4"/>
                <c:pt idx="0">
                  <c:v>0.85</c:v>
                </c:pt>
                <c:pt idx="1">
                  <c:v>0.09</c:v>
                </c:pt>
                <c:pt idx="2">
                  <c:v>0.04</c:v>
                </c:pt>
                <c:pt idx="3">
                  <c:v>0.02</c:v>
                </c:pt>
              </c:numCache>
            </c:numRef>
          </c:val>
          <c:extLst>
            <c:ext xmlns:c16="http://schemas.microsoft.com/office/drawing/2014/chart" uri="{C3380CC4-5D6E-409C-BE32-E72D297353CC}">
              <c16:uniqueId val="{00000004-C4DC-498E-8C9C-6C6E1905CE2B}"/>
            </c:ext>
          </c:extLst>
        </c:ser>
        <c:ser>
          <c:idx val="1"/>
          <c:order val="1"/>
          <c:tx>
            <c:strRef>
              <c:f>Sheet1!$C$1</c:f>
              <c:strCache>
                <c:ptCount val="1"/>
                <c:pt idx="0">
                  <c:v>Column1</c:v>
                </c:pt>
              </c:strCache>
            </c:strRef>
          </c:tx>
          <c:invertIfNegative val="0"/>
          <c:cat>
            <c:strRef>
              <c:f>Sheet1!$A$2:$A$5</c:f>
              <c:strCache>
                <c:ptCount val="4"/>
                <c:pt idx="0">
                  <c:v>Overnight</c:v>
                </c:pt>
                <c:pt idx="1">
                  <c:v>2 to 180 Days</c:v>
                </c:pt>
                <c:pt idx="2">
                  <c:v>181 to 360 Days</c:v>
                </c:pt>
                <c:pt idx="3">
                  <c:v>361 to 730 Days</c:v>
                </c:pt>
              </c:strCache>
            </c:strRef>
          </c:cat>
          <c:val>
            <c:numRef>
              <c:f>Sheet1!$C$2:$C$5</c:f>
              <c:numCache>
                <c:formatCode>General</c:formatCode>
                <c:ptCount val="4"/>
              </c:numCache>
            </c:numRef>
          </c:val>
          <c:extLst>
            <c:ext xmlns:c16="http://schemas.microsoft.com/office/drawing/2014/chart" uri="{C3380CC4-5D6E-409C-BE32-E72D297353CC}">
              <c16:uniqueId val="{00000006-C4DC-498E-8C9C-6C6E1905CE2B}"/>
            </c:ext>
          </c:extLst>
        </c:ser>
        <c:dLbls>
          <c:showLegendKey val="0"/>
          <c:showVal val="0"/>
          <c:showCatName val="0"/>
          <c:showSerName val="0"/>
          <c:showPercent val="0"/>
          <c:showBubbleSize val="0"/>
        </c:dLbls>
        <c:gapWidth val="150"/>
        <c:axId val="252111440"/>
        <c:axId val="252122080"/>
      </c:barChart>
      <c:catAx>
        <c:axId val="252111440"/>
        <c:scaling>
          <c:orientation val="minMax"/>
        </c:scaling>
        <c:delete val="0"/>
        <c:axPos val="b"/>
        <c:numFmt formatCode="General" sourceLinked="0"/>
        <c:majorTickMark val="out"/>
        <c:minorTickMark val="none"/>
        <c:tickLblPos val="nextTo"/>
        <c:txPr>
          <a:bodyPr rot="0" vert="horz"/>
          <a:lstStyle/>
          <a:p>
            <a:pPr>
              <a:defRPr sz="1243" b="0" i="0" u="none" strike="noStrike" baseline="0">
                <a:solidFill>
                  <a:srgbClr val="000000"/>
                </a:solidFill>
                <a:latin typeface="Calibri"/>
                <a:ea typeface="Calibri"/>
                <a:cs typeface="Calibri"/>
              </a:defRPr>
            </a:pPr>
            <a:endParaRPr lang="en-US"/>
          </a:p>
        </c:txPr>
        <c:crossAx val="252122080"/>
        <c:crosses val="autoZero"/>
        <c:auto val="1"/>
        <c:lblAlgn val="ctr"/>
        <c:lblOffset val="100"/>
        <c:noMultiLvlLbl val="0"/>
      </c:catAx>
      <c:valAx>
        <c:axId val="252122080"/>
        <c:scaling>
          <c:orientation val="minMax"/>
        </c:scaling>
        <c:delete val="0"/>
        <c:axPos val="l"/>
        <c:majorGridlines/>
        <c:numFmt formatCode="0%" sourceLinked="1"/>
        <c:majorTickMark val="out"/>
        <c:minorTickMark val="none"/>
        <c:tickLblPos val="nextTo"/>
        <c:txPr>
          <a:bodyPr rot="0" vert="horz"/>
          <a:lstStyle/>
          <a:p>
            <a:pPr>
              <a:defRPr sz="1193" b="0" i="0" u="none" strike="noStrike" baseline="0">
                <a:solidFill>
                  <a:srgbClr val="000000"/>
                </a:solidFill>
                <a:latin typeface="Calibri"/>
                <a:ea typeface="Calibri"/>
                <a:cs typeface="Calibri"/>
              </a:defRPr>
            </a:pPr>
            <a:endParaRPr lang="en-US"/>
          </a:p>
        </c:txPr>
        <c:crossAx val="252111440"/>
        <c:crosses val="autoZero"/>
        <c:crossBetween val="between"/>
      </c:valAx>
      <c:spPr>
        <a:noFill/>
        <a:ln w="25363">
          <a:noFill/>
        </a:ln>
      </c:spPr>
    </c:plotArea>
    <c:plotVisOnly val="1"/>
    <c:dispBlanksAs val="gap"/>
    <c:showDLblsOverMax val="0"/>
  </c:chart>
  <c:txPr>
    <a:bodyPr/>
    <a:lstStyle/>
    <a:p>
      <a:pPr>
        <a:defRPr sz="1698" b="0" i="0" u="none" strike="noStrike" baseline="0">
          <a:solidFill>
            <a:srgbClr val="000000"/>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4.1295120091883929E-2"/>
          <c:w val="0.92764031341100817"/>
          <c:h val="0.83452134747149098"/>
        </c:manualLayout>
      </c:layout>
      <c:barChart>
        <c:barDir val="col"/>
        <c:grouping val="clustered"/>
        <c:varyColors val="0"/>
        <c:ser>
          <c:idx val="0"/>
          <c:order val="0"/>
          <c:tx>
            <c:strRef>
              <c:f>Sheet1!$B$1</c:f>
              <c:strCache>
                <c:ptCount val="1"/>
                <c:pt idx="0">
                  <c:v>3/31/2023 ($61.9 bln)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2.7823759180628711E-3"/>
                  <c:y val="6.7549731480908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2.0107222885713096E-3"/>
                  <c:y val="1.2958727688554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Sheet1!$B$2:$B$7</c:f>
              <c:numCache>
                <c:formatCode>0.0%</c:formatCode>
                <c:ptCount val="6"/>
                <c:pt idx="0">
                  <c:v>0.45</c:v>
                </c:pt>
                <c:pt idx="1">
                  <c:v>0.104</c:v>
                </c:pt>
                <c:pt idx="2">
                  <c:v>0.14199999999999999</c:v>
                </c:pt>
                <c:pt idx="3">
                  <c:v>0.29899999999999999</c:v>
                </c:pt>
                <c:pt idx="4">
                  <c:v>5.0000000000000001E-3</c:v>
                </c:pt>
                <c:pt idx="5">
                  <c:v>0</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9/30/2023 ($61.5 bln)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Sheet1!$C$2:$C$7</c:f>
              <c:numCache>
                <c:formatCode>0.0%</c:formatCode>
                <c:ptCount val="6"/>
                <c:pt idx="0">
                  <c:v>0.39710000000000001</c:v>
                </c:pt>
                <c:pt idx="1">
                  <c:v>0.1273</c:v>
                </c:pt>
                <c:pt idx="2">
                  <c:v>0.1555</c:v>
                </c:pt>
                <c:pt idx="3">
                  <c:v>0.313</c:v>
                </c:pt>
                <c:pt idx="4">
                  <c:v>7.1000000000000004E-3</c:v>
                </c:pt>
                <c:pt idx="5">
                  <c:v>0</c:v>
                </c:pt>
              </c:numCache>
            </c:numRef>
          </c:val>
          <c:extLst>
            <c:ext xmlns:c16="http://schemas.microsoft.com/office/drawing/2014/chart" uri="{C3380CC4-5D6E-409C-BE32-E72D297353CC}">
              <c16:uniqueId val="{00000007-1909-4E65-883C-169641072163}"/>
            </c:ext>
          </c:extLst>
        </c:ser>
        <c:ser>
          <c:idx val="2"/>
          <c:order val="2"/>
          <c:tx>
            <c:strRef>
              <c:f>Sheet1!$D$1</c:f>
              <c:strCache>
                <c:ptCount val="1"/>
                <c:pt idx="0">
                  <c:v>3/31/2024 ($61.2 bln)</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 + Ultra Short Duration</c:v>
                </c:pt>
                <c:pt idx="1">
                  <c:v>Short Duration</c:v>
                </c:pt>
                <c:pt idx="2">
                  <c:v>Int. Duration</c:v>
                </c:pt>
                <c:pt idx="3">
                  <c:v>Long Duration</c:v>
                </c:pt>
                <c:pt idx="4">
                  <c:v>Time Deposits</c:v>
                </c:pt>
                <c:pt idx="5">
                  <c:v>Passive Account</c:v>
                </c:pt>
              </c:strCache>
            </c:strRef>
          </c:cat>
          <c:val>
            <c:numRef>
              <c:f>Sheet1!$D$2:$D$7</c:f>
              <c:numCache>
                <c:formatCode>0.0%</c:formatCode>
                <c:ptCount val="6"/>
                <c:pt idx="0">
                  <c:v>0.35599999999999998</c:v>
                </c:pt>
                <c:pt idx="1">
                  <c:v>0.13200000000000001</c:v>
                </c:pt>
                <c:pt idx="2">
                  <c:v>0.16400000000000001</c:v>
                </c:pt>
                <c:pt idx="3">
                  <c:v>0.33500000000000002</c:v>
                </c:pt>
                <c:pt idx="4">
                  <c:v>8.9999999999999993E-3</c:v>
                </c:pt>
                <c:pt idx="5">
                  <c:v>4.0000000000000001E-3</c:v>
                </c:pt>
              </c:numCache>
            </c:numRef>
          </c:val>
          <c:extLst>
            <c:ext xmlns:c16="http://schemas.microsoft.com/office/drawing/2014/chart" uri="{C3380CC4-5D6E-409C-BE32-E72D297353CC}">
              <c16:uniqueId val="{00000000-B881-4421-BE91-0F3685381B0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25343816227192706"/>
          <c:y val="3.5045229291403177E-2"/>
          <c:w val="0.68554293502460195"/>
          <c:h val="7.396830593153397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sz="1400" dirty="0"/>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3/31/2023</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6"/>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C7-4E2D-B119-B0DC4E82DF74}"/>
                </c:ext>
              </c:extLst>
            </c:dLbl>
            <c:dLbl>
              <c:idx val="7"/>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Sheet1!$B$2:$B$10</c:f>
              <c:numCache>
                <c:formatCode>General</c:formatCode>
                <c:ptCount val="9"/>
                <c:pt idx="0">
                  <c:v>0.6381</c:v>
                </c:pt>
                <c:pt idx="1">
                  <c:v>0.16190000000000002</c:v>
                </c:pt>
                <c:pt idx="2">
                  <c:v>0.123</c:v>
                </c:pt>
                <c:pt idx="3">
                  <c:v>1.3899999999999999E-2</c:v>
                </c:pt>
                <c:pt idx="4">
                  <c:v>2.4899999999999999E-2</c:v>
                </c:pt>
                <c:pt idx="5">
                  <c:v>3.5400000000000001E-2</c:v>
                </c:pt>
                <c:pt idx="6">
                  <c:v>1.4200000000000001E-2</c:v>
                </c:pt>
                <c:pt idx="7" formatCode="0.00%">
                  <c:v>-1.6299999999999999E-2</c:v>
                </c:pt>
                <c:pt idx="8">
                  <c:v>4.8999999999999998E-3</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9/30/2023</c:v>
                </c:pt>
              </c:strCache>
            </c:strRef>
          </c:tx>
          <c:spPr>
            <a:solidFill>
              <a:schemeClr val="accent5"/>
            </a:solidFill>
            <a:ln>
              <a:noFill/>
            </a:ln>
            <a:effectLst/>
          </c:spPr>
          <c:invertIfNegative val="0"/>
          <c:dLbls>
            <c:dLbl>
              <c:idx val="0"/>
              <c:layout>
                <c:manualLayout>
                  <c:x val="1.4281659097767085E-3"/>
                  <c:y val="1.6193765253027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5"/>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0F-49D6-AE50-615F731BD5D1}"/>
                </c:ext>
              </c:extLst>
            </c:dLbl>
            <c:dLbl>
              <c:idx val="6"/>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dLbl>
              <c:idx val="7"/>
              <c:layout>
                <c:manualLayout>
                  <c:x val="4.5516962824283056E-3"/>
                  <c:y val="0.1025193166643643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2-0AC7-4E2D-B119-B0DC4E82DF74}"/>
                </c:ext>
              </c:extLst>
            </c:dLbl>
            <c:dLbl>
              <c:idx val="8"/>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Sheet1!$C$2:$C$10</c:f>
              <c:numCache>
                <c:formatCode>General</c:formatCode>
                <c:ptCount val="9"/>
                <c:pt idx="0">
                  <c:v>0.59539999999999993</c:v>
                </c:pt>
                <c:pt idx="1">
                  <c:v>0.1593</c:v>
                </c:pt>
                <c:pt idx="2">
                  <c:v>0.13439999999999999</c:v>
                </c:pt>
                <c:pt idx="3">
                  <c:v>1.5300000000000001E-2</c:v>
                </c:pt>
                <c:pt idx="4">
                  <c:v>2.6100000000000002E-2</c:v>
                </c:pt>
                <c:pt idx="5">
                  <c:v>6.0399999999999995E-2</c:v>
                </c:pt>
                <c:pt idx="6">
                  <c:v>1.4099999999999998E-2</c:v>
                </c:pt>
                <c:pt idx="7" formatCode="0.00%">
                  <c:v>-1.21E-2</c:v>
                </c:pt>
                <c:pt idx="8">
                  <c:v>7.0999999999999995E-3</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3/31/2024</c:v>
                </c:pt>
              </c:strCache>
            </c:strRef>
          </c:tx>
          <c:spPr>
            <a:solidFill>
              <a:schemeClr val="accent5">
                <a:tint val="65000"/>
              </a:schemeClr>
            </a:solidFill>
            <a:ln>
              <a:noFill/>
            </a:ln>
            <a:effectLst/>
          </c:spPr>
          <c:invertIfNegative val="0"/>
          <c:dLbls>
            <c:dLbl>
              <c:idx val="0"/>
              <c:layout>
                <c:manualLayout>
                  <c:x val="6.8597909015973794E-3"/>
                  <c:y val="-2.1442247424033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5"/>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dLbl>
              <c:idx val="7"/>
              <c:layout>
                <c:manualLayout>
                  <c:x val="1.8018018018017851E-2"/>
                  <c:y val="-1.566933465602460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C7-4E2D-B119-B0DC4E82DF74}"/>
                </c:ext>
              </c:extLst>
            </c:dLbl>
            <c:dLbl>
              <c:idx val="8"/>
              <c:layout>
                <c:manualLayout>
                  <c:x val="4.0869703986747405E-3"/>
                  <c:y val="-9.3567251461989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C7-4E2D-B119-B0DC4E82DF74}"/>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Sheet1!$A$2:$A$10</c:f>
              <c:strCache>
                <c:ptCount val="9"/>
                <c:pt idx="0">
                  <c:v>U.S. Govt. Securities</c:v>
                </c:pt>
                <c:pt idx="1">
                  <c:v>Corporate</c:v>
                </c:pt>
                <c:pt idx="2">
                  <c:v>MBS Pass-throughs</c:v>
                </c:pt>
                <c:pt idx="3">
                  <c:v>MBS CMO</c:v>
                </c:pt>
                <c:pt idx="4">
                  <c:v>CMBS</c:v>
                </c:pt>
                <c:pt idx="5">
                  <c:v>ABS</c:v>
                </c:pt>
                <c:pt idx="6">
                  <c:v>Foreign/Muni</c:v>
                </c:pt>
                <c:pt idx="7">
                  <c:v>Cash</c:v>
                </c:pt>
                <c:pt idx="8">
                  <c:v>Time Deposits</c:v>
                </c:pt>
              </c:strCache>
            </c:strRef>
          </c:cat>
          <c:val>
            <c:numRef>
              <c:f>Sheet1!$D$2:$D$10</c:f>
              <c:numCache>
                <c:formatCode>General</c:formatCode>
                <c:ptCount val="9"/>
                <c:pt idx="0">
                  <c:v>0.57040000000000002</c:v>
                </c:pt>
                <c:pt idx="1">
                  <c:v>0.16789999999999999</c:v>
                </c:pt>
                <c:pt idx="2" formatCode="0.00%">
                  <c:v>0.1459</c:v>
                </c:pt>
                <c:pt idx="3">
                  <c:v>1.6899999999999998E-2</c:v>
                </c:pt>
                <c:pt idx="4">
                  <c:v>2.8299999999999999E-2</c:v>
                </c:pt>
                <c:pt idx="5">
                  <c:v>6.4500000000000002E-2</c:v>
                </c:pt>
                <c:pt idx="6">
                  <c:v>1.61E-2</c:v>
                </c:pt>
                <c:pt idx="7" formatCode="0.00%">
                  <c:v>-1.8800000000000001E-2</c:v>
                </c:pt>
                <c:pt idx="8">
                  <c:v>8.8000000000000005E-3</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16983961025542"/>
          <c:y val="0.27624220656628445"/>
          <c:w val="0.20987533087946267"/>
          <c:h val="7.8947920983561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400" dirty="0"/>
              <a:t>Quality</a:t>
            </a:r>
            <a:r>
              <a:rPr lang="en-US" sz="1400" baseline="0" dirty="0"/>
              <a:t> Distribution</a:t>
            </a:r>
            <a:endParaRPr lang="en-US" sz="14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3/31/2023</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1.6328957951131318E-2"/>
                  <c:y val="8.07581601510622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Time Deposits</c:v>
                </c:pt>
              </c:strCache>
            </c:strRef>
          </c:cat>
          <c:val>
            <c:numRef>
              <c:f>Sheet1!$B$2:$B$7</c:f>
              <c:numCache>
                <c:formatCode>General</c:formatCode>
                <c:ptCount val="6"/>
                <c:pt idx="0" formatCode="0.0000">
                  <c:v>0.76119999999999999</c:v>
                </c:pt>
                <c:pt idx="1">
                  <c:v>6.1699999999999998E-2</c:v>
                </c:pt>
                <c:pt idx="2">
                  <c:v>2.24E-2</c:v>
                </c:pt>
                <c:pt idx="3">
                  <c:v>9.4299999999999995E-2</c:v>
                </c:pt>
                <c:pt idx="4">
                  <c:v>5.5500000000000001E-2</c:v>
                </c:pt>
                <c:pt idx="5">
                  <c:v>4.8999999999999998E-3</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9/30/2023</c:v>
                </c:pt>
              </c:strCache>
            </c:strRef>
          </c:tx>
          <c:spPr>
            <a:solidFill>
              <a:schemeClr val="accent5"/>
            </a:solidFill>
            <a:ln>
              <a:noFill/>
            </a:ln>
            <a:effectLst/>
          </c:spPr>
          <c:invertIfNegative val="0"/>
          <c:dLbls>
            <c:dLbl>
              <c:idx val="0"/>
              <c:layout>
                <c:manualLayout>
                  <c:x val="-5.4921816033160261E-3"/>
                  <c:y val="8.1495793739843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4.799733414470095E-3"/>
                  <c:y val="3.4048784923532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3190123899922898E-2"/>
                  <c:y val="2.010146913082916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19143003376665E-2"/>
                      <c:h val="8.3847318749596583E-2"/>
                    </c:manualLayout>
                  </c15:layout>
                </c:ext>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Time Deposits</c:v>
                </c:pt>
              </c:strCache>
            </c:strRef>
          </c:cat>
          <c:val>
            <c:numRef>
              <c:f>Sheet1!$C$2:$C$7</c:f>
              <c:numCache>
                <c:formatCode>General</c:formatCode>
                <c:ptCount val="6"/>
                <c:pt idx="0" formatCode="0.0000">
                  <c:v>0.73340000000000005</c:v>
                </c:pt>
                <c:pt idx="1">
                  <c:v>8.8700000000000001E-2</c:v>
                </c:pt>
                <c:pt idx="2">
                  <c:v>2.0299999999999999E-2</c:v>
                </c:pt>
                <c:pt idx="3">
                  <c:v>9.1899999999999996E-2</c:v>
                </c:pt>
                <c:pt idx="4">
                  <c:v>5.8599999999999999E-2</c:v>
                </c:pt>
                <c:pt idx="5">
                  <c:v>7.1000000000000004E-3</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3/31/2024</c:v>
                </c:pt>
              </c:strCache>
            </c:strRef>
          </c:tx>
          <c:spPr>
            <a:solidFill>
              <a:schemeClr val="accent5">
                <a:tint val="65000"/>
              </a:schemeClr>
            </a:solidFill>
            <a:ln>
              <a:noFill/>
            </a:ln>
            <a:effectLst/>
          </c:spPr>
          <c:invertIfNegative val="0"/>
          <c:dLbls>
            <c:dLbl>
              <c:idx val="0"/>
              <c:layout>
                <c:manualLayout>
                  <c:x val="9.9398971124524272E-3"/>
                  <c:y val="7.589995272150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7609673768068709E-4"/>
                  <c:y val="4.19974227336764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Time Deposits</c:v>
                </c:pt>
              </c:strCache>
            </c:strRef>
          </c:cat>
          <c:val>
            <c:numRef>
              <c:f>Sheet1!$D$2:$D$7</c:f>
              <c:numCache>
                <c:formatCode>General</c:formatCode>
                <c:ptCount val="6"/>
                <c:pt idx="0" formatCode="0.0000">
                  <c:v>0.7137</c:v>
                </c:pt>
                <c:pt idx="1">
                  <c:v>9.74E-2</c:v>
                </c:pt>
                <c:pt idx="2">
                  <c:v>2.1899999999999999E-2</c:v>
                </c:pt>
                <c:pt idx="3">
                  <c:v>9.3600000000000003E-2</c:v>
                </c:pt>
                <c:pt idx="4">
                  <c:v>6.4599999999999991E-2</c:v>
                </c:pt>
                <c:pt idx="5">
                  <c:v>8.8000000000000005E-3</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9372105398901247"/>
          <c:y val="0.3447400525182398"/>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baseline="0" dirty="0">
                <a:solidFill>
                  <a:schemeClr val="tx2"/>
                </a:solidFill>
              </a:rPr>
              <a:t>Duration</a:t>
            </a:r>
            <a:endParaRPr lang="en-US" sz="14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Sheet1!$B$2</c:f>
              <c:numCache>
                <c:formatCode>_(* #,##0.00_);_(* \(#,##0.00\);_(* "-"??_);_(@_)</c:formatCode>
                <c:ptCount val="1"/>
                <c:pt idx="0">
                  <c:v>3.04</c:v>
                </c:pt>
              </c:numCache>
            </c:numRef>
          </c:val>
          <c:extLst>
            <c:ext xmlns:c16="http://schemas.microsoft.com/office/drawing/2014/chart" uri="{C3380CC4-5D6E-409C-BE32-E72D297353CC}">
              <c16:uniqueId val="{00000000-D0EF-476A-8C93-E0A2C3767CD2}"/>
            </c:ext>
          </c:extLst>
        </c:ser>
        <c:ser>
          <c:idx val="1"/>
          <c:order val="1"/>
          <c:tx>
            <c:strRef>
              <c:f>Sheet1!$A$3</c:f>
              <c:strCache>
                <c:ptCount val="1"/>
                <c:pt idx="0">
                  <c:v>9/30/23</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Sheet1!$B$3</c:f>
              <c:numCache>
                <c:formatCode>_(* #,##0.00_);_(* \(#,##0.00\);_(* "-"??_);_(@_)</c:formatCode>
                <c:ptCount val="1"/>
                <c:pt idx="0">
                  <c:v>3.2</c:v>
                </c:pt>
              </c:numCache>
            </c:numRef>
          </c:val>
          <c:extLst>
            <c:ext xmlns:c16="http://schemas.microsoft.com/office/drawing/2014/chart" uri="{C3380CC4-5D6E-409C-BE32-E72D297353CC}">
              <c16:uniqueId val="{00000001-D0EF-476A-8C93-E0A2C3767CD2}"/>
            </c:ext>
          </c:extLst>
        </c:ser>
        <c:ser>
          <c:idx val="2"/>
          <c:order val="2"/>
          <c:tx>
            <c:strRef>
              <c:f>Sheet1!$A$4</c:f>
              <c:strCache>
                <c:ptCount val="1"/>
                <c:pt idx="0">
                  <c:v>3/31/24</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Sheet1!$B$4</c:f>
              <c:numCache>
                <c:formatCode>_(* #,##0.00_);_(* \(#,##0.00\);_(* "-"??_);_(@_)</c:formatCode>
                <c:ptCount val="1"/>
                <c:pt idx="0">
                  <c:v>3.34</c:v>
                </c:pt>
              </c:numCache>
            </c:numRef>
          </c:val>
          <c:extLst>
            <c:ext xmlns:c16="http://schemas.microsoft.com/office/drawing/2014/chart" uri="{C3380CC4-5D6E-409C-BE32-E72D297353CC}">
              <c16:uniqueId val="{00000002-D0EF-476A-8C93-E0A2C3767CD2}"/>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4"/>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majorUnit val="0.4"/>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0571722013008"/>
          <c:y val="2.3815071815060977E-2"/>
          <c:w val="0.84190925862528054"/>
          <c:h val="0.85354297568954285"/>
        </c:manualLayout>
      </c:layout>
      <c:barChart>
        <c:barDir val="col"/>
        <c:grouping val="clustered"/>
        <c:varyColors val="0"/>
        <c:ser>
          <c:idx val="0"/>
          <c:order val="0"/>
          <c:tx>
            <c:strRef>
              <c:f>Sheet1!$B$1</c:f>
              <c:strCache>
                <c:ptCount val="1"/>
                <c:pt idx="0">
                  <c:v>Receipts</c:v>
                </c:pt>
              </c:strCache>
            </c:strRef>
          </c:tx>
          <c:spPr>
            <a:solidFill>
              <a:schemeClr val="accent1"/>
            </a:solidFill>
            <a:ln>
              <a:noFill/>
            </a:ln>
            <a:effectLst/>
          </c:spPr>
          <c:invertIfNegative val="0"/>
          <c:cat>
            <c:numRef>
              <c:f>Sheet1!$A$20:$A$56</c:f>
              <c:numCache>
                <c:formatCode>[$-409]mmm\-yy;@</c:formatCode>
                <c:ptCount val="37"/>
                <c:pt idx="0">
                  <c:v>44286</c:v>
                </c:pt>
                <c:pt idx="1">
                  <c:v>44316</c:v>
                </c:pt>
                <c:pt idx="2">
                  <c:v>44347</c:v>
                </c:pt>
                <c:pt idx="3">
                  <c:v>44377</c:v>
                </c:pt>
                <c:pt idx="4">
                  <c:v>44408</c:v>
                </c:pt>
                <c:pt idx="5">
                  <c:v>44439</c:v>
                </c:pt>
                <c:pt idx="6">
                  <c:v>44469</c:v>
                </c:pt>
                <c:pt idx="7">
                  <c:v>44500</c:v>
                </c:pt>
                <c:pt idx="8">
                  <c:v>44530</c:v>
                </c:pt>
                <c:pt idx="9">
                  <c:v>44561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numCache>
            </c:numRef>
          </c:cat>
          <c:val>
            <c:numRef>
              <c:f>Sheet1!$B$20:$B$56</c:f>
              <c:numCache>
                <c:formatCode>_("$"* #,##0.00_);_("$"* \(#,##0.00\);_("$"* "-"??_);_(@_)</c:formatCode>
                <c:ptCount val="37"/>
                <c:pt idx="0">
                  <c:v>12443701455.360001</c:v>
                </c:pt>
                <c:pt idx="1">
                  <c:v>13480077856.32</c:v>
                </c:pt>
                <c:pt idx="2">
                  <c:v>18097785215.880001</c:v>
                </c:pt>
                <c:pt idx="3">
                  <c:v>14935836765.02</c:v>
                </c:pt>
                <c:pt idx="4">
                  <c:v>12017151704.389999</c:v>
                </c:pt>
                <c:pt idx="5">
                  <c:v>11334800457.58</c:v>
                </c:pt>
                <c:pt idx="6">
                  <c:v>11010285868.809999</c:v>
                </c:pt>
                <c:pt idx="7">
                  <c:v>10807546507.280001</c:v>
                </c:pt>
                <c:pt idx="8">
                  <c:v>11187419918.92</c:v>
                </c:pt>
                <c:pt idx="9">
                  <c:v>12321204637.620001</c:v>
                </c:pt>
                <c:pt idx="10">
                  <c:v>13457178475.950001</c:v>
                </c:pt>
                <c:pt idx="11">
                  <c:v>11232766989.67</c:v>
                </c:pt>
                <c:pt idx="12">
                  <c:v>11788391140.92</c:v>
                </c:pt>
                <c:pt idx="13">
                  <c:v>13298815435.83</c:v>
                </c:pt>
                <c:pt idx="14">
                  <c:v>16459379280.530001</c:v>
                </c:pt>
                <c:pt idx="15">
                  <c:v>16172837620.18</c:v>
                </c:pt>
                <c:pt idx="16">
                  <c:v>11971385739.219999</c:v>
                </c:pt>
                <c:pt idx="17">
                  <c:v>11906509158.139999</c:v>
                </c:pt>
                <c:pt idx="18">
                  <c:v>12187692357.6</c:v>
                </c:pt>
                <c:pt idx="19">
                  <c:v>11104363631.040001</c:v>
                </c:pt>
                <c:pt idx="20">
                  <c:v>11186100980.290001</c:v>
                </c:pt>
                <c:pt idx="21">
                  <c:v>13539829749.32</c:v>
                </c:pt>
                <c:pt idx="22">
                  <c:v>12219126913.879999</c:v>
                </c:pt>
                <c:pt idx="23">
                  <c:v>12324525670.190001</c:v>
                </c:pt>
                <c:pt idx="24">
                  <c:v>15401267740.76</c:v>
                </c:pt>
                <c:pt idx="25">
                  <c:v>13753398523.030001</c:v>
                </c:pt>
                <c:pt idx="26">
                  <c:v>11673167795.389999</c:v>
                </c:pt>
                <c:pt idx="27">
                  <c:v>15148814815.41</c:v>
                </c:pt>
                <c:pt idx="28">
                  <c:v>10601720519.780001</c:v>
                </c:pt>
                <c:pt idx="29">
                  <c:v>11002482102.780001</c:v>
                </c:pt>
                <c:pt idx="30">
                  <c:v>12881145776.059999</c:v>
                </c:pt>
                <c:pt idx="31">
                  <c:v>12099454064.09</c:v>
                </c:pt>
                <c:pt idx="32">
                  <c:v>11468360625.639999</c:v>
                </c:pt>
                <c:pt idx="33">
                  <c:v>12361895307.799999</c:v>
                </c:pt>
                <c:pt idx="34">
                  <c:v>15569687620.129999</c:v>
                </c:pt>
                <c:pt idx="35">
                  <c:v>12950347221.719999</c:v>
                </c:pt>
                <c:pt idx="36">
                  <c:v>12509762946.299999</c:v>
                </c:pt>
              </c:numCache>
            </c:numRef>
          </c:val>
          <c:extLst>
            <c:ext xmlns:c16="http://schemas.microsoft.com/office/drawing/2014/chart" uri="{C3380CC4-5D6E-409C-BE32-E72D297353CC}">
              <c16:uniqueId val="{00000000-72CE-4AAB-B06B-3C0B0ACD1504}"/>
            </c:ext>
          </c:extLst>
        </c:ser>
        <c:ser>
          <c:idx val="1"/>
          <c:order val="1"/>
          <c:tx>
            <c:strRef>
              <c:f>Sheet1!$C$1</c:f>
              <c:strCache>
                <c:ptCount val="1"/>
                <c:pt idx="0">
                  <c:v>Disbursements</c:v>
                </c:pt>
              </c:strCache>
            </c:strRef>
          </c:tx>
          <c:spPr>
            <a:solidFill>
              <a:schemeClr val="accent2"/>
            </a:solidFill>
            <a:ln>
              <a:noFill/>
            </a:ln>
            <a:effectLst/>
          </c:spPr>
          <c:invertIfNegative val="0"/>
          <c:cat>
            <c:numRef>
              <c:f>Sheet1!$A$20:$A$56</c:f>
              <c:numCache>
                <c:formatCode>[$-409]mmm\-yy;@</c:formatCode>
                <c:ptCount val="37"/>
                <c:pt idx="0">
                  <c:v>44286</c:v>
                </c:pt>
                <c:pt idx="1">
                  <c:v>44316</c:v>
                </c:pt>
                <c:pt idx="2">
                  <c:v>44347</c:v>
                </c:pt>
                <c:pt idx="3">
                  <c:v>44377</c:v>
                </c:pt>
                <c:pt idx="4">
                  <c:v>44408</c:v>
                </c:pt>
                <c:pt idx="5">
                  <c:v>44439</c:v>
                </c:pt>
                <c:pt idx="6">
                  <c:v>44469</c:v>
                </c:pt>
                <c:pt idx="7">
                  <c:v>44500</c:v>
                </c:pt>
                <c:pt idx="8">
                  <c:v>44530</c:v>
                </c:pt>
                <c:pt idx="9">
                  <c:v>44561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numCache>
            </c:numRef>
          </c:cat>
          <c:val>
            <c:numRef>
              <c:f>Sheet1!$C$20:$C$56</c:f>
              <c:numCache>
                <c:formatCode>_("$"* #,##0.00_);_("$"* \(#,##0.00\);_("$"* "-"??_);_(@_)</c:formatCode>
                <c:ptCount val="37"/>
                <c:pt idx="0">
                  <c:v>12012352998.059999</c:v>
                </c:pt>
                <c:pt idx="1">
                  <c:v>11883315752.440001</c:v>
                </c:pt>
                <c:pt idx="2">
                  <c:v>12174725661.41</c:v>
                </c:pt>
                <c:pt idx="3">
                  <c:v>12803880700.459999</c:v>
                </c:pt>
                <c:pt idx="4">
                  <c:v>10878311491.34</c:v>
                </c:pt>
                <c:pt idx="5">
                  <c:v>10166047784.67</c:v>
                </c:pt>
                <c:pt idx="6">
                  <c:v>10297598574.1</c:v>
                </c:pt>
                <c:pt idx="7">
                  <c:v>9589489595.0100002</c:v>
                </c:pt>
                <c:pt idx="8">
                  <c:v>10019291246.620001</c:v>
                </c:pt>
                <c:pt idx="9">
                  <c:v>10418688071.23</c:v>
                </c:pt>
                <c:pt idx="10">
                  <c:v>11744116649.790001</c:v>
                </c:pt>
                <c:pt idx="11">
                  <c:v>9821558887.25</c:v>
                </c:pt>
                <c:pt idx="12">
                  <c:v>11621126538.52</c:v>
                </c:pt>
                <c:pt idx="13">
                  <c:v>10743137870.65</c:v>
                </c:pt>
                <c:pt idx="14">
                  <c:v>11719686663.469999</c:v>
                </c:pt>
                <c:pt idx="15">
                  <c:v>13066580081.780001</c:v>
                </c:pt>
                <c:pt idx="16">
                  <c:v>11179985217.07</c:v>
                </c:pt>
                <c:pt idx="17">
                  <c:v>11840226655.540001</c:v>
                </c:pt>
                <c:pt idx="18">
                  <c:v>11539121443.540001</c:v>
                </c:pt>
                <c:pt idx="19">
                  <c:v>11436876426.690001</c:v>
                </c:pt>
                <c:pt idx="20">
                  <c:v>10444245417.66</c:v>
                </c:pt>
                <c:pt idx="21">
                  <c:v>12601102699.74</c:v>
                </c:pt>
                <c:pt idx="22">
                  <c:v>10765582954.719999</c:v>
                </c:pt>
                <c:pt idx="23">
                  <c:v>12220412951.27</c:v>
                </c:pt>
                <c:pt idx="24">
                  <c:v>15062237591.700001</c:v>
                </c:pt>
                <c:pt idx="25">
                  <c:v>11395010859.860001</c:v>
                </c:pt>
                <c:pt idx="26">
                  <c:v>12601130783.85</c:v>
                </c:pt>
                <c:pt idx="27">
                  <c:v>12720403375.469999</c:v>
                </c:pt>
                <c:pt idx="28">
                  <c:v>11622983361.129999</c:v>
                </c:pt>
                <c:pt idx="29">
                  <c:v>13170463051.85</c:v>
                </c:pt>
                <c:pt idx="30">
                  <c:v>11824383444.629999</c:v>
                </c:pt>
                <c:pt idx="31">
                  <c:v>12317534519.51</c:v>
                </c:pt>
                <c:pt idx="32">
                  <c:v>11902538875.280001</c:v>
                </c:pt>
                <c:pt idx="33">
                  <c:v>12155647963.84</c:v>
                </c:pt>
                <c:pt idx="34">
                  <c:v>11820733680.9</c:v>
                </c:pt>
                <c:pt idx="35">
                  <c:v>16189260038.809999</c:v>
                </c:pt>
                <c:pt idx="36">
                  <c:v>12726766764.809999</c:v>
                </c:pt>
              </c:numCache>
            </c:numRef>
          </c:val>
          <c:extLst>
            <c:ext xmlns:c16="http://schemas.microsoft.com/office/drawing/2014/chart" uri="{C3380CC4-5D6E-409C-BE32-E72D297353CC}">
              <c16:uniqueId val="{00000001-72CE-4AAB-B06B-3C0B0ACD1504}"/>
            </c:ext>
          </c:extLst>
        </c:ser>
        <c:ser>
          <c:idx val="2"/>
          <c:order val="2"/>
          <c:tx>
            <c:strRef>
              <c:f>Sheet1!$D$1</c:f>
              <c:strCache>
                <c:ptCount val="1"/>
                <c:pt idx="0">
                  <c:v>Net Receipts</c:v>
                </c:pt>
              </c:strCache>
            </c:strRef>
          </c:tx>
          <c:spPr>
            <a:solidFill>
              <a:schemeClr val="accent3"/>
            </a:solidFill>
            <a:ln>
              <a:noFill/>
            </a:ln>
            <a:effectLst/>
          </c:spPr>
          <c:invertIfNegative val="0"/>
          <c:cat>
            <c:numRef>
              <c:f>Sheet1!$A$20:$A$56</c:f>
              <c:numCache>
                <c:formatCode>[$-409]mmm\-yy;@</c:formatCode>
                <c:ptCount val="37"/>
                <c:pt idx="0">
                  <c:v>44286</c:v>
                </c:pt>
                <c:pt idx="1">
                  <c:v>44316</c:v>
                </c:pt>
                <c:pt idx="2">
                  <c:v>44347</c:v>
                </c:pt>
                <c:pt idx="3">
                  <c:v>44377</c:v>
                </c:pt>
                <c:pt idx="4">
                  <c:v>44408</c:v>
                </c:pt>
                <c:pt idx="5">
                  <c:v>44439</c:v>
                </c:pt>
                <c:pt idx="6">
                  <c:v>44469</c:v>
                </c:pt>
                <c:pt idx="7">
                  <c:v>44500</c:v>
                </c:pt>
                <c:pt idx="8">
                  <c:v>44530</c:v>
                </c:pt>
                <c:pt idx="9">
                  <c:v>44561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numCache>
            </c:numRef>
          </c:cat>
          <c:val>
            <c:numRef>
              <c:f>Sheet1!$D$20:$D$56</c:f>
              <c:numCache>
                <c:formatCode>_("$"* #,##0.00_);_("$"* \(#,##0.00\);_("$"* "-"??_);_(@_)</c:formatCode>
                <c:ptCount val="37"/>
                <c:pt idx="0">
                  <c:v>431348457.30000114</c:v>
                </c:pt>
                <c:pt idx="1">
                  <c:v>1596762103.8799992</c:v>
                </c:pt>
                <c:pt idx="2">
                  <c:v>5923059554.4700012</c:v>
                </c:pt>
                <c:pt idx="3">
                  <c:v>2131956064.5600014</c:v>
                </c:pt>
                <c:pt idx="4">
                  <c:v>1138840213.0499992</c:v>
                </c:pt>
                <c:pt idx="5">
                  <c:v>1168752672.9099998</c:v>
                </c:pt>
                <c:pt idx="6">
                  <c:v>712687294.70999908</c:v>
                </c:pt>
                <c:pt idx="7">
                  <c:v>1218056912.2700005</c:v>
                </c:pt>
                <c:pt idx="8">
                  <c:v>1168128672.2999992</c:v>
                </c:pt>
                <c:pt idx="9">
                  <c:v>1902516566.3900013</c:v>
                </c:pt>
                <c:pt idx="10">
                  <c:v>1713061826.1599998</c:v>
                </c:pt>
                <c:pt idx="11">
                  <c:v>1411208102.4200001</c:v>
                </c:pt>
                <c:pt idx="12">
                  <c:v>167264602.39999962</c:v>
                </c:pt>
                <c:pt idx="13">
                  <c:v>2555677565.1800003</c:v>
                </c:pt>
                <c:pt idx="14">
                  <c:v>4739692617.0600014</c:v>
                </c:pt>
                <c:pt idx="15">
                  <c:v>3106257538.3999996</c:v>
                </c:pt>
                <c:pt idx="16">
                  <c:v>791400522.14999962</c:v>
                </c:pt>
                <c:pt idx="17">
                  <c:v>66282502.599998474</c:v>
                </c:pt>
                <c:pt idx="18">
                  <c:v>648570914.05999947</c:v>
                </c:pt>
                <c:pt idx="19">
                  <c:v>-332512795.64999962</c:v>
                </c:pt>
                <c:pt idx="20">
                  <c:v>741855562.63000107</c:v>
                </c:pt>
                <c:pt idx="21">
                  <c:v>938727049.57999992</c:v>
                </c:pt>
                <c:pt idx="22">
                  <c:v>1453543959.1599998</c:v>
                </c:pt>
                <c:pt idx="23">
                  <c:v>104112718.92000008</c:v>
                </c:pt>
                <c:pt idx="24">
                  <c:v>339030149.05999947</c:v>
                </c:pt>
                <c:pt idx="25">
                  <c:v>2358387663.1700001</c:v>
                </c:pt>
                <c:pt idx="26">
                  <c:v>-927962988.46000099</c:v>
                </c:pt>
                <c:pt idx="27">
                  <c:v>2428411439.9400005</c:v>
                </c:pt>
                <c:pt idx="28">
                  <c:v>-1021262841.3499985</c:v>
                </c:pt>
                <c:pt idx="29">
                  <c:v>-2167980949.0699997</c:v>
                </c:pt>
                <c:pt idx="30">
                  <c:v>1056762331.4300003</c:v>
                </c:pt>
                <c:pt idx="31">
                  <c:v>-218080455.42000008</c:v>
                </c:pt>
                <c:pt idx="32">
                  <c:v>-434178249.6400013</c:v>
                </c:pt>
                <c:pt idx="33">
                  <c:v>206247343.95999908</c:v>
                </c:pt>
                <c:pt idx="34">
                  <c:v>3748953939.2299995</c:v>
                </c:pt>
                <c:pt idx="35">
                  <c:v>-3238912817.0900002</c:v>
                </c:pt>
                <c:pt idx="36">
                  <c:v>-217003818.51000023</c:v>
                </c:pt>
              </c:numCache>
            </c:numRef>
          </c:val>
          <c:extLst>
            <c:ext xmlns:c16="http://schemas.microsoft.com/office/drawing/2014/chart" uri="{C3380CC4-5D6E-409C-BE32-E72D297353CC}">
              <c16:uniqueId val="{00000002-72CE-4AAB-B06B-3C0B0ACD1504}"/>
            </c:ext>
          </c:extLst>
        </c:ser>
        <c:dLbls>
          <c:showLegendKey val="0"/>
          <c:showVal val="0"/>
          <c:showCatName val="0"/>
          <c:showSerName val="0"/>
          <c:showPercent val="0"/>
          <c:showBubbleSize val="0"/>
        </c:dLbls>
        <c:gapWidth val="219"/>
        <c:overlap val="-27"/>
        <c:axId val="545277664"/>
        <c:axId val="545280616"/>
      </c:barChart>
      <c:dateAx>
        <c:axId val="54527766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80616"/>
        <c:crosses val="autoZero"/>
        <c:auto val="1"/>
        <c:lblOffset val="100"/>
        <c:baseTimeUnit val="months"/>
      </c:dateAx>
      <c:valAx>
        <c:axId val="545280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2"/>
                </a:solidFill>
              </a:rPr>
              <a:t>Yield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Sheet1!$B$2</c:f>
              <c:numCache>
                <c:formatCode>0.00%</c:formatCode>
                <c:ptCount val="1"/>
                <c:pt idx="0">
                  <c:v>4.6399999999999997E-2</c:v>
                </c:pt>
              </c:numCache>
            </c:numRef>
          </c:val>
          <c:extLst>
            <c:ext xmlns:c16="http://schemas.microsoft.com/office/drawing/2014/chart" uri="{C3380CC4-5D6E-409C-BE32-E72D297353CC}">
              <c16:uniqueId val="{00000000-2606-4CBE-BAC4-668A4ED5F2CF}"/>
            </c:ext>
          </c:extLst>
        </c:ser>
        <c:ser>
          <c:idx val="1"/>
          <c:order val="1"/>
          <c:tx>
            <c:strRef>
              <c:f>Sheet1!$A$3</c:f>
              <c:strCache>
                <c:ptCount val="1"/>
                <c:pt idx="0">
                  <c:v>9/30/23</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Sheet1!$B$3</c:f>
              <c:numCache>
                <c:formatCode>0.00%</c:formatCode>
                <c:ptCount val="1"/>
                <c:pt idx="0">
                  <c:v>5.4199999999999998E-2</c:v>
                </c:pt>
              </c:numCache>
            </c:numRef>
          </c:val>
          <c:extLst>
            <c:ext xmlns:c16="http://schemas.microsoft.com/office/drawing/2014/chart" uri="{C3380CC4-5D6E-409C-BE32-E72D297353CC}">
              <c16:uniqueId val="{00000001-2606-4CBE-BAC4-668A4ED5F2CF}"/>
            </c:ext>
          </c:extLst>
        </c:ser>
        <c:ser>
          <c:idx val="2"/>
          <c:order val="2"/>
          <c:tx>
            <c:strRef>
              <c:f>Sheet1!$A$4</c:f>
              <c:strCache>
                <c:ptCount val="1"/>
                <c:pt idx="0">
                  <c:v>3/31/24</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Sheet1!$B$4</c:f>
              <c:numCache>
                <c:formatCode>0.00%</c:formatCode>
                <c:ptCount val="1"/>
                <c:pt idx="0">
                  <c:v>5.1200000000000002E-2</c:v>
                </c:pt>
              </c:numCache>
            </c:numRef>
          </c:val>
          <c:extLst>
            <c:ext xmlns:c16="http://schemas.microsoft.com/office/drawing/2014/chart" uri="{C3380CC4-5D6E-409C-BE32-E72D297353CC}">
              <c16:uniqueId val="{00000002-2606-4CBE-BAC4-668A4ED5F2C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3/31/23</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c:formatCode>
                <c:ptCount val="1"/>
                <c:pt idx="0">
                  <c:v>5.5500000000000008E-2</c:v>
                </c:pt>
              </c:numCache>
            </c:numRef>
          </c:val>
          <c:extLst>
            <c:ext xmlns:c16="http://schemas.microsoft.com/office/drawing/2014/chart" uri="{C3380CC4-5D6E-409C-BE32-E72D297353CC}">
              <c16:uniqueId val="{00000000-6656-4F45-B6FD-EE0D0A500B81}"/>
            </c:ext>
          </c:extLst>
        </c:ser>
        <c:ser>
          <c:idx val="1"/>
          <c:order val="1"/>
          <c:tx>
            <c:strRef>
              <c:f>Sheet1!$A$3</c:f>
              <c:strCache>
                <c:ptCount val="1"/>
                <c:pt idx="0">
                  <c:v>9/30/23</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c:formatCode>
                <c:ptCount val="1"/>
                <c:pt idx="0">
                  <c:v>5.8599999999999999E-2</c:v>
                </c:pt>
              </c:numCache>
            </c:numRef>
          </c:val>
          <c:extLst>
            <c:ext xmlns:c16="http://schemas.microsoft.com/office/drawing/2014/chart" uri="{C3380CC4-5D6E-409C-BE32-E72D297353CC}">
              <c16:uniqueId val="{00000001-6656-4F45-B6FD-EE0D0A500B81}"/>
            </c:ext>
          </c:extLst>
        </c:ser>
        <c:ser>
          <c:idx val="2"/>
          <c:order val="2"/>
          <c:tx>
            <c:strRef>
              <c:f>Sheet1!$A$4</c:f>
              <c:strCache>
                <c:ptCount val="1"/>
                <c:pt idx="0">
                  <c:v>3/31/24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c:formatCode>
                <c:ptCount val="1"/>
                <c:pt idx="0">
                  <c:v>6.4599999999999991E-2</c:v>
                </c:pt>
              </c:numCache>
            </c:numRef>
          </c:val>
          <c:extLst>
            <c:ext xmlns:c16="http://schemas.microsoft.com/office/drawing/2014/chart" uri="{C3380CC4-5D6E-409C-BE32-E72D297353CC}">
              <c16:uniqueId val="{00000000-27DB-4AAE-8AFB-2C0875DDADE6}"/>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 of Investment Pool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2"/>
                </a:solidFill>
              </a:rPr>
              <a:t>Total</a:t>
            </a:r>
            <a:r>
              <a:rPr lang="en-US" sz="1800" baseline="0" dirty="0">
                <a:solidFill>
                  <a:schemeClr val="tx2"/>
                </a:solidFill>
              </a:rPr>
              <a:t> Mkt Value</a:t>
            </a:r>
            <a:endParaRPr lang="en-US" sz="1800"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3/31/23</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28</c:v>
                </c:pt>
              </c:numCache>
            </c:numRef>
          </c:val>
          <c:extLst>
            <c:ext xmlns:c16="http://schemas.microsoft.com/office/drawing/2014/chart" uri="{C3380CC4-5D6E-409C-BE32-E72D297353CC}">
              <c16:uniqueId val="{00000000-E89F-4737-A520-5C3D8DA2720F}"/>
            </c:ext>
          </c:extLst>
        </c:ser>
        <c:ser>
          <c:idx val="1"/>
          <c:order val="1"/>
          <c:tx>
            <c:strRef>
              <c:f>Sheet1!$A$3</c:f>
              <c:strCache>
                <c:ptCount val="1"/>
                <c:pt idx="0">
                  <c:v>9/30/23</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35.9</c:v>
                </c:pt>
              </c:numCache>
            </c:numRef>
          </c:val>
          <c:extLst>
            <c:ext xmlns:c16="http://schemas.microsoft.com/office/drawing/2014/chart" uri="{C3380CC4-5D6E-409C-BE32-E72D297353CC}">
              <c16:uniqueId val="{00000001-E89F-4737-A520-5C3D8DA2720F}"/>
            </c:ext>
          </c:extLst>
        </c:ser>
        <c:ser>
          <c:idx val="2"/>
          <c:order val="2"/>
          <c:tx>
            <c:strRef>
              <c:f>Sheet1!$A$4</c:f>
              <c:strCache>
                <c:ptCount val="1"/>
                <c:pt idx="0">
                  <c:v>3/31/24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150</c:v>
                </c:pt>
              </c:numCache>
            </c:numRef>
          </c:val>
          <c:extLst>
            <c:ext xmlns:c16="http://schemas.microsoft.com/office/drawing/2014/chart" uri="{C3380CC4-5D6E-409C-BE32-E72D297353CC}">
              <c16:uniqueId val="{00000002-E89F-4737-A520-5C3D8DA2720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Sheet1!$A$21:$A$81</c:f>
              <c:numCache>
                <c:formatCode>mmm\-yy</c:formatCode>
                <c:ptCount val="61"/>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pt idx="33">
                  <c:v>44531</c:v>
                </c:pt>
                <c:pt idx="34">
                  <c:v>44562</c:v>
                </c:pt>
                <c:pt idx="35">
                  <c:v>44593</c:v>
                </c:pt>
                <c:pt idx="36">
                  <c:v>44621</c:v>
                </c:pt>
                <c:pt idx="37">
                  <c:v>44652</c:v>
                </c:pt>
                <c:pt idx="38">
                  <c:v>44682</c:v>
                </c:pt>
                <c:pt idx="39">
                  <c:v>44713</c:v>
                </c:pt>
                <c:pt idx="40">
                  <c:v>44743</c:v>
                </c:pt>
                <c:pt idx="41">
                  <c:v>44774</c:v>
                </c:pt>
                <c:pt idx="42">
                  <c:v>44805</c:v>
                </c:pt>
                <c:pt idx="43">
                  <c:v>44835</c:v>
                </c:pt>
                <c:pt idx="44">
                  <c:v>44866</c:v>
                </c:pt>
                <c:pt idx="45">
                  <c:v>44896</c:v>
                </c:pt>
                <c:pt idx="46">
                  <c:v>44927</c:v>
                </c:pt>
                <c:pt idx="47">
                  <c:v>44958</c:v>
                </c:pt>
                <c:pt idx="48">
                  <c:v>44986</c:v>
                </c:pt>
                <c:pt idx="49">
                  <c:v>45017</c:v>
                </c:pt>
                <c:pt idx="50">
                  <c:v>45047</c:v>
                </c:pt>
                <c:pt idx="51">
                  <c:v>45078</c:v>
                </c:pt>
                <c:pt idx="52">
                  <c:v>45108</c:v>
                </c:pt>
                <c:pt idx="53">
                  <c:v>45139</c:v>
                </c:pt>
                <c:pt idx="54">
                  <c:v>45170</c:v>
                </c:pt>
                <c:pt idx="55">
                  <c:v>45200</c:v>
                </c:pt>
                <c:pt idx="56">
                  <c:v>45231</c:v>
                </c:pt>
                <c:pt idx="57">
                  <c:v>45261</c:v>
                </c:pt>
                <c:pt idx="58">
                  <c:v>45292</c:v>
                </c:pt>
                <c:pt idx="59">
                  <c:v>45323</c:v>
                </c:pt>
                <c:pt idx="60">
                  <c:v>45352</c:v>
                </c:pt>
              </c:numCache>
            </c:numRef>
          </c:cat>
          <c:val>
            <c:numRef>
              <c:f>Sheet1!$B$21:$B$81</c:f>
              <c:numCache>
                <c:formatCode>General</c:formatCode>
                <c:ptCount val="61"/>
                <c:pt idx="0">
                  <c:v>58.4</c:v>
                </c:pt>
                <c:pt idx="1">
                  <c:v>54.96</c:v>
                </c:pt>
                <c:pt idx="2">
                  <c:v>53.88</c:v>
                </c:pt>
                <c:pt idx="3">
                  <c:v>55.04</c:v>
                </c:pt>
                <c:pt idx="4">
                  <c:v>54.56</c:v>
                </c:pt>
                <c:pt idx="5">
                  <c:v>57.68</c:v>
                </c:pt>
                <c:pt idx="6">
                  <c:v>58.47</c:v>
                </c:pt>
                <c:pt idx="7">
                  <c:v>57.28</c:v>
                </c:pt>
                <c:pt idx="8">
                  <c:v>58</c:v>
                </c:pt>
                <c:pt idx="9">
                  <c:v>56.39</c:v>
                </c:pt>
                <c:pt idx="10">
                  <c:v>54.13</c:v>
                </c:pt>
                <c:pt idx="11">
                  <c:v>55.03</c:v>
                </c:pt>
                <c:pt idx="12">
                  <c:v>56.82</c:v>
                </c:pt>
                <c:pt idx="13">
                  <c:v>48.63</c:v>
                </c:pt>
                <c:pt idx="14">
                  <c:v>53.61</c:v>
                </c:pt>
                <c:pt idx="15">
                  <c:v>54.95</c:v>
                </c:pt>
                <c:pt idx="16">
                  <c:v>54.68</c:v>
                </c:pt>
                <c:pt idx="17">
                  <c:v>54.39</c:v>
                </c:pt>
                <c:pt idx="18">
                  <c:v>53.83</c:v>
                </c:pt>
                <c:pt idx="19">
                  <c:v>54.03</c:v>
                </c:pt>
                <c:pt idx="20">
                  <c:v>55.29</c:v>
                </c:pt>
                <c:pt idx="21">
                  <c:v>55.16</c:v>
                </c:pt>
                <c:pt idx="22">
                  <c:v>52.94</c:v>
                </c:pt>
                <c:pt idx="23">
                  <c:v>51.31</c:v>
                </c:pt>
                <c:pt idx="24">
                  <c:v>51.63</c:v>
                </c:pt>
                <c:pt idx="25">
                  <c:v>45.18</c:v>
                </c:pt>
                <c:pt idx="26">
                  <c:v>42.67</c:v>
                </c:pt>
                <c:pt idx="27">
                  <c:v>46.12</c:v>
                </c:pt>
                <c:pt idx="28">
                  <c:v>49.36</c:v>
                </c:pt>
                <c:pt idx="29">
                  <c:v>48.6</c:v>
                </c:pt>
                <c:pt idx="30">
                  <c:v>49.87</c:v>
                </c:pt>
                <c:pt idx="31">
                  <c:v>52.15</c:v>
                </c:pt>
                <c:pt idx="32">
                  <c:v>56.79</c:v>
                </c:pt>
                <c:pt idx="33">
                  <c:v>54.76</c:v>
                </c:pt>
                <c:pt idx="34">
                  <c:v>50.99</c:v>
                </c:pt>
                <c:pt idx="35">
                  <c:v>53.74</c:v>
                </c:pt>
                <c:pt idx="36">
                  <c:v>51.31</c:v>
                </c:pt>
                <c:pt idx="37">
                  <c:v>51.76</c:v>
                </c:pt>
                <c:pt idx="38">
                  <c:v>46.93</c:v>
                </c:pt>
                <c:pt idx="39">
                  <c:v>47.96</c:v>
                </c:pt>
                <c:pt idx="40">
                  <c:v>50.66</c:v>
                </c:pt>
                <c:pt idx="41">
                  <c:v>49.09</c:v>
                </c:pt>
                <c:pt idx="42">
                  <c:v>50.41</c:v>
                </c:pt>
                <c:pt idx="43">
                  <c:v>50.19</c:v>
                </c:pt>
                <c:pt idx="44">
                  <c:v>50.02</c:v>
                </c:pt>
                <c:pt idx="45">
                  <c:v>46.53</c:v>
                </c:pt>
                <c:pt idx="46">
                  <c:v>56.6</c:v>
                </c:pt>
                <c:pt idx="47">
                  <c:v>56.53</c:v>
                </c:pt>
                <c:pt idx="48">
                  <c:v>55.89</c:v>
                </c:pt>
                <c:pt idx="49">
                  <c:v>54.23</c:v>
                </c:pt>
                <c:pt idx="50">
                  <c:v>54.44</c:v>
                </c:pt>
                <c:pt idx="51">
                  <c:v>52.17</c:v>
                </c:pt>
                <c:pt idx="52">
                  <c:v>53.97</c:v>
                </c:pt>
                <c:pt idx="53">
                  <c:v>57.85</c:v>
                </c:pt>
                <c:pt idx="54">
                  <c:v>56.83</c:v>
                </c:pt>
                <c:pt idx="55">
                  <c:v>57.63</c:v>
                </c:pt>
                <c:pt idx="56">
                  <c:v>58.2</c:v>
                </c:pt>
                <c:pt idx="57">
                  <c:v>59.24</c:v>
                </c:pt>
                <c:pt idx="58">
                  <c:v>58.15</c:v>
                </c:pt>
                <c:pt idx="59">
                  <c:v>59.43</c:v>
                </c:pt>
                <c:pt idx="60">
                  <c:v>62.09</c:v>
                </c:pt>
              </c:numCache>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Sheet1!$A$21:$A$81</c:f>
              <c:numCache>
                <c:formatCode>mmm\-yy</c:formatCode>
                <c:ptCount val="61"/>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pt idx="33">
                  <c:v>44531</c:v>
                </c:pt>
                <c:pt idx="34">
                  <c:v>44562</c:v>
                </c:pt>
                <c:pt idx="35">
                  <c:v>44593</c:v>
                </c:pt>
                <c:pt idx="36">
                  <c:v>44621</c:v>
                </c:pt>
                <c:pt idx="37">
                  <c:v>44652</c:v>
                </c:pt>
                <c:pt idx="38">
                  <c:v>44682</c:v>
                </c:pt>
                <c:pt idx="39">
                  <c:v>44713</c:v>
                </c:pt>
                <c:pt idx="40">
                  <c:v>44743</c:v>
                </c:pt>
                <c:pt idx="41">
                  <c:v>44774</c:v>
                </c:pt>
                <c:pt idx="42">
                  <c:v>44805</c:v>
                </c:pt>
                <c:pt idx="43">
                  <c:v>44835</c:v>
                </c:pt>
                <c:pt idx="44">
                  <c:v>44866</c:v>
                </c:pt>
                <c:pt idx="45">
                  <c:v>44896</c:v>
                </c:pt>
                <c:pt idx="46">
                  <c:v>44927</c:v>
                </c:pt>
                <c:pt idx="47">
                  <c:v>44958</c:v>
                </c:pt>
                <c:pt idx="48">
                  <c:v>44986</c:v>
                </c:pt>
                <c:pt idx="49">
                  <c:v>45017</c:v>
                </c:pt>
                <c:pt idx="50">
                  <c:v>45047</c:v>
                </c:pt>
                <c:pt idx="51">
                  <c:v>45078</c:v>
                </c:pt>
                <c:pt idx="52">
                  <c:v>45108</c:v>
                </c:pt>
                <c:pt idx="53">
                  <c:v>45139</c:v>
                </c:pt>
                <c:pt idx="54">
                  <c:v>45170</c:v>
                </c:pt>
                <c:pt idx="55">
                  <c:v>45200</c:v>
                </c:pt>
                <c:pt idx="56">
                  <c:v>45231</c:v>
                </c:pt>
                <c:pt idx="57">
                  <c:v>45261</c:v>
                </c:pt>
                <c:pt idx="58">
                  <c:v>45292</c:v>
                </c:pt>
                <c:pt idx="59">
                  <c:v>45323</c:v>
                </c:pt>
                <c:pt idx="60">
                  <c:v>45352</c:v>
                </c:pt>
              </c:numCache>
            </c:numRef>
          </c:cat>
          <c:val>
            <c:numRef>
              <c:f>Sheet1!$C$21:$C$81</c:f>
              <c:numCache>
                <c:formatCode>General</c:formatCode>
                <c:ptCount val="61"/>
                <c:pt idx="0">
                  <c:v>58.49</c:v>
                </c:pt>
                <c:pt idx="1">
                  <c:v>58.49</c:v>
                </c:pt>
                <c:pt idx="2">
                  <c:v>58.49</c:v>
                </c:pt>
                <c:pt idx="3">
                  <c:v>58.49</c:v>
                </c:pt>
                <c:pt idx="4">
                  <c:v>58.49</c:v>
                </c:pt>
                <c:pt idx="5">
                  <c:v>58.49</c:v>
                </c:pt>
                <c:pt idx="6">
                  <c:v>58.49</c:v>
                </c:pt>
                <c:pt idx="7">
                  <c:v>58.49</c:v>
                </c:pt>
                <c:pt idx="8">
                  <c:v>58.49</c:v>
                </c:pt>
                <c:pt idx="9">
                  <c:v>58.49</c:v>
                </c:pt>
                <c:pt idx="10">
                  <c:v>58.49</c:v>
                </c:pt>
                <c:pt idx="11">
                  <c:v>58.49</c:v>
                </c:pt>
                <c:pt idx="12">
                  <c:v>58.49</c:v>
                </c:pt>
                <c:pt idx="13">
                  <c:v>58.49</c:v>
                </c:pt>
                <c:pt idx="14">
                  <c:v>58.49</c:v>
                </c:pt>
                <c:pt idx="15">
                  <c:v>58.49</c:v>
                </c:pt>
                <c:pt idx="16">
                  <c:v>58.49</c:v>
                </c:pt>
                <c:pt idx="17">
                  <c:v>58.49</c:v>
                </c:pt>
                <c:pt idx="18">
                  <c:v>58.49</c:v>
                </c:pt>
                <c:pt idx="19">
                  <c:v>58.49</c:v>
                </c:pt>
                <c:pt idx="20">
                  <c:v>58.49</c:v>
                </c:pt>
                <c:pt idx="21">
                  <c:v>58.49</c:v>
                </c:pt>
                <c:pt idx="22">
                  <c:v>58.49</c:v>
                </c:pt>
                <c:pt idx="23">
                  <c:v>58.49</c:v>
                </c:pt>
                <c:pt idx="24">
                  <c:v>58.49</c:v>
                </c:pt>
                <c:pt idx="25">
                  <c:v>58.49</c:v>
                </c:pt>
                <c:pt idx="26">
                  <c:v>58.49</c:v>
                </c:pt>
                <c:pt idx="27">
                  <c:v>58.49</c:v>
                </c:pt>
                <c:pt idx="28">
                  <c:v>58.49</c:v>
                </c:pt>
                <c:pt idx="29">
                  <c:v>58.49</c:v>
                </c:pt>
                <c:pt idx="30">
                  <c:v>58.49</c:v>
                </c:pt>
                <c:pt idx="31">
                  <c:v>58.49</c:v>
                </c:pt>
                <c:pt idx="32">
                  <c:v>58.49</c:v>
                </c:pt>
                <c:pt idx="33">
                  <c:v>58.49</c:v>
                </c:pt>
                <c:pt idx="34">
                  <c:v>58.49</c:v>
                </c:pt>
                <c:pt idx="35">
                  <c:v>58.49</c:v>
                </c:pt>
                <c:pt idx="36">
                  <c:v>58.49</c:v>
                </c:pt>
                <c:pt idx="37">
                  <c:v>58.49</c:v>
                </c:pt>
                <c:pt idx="38">
                  <c:v>58.49</c:v>
                </c:pt>
                <c:pt idx="39">
                  <c:v>58.49</c:v>
                </c:pt>
                <c:pt idx="40">
                  <c:v>58.49</c:v>
                </c:pt>
                <c:pt idx="41">
                  <c:v>58.49</c:v>
                </c:pt>
                <c:pt idx="42">
                  <c:v>58.49</c:v>
                </c:pt>
                <c:pt idx="43">
                  <c:v>58.49</c:v>
                </c:pt>
                <c:pt idx="44">
                  <c:v>58.49</c:v>
                </c:pt>
                <c:pt idx="45">
                  <c:v>58.49</c:v>
                </c:pt>
                <c:pt idx="46">
                  <c:v>58.49</c:v>
                </c:pt>
                <c:pt idx="47">
                  <c:v>58.49</c:v>
                </c:pt>
                <c:pt idx="48">
                  <c:v>58.49</c:v>
                </c:pt>
                <c:pt idx="49">
                  <c:v>58.49</c:v>
                </c:pt>
                <c:pt idx="50">
                  <c:v>58.49</c:v>
                </c:pt>
                <c:pt idx="51">
                  <c:v>58.49</c:v>
                </c:pt>
                <c:pt idx="52">
                  <c:v>58.49</c:v>
                </c:pt>
                <c:pt idx="53">
                  <c:v>58.49</c:v>
                </c:pt>
                <c:pt idx="54">
                  <c:v>58.49</c:v>
                </c:pt>
                <c:pt idx="55">
                  <c:v>58.49</c:v>
                </c:pt>
                <c:pt idx="56">
                  <c:v>58.49</c:v>
                </c:pt>
                <c:pt idx="57">
                  <c:v>58.49</c:v>
                </c:pt>
                <c:pt idx="58">
                  <c:v>58.49</c:v>
                </c:pt>
                <c:pt idx="59">
                  <c:v>58.49</c:v>
                </c:pt>
                <c:pt idx="60">
                  <c:v>58.49</c:v>
                </c:pt>
              </c:numCache>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Sheet1!$A$21:$A$81</c:f>
              <c:numCache>
                <c:formatCode>mmm\-yy</c:formatCode>
                <c:ptCount val="61"/>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pt idx="33">
                  <c:v>44531</c:v>
                </c:pt>
                <c:pt idx="34">
                  <c:v>44562</c:v>
                </c:pt>
                <c:pt idx="35">
                  <c:v>44593</c:v>
                </c:pt>
                <c:pt idx="36">
                  <c:v>44621</c:v>
                </c:pt>
                <c:pt idx="37">
                  <c:v>44652</c:v>
                </c:pt>
                <c:pt idx="38">
                  <c:v>44682</c:v>
                </c:pt>
                <c:pt idx="39">
                  <c:v>44713</c:v>
                </c:pt>
                <c:pt idx="40">
                  <c:v>44743</c:v>
                </c:pt>
                <c:pt idx="41">
                  <c:v>44774</c:v>
                </c:pt>
                <c:pt idx="42">
                  <c:v>44805</c:v>
                </c:pt>
                <c:pt idx="43">
                  <c:v>44835</c:v>
                </c:pt>
                <c:pt idx="44">
                  <c:v>44866</c:v>
                </c:pt>
                <c:pt idx="45">
                  <c:v>44896</c:v>
                </c:pt>
                <c:pt idx="46">
                  <c:v>44927</c:v>
                </c:pt>
                <c:pt idx="47">
                  <c:v>44958</c:v>
                </c:pt>
                <c:pt idx="48">
                  <c:v>44986</c:v>
                </c:pt>
                <c:pt idx="49">
                  <c:v>45017</c:v>
                </c:pt>
                <c:pt idx="50">
                  <c:v>45047</c:v>
                </c:pt>
                <c:pt idx="51">
                  <c:v>45078</c:v>
                </c:pt>
                <c:pt idx="52">
                  <c:v>45108</c:v>
                </c:pt>
                <c:pt idx="53">
                  <c:v>45139</c:v>
                </c:pt>
                <c:pt idx="54">
                  <c:v>45170</c:v>
                </c:pt>
                <c:pt idx="55">
                  <c:v>45200</c:v>
                </c:pt>
                <c:pt idx="56">
                  <c:v>45231</c:v>
                </c:pt>
                <c:pt idx="57">
                  <c:v>45261</c:v>
                </c:pt>
                <c:pt idx="58">
                  <c:v>45292</c:v>
                </c:pt>
                <c:pt idx="59">
                  <c:v>45323</c:v>
                </c:pt>
                <c:pt idx="60">
                  <c:v>45352</c:v>
                </c:pt>
              </c:numCache>
            </c:numRef>
          </c:cat>
          <c:val>
            <c:numRef>
              <c:f>Sheet1!$D$21:$D$81</c:f>
              <c:numCache>
                <c:formatCode>General</c:formatCode>
                <c:ptCount val="61"/>
                <c:pt idx="0">
                  <c:v>91.49</c:v>
                </c:pt>
                <c:pt idx="1">
                  <c:v>91.49</c:v>
                </c:pt>
                <c:pt idx="2">
                  <c:v>91.49</c:v>
                </c:pt>
                <c:pt idx="3">
                  <c:v>91.49</c:v>
                </c:pt>
                <c:pt idx="4">
                  <c:v>91.49</c:v>
                </c:pt>
                <c:pt idx="5">
                  <c:v>91.49</c:v>
                </c:pt>
                <c:pt idx="6">
                  <c:v>91.49</c:v>
                </c:pt>
                <c:pt idx="7">
                  <c:v>91.49</c:v>
                </c:pt>
                <c:pt idx="8">
                  <c:v>91.49</c:v>
                </c:pt>
                <c:pt idx="9">
                  <c:v>91.49</c:v>
                </c:pt>
                <c:pt idx="10">
                  <c:v>91.49</c:v>
                </c:pt>
                <c:pt idx="11">
                  <c:v>91.49</c:v>
                </c:pt>
                <c:pt idx="12">
                  <c:v>91.49</c:v>
                </c:pt>
                <c:pt idx="13">
                  <c:v>91.49</c:v>
                </c:pt>
                <c:pt idx="14">
                  <c:v>91.49</c:v>
                </c:pt>
                <c:pt idx="15">
                  <c:v>91.49</c:v>
                </c:pt>
                <c:pt idx="16">
                  <c:v>91.49</c:v>
                </c:pt>
                <c:pt idx="17">
                  <c:v>91.49</c:v>
                </c:pt>
                <c:pt idx="18">
                  <c:v>91.49</c:v>
                </c:pt>
                <c:pt idx="19">
                  <c:v>91.49</c:v>
                </c:pt>
                <c:pt idx="20">
                  <c:v>91.49</c:v>
                </c:pt>
                <c:pt idx="21">
                  <c:v>91.49</c:v>
                </c:pt>
                <c:pt idx="22">
                  <c:v>91.49</c:v>
                </c:pt>
                <c:pt idx="23">
                  <c:v>91.49</c:v>
                </c:pt>
                <c:pt idx="24">
                  <c:v>91.49</c:v>
                </c:pt>
                <c:pt idx="25">
                  <c:v>91.49</c:v>
                </c:pt>
                <c:pt idx="26">
                  <c:v>91.49</c:v>
                </c:pt>
                <c:pt idx="27">
                  <c:v>91.49</c:v>
                </c:pt>
                <c:pt idx="28">
                  <c:v>91.49</c:v>
                </c:pt>
                <c:pt idx="29">
                  <c:v>91.49</c:v>
                </c:pt>
                <c:pt idx="30">
                  <c:v>91.49</c:v>
                </c:pt>
                <c:pt idx="31">
                  <c:v>91.49</c:v>
                </c:pt>
                <c:pt idx="32">
                  <c:v>91.49</c:v>
                </c:pt>
                <c:pt idx="33">
                  <c:v>91.49</c:v>
                </c:pt>
                <c:pt idx="34">
                  <c:v>91.49</c:v>
                </c:pt>
                <c:pt idx="35">
                  <c:v>91.49</c:v>
                </c:pt>
                <c:pt idx="36">
                  <c:v>91.49</c:v>
                </c:pt>
                <c:pt idx="37">
                  <c:v>91.49</c:v>
                </c:pt>
                <c:pt idx="38">
                  <c:v>91.49</c:v>
                </c:pt>
                <c:pt idx="39">
                  <c:v>91.49</c:v>
                </c:pt>
                <c:pt idx="40">
                  <c:v>91.49</c:v>
                </c:pt>
                <c:pt idx="41">
                  <c:v>91.49</c:v>
                </c:pt>
                <c:pt idx="42">
                  <c:v>91.49</c:v>
                </c:pt>
                <c:pt idx="43">
                  <c:v>91.49</c:v>
                </c:pt>
                <c:pt idx="44">
                  <c:v>91.49</c:v>
                </c:pt>
                <c:pt idx="45">
                  <c:v>91.49</c:v>
                </c:pt>
                <c:pt idx="46">
                  <c:v>91.49</c:v>
                </c:pt>
                <c:pt idx="47">
                  <c:v>91.49</c:v>
                </c:pt>
                <c:pt idx="48">
                  <c:v>91.49</c:v>
                </c:pt>
                <c:pt idx="49">
                  <c:v>91.49</c:v>
                </c:pt>
                <c:pt idx="50">
                  <c:v>91.49</c:v>
                </c:pt>
                <c:pt idx="51">
                  <c:v>91.49</c:v>
                </c:pt>
                <c:pt idx="52">
                  <c:v>91.49</c:v>
                </c:pt>
                <c:pt idx="53">
                  <c:v>91.49</c:v>
                </c:pt>
                <c:pt idx="54">
                  <c:v>91.49</c:v>
                </c:pt>
                <c:pt idx="55">
                  <c:v>91.49</c:v>
                </c:pt>
                <c:pt idx="56">
                  <c:v>91.49</c:v>
                </c:pt>
                <c:pt idx="57">
                  <c:v>91.49</c:v>
                </c:pt>
                <c:pt idx="58">
                  <c:v>91.49</c:v>
                </c:pt>
                <c:pt idx="59">
                  <c:v>91.49</c:v>
                </c:pt>
                <c:pt idx="60">
                  <c:v>91.49</c:v>
                </c:pt>
              </c:numCache>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0.10844701806733847"/>
          <c:w val="0.92764031341100817"/>
          <c:h val="0.76736947449399884"/>
        </c:manualLayout>
      </c:layout>
      <c:barChart>
        <c:barDir val="col"/>
        <c:grouping val="clustered"/>
        <c:varyColors val="0"/>
        <c:ser>
          <c:idx val="0"/>
          <c:order val="0"/>
          <c:tx>
            <c:strRef>
              <c:f>Sheet1!$B$1</c:f>
              <c:strCache>
                <c:ptCount val="1"/>
                <c:pt idx="0">
                  <c:v>Mandate</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5.9228241383619965E-4"/>
                  <c:y val="-1.4823999098271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1.552333633572511E-3"/>
                  <c:y val="-4.9236339025195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2.0107311309333566E-3"/>
                  <c:y val="-7.4789026528816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dLbl>
              <c:idx val="5"/>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4.4512999999999997E-2</c:v>
                </c:pt>
                <c:pt idx="1">
                  <c:v>2.7333E-2</c:v>
                </c:pt>
                <c:pt idx="2">
                  <c:v>2.8039999999999999E-2</c:v>
                </c:pt>
                <c:pt idx="3">
                  <c:v>3.1142E-2</c:v>
                </c:pt>
                <c:pt idx="4">
                  <c:v>5.3502000000000001E-2</c:v>
                </c:pt>
                <c:pt idx="5">
                  <c:v>6.3950999999999994E-2</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Benchmark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Sheet1!$C$2:$C$7</c:f>
              <c:numCache>
                <c:formatCode>0.00%</c:formatCode>
                <c:ptCount val="6"/>
                <c:pt idx="0">
                  <c:v>4.2168999999999998E-2</c:v>
                </c:pt>
                <c:pt idx="1">
                  <c:v>2.7015999999999998E-2</c:v>
                </c:pt>
                <c:pt idx="2">
                  <c:v>2.6880000000000001E-2</c:v>
                </c:pt>
                <c:pt idx="3">
                  <c:v>2.9835E-2</c:v>
                </c:pt>
                <c:pt idx="4">
                  <c:v>5.0589000000000002E-2</c:v>
                </c:pt>
                <c:pt idx="5">
                  <c:v>5.9886000000000002E-2</c:v>
                </c:pt>
              </c:numCache>
            </c:numRef>
          </c:val>
          <c:extLst>
            <c:ext xmlns:c16="http://schemas.microsoft.com/office/drawing/2014/chart" uri="{C3380CC4-5D6E-409C-BE32-E72D297353CC}">
              <c16:uniqueId val="{00000007-1909-4E65-883C-169641072163}"/>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dirty="0"/>
              <a:t>Returns as of March 31, 2024</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Pool</c:v>
                </c:pt>
              </c:strCache>
            </c:strRef>
          </c:tx>
          <c:spPr>
            <a:solidFill>
              <a:schemeClr val="accent5">
                <a:shade val="76000"/>
              </a:schemeClr>
            </a:solidFill>
            <a:ln>
              <a:noFill/>
            </a:ln>
            <a:effectLst/>
            <a:scene3d>
              <a:camera prst="orthographicFront"/>
              <a:lightRig rig="threePt" dir="t"/>
            </a:scene3d>
            <a:sp3d>
              <a:bevelT w="12700"/>
              <a:bevelB w="12700"/>
            </a:sp3d>
          </c:spPr>
          <c:invertIfNegative val="0"/>
          <c:dLbls>
            <c:dLbl>
              <c:idx val="0"/>
              <c:layout>
                <c:manualLayout>
                  <c:x val="3.6630036630036652E-3"/>
                  <c:y val="6.7537923607696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9-466A-B3FA-2BD29C8CDAA2}"/>
                </c:ext>
              </c:extLst>
            </c:dLbl>
            <c:dLbl>
              <c:idx val="1"/>
              <c:layout>
                <c:manualLayout>
                  <c:x val="-7.9004329789785725E-3"/>
                  <c:y val="-2.97730822266889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CD-4277-B605-25F8B9D29CE7}"/>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6 Months </c:v>
                </c:pt>
                <c:pt idx="1">
                  <c:v>1 Year</c:v>
                </c:pt>
                <c:pt idx="2">
                  <c:v>3 Year *</c:v>
                </c:pt>
                <c:pt idx="3">
                  <c:v>5 Year *</c:v>
                </c:pt>
                <c:pt idx="4">
                  <c:v>10 Year *</c:v>
                </c:pt>
              </c:strCache>
            </c:strRef>
          </c:cat>
          <c:val>
            <c:numRef>
              <c:f>Sheet1!$B$2:$B$6</c:f>
              <c:numCache>
                <c:formatCode>0.00%</c:formatCode>
                <c:ptCount val="5"/>
                <c:pt idx="0">
                  <c:v>4.4512999999999997E-2</c:v>
                </c:pt>
                <c:pt idx="1">
                  <c:v>3.7971999999999999E-2</c:v>
                </c:pt>
                <c:pt idx="2">
                  <c:v>3.385E-3</c:v>
                </c:pt>
                <c:pt idx="3">
                  <c:v>1.5596E-2</c:v>
                </c:pt>
                <c:pt idx="4">
                  <c:v>1.6584000000000002E-2</c:v>
                </c:pt>
              </c:numCache>
            </c:numRef>
          </c:val>
          <c:extLst>
            <c:ext xmlns:c16="http://schemas.microsoft.com/office/drawing/2014/chart" uri="{C3380CC4-5D6E-409C-BE32-E72D297353CC}">
              <c16:uniqueId val="{00000001-24A9-466A-B3FA-2BD29C8CDAA2}"/>
            </c:ext>
          </c:extLst>
        </c:ser>
        <c:ser>
          <c:idx val="1"/>
          <c:order val="1"/>
          <c:tx>
            <c:strRef>
              <c:f>Sheet1!$C$1</c:f>
              <c:strCache>
                <c:ptCount val="1"/>
                <c:pt idx="0">
                  <c:v>Benchmark</c:v>
                </c:pt>
              </c:strCache>
            </c:strRef>
          </c:tx>
          <c:spPr>
            <a:solidFill>
              <a:schemeClr val="accent5">
                <a:tint val="77000"/>
              </a:schemeClr>
            </a:solidFill>
            <a:ln>
              <a:noFill/>
            </a:ln>
            <a:effectLst/>
          </c:spPr>
          <c:invertIfNegative val="0"/>
          <c:dLbls>
            <c:dLbl>
              <c:idx val="0"/>
              <c:layout>
                <c:manualLayout>
                  <c:x val="7.3260073260073303E-3"/>
                  <c:y val="1.013068854115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A9-466A-B3FA-2BD29C8CDAA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6 Months </c:v>
                </c:pt>
                <c:pt idx="1">
                  <c:v>1 Year</c:v>
                </c:pt>
                <c:pt idx="2">
                  <c:v>3 Year *</c:v>
                </c:pt>
                <c:pt idx="3">
                  <c:v>5 Year *</c:v>
                </c:pt>
                <c:pt idx="4">
                  <c:v>10 Year *</c:v>
                </c:pt>
              </c:strCache>
            </c:strRef>
          </c:cat>
          <c:val>
            <c:numRef>
              <c:f>Sheet1!$C$2:$C$6</c:f>
              <c:numCache>
                <c:formatCode>0.00%</c:formatCode>
                <c:ptCount val="5"/>
                <c:pt idx="0">
                  <c:v>4.2168999999999998E-2</c:v>
                </c:pt>
                <c:pt idx="1">
                  <c:v>3.3836999999999999E-2</c:v>
                </c:pt>
                <c:pt idx="2">
                  <c:v>1.9719999999999998E-3</c:v>
                </c:pt>
                <c:pt idx="3">
                  <c:v>1.383E-2</c:v>
                </c:pt>
                <c:pt idx="4">
                  <c:v>1.5032999999999999E-2</c:v>
                </c:pt>
              </c:numCache>
            </c:numRef>
          </c:val>
          <c:extLst>
            <c:ext xmlns:c16="http://schemas.microsoft.com/office/drawing/2014/chart" uri="{C3380CC4-5D6E-409C-BE32-E72D297353CC}">
              <c16:uniqueId val="{00000003-24A9-466A-B3FA-2BD29C8CDAA2}"/>
            </c:ext>
          </c:extLst>
        </c:ser>
        <c:dLbls>
          <c:showLegendKey val="0"/>
          <c:showVal val="0"/>
          <c:showCatName val="0"/>
          <c:showSerName val="0"/>
          <c:showPercent val="0"/>
          <c:showBubbleSize val="0"/>
        </c:dLbls>
        <c:gapWidth val="75"/>
        <c:axId val="229208448"/>
        <c:axId val="229209984"/>
      </c:barChart>
      <c:catAx>
        <c:axId val="22920844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9984"/>
        <c:crosses val="autoZero"/>
        <c:auto val="1"/>
        <c:lblAlgn val="ctr"/>
        <c:lblOffset val="100"/>
        <c:noMultiLvlLbl val="0"/>
      </c:catAx>
      <c:valAx>
        <c:axId val="229209984"/>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9208448"/>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Quality</a:t>
            </a:r>
          </a:p>
        </c:rich>
      </c:tx>
      <c:layout>
        <c:manualLayout>
          <c:xMode val="edge"/>
          <c:yMode val="edge"/>
          <c:x val="0.56455088613226467"/>
          <c:y val="9.7681539807524059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3/31/2023</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EF7-472E-BD0D-98BB8181F2FE}"/>
                </c:ext>
              </c:extLst>
            </c:dLbl>
            <c:dLbl>
              <c:idx val="4"/>
              <c:layout>
                <c:manualLayout>
                  <c:x val="-3.7878787878787962E-3"/>
                  <c:y val="0.1333339895013126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Sheet1!$B$2:$F$2</c:f>
              <c:numCache>
                <c:formatCode>0%</c:formatCode>
                <c:ptCount val="5"/>
                <c:pt idx="0">
                  <c:v>0.91400000000000003</c:v>
                </c:pt>
                <c:pt idx="1">
                  <c:v>2.1999999999999999E-2</c:v>
                </c:pt>
                <c:pt idx="2">
                  <c:v>8.9999999999999993E-3</c:v>
                </c:pt>
                <c:pt idx="3">
                  <c:v>5.33E-2</c:v>
                </c:pt>
                <c:pt idx="4">
                  <c:v>1.6999999999999999E-3</c:v>
                </c:pt>
              </c:numCache>
              <c:extLst xmlns:c15="http://schemas.microsoft.com/office/drawing/2012/chart"/>
            </c:numRef>
          </c:val>
          <c:extLst xmlns:c15="http://schemas.microsoft.com/office/drawing/2012/chart">
            <c:ext xmlns:c16="http://schemas.microsoft.com/office/drawing/2014/chart" uri="{C3380CC4-5D6E-409C-BE32-E72D297353CC}">
              <c16:uniqueId val="{00000002-5EF7-472E-BD0D-98BB8181F2FE}"/>
            </c:ext>
          </c:extLst>
        </c:ser>
        <c:ser>
          <c:idx val="3"/>
          <c:order val="1"/>
          <c:tx>
            <c:strRef>
              <c:f>Sheet1!$A$3</c:f>
              <c:strCache>
                <c:ptCount val="1"/>
                <c:pt idx="0">
                  <c:v>9/30/2023</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EF7-472E-BD0D-98BB8181F2FE}"/>
                </c:ext>
              </c:extLst>
            </c:dLbl>
            <c:dLbl>
              <c:idx val="4"/>
              <c:layout>
                <c:manualLayout>
                  <c:x val="-1.8939552700657338E-3"/>
                  <c:y val="-8.5971404774485751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EF7-472E-BD0D-98BB8181F2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extLst xmlns:c15="http://schemas.microsoft.com/office/drawing/2012/chart"/>
            </c:strRef>
          </c:cat>
          <c:val>
            <c:numRef>
              <c:f>Sheet1!$B$3:$F$3</c:f>
              <c:numCache>
                <c:formatCode>0%</c:formatCode>
                <c:ptCount val="5"/>
                <c:pt idx="0">
                  <c:v>0.89559999999999995</c:v>
                </c:pt>
                <c:pt idx="1">
                  <c:v>5.9400000000000001E-2</c:v>
                </c:pt>
                <c:pt idx="2">
                  <c:v>8.2000000000000007E-3</c:v>
                </c:pt>
                <c:pt idx="3">
                  <c:v>3.4500000000000003E-2</c:v>
                </c:pt>
                <c:pt idx="4">
                  <c:v>2.3E-3</c:v>
                </c:pt>
              </c:numCache>
              <c:extLst xmlns:c15="http://schemas.microsoft.com/office/drawing/2012/chart"/>
            </c:numRef>
          </c:val>
          <c:extLst xmlns:c15="http://schemas.microsoft.com/office/drawing/2012/chart">
            <c:ext xmlns:c16="http://schemas.microsoft.com/office/drawing/2014/chart" uri="{C3380CC4-5D6E-409C-BE32-E72D297353CC}">
              <c16:uniqueId val="{00000005-5EF7-472E-BD0D-98BB8181F2FE}"/>
            </c:ext>
          </c:extLst>
        </c:ser>
        <c:ser>
          <c:idx val="4"/>
          <c:order val="2"/>
          <c:tx>
            <c:strRef>
              <c:f>Sheet1!$A$4</c:f>
              <c:strCache>
                <c:ptCount val="1"/>
                <c:pt idx="0">
                  <c:v>3/31/2024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dLbl>
              <c:idx val="4"/>
              <c:layout>
                <c:manualLayout>
                  <c:x val="1.6799946514956697E-3"/>
                  <c:y val="6.3193741074085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Sheet1!$B$4:$F$4</c:f>
              <c:numCache>
                <c:formatCode>0%</c:formatCode>
                <c:ptCount val="5"/>
                <c:pt idx="0">
                  <c:v>0.89959999999999996</c:v>
                </c:pt>
                <c:pt idx="1">
                  <c:v>6.1699999999999998E-2</c:v>
                </c:pt>
                <c:pt idx="2">
                  <c:v>4.7999999999999996E-3</c:v>
                </c:pt>
                <c:pt idx="3">
                  <c:v>3.0499999999999999E-2</c:v>
                </c:pt>
                <c:pt idx="4">
                  <c:v>3.3999999999999998E-3</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4"/>
              <c:layout>
                <c:manualLayout>
                  <c:x val="1.1363636363636367E-2"/>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Govt &amp; Cash</c:v>
                </c:pt>
                <c:pt idx="1">
                  <c:v>AAA</c:v>
                </c:pt>
                <c:pt idx="2">
                  <c:v>AA</c:v>
                </c:pt>
                <c:pt idx="3">
                  <c:v>A</c:v>
                </c:pt>
                <c:pt idx="4">
                  <c:v>BBB</c:v>
                </c:pt>
              </c:strCache>
            </c:strRef>
          </c:cat>
          <c:val>
            <c:numRef>
              <c:f>Sheet1!$B$5:$F$5</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extLst/>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r"/>
      <c:layout>
        <c:manualLayout>
          <c:xMode val="edge"/>
          <c:yMode val="edge"/>
          <c:x val="0.62940119445840981"/>
          <c:y val="0.20811597747266564"/>
          <c:w val="0.32386072870918065"/>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Sector</a:t>
            </a:r>
          </a:p>
        </c:rich>
      </c:tx>
      <c:layout>
        <c:manualLayout>
          <c:xMode val="edge"/>
          <c:yMode val="edge"/>
          <c:x val="0.5472375008625382"/>
          <c:y val="0"/>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6.517521081141453E-2"/>
          <c:y val="0.1309811273590801"/>
          <c:w val="0.8923933378008595"/>
          <c:h val="0.67046056742908577"/>
        </c:manualLayout>
      </c:layout>
      <c:barChart>
        <c:barDir val="col"/>
        <c:grouping val="clustered"/>
        <c:varyColors val="0"/>
        <c:ser>
          <c:idx val="1"/>
          <c:order val="0"/>
          <c:tx>
            <c:strRef>
              <c:f>Sheet1!$A$2</c:f>
              <c:strCache>
                <c:ptCount val="1"/>
                <c:pt idx="0">
                  <c:v>3/31/2023</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D09A-457C-91C3-A389E220C427}"/>
                </c:ext>
              </c:extLst>
            </c:dLbl>
            <c:dLbl>
              <c:idx val="6"/>
              <c:layout>
                <c:manualLayout>
                  <c:x val="-7.0921985815602835E-3"/>
                  <c:y val="-7.275048233154282E-17"/>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09FB-4644-9487-DB189DF001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Sheet1!$B$1:$H$1</c:f>
              <c:strCache>
                <c:ptCount val="7"/>
                <c:pt idx="0">
                  <c:v>Treasury</c:v>
                </c:pt>
                <c:pt idx="1">
                  <c:v>Govt. Agn</c:v>
                </c:pt>
                <c:pt idx="2">
                  <c:v>Corporate Bonds</c:v>
                </c:pt>
                <c:pt idx="3">
                  <c:v>Foreign</c:v>
                </c:pt>
                <c:pt idx="4">
                  <c:v>Muni</c:v>
                </c:pt>
                <c:pt idx="5">
                  <c:v>ABS</c:v>
                </c:pt>
                <c:pt idx="6">
                  <c:v>Cash</c:v>
                </c:pt>
              </c:strCache>
              <c:extLst xmlns:c15="http://schemas.microsoft.com/office/drawing/2012/chart"/>
            </c:strRef>
          </c:cat>
          <c:val>
            <c:numRef>
              <c:f>Sheet1!$B$2:$H$2</c:f>
              <c:numCache>
                <c:formatCode>0%</c:formatCode>
                <c:ptCount val="7"/>
                <c:pt idx="0">
                  <c:v>0.92430000000000001</c:v>
                </c:pt>
                <c:pt idx="1">
                  <c:v>1.1999999999999999E-3</c:v>
                </c:pt>
                <c:pt idx="2">
                  <c:v>6.1499999999999999E-2</c:v>
                </c:pt>
                <c:pt idx="3">
                  <c:v>5.7999999999999996E-3</c:v>
                </c:pt>
                <c:pt idx="4">
                  <c:v>0</c:v>
                </c:pt>
                <c:pt idx="5">
                  <c:v>2.01E-2</c:v>
                </c:pt>
                <c:pt idx="6">
                  <c:v>-1.2900000000000002E-2</c:v>
                </c:pt>
              </c:numCache>
              <c:extLst xmlns:c15="http://schemas.microsoft.com/office/drawing/2012/chart"/>
            </c:numRef>
          </c:val>
          <c:extLst xmlns:c15="http://schemas.microsoft.com/office/drawing/2012/chart">
            <c:ext xmlns:c16="http://schemas.microsoft.com/office/drawing/2014/chart" uri="{C3380CC4-5D6E-409C-BE32-E72D297353CC}">
              <c16:uniqueId val="{00000004-D09A-457C-91C3-A389E220C427}"/>
            </c:ext>
          </c:extLst>
        </c:ser>
        <c:ser>
          <c:idx val="3"/>
          <c:order val="1"/>
          <c:tx>
            <c:strRef>
              <c:f>Sheet1!$A$3</c:f>
              <c:strCache>
                <c:ptCount val="1"/>
                <c:pt idx="0">
                  <c:v>9/30/2023</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D09A-457C-91C3-A389E220C427}"/>
                </c:ext>
              </c:extLst>
            </c:dLbl>
            <c:dLbl>
              <c:idx val="6"/>
              <c:layout>
                <c:manualLayout>
                  <c:x val="-1.7730496453900709E-3"/>
                  <c:y val="-7.275048233154282E-17"/>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09FB-4644-9487-DB189DF001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Sheet1!$B$1:$H$1</c:f>
              <c:strCache>
                <c:ptCount val="7"/>
                <c:pt idx="0">
                  <c:v>Treasury</c:v>
                </c:pt>
                <c:pt idx="1">
                  <c:v>Govt. Agn</c:v>
                </c:pt>
                <c:pt idx="2">
                  <c:v>Corporate Bonds</c:v>
                </c:pt>
                <c:pt idx="3">
                  <c:v>Foreign</c:v>
                </c:pt>
                <c:pt idx="4">
                  <c:v>Muni</c:v>
                </c:pt>
                <c:pt idx="5">
                  <c:v>ABS</c:v>
                </c:pt>
                <c:pt idx="6">
                  <c:v>Cash</c:v>
                </c:pt>
              </c:strCache>
              <c:extLst xmlns:c15="http://schemas.microsoft.com/office/drawing/2012/chart"/>
            </c:strRef>
          </c:cat>
          <c:val>
            <c:numRef>
              <c:f>Sheet1!$B$3:$H$3</c:f>
              <c:numCache>
                <c:formatCode>0%</c:formatCode>
                <c:ptCount val="7"/>
                <c:pt idx="0">
                  <c:v>0.92390000000000005</c:v>
                </c:pt>
                <c:pt idx="1">
                  <c:v>0</c:v>
                </c:pt>
                <c:pt idx="2">
                  <c:v>4.1599999999999998E-2</c:v>
                </c:pt>
                <c:pt idx="3">
                  <c:v>3.3999999999999998E-3</c:v>
                </c:pt>
                <c:pt idx="4">
                  <c:v>0</c:v>
                </c:pt>
                <c:pt idx="5">
                  <c:v>5.9400000000000001E-2</c:v>
                </c:pt>
                <c:pt idx="6">
                  <c:v>-2.8299999999999999E-2</c:v>
                </c:pt>
              </c:numCache>
              <c:extLst xmlns:c15="http://schemas.microsoft.com/office/drawing/2012/chart"/>
            </c:numRef>
          </c:val>
          <c:extLst xmlns:c15="http://schemas.microsoft.com/office/drawing/2012/chart">
            <c:ext xmlns:c16="http://schemas.microsoft.com/office/drawing/2014/chart" uri="{C3380CC4-5D6E-409C-BE32-E72D297353CC}">
              <c16:uniqueId val="{00000009-D09A-457C-91C3-A389E220C427}"/>
            </c:ext>
          </c:extLst>
        </c:ser>
        <c:ser>
          <c:idx val="4"/>
          <c:order val="2"/>
          <c:tx>
            <c:strRef>
              <c:f>Sheet1!$A$4</c:f>
              <c:strCache>
                <c:ptCount val="1"/>
                <c:pt idx="0">
                  <c:v>3/31/2024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2.2275209756521429E-4"/>
                  <c:y val="1.60233428268274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1.7730496453900709E-3"/>
                  <c:y val="2.204599425071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dLbl>
              <c:idx val="6"/>
              <c:layout>
                <c:manualLayout>
                  <c:x val="7.440983216922617E-3"/>
                  <c:y val="1.77321717764001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FB-4644-9487-DB189DF00137}"/>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Agn</c:v>
                </c:pt>
                <c:pt idx="2">
                  <c:v>Corporate Bonds</c:v>
                </c:pt>
                <c:pt idx="3">
                  <c:v>Foreign</c:v>
                </c:pt>
                <c:pt idx="4">
                  <c:v>Muni</c:v>
                </c:pt>
                <c:pt idx="5">
                  <c:v>ABS</c:v>
                </c:pt>
                <c:pt idx="6">
                  <c:v>Cash</c:v>
                </c:pt>
              </c:strCache>
            </c:strRef>
          </c:cat>
          <c:val>
            <c:numRef>
              <c:f>Sheet1!$B$4:$H$4</c:f>
              <c:numCache>
                <c:formatCode>0%</c:formatCode>
                <c:ptCount val="7"/>
                <c:pt idx="0">
                  <c:v>0.90880000000000005</c:v>
                </c:pt>
                <c:pt idx="1">
                  <c:v>0</c:v>
                </c:pt>
                <c:pt idx="2">
                  <c:v>3.8699999999999998E-2</c:v>
                </c:pt>
                <c:pt idx="3">
                  <c:v>1.5E-3</c:v>
                </c:pt>
                <c:pt idx="4">
                  <c:v>0</c:v>
                </c:pt>
                <c:pt idx="5">
                  <c:v>6.0199999999999997E-2</c:v>
                </c:pt>
                <c:pt idx="6">
                  <c:v>-9.1999999999999998E-3</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2.8193116561501131E-3"/>
                  <c:y val="3.0864466409783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dLbl>
              <c:idx val="6"/>
              <c:layout>
                <c:manualLayout>
                  <c:x val="1.5957307198302469E-2"/>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FB-4644-9487-DB189DF00137}"/>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Agn</c:v>
                </c:pt>
                <c:pt idx="2">
                  <c:v>Corporate Bonds</c:v>
                </c:pt>
                <c:pt idx="3">
                  <c:v>Foreign</c:v>
                </c:pt>
                <c:pt idx="4">
                  <c:v>Muni</c:v>
                </c:pt>
                <c:pt idx="5">
                  <c:v>ABS</c:v>
                </c:pt>
                <c:pt idx="6">
                  <c:v>Cash</c:v>
                </c:pt>
              </c:strCache>
            </c:strRef>
          </c:cat>
          <c:val>
            <c:numRef>
              <c:f>Sheet1!$B$5:$H$5</c:f>
              <c:numCache>
                <c:formatCode>0%</c:formatCode>
                <c:ptCount val="7"/>
                <c:pt idx="0">
                  <c:v>1</c:v>
                </c:pt>
                <c:pt idx="1">
                  <c:v>0</c:v>
                </c:pt>
                <c:pt idx="2">
                  <c:v>0</c:v>
                </c:pt>
                <c:pt idx="3">
                  <c:v>0</c:v>
                </c:pt>
                <c:pt idx="4">
                  <c:v>0</c:v>
                </c:pt>
                <c:pt idx="5">
                  <c:v>0</c:v>
                </c:pt>
                <c:pt idx="6">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extLst/>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2087181004071312"/>
          <c:y val="0.20709281088054191"/>
          <c:w val="0.29290016625657517"/>
          <c:h val="0.22504048696040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a:t> Industry</a:t>
            </a:r>
          </a:p>
        </c:rich>
      </c:tx>
      <c:layout>
        <c:manualLayout>
          <c:xMode val="edge"/>
          <c:yMode val="edge"/>
          <c:x val="0.55665294679074206"/>
          <c:y val="4.5640419947507012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3/31/2023</c:v>
                </c:pt>
              </c:strCache>
              <c:extLst xmlns:c15="http://schemas.microsoft.com/office/drawing/2012/chart"/>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Sheet1!$B$2:$D$2</c:f>
              <c:numCache>
                <c:formatCode>0%</c:formatCode>
                <c:ptCount val="3"/>
                <c:pt idx="0">
                  <c:v>1.89E-2</c:v>
                </c:pt>
                <c:pt idx="1">
                  <c:v>0</c:v>
                </c:pt>
                <c:pt idx="2">
                  <c:v>2.9399999999999999E-2</c:v>
                </c:pt>
              </c:numCache>
              <c:extLst xmlns:c15="http://schemas.microsoft.com/office/drawing/2012/chart"/>
            </c:numRef>
          </c:val>
          <c:extLst xmlns:c15="http://schemas.microsoft.com/office/drawing/2012/chart">
            <c:ext xmlns:c16="http://schemas.microsoft.com/office/drawing/2014/chart" uri="{C3380CC4-5D6E-409C-BE32-E72D297353CC}">
              <c16:uniqueId val="{00000001-099C-4042-9DBC-A8E6112D8D0A}"/>
            </c:ext>
          </c:extLst>
        </c:ser>
        <c:ser>
          <c:idx val="3"/>
          <c:order val="1"/>
          <c:tx>
            <c:strRef>
              <c:f>Sheet1!$A$3</c:f>
              <c:strCache>
                <c:ptCount val="1"/>
                <c:pt idx="0">
                  <c:v>9/30/2023</c:v>
                </c:pt>
              </c:strCache>
              <c:extLst xmlns:c15="http://schemas.microsoft.com/office/drawing/2012/chart"/>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extLst xmlns:c15="http://schemas.microsoft.com/office/drawing/2012/chart"/>
            </c:strRef>
          </c:cat>
          <c:val>
            <c:numRef>
              <c:f>Sheet1!$B$3:$D$3</c:f>
              <c:numCache>
                <c:formatCode>0%</c:formatCode>
                <c:ptCount val="3"/>
                <c:pt idx="0">
                  <c:v>1.3599999999999999E-2</c:v>
                </c:pt>
                <c:pt idx="1">
                  <c:v>0</c:v>
                </c:pt>
                <c:pt idx="2">
                  <c:v>2.8000000000000001E-2</c:v>
                </c:pt>
              </c:numCache>
              <c:extLst xmlns:c15="http://schemas.microsoft.com/office/drawing/2012/chart"/>
            </c:numRef>
          </c:val>
          <c:extLst xmlns:c15="http://schemas.microsoft.com/office/drawing/2012/chart">
            <c:ext xmlns:c16="http://schemas.microsoft.com/office/drawing/2014/chart" uri="{C3380CC4-5D6E-409C-BE32-E72D297353CC}">
              <c16:uniqueId val="{00000003-099C-4042-9DBC-A8E6112D8D0A}"/>
            </c:ext>
          </c:extLst>
        </c:ser>
        <c:ser>
          <c:idx val="4"/>
          <c:order val="2"/>
          <c:tx>
            <c:strRef>
              <c:f>Sheet1!$A$4</c:f>
              <c:strCache>
                <c:ptCount val="1"/>
                <c:pt idx="0">
                  <c:v>3/31/2024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1.67E-2</c:v>
                </c:pt>
                <c:pt idx="1">
                  <c:v>1E-3</c:v>
                </c:pt>
                <c:pt idx="2">
                  <c:v>2.1000000000000001E-2</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0</c:v>
                </c:pt>
                <c:pt idx="1">
                  <c:v>0</c:v>
                </c:pt>
                <c:pt idx="2">
                  <c:v>0</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extLst/>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r"/>
      <c:layout>
        <c:manualLayout>
          <c:xMode val="edge"/>
          <c:yMode val="edge"/>
          <c:x val="0.62373920829541751"/>
          <c:y val="0.16416389009405946"/>
          <c:w val="0.30186858743328826"/>
          <c:h val="0.25183102112235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Quality</a:t>
            </a:r>
          </a:p>
        </c:rich>
      </c:tx>
      <c:layout>
        <c:manualLayout>
          <c:xMode val="edge"/>
          <c:yMode val="edge"/>
          <c:x val="0.48327893009513129"/>
          <c:y val="6.7378573341847145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9.0481388690050124E-2"/>
          <c:y val="9.7200787401573119E-2"/>
          <c:w val="0.8870742132004471"/>
          <c:h val="0.6943129921259843"/>
        </c:manualLayout>
      </c:layout>
      <c:barChart>
        <c:barDir val="col"/>
        <c:grouping val="clustered"/>
        <c:varyColors val="0"/>
        <c:ser>
          <c:idx val="1"/>
          <c:order val="0"/>
          <c:tx>
            <c:strRef>
              <c:f>Sheet1!$A$2</c:f>
              <c:strCache>
                <c:ptCount val="1"/>
                <c:pt idx="0">
                  <c:v>3/31/2023</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7045454545454544E-2"/>
                  <c:y val="6.4816272965879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Sheet1!$B$2:$E$2</c:f>
              <c:numCache>
                <c:formatCode>0%</c:formatCode>
                <c:ptCount val="4"/>
                <c:pt idx="0">
                  <c:v>0.81230000000000002</c:v>
                </c:pt>
                <c:pt idx="1">
                  <c:v>1.6400000000000001E-2</c:v>
                </c:pt>
                <c:pt idx="2">
                  <c:v>0.1399</c:v>
                </c:pt>
                <c:pt idx="3">
                  <c:v>3.1399999999999997E-2</c:v>
                </c:pt>
              </c:numCache>
            </c:numRef>
          </c:val>
          <c:extLst>
            <c:ext xmlns:c16="http://schemas.microsoft.com/office/drawing/2014/chart" uri="{C3380CC4-5D6E-409C-BE32-E72D297353CC}">
              <c16:uniqueId val="{00000002-5EF7-472E-BD0D-98BB8181F2FE}"/>
            </c:ext>
          </c:extLst>
        </c:ser>
        <c:ser>
          <c:idx val="3"/>
          <c:order val="1"/>
          <c:tx>
            <c:strRef>
              <c:f>Sheet1!$A$3</c:f>
              <c:strCache>
                <c:ptCount val="1"/>
                <c:pt idx="0">
                  <c:v>9/30/2023</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6.9031853972798913E-3"/>
                  <c:y val="1.5189632545931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Sheet1!$B$3:$E$3</c:f>
              <c:numCache>
                <c:formatCode>0%</c:formatCode>
                <c:ptCount val="4"/>
                <c:pt idx="0">
                  <c:v>0.83740000000000003</c:v>
                </c:pt>
                <c:pt idx="1">
                  <c:v>1.83E-2</c:v>
                </c:pt>
                <c:pt idx="2">
                  <c:v>0.12189999999999999</c:v>
                </c:pt>
                <c:pt idx="3">
                  <c:v>2.24E-2</c:v>
                </c:pt>
              </c:numCache>
            </c:numRef>
          </c:val>
          <c:extLst>
            <c:ext xmlns:c16="http://schemas.microsoft.com/office/drawing/2014/chart" uri="{C3380CC4-5D6E-409C-BE32-E72D297353CC}">
              <c16:uniqueId val="{00000005-5EF7-472E-BD0D-98BB8181F2FE}"/>
            </c:ext>
          </c:extLst>
        </c:ser>
        <c:ser>
          <c:idx val="4"/>
          <c:order val="2"/>
          <c:tx>
            <c:strRef>
              <c:f>Sheet1!$A$4</c:f>
              <c:strCache>
                <c:ptCount val="1"/>
                <c:pt idx="0">
                  <c:v>3/31/2024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7878787878787962E-3"/>
                  <c:y val="1.225065616797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F7-472E-BD0D-98BB8181F2FE}"/>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Sheet1!$B$4:$E$4</c:f>
              <c:numCache>
                <c:formatCode>0%</c:formatCode>
                <c:ptCount val="4"/>
                <c:pt idx="0">
                  <c:v>0.82369999999999999</c:v>
                </c:pt>
                <c:pt idx="1">
                  <c:v>1.8800000000000001E-2</c:v>
                </c:pt>
                <c:pt idx="2">
                  <c:v>0.1298</c:v>
                </c:pt>
                <c:pt idx="3">
                  <c:v>2.7699999999999999E-2</c:v>
                </c:pt>
              </c:numCache>
            </c:numRef>
          </c:val>
          <c:extLst>
            <c:ext xmlns:c16="http://schemas.microsoft.com/office/drawing/2014/chart" uri="{C3380CC4-5D6E-409C-BE32-E72D297353CC}">
              <c16:uniqueId val="{00000008-5EF7-472E-BD0D-98BB8181F2FE}"/>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Aaa/Govt</c:v>
                </c:pt>
                <c:pt idx="1">
                  <c:v>Aa</c:v>
                </c:pt>
                <c:pt idx="2">
                  <c:v>A</c:v>
                </c:pt>
                <c:pt idx="3">
                  <c:v>BBB</c:v>
                </c:pt>
              </c:strCache>
            </c:strRef>
          </c:cat>
          <c:val>
            <c:numRef>
              <c:f>Sheet1!$B$5:$E$5</c:f>
              <c:numCache>
                <c:formatCode>0%</c:formatCode>
                <c:ptCount val="4"/>
                <c:pt idx="0">
                  <c:v>0.79959999999999998</c:v>
                </c:pt>
                <c:pt idx="1">
                  <c:v>4.0500000000000001E-2</c:v>
                </c:pt>
                <c:pt idx="2">
                  <c:v>0.125</c:v>
                </c:pt>
                <c:pt idx="3">
                  <c:v>2.7300000000000001E-2</c:v>
                </c:pt>
              </c:numCache>
            </c:numRef>
          </c:val>
          <c:extLst>
            <c:ext xmlns:c16="http://schemas.microsoft.com/office/drawing/2014/chart" uri="{C3380CC4-5D6E-409C-BE32-E72D297353CC}">
              <c16:uniqueId val="{0000000A-5EF7-472E-BD0D-98BB8181F2FE}"/>
            </c:ext>
          </c:extLst>
        </c:ser>
        <c:dLbls>
          <c:showLegendKey val="0"/>
          <c:showVal val="1"/>
          <c:showCatName val="0"/>
          <c:showSerName val="0"/>
          <c:showPercent val="0"/>
          <c:showBubbleSize val="0"/>
        </c:dLbls>
        <c:gapWidth val="150"/>
        <c:axId val="243201536"/>
        <c:axId val="243203072"/>
      </c:barChart>
      <c:catAx>
        <c:axId val="243201536"/>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3072"/>
        <c:crosses val="autoZero"/>
        <c:auto val="1"/>
        <c:lblAlgn val="ctr"/>
        <c:lblOffset val="100"/>
        <c:tickLblSkip val="1"/>
        <c:tickMarkSkip val="1"/>
        <c:noMultiLvlLbl val="0"/>
      </c:catAx>
      <c:valAx>
        <c:axId val="243203072"/>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201536"/>
        <c:crosses val="autoZero"/>
        <c:crossBetween val="between"/>
      </c:valAx>
      <c:spPr>
        <a:solidFill>
          <a:schemeClr val="accent5">
            <a:tint val="20000"/>
          </a:schemeClr>
        </a:solidFill>
        <a:ln>
          <a:noFill/>
        </a:ln>
        <a:effectLst/>
      </c:spPr>
    </c:plotArea>
    <c:legend>
      <c:legendPos val="t"/>
      <c:layout>
        <c:manualLayout>
          <c:xMode val="edge"/>
          <c:yMode val="edge"/>
          <c:x val="0.65601603708658174"/>
          <c:y val="0.20721885548035607"/>
          <c:w val="0.29008129745989525"/>
          <c:h val="9.45730611913485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479168"/>
        <c:axId val="169493248"/>
      </c:barChart>
      <c:catAx>
        <c:axId val="169479168"/>
        <c:scaling>
          <c:orientation val="minMax"/>
        </c:scaling>
        <c:delete val="0"/>
        <c:axPos val="b"/>
        <c:numFmt formatCode="[$-409]mmm\-yy;@" sourceLinked="0"/>
        <c:majorTickMark val="out"/>
        <c:minorTickMark val="none"/>
        <c:tickLblPos val="nextTo"/>
        <c:crossAx val="169493248"/>
        <c:crosses val="autoZero"/>
        <c:auto val="1"/>
        <c:lblAlgn val="ctr"/>
        <c:lblOffset val="100"/>
        <c:noMultiLvlLbl val="0"/>
      </c:catAx>
      <c:valAx>
        <c:axId val="169493248"/>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479168"/>
        <c:crosses val="autoZero"/>
        <c:crossBetween val="between"/>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r>
              <a:rPr lang="en-US" sz="1800" dirty="0"/>
              <a:t>Duration Distribution</a:t>
            </a:r>
          </a:p>
        </c:rich>
      </c:tx>
      <c:layout>
        <c:manualLayout>
          <c:xMode val="edge"/>
          <c:yMode val="edge"/>
          <c:x val="0.55665294679074206"/>
          <c:y val="2.542949176807444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Calibri" panose="020F0502020204030204" pitchFamily="34" charset="0"/>
              <a:ea typeface="+mn-ea"/>
              <a:cs typeface="Times New Roman" pitchFamily="18" charset="0"/>
            </a:defRPr>
          </a:pPr>
          <a:endParaRPr lang="en-US"/>
        </a:p>
      </c:txPr>
    </c:title>
    <c:autoTitleDeleted val="0"/>
    <c:plotArea>
      <c:layout>
        <c:manualLayout>
          <c:layoutTarget val="inner"/>
          <c:xMode val="edge"/>
          <c:yMode val="edge"/>
          <c:x val="7.9117752326413923E-2"/>
          <c:y val="0.12361309949892627"/>
          <c:w val="0.88707421320044688"/>
          <c:h val="0.68685419729890085"/>
        </c:manualLayout>
      </c:layout>
      <c:barChart>
        <c:barDir val="col"/>
        <c:grouping val="clustered"/>
        <c:varyColors val="0"/>
        <c:ser>
          <c:idx val="1"/>
          <c:order val="0"/>
          <c:tx>
            <c:strRef>
              <c:f>Sheet1!$A$2</c:f>
              <c:strCache>
                <c:ptCount val="1"/>
                <c:pt idx="0">
                  <c:v>3/31/2023</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Sheet1!$B$2:$E$2</c:f>
              <c:numCache>
                <c:formatCode>0%</c:formatCode>
                <c:ptCount val="4"/>
                <c:pt idx="0">
                  <c:v>4.4999999999999998E-2</c:v>
                </c:pt>
                <c:pt idx="1">
                  <c:v>0.89100000000000001</c:v>
                </c:pt>
                <c:pt idx="2">
                  <c:v>6.4000000000000001E-2</c:v>
                </c:pt>
                <c:pt idx="3">
                  <c:v>1E-3</c:v>
                </c:pt>
              </c:numCache>
            </c:numRef>
          </c:val>
          <c:extLst>
            <c:ext xmlns:c16="http://schemas.microsoft.com/office/drawing/2014/chart" uri="{C3380CC4-5D6E-409C-BE32-E72D297353CC}">
              <c16:uniqueId val="{00000000-DAF8-42D8-B531-7955F8F4CA5A}"/>
            </c:ext>
          </c:extLst>
        </c:ser>
        <c:ser>
          <c:idx val="3"/>
          <c:order val="1"/>
          <c:tx>
            <c:strRef>
              <c:f>Sheet1!$A$3</c:f>
              <c:strCache>
                <c:ptCount val="1"/>
                <c:pt idx="0">
                  <c:v>9/30/2023</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2213672154617041E-3"/>
                  <c:y val="1.2160582199952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Sheet1!$B$3:$E$3</c:f>
              <c:numCache>
                <c:formatCode>0%</c:formatCode>
                <c:ptCount val="4"/>
                <c:pt idx="0">
                  <c:v>0.251</c:v>
                </c:pt>
                <c:pt idx="1">
                  <c:v>0.622</c:v>
                </c:pt>
                <c:pt idx="2">
                  <c:v>0.127</c:v>
                </c:pt>
                <c:pt idx="3">
                  <c:v>6.9999999999999999E-4</c:v>
                </c:pt>
              </c:numCache>
            </c:numRef>
          </c:val>
          <c:extLst>
            <c:ext xmlns:c16="http://schemas.microsoft.com/office/drawing/2014/chart" uri="{C3380CC4-5D6E-409C-BE32-E72D297353CC}">
              <c16:uniqueId val="{00000002-DAF8-42D8-B531-7955F8F4CA5A}"/>
            </c:ext>
          </c:extLst>
        </c:ser>
        <c:ser>
          <c:idx val="4"/>
          <c:order val="2"/>
          <c:tx>
            <c:strRef>
              <c:f>Sheet1!$A$4</c:f>
              <c:strCache>
                <c:ptCount val="1"/>
                <c:pt idx="0">
                  <c:v>3/31/2024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3398E-3"/>
                  <c:y val="-1.2946194225721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Sheet1!$B$4:$E$4</c:f>
              <c:numCache>
                <c:formatCode>0%</c:formatCode>
                <c:ptCount val="4"/>
                <c:pt idx="0">
                  <c:v>0.18099999999999999</c:v>
                </c:pt>
                <c:pt idx="1">
                  <c:v>0.77900000000000003</c:v>
                </c:pt>
                <c:pt idx="2">
                  <c:v>3.7999999999999999E-2</c:v>
                </c:pt>
                <c:pt idx="3">
                  <c:v>1E-3</c:v>
                </c:pt>
              </c:numCache>
            </c:numRef>
          </c:val>
          <c:extLst>
            <c:ext xmlns:c16="http://schemas.microsoft.com/office/drawing/2014/chart" uri="{C3380CC4-5D6E-409C-BE32-E72D297353CC}">
              <c16:uniqueId val="{00000004-DAF8-42D8-B531-7955F8F4CA5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0"/>
                  <c:y val="7.57575757575759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F8-42D8-B531-7955F8F4CA5A}"/>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&lt; 1 year</c:v>
                </c:pt>
                <c:pt idx="1">
                  <c:v>1-3 years</c:v>
                </c:pt>
                <c:pt idx="2">
                  <c:v>3-5 years</c:v>
                </c:pt>
                <c:pt idx="3">
                  <c:v>&gt; 5 years</c:v>
                </c:pt>
              </c:strCache>
            </c:strRef>
          </c:cat>
          <c:val>
            <c:numRef>
              <c:f>Sheet1!$B$5:$E$5</c:f>
              <c:numCache>
                <c:formatCode>0%</c:formatCode>
                <c:ptCount val="4"/>
                <c:pt idx="0">
                  <c:v>3.9100000000000003E-2</c:v>
                </c:pt>
                <c:pt idx="1">
                  <c:v>0.9607</c:v>
                </c:pt>
                <c:pt idx="2">
                  <c:v>0</c:v>
                </c:pt>
                <c:pt idx="3">
                  <c:v>2.0000000000000001E-4</c:v>
                </c:pt>
              </c:numCache>
            </c:numRef>
          </c:val>
          <c:extLst>
            <c:ext xmlns:c16="http://schemas.microsoft.com/office/drawing/2014/chart" uri="{C3380CC4-5D6E-409C-BE32-E72D297353CC}">
              <c16:uniqueId val="{00000006-DAF8-42D8-B531-7955F8F4CA5A}"/>
            </c:ext>
          </c:extLst>
        </c:ser>
        <c:dLbls>
          <c:showLegendKey val="0"/>
          <c:showVal val="1"/>
          <c:showCatName val="0"/>
          <c:showSerName val="0"/>
          <c:showPercent val="0"/>
          <c:showBubbleSize val="0"/>
        </c:dLbls>
        <c:gapWidth val="150"/>
        <c:axId val="243371008"/>
        <c:axId val="243393280"/>
      </c:barChart>
      <c:catAx>
        <c:axId val="243371008"/>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93280"/>
        <c:crosses val="autoZero"/>
        <c:auto val="1"/>
        <c:lblAlgn val="ctr"/>
        <c:lblOffset val="100"/>
        <c:tickLblSkip val="1"/>
        <c:tickMarkSkip val="1"/>
        <c:noMultiLvlLbl val="0"/>
      </c:catAx>
      <c:valAx>
        <c:axId val="243393280"/>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crossAx val="243371008"/>
        <c:crosses val="autoZero"/>
        <c:crossBetween val="between"/>
        <c:majorUnit val="0.2"/>
      </c:valAx>
      <c:spPr>
        <a:solidFill>
          <a:schemeClr val="accent5">
            <a:tint val="20000"/>
          </a:schemeClr>
        </a:solidFill>
        <a:ln>
          <a:noFill/>
        </a:ln>
        <a:effectLst/>
      </c:spPr>
    </c:plotArea>
    <c:legend>
      <c:legendPos val="t"/>
      <c:layout>
        <c:manualLayout>
          <c:xMode val="edge"/>
          <c:yMode val="edge"/>
          <c:x val="0.54334198282032931"/>
          <c:y val="0.26901515151515154"/>
          <c:w val="0.42467967072298624"/>
          <c:h val="0.120192078262946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Calibri" panose="020F0502020204030204" pitchFamily="34"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baseline="0">
          <a:latin typeface="Calibri" panose="020F0502020204030204" pitchFamily="34" charset="0"/>
          <a:cs typeface="Times New Roman" pitchFamily="18"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mj-lt"/>
                <a:ea typeface="+mn-ea"/>
                <a:cs typeface="Times New Roman" pitchFamily="18" charset="0"/>
              </a:rPr>
              <a:t>Sector</a:t>
            </a:r>
          </a:p>
        </c:rich>
      </c:tx>
      <c:layout>
        <c:manualLayout>
          <c:xMode val="edge"/>
          <c:yMode val="edge"/>
          <c:x val="0.46212565836147274"/>
          <c:y val="1.281898586206136E-3"/>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4.9893433807880035E-2"/>
          <c:y val="0.1309811273590801"/>
          <c:w val="0.93951211685931812"/>
          <c:h val="0.73208540108956954"/>
        </c:manualLayout>
      </c:layout>
      <c:barChart>
        <c:barDir val="col"/>
        <c:grouping val="clustered"/>
        <c:varyColors val="0"/>
        <c:ser>
          <c:idx val="1"/>
          <c:order val="0"/>
          <c:tx>
            <c:strRef>
              <c:f>Sheet1!$A$2</c:f>
              <c:strCache>
                <c:ptCount val="1"/>
                <c:pt idx="0">
                  <c:v>3/31/2023</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1.4184397163120564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9A-457C-91C3-A389E220C427}"/>
                </c:ext>
              </c:extLst>
            </c:dLbl>
            <c:dLbl>
              <c:idx val="1"/>
              <c:layout>
                <c:manualLayout>
                  <c:x val="-8.8652482269504247E-3"/>
                  <c:y val="-1.2345679012345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9A-457C-91C3-A389E220C427}"/>
                </c:ext>
              </c:extLst>
            </c:dLbl>
            <c:dLbl>
              <c:idx val="2"/>
              <c:layout>
                <c:manualLayout>
                  <c:x val="-1.2411347517730497E-2"/>
                  <c:y val="1.4109486314210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Sheet1!$B$2:$G$2</c:f>
              <c:numCache>
                <c:formatCode>0%</c:formatCode>
                <c:ptCount val="6"/>
                <c:pt idx="0">
                  <c:v>0.754</c:v>
                </c:pt>
                <c:pt idx="1">
                  <c:v>1.1999999999999999E-3</c:v>
                </c:pt>
                <c:pt idx="2">
                  <c:v>0.187</c:v>
                </c:pt>
                <c:pt idx="3">
                  <c:v>5.0000000000000001E-3</c:v>
                </c:pt>
                <c:pt idx="4">
                  <c:v>0</c:v>
                </c:pt>
                <c:pt idx="5">
                  <c:v>4.4999999999999998E-2</c:v>
                </c:pt>
              </c:numCache>
            </c:numRef>
          </c:val>
          <c:extLst>
            <c:ext xmlns:c16="http://schemas.microsoft.com/office/drawing/2014/chart" uri="{C3380CC4-5D6E-409C-BE32-E72D297353CC}">
              <c16:uniqueId val="{00000004-D09A-457C-91C3-A389E220C427}"/>
            </c:ext>
          </c:extLst>
        </c:ser>
        <c:ser>
          <c:idx val="3"/>
          <c:order val="1"/>
          <c:tx>
            <c:strRef>
              <c:f>Sheet1!$A$3</c:f>
              <c:strCache>
                <c:ptCount val="1"/>
                <c:pt idx="0">
                  <c:v>9/30/2023</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1.3422125425811388E-3"/>
                  <c:y val="2.15398075240601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9A-457C-91C3-A389E220C427}"/>
                </c:ext>
              </c:extLst>
            </c:dLbl>
            <c:dLbl>
              <c:idx val="1"/>
              <c:layout>
                <c:manualLayout>
                  <c:x val="3.5460992907801452E-3"/>
                  <c:y val="-2.6452943382078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9A-457C-91C3-A389E220C427}"/>
                </c:ext>
              </c:extLst>
            </c:dLbl>
            <c:dLbl>
              <c:idx val="2"/>
              <c:layout>
                <c:manualLayout>
                  <c:x val="-5.3191489361702126E-3"/>
                  <c:y val="1.58723909511311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Sheet1!$B$3:$G$3</c:f>
              <c:numCache>
                <c:formatCode>0%</c:formatCode>
                <c:ptCount val="6"/>
                <c:pt idx="0">
                  <c:v>0.71499999999999997</c:v>
                </c:pt>
                <c:pt idx="1">
                  <c:v>0</c:v>
                </c:pt>
                <c:pt idx="2">
                  <c:v>0.16189999999999999</c:v>
                </c:pt>
                <c:pt idx="3">
                  <c:v>4.1000000000000003E-3</c:v>
                </c:pt>
                <c:pt idx="4">
                  <c:v>4.5999999999999999E-3</c:v>
                </c:pt>
                <c:pt idx="5">
                  <c:v>0.11899999999999999</c:v>
                </c:pt>
              </c:numCache>
            </c:numRef>
          </c:val>
          <c:extLst>
            <c:ext xmlns:c16="http://schemas.microsoft.com/office/drawing/2014/chart" uri="{C3380CC4-5D6E-409C-BE32-E72D297353CC}">
              <c16:uniqueId val="{00000009-D09A-457C-91C3-A389E220C427}"/>
            </c:ext>
          </c:extLst>
        </c:ser>
        <c:ser>
          <c:idx val="4"/>
          <c:order val="2"/>
          <c:tx>
            <c:strRef>
              <c:f>Sheet1!$A$4</c:f>
              <c:strCache>
                <c:ptCount val="1"/>
                <c:pt idx="0">
                  <c:v>3/31/2024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3.5460992907801452E-3"/>
                  <c:y val="9.7812773403324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9A-457C-91C3-A389E220C427}"/>
                </c:ext>
              </c:extLst>
            </c:dLbl>
            <c:dLbl>
              <c:idx val="1"/>
              <c:layout>
                <c:manualLayout>
                  <c:x val="8.8652482269504247E-3"/>
                  <c:y val="-1.2345679012345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9A-457C-91C3-A389E220C427}"/>
                </c:ext>
              </c:extLst>
            </c:dLbl>
            <c:dLbl>
              <c:idx val="2"/>
              <c:layout>
                <c:manualLayout>
                  <c:x val="7.0921985815602913E-3"/>
                  <c:y val="2.20459942507186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Sheet1!$B$4:$G$4</c:f>
              <c:numCache>
                <c:formatCode>0%</c:formatCode>
                <c:ptCount val="6"/>
                <c:pt idx="0">
                  <c:v>0.70289999999999997</c:v>
                </c:pt>
                <c:pt idx="1">
                  <c:v>0</c:v>
                </c:pt>
                <c:pt idx="2">
                  <c:v>0.1764</c:v>
                </c:pt>
                <c:pt idx="3">
                  <c:v>1.1999999999999999E-3</c:v>
                </c:pt>
                <c:pt idx="4">
                  <c:v>4.1000000000000003E-3</c:v>
                </c:pt>
                <c:pt idx="5">
                  <c:v>0.12</c:v>
                </c:pt>
              </c:numCache>
            </c:numRef>
          </c:val>
          <c:extLst>
            <c:ext xmlns:c16="http://schemas.microsoft.com/office/drawing/2014/chart" uri="{C3380CC4-5D6E-409C-BE32-E72D297353CC}">
              <c16:uniqueId val="{0000000E-D09A-457C-91C3-A389E220C427}"/>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dLbl>
              <c:idx val="0"/>
              <c:layout>
                <c:manualLayout>
                  <c:x val="8.8652482269504247E-3"/>
                  <c:y val="3.0864266966629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9A-457C-91C3-A389E220C427}"/>
                </c:ext>
              </c:extLst>
            </c:dLbl>
            <c:dLbl>
              <c:idx val="1"/>
              <c:layout>
                <c:manualLayout>
                  <c:x val="1.4184397163120564E-2"/>
                  <c:y val="2.469135802469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9A-457C-91C3-A389E220C427}"/>
                </c:ext>
              </c:extLst>
            </c:dLbl>
            <c:dLbl>
              <c:idx val="2"/>
              <c:layout>
                <c:manualLayout>
                  <c:x val="8.8652482269504247E-3"/>
                  <c:y val="7.9365079365079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9A-457C-91C3-A389E220C427}"/>
                </c:ext>
              </c:extLst>
            </c:dLbl>
            <c:dLbl>
              <c:idx val="3"/>
              <c:layout>
                <c:manualLayout>
                  <c:x val="5.3191489361702126E-3"/>
                  <c:y val="2.380952380952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9A-457C-91C3-A389E220C4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Treasury</c:v>
                </c:pt>
                <c:pt idx="1">
                  <c:v>U.S. Govt. Agn</c:v>
                </c:pt>
                <c:pt idx="2">
                  <c:v>Corporate Bonds</c:v>
                </c:pt>
                <c:pt idx="3">
                  <c:v>Foreign/Supra</c:v>
                </c:pt>
                <c:pt idx="4">
                  <c:v>Muni</c:v>
                </c:pt>
                <c:pt idx="5">
                  <c:v>ABS</c:v>
                </c:pt>
              </c:strCache>
            </c:strRef>
          </c:cat>
          <c:val>
            <c:numRef>
              <c:f>Sheet1!$B$5:$G$5</c:f>
              <c:numCache>
                <c:formatCode>0%</c:formatCode>
                <c:ptCount val="6"/>
                <c:pt idx="0">
                  <c:v>0.72949999999999993</c:v>
                </c:pt>
                <c:pt idx="1">
                  <c:v>2.3300000000000001E-2</c:v>
                </c:pt>
                <c:pt idx="2">
                  <c:v>0.17649999999999999</c:v>
                </c:pt>
                <c:pt idx="3">
                  <c:v>6.4600000000000005E-2</c:v>
                </c:pt>
                <c:pt idx="4">
                  <c:v>6.1000000000000004E-3</c:v>
                </c:pt>
                <c:pt idx="5">
                  <c:v>0</c:v>
                </c:pt>
              </c:numCache>
            </c:numRef>
          </c:val>
          <c:extLst>
            <c:ext xmlns:c16="http://schemas.microsoft.com/office/drawing/2014/chart" uri="{C3380CC4-5D6E-409C-BE32-E72D297353CC}">
              <c16:uniqueId val="{00000014-D09A-457C-91C3-A389E220C427}"/>
            </c:ext>
          </c:extLst>
        </c:ser>
        <c:dLbls>
          <c:showLegendKey val="0"/>
          <c:showVal val="1"/>
          <c:showCatName val="0"/>
          <c:showSerName val="0"/>
          <c:showPercent val="0"/>
          <c:showBubbleSize val="0"/>
        </c:dLbls>
        <c:gapWidth val="150"/>
        <c:axId val="243296512"/>
        <c:axId val="243326976"/>
      </c:barChart>
      <c:catAx>
        <c:axId val="243296512"/>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43326976"/>
        <c:crosses val="autoZero"/>
        <c:auto val="1"/>
        <c:lblAlgn val="ctr"/>
        <c:lblOffset val="100"/>
        <c:tickLblSkip val="1"/>
        <c:tickMarkSkip val="1"/>
        <c:noMultiLvlLbl val="0"/>
      </c:catAx>
      <c:valAx>
        <c:axId val="243326976"/>
        <c:scaling>
          <c:orientation val="minMax"/>
          <c:max val="1"/>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43296512"/>
        <c:crosses val="autoZero"/>
        <c:crossBetween val="between"/>
      </c:valAx>
      <c:spPr>
        <a:solidFill>
          <a:schemeClr val="accent5">
            <a:tint val="20000"/>
          </a:schemeClr>
        </a:solidFill>
        <a:ln>
          <a:noFill/>
        </a:ln>
        <a:effectLst/>
      </c:spPr>
    </c:plotArea>
    <c:legend>
      <c:legendPos val="r"/>
      <c:layout>
        <c:manualLayout>
          <c:xMode val="edge"/>
          <c:yMode val="edge"/>
          <c:x val="0.63393352335256092"/>
          <c:y val="8.1326451840578767E-2"/>
          <c:w val="0.31003336617306793"/>
          <c:h val="0.24348132953968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r>
              <a:rPr lang="en-US" sz="2000" b="1" i="0" u="none" strike="noStrike" kern="1200" baseline="0" dirty="0">
                <a:solidFill>
                  <a:srgbClr val="000000"/>
                </a:solidFill>
                <a:latin typeface="Times New Roman" pitchFamily="18" charset="0"/>
                <a:ea typeface="+mn-ea"/>
                <a:cs typeface="Times New Roman" pitchFamily="18" charset="0"/>
              </a:rPr>
              <a:t> </a:t>
            </a:r>
            <a:r>
              <a:rPr lang="en-US" sz="2000" b="1" i="0" u="none" strike="noStrike" kern="1200" baseline="0" dirty="0">
                <a:solidFill>
                  <a:srgbClr val="000000"/>
                </a:solidFill>
                <a:latin typeface="+mj-lt"/>
                <a:ea typeface="+mn-ea"/>
                <a:cs typeface="Times New Roman" pitchFamily="18" charset="0"/>
              </a:rPr>
              <a:t>Industry</a:t>
            </a:r>
          </a:p>
        </c:rich>
      </c:tx>
      <c:layout>
        <c:manualLayout>
          <c:xMode val="edge"/>
          <c:yMode val="edge"/>
          <c:x val="0.44838260546944525"/>
          <c:y val="4.5640204065400911E-2"/>
        </c:manualLayout>
      </c:layout>
      <c:overlay val="0"/>
      <c:spPr>
        <a:noFill/>
        <a:ln>
          <a:noFill/>
        </a:ln>
        <a:effectLst/>
      </c:spPr>
      <c:txPr>
        <a:bodyPr rot="0" spcFirstLastPara="1" vertOverflow="ellipsis" vert="horz" wrap="square" anchor="ctr" anchorCtr="1"/>
        <a:lstStyle/>
        <a:p>
          <a:pPr algn="ctr" rtl="0">
            <a:defRPr sz="1080" b="1" i="0" u="none" strike="noStrike" kern="1200" baseline="0">
              <a:solidFill>
                <a:schemeClr val="dk1"/>
              </a:solidFill>
              <a:latin typeface="Times New Roman" pitchFamily="18" charset="0"/>
              <a:ea typeface="+mn-ea"/>
              <a:cs typeface="Times New Roman" pitchFamily="18" charset="0"/>
            </a:defRPr>
          </a:pPr>
          <a:endParaRPr lang="en-US"/>
        </a:p>
      </c:txPr>
    </c:title>
    <c:autoTitleDeleted val="0"/>
    <c:plotArea>
      <c:layout>
        <c:manualLayout>
          <c:layoutTarget val="inner"/>
          <c:xMode val="edge"/>
          <c:yMode val="edge"/>
          <c:x val="8.1011691720353135E-2"/>
          <c:y val="5.1586614173228934E-2"/>
          <c:w val="0.88707421320044755"/>
          <c:h val="0.68685419729890085"/>
        </c:manualLayout>
      </c:layout>
      <c:barChart>
        <c:barDir val="col"/>
        <c:grouping val="clustered"/>
        <c:varyColors val="0"/>
        <c:ser>
          <c:idx val="1"/>
          <c:order val="0"/>
          <c:tx>
            <c:strRef>
              <c:f>Sheet1!$A$2</c:f>
              <c:strCache>
                <c:ptCount val="1"/>
                <c:pt idx="0">
                  <c:v>3/31/2023</c:v>
                </c:pt>
              </c:strCache>
            </c:strRef>
          </c:tx>
          <c:spPr>
            <a:solidFill>
              <a:schemeClr val="accent5">
                <a:shade val="70000"/>
              </a:schemeClr>
            </a:solidFill>
            <a:ln w="6350" cap="flat" cmpd="sng" algn="ctr">
              <a:solidFill>
                <a:schemeClr val="accent5">
                  <a:shade val="50000"/>
                </a:schemeClr>
              </a:solidFill>
              <a:prstDash val="solid"/>
              <a:round/>
            </a:ln>
            <a:effectLst/>
          </c:spPr>
          <c:invertIfNegative val="0"/>
          <c:dLbls>
            <c:dLbl>
              <c:idx val="0"/>
              <c:layout>
                <c:manualLayout>
                  <c:x val="-3.7880279169649959E-3"/>
                  <c:y val="-8.7036745406824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Sheet1!$B$2:$D$2</c:f>
              <c:numCache>
                <c:formatCode>0%</c:formatCode>
                <c:ptCount val="3"/>
                <c:pt idx="0">
                  <c:v>6.4699999999999994E-2</c:v>
                </c:pt>
                <c:pt idx="1">
                  <c:v>1.1000000000000001E-3</c:v>
                </c:pt>
                <c:pt idx="2">
                  <c:v>0.1212</c:v>
                </c:pt>
              </c:numCache>
            </c:numRef>
          </c:val>
          <c:extLst>
            <c:ext xmlns:c16="http://schemas.microsoft.com/office/drawing/2014/chart" uri="{C3380CC4-5D6E-409C-BE32-E72D297353CC}">
              <c16:uniqueId val="{00000001-099C-4042-9DBC-A8E6112D8D0A}"/>
            </c:ext>
          </c:extLst>
        </c:ser>
        <c:ser>
          <c:idx val="3"/>
          <c:order val="1"/>
          <c:tx>
            <c:strRef>
              <c:f>Sheet1!$A$3</c:f>
              <c:strCache>
                <c:ptCount val="1"/>
                <c:pt idx="0">
                  <c:v>9/30/2023</c:v>
                </c:pt>
              </c:strCache>
            </c:strRef>
          </c:tx>
          <c:spPr>
            <a:solidFill>
              <a:schemeClr val="accent5">
                <a:tint val="90000"/>
              </a:schemeClr>
            </a:solidFill>
            <a:ln w="6350" cap="flat" cmpd="sng" algn="ctr">
              <a:solidFill>
                <a:schemeClr val="accent5">
                  <a:shade val="50000"/>
                </a:schemeClr>
              </a:solidFill>
              <a:prstDash val="solid"/>
              <a:round/>
            </a:ln>
            <a:effectLst/>
          </c:spPr>
          <c:invertIfNegative val="0"/>
          <c:dLbls>
            <c:dLbl>
              <c:idx val="0"/>
              <c:layout>
                <c:manualLayout>
                  <c:x val="-8.7971247912192792E-3"/>
                  <c:y val="-8.4809055118110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Sheet1!$B$3:$D$3</c:f>
              <c:numCache>
                <c:formatCode>0%</c:formatCode>
                <c:ptCount val="3"/>
                <c:pt idx="0">
                  <c:v>5.62E-2</c:v>
                </c:pt>
                <c:pt idx="1">
                  <c:v>6.9999999999999999E-4</c:v>
                </c:pt>
                <c:pt idx="2">
                  <c:v>0.1051</c:v>
                </c:pt>
              </c:numCache>
            </c:numRef>
          </c:val>
          <c:extLst>
            <c:ext xmlns:c16="http://schemas.microsoft.com/office/drawing/2014/chart" uri="{C3380CC4-5D6E-409C-BE32-E72D297353CC}">
              <c16:uniqueId val="{00000003-099C-4042-9DBC-A8E6112D8D0A}"/>
            </c:ext>
          </c:extLst>
        </c:ser>
        <c:ser>
          <c:idx val="4"/>
          <c:order val="2"/>
          <c:tx>
            <c:strRef>
              <c:f>Sheet1!$A$4</c:f>
              <c:strCache>
                <c:ptCount val="1"/>
                <c:pt idx="0">
                  <c:v>3/31/2024</c:v>
                </c:pt>
              </c:strCache>
            </c:strRef>
          </c:tx>
          <c:spPr>
            <a:solidFill>
              <a:schemeClr val="accent5">
                <a:tint val="70000"/>
              </a:schemeClr>
            </a:solidFill>
            <a:ln w="6350" cap="flat" cmpd="sng" algn="ctr">
              <a:solidFill>
                <a:schemeClr val="accent5">
                  <a:shade val="50000"/>
                </a:schemeClr>
              </a:solidFill>
              <a:prstDash val="solid"/>
              <a:round/>
            </a:ln>
            <a:effectLst/>
          </c:spPr>
          <c:invertIfNegative val="0"/>
          <c:dLbls>
            <c:dLbl>
              <c:idx val="0"/>
              <c:layout>
                <c:manualLayout>
                  <c:x val="-5.681818181818254E-3"/>
                  <c:y val="-8.18858267716545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9C-4042-9DBC-A8E6112D8D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Sheet1!$B$4:$D$4</c:f>
              <c:numCache>
                <c:formatCode>0%</c:formatCode>
                <c:ptCount val="3"/>
                <c:pt idx="0">
                  <c:v>6.4299999999999996E-2</c:v>
                </c:pt>
                <c:pt idx="1">
                  <c:v>3.3999999999999998E-3</c:v>
                </c:pt>
                <c:pt idx="2">
                  <c:v>0.1087</c:v>
                </c:pt>
              </c:numCache>
            </c:numRef>
          </c:val>
          <c:extLst>
            <c:ext xmlns:c16="http://schemas.microsoft.com/office/drawing/2014/chart" uri="{C3380CC4-5D6E-409C-BE32-E72D297353CC}">
              <c16:uniqueId val="{00000005-099C-4042-9DBC-A8E6112D8D0A}"/>
            </c:ext>
          </c:extLst>
        </c:ser>
        <c:ser>
          <c:idx val="5"/>
          <c:order val="3"/>
          <c:tx>
            <c:strRef>
              <c:f>Sheet1!$A$5</c:f>
              <c:strCache>
                <c:ptCount val="1"/>
                <c:pt idx="0">
                  <c:v>Benchmark</c:v>
                </c:pt>
              </c:strCache>
            </c:strRef>
          </c:tx>
          <c:spPr>
            <a:solidFill>
              <a:schemeClr val="accent5">
                <a:tint val="50000"/>
              </a:schemeClr>
            </a:solidFill>
            <a:ln w="6350" cap="flat" cmpd="sng" algn="ctr">
              <a:solidFill>
                <a:schemeClr val="accent5">
                  <a:shade val="50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Industrial</c:v>
                </c:pt>
                <c:pt idx="1">
                  <c:v>Utility</c:v>
                </c:pt>
                <c:pt idx="2">
                  <c:v>Financial</c:v>
                </c:pt>
              </c:strCache>
            </c:strRef>
          </c:cat>
          <c:val>
            <c:numRef>
              <c:f>Sheet1!$B$5:$D$5</c:f>
              <c:numCache>
                <c:formatCode>0%</c:formatCode>
                <c:ptCount val="3"/>
                <c:pt idx="0">
                  <c:v>6.3159499999999993E-2</c:v>
                </c:pt>
                <c:pt idx="1">
                  <c:v>5.5373999999999996E-3</c:v>
                </c:pt>
                <c:pt idx="2">
                  <c:v>0.1078031</c:v>
                </c:pt>
              </c:numCache>
            </c:numRef>
          </c:val>
          <c:extLst>
            <c:ext xmlns:c16="http://schemas.microsoft.com/office/drawing/2014/chart" uri="{C3380CC4-5D6E-409C-BE32-E72D297353CC}">
              <c16:uniqueId val="{00000006-099C-4042-9DBC-A8E6112D8D0A}"/>
            </c:ext>
          </c:extLst>
        </c:ser>
        <c:dLbls>
          <c:showLegendKey val="0"/>
          <c:showVal val="1"/>
          <c:showCatName val="0"/>
          <c:showSerName val="0"/>
          <c:showPercent val="0"/>
          <c:showBubbleSize val="0"/>
        </c:dLbls>
        <c:gapWidth val="150"/>
        <c:axId val="236016000"/>
        <c:axId val="236017536"/>
      </c:barChart>
      <c:catAx>
        <c:axId val="236016000"/>
        <c:scaling>
          <c:orientation val="minMax"/>
        </c:scaling>
        <c:delete val="0"/>
        <c:axPos val="b"/>
        <c:numFmt formatCode="General" sourceLinked="1"/>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1" i="0" u="none" strike="noStrike" kern="1200" baseline="0">
                <a:solidFill>
                  <a:schemeClr val="dk1"/>
                </a:solidFill>
                <a:latin typeface="Times New Roman" pitchFamily="18" charset="0"/>
                <a:ea typeface="+mn-ea"/>
                <a:cs typeface="Times New Roman" pitchFamily="18" charset="0"/>
              </a:defRPr>
            </a:pPr>
            <a:endParaRPr lang="en-US"/>
          </a:p>
        </c:txPr>
        <c:crossAx val="236017536"/>
        <c:crosses val="autoZero"/>
        <c:auto val="1"/>
        <c:lblAlgn val="ctr"/>
        <c:lblOffset val="100"/>
        <c:tickLblSkip val="1"/>
        <c:tickMarkSkip val="1"/>
        <c:noMultiLvlLbl val="0"/>
      </c:catAx>
      <c:valAx>
        <c:axId val="236017536"/>
        <c:scaling>
          <c:orientation val="minMax"/>
          <c:max val="0.25"/>
        </c:scaling>
        <c:delete val="0"/>
        <c:axPos val="l"/>
        <c:majorGridlines>
          <c:spPr>
            <a:ln w="6350" cap="flat" cmpd="sng" algn="ctr">
              <a:solidFill>
                <a:schemeClr val="dk1">
                  <a:tint val="75000"/>
                </a:schemeClr>
              </a:solidFill>
              <a:prstDash val="solid"/>
              <a:round/>
            </a:ln>
            <a:effectLst/>
          </c:spPr>
        </c:majorGridlines>
        <c:numFmt formatCode="0%" sourceLinked="0"/>
        <c:majorTickMark val="out"/>
        <c:minorTickMark val="none"/>
        <c:tickLblPos val="nextTo"/>
        <c:spPr>
          <a:noFill/>
          <a:ln w="6350" cap="flat" cmpd="sng" algn="ctr">
            <a:solidFill>
              <a:schemeClr val="dk1">
                <a:tint val="75000"/>
              </a:schemeClr>
            </a:solidFill>
            <a:prstDash val="solid"/>
            <a:round/>
          </a:ln>
          <a:effectLst/>
        </c:spPr>
        <c:txPr>
          <a:bodyPr rot="0" spcFirstLastPara="1" vertOverflow="ellipsis"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crossAx val="236016000"/>
        <c:crosses val="autoZero"/>
        <c:crossBetween val="between"/>
      </c:valAx>
      <c:spPr>
        <a:solidFill>
          <a:schemeClr val="accent5">
            <a:tint val="20000"/>
          </a:schemeClr>
        </a:solidFill>
        <a:ln>
          <a:noFill/>
        </a:ln>
        <a:effectLst/>
      </c:spPr>
    </c:plotArea>
    <c:legend>
      <c:legendPos val="t"/>
      <c:layout>
        <c:manualLayout>
          <c:xMode val="edge"/>
          <c:yMode val="edge"/>
          <c:x val="0.65012346236090113"/>
          <c:y val="0.10051970776380224"/>
          <c:w val="0.28555367541807991"/>
          <c:h val="9.1574916771767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itchFamily="18" charset="0"/>
              <a:ea typeface="+mn-ea"/>
              <a:cs typeface="Times New Roman" pitchFamily="18" charset="0"/>
            </a:defRPr>
          </a:pPr>
          <a:endParaRPr lang="en-US"/>
        </a:p>
      </c:txPr>
    </c:legend>
    <c:plotVisOnly val="1"/>
    <c:dispBlanksAs val="gap"/>
    <c:showDLblsOverMax val="0"/>
  </c:chart>
  <c:spPr>
    <a:solidFill>
      <a:schemeClr val="lt1"/>
    </a:solidFill>
    <a:ln w="6350" cap="flat" cmpd="sng" algn="ctr">
      <a:noFill/>
      <a:prstDash val="solid"/>
      <a:round/>
    </a:ln>
    <a:effectLst/>
  </c:spPr>
  <c:txPr>
    <a:bodyPr/>
    <a:lstStyle/>
    <a:p>
      <a:pPr>
        <a:defRPr sz="900">
          <a:latin typeface="Times New Roman" pitchFamily="18" charset="0"/>
          <a:cs typeface="Times New Roman" pitchFamily="18"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Intermediate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7113910761154855"/>
          <c:w val="0.92948650340725447"/>
          <c:h val="0.5505279965004376"/>
        </c:manualLayout>
      </c:layout>
      <c:barChart>
        <c:barDir val="col"/>
        <c:grouping val="clustered"/>
        <c:varyColors val="0"/>
        <c:ser>
          <c:idx val="3"/>
          <c:order val="0"/>
          <c:tx>
            <c:strRef>
              <c:f>Sheet1!$A$2</c:f>
              <c:strCache>
                <c:ptCount val="1"/>
                <c:pt idx="0">
                  <c:v>9/30/2022</c:v>
                </c:pt>
              </c:strCache>
            </c:strRef>
          </c:tx>
          <c:spPr>
            <a:solidFill>
              <a:schemeClr val="bg2">
                <a:lumMod val="25000"/>
              </a:schemeClr>
            </a:solidFill>
            <a:ln>
              <a:noFill/>
            </a:ln>
            <a:effectLst/>
          </c:spPr>
          <c:invertIfNegative val="0"/>
          <c:dLbls>
            <c:dLbl>
              <c:idx val="0"/>
              <c:layout>
                <c:manualLayout>
                  <c:x val="-1.529051987767591E-3"/>
                  <c:y val="-1.018506752641599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2-42E4-83ED-5E0AC88C543B}"/>
                </c:ext>
              </c:extLst>
            </c:dLbl>
            <c:dLbl>
              <c:idx val="1"/>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2-42E4-83ED-5E0AC88C543B}"/>
                </c:ext>
              </c:extLst>
            </c:dLbl>
            <c:dLbl>
              <c:idx val="3"/>
              <c:layout>
                <c:manualLayout>
                  <c:x val="1.5289315899732717E-3"/>
                  <c:y val="5.55511811023622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2-42E4-83ED-5E0AC88C543B}"/>
                </c:ext>
              </c:extLst>
            </c:dLbl>
            <c:dLbl>
              <c:idx val="4"/>
              <c:layout>
                <c:manualLayout>
                  <c:x val="-3.0581039755352801E-3"/>
                  <c:y val="2.22222222222222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A2-42E4-83ED-5E0AC88C543B}"/>
                </c:ext>
              </c:extLst>
            </c:dLbl>
            <c:dLbl>
              <c:idx val="5"/>
              <c:layout>
                <c:manualLayout>
                  <c:x val="0"/>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A2-42E4-83ED-5E0AC88C543B}"/>
                </c:ext>
              </c:extLst>
            </c:dLbl>
            <c:dLbl>
              <c:idx val="6"/>
              <c:layout>
                <c:manualLayout>
                  <c:x val="3.0581039755351682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Sheet1!$B$2:$H$2</c:f>
              <c:numCache>
                <c:formatCode>0%</c:formatCode>
                <c:ptCount val="7"/>
                <c:pt idx="0">
                  <c:v>0.2</c:v>
                </c:pt>
                <c:pt idx="1">
                  <c:v>4.9000000000000002E-2</c:v>
                </c:pt>
                <c:pt idx="2">
                  <c:v>0</c:v>
                </c:pt>
                <c:pt idx="3">
                  <c:v>0.2485</c:v>
                </c:pt>
                <c:pt idx="4">
                  <c:v>0.30959999999999999</c:v>
                </c:pt>
                <c:pt idx="5">
                  <c:v>0.188</c:v>
                </c:pt>
                <c:pt idx="6">
                  <c:v>4.8999999999999998E-3</c:v>
                </c:pt>
              </c:numCache>
            </c:numRef>
          </c:val>
          <c:extLst>
            <c:ext xmlns:c16="http://schemas.microsoft.com/office/drawing/2014/chart" uri="{C3380CC4-5D6E-409C-BE32-E72D297353CC}">
              <c16:uniqueId val="{00000006-99A2-42E4-83ED-5E0AC88C543B}"/>
            </c:ext>
          </c:extLst>
        </c:ser>
        <c:ser>
          <c:idx val="0"/>
          <c:order val="1"/>
          <c:tx>
            <c:strRef>
              <c:f>Sheet1!$A$3</c:f>
              <c:strCache>
                <c:ptCount val="1"/>
                <c:pt idx="0">
                  <c:v>3/31/2023</c:v>
                </c:pt>
              </c:strCache>
            </c:strRef>
          </c:tx>
          <c:spPr>
            <a:solidFill>
              <a:schemeClr val="accent5">
                <a:shade val="58000"/>
              </a:schemeClr>
            </a:solidFill>
            <a:ln>
              <a:noFill/>
            </a:ln>
            <a:effectLst/>
          </c:spPr>
          <c:invertIfNegative val="0"/>
          <c:dLbls>
            <c:dLbl>
              <c:idx val="0"/>
              <c:layout>
                <c:manualLayout>
                  <c:x val="3.0581039755351682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2-42E4-83ED-5E0AC88C543B}"/>
                </c:ext>
              </c:extLst>
            </c:dLbl>
            <c:dLbl>
              <c:idx val="1"/>
              <c:layout>
                <c:manualLayout>
                  <c:x val="-2.4079558865284871E-7"/>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2-42E4-83ED-5E0AC88C543B}"/>
                </c:ext>
              </c:extLst>
            </c:dLbl>
            <c:dLbl>
              <c:idx val="3"/>
              <c:layout>
                <c:manualLayout>
                  <c:x val="-1.5290519877675841E-3"/>
                  <c:y val="-4.374453193350909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A2-42E4-83ED-5E0AC88C543B}"/>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A2-42E4-83ED-5E0AC88C543B}"/>
                </c:ext>
              </c:extLst>
            </c:dLbl>
            <c:dLbl>
              <c:idx val="5"/>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Sheet1!$B$3:$H$3</c:f>
              <c:numCache>
                <c:formatCode>0%</c:formatCode>
                <c:ptCount val="7"/>
                <c:pt idx="0">
                  <c:v>0.19980000000000001</c:v>
                </c:pt>
                <c:pt idx="1">
                  <c:v>3.9900000000000005E-2</c:v>
                </c:pt>
                <c:pt idx="2">
                  <c:v>0</c:v>
                </c:pt>
                <c:pt idx="3">
                  <c:v>0.2591</c:v>
                </c:pt>
                <c:pt idx="4">
                  <c:v>0.31569999999999998</c:v>
                </c:pt>
                <c:pt idx="5">
                  <c:v>0.17419999999999999</c:v>
                </c:pt>
                <c:pt idx="6">
                  <c:v>1.1299999999999999E-2</c:v>
                </c:pt>
              </c:numCache>
            </c:numRef>
          </c:val>
          <c:extLst>
            <c:ext xmlns:c16="http://schemas.microsoft.com/office/drawing/2014/chart" uri="{C3380CC4-5D6E-409C-BE32-E72D297353CC}">
              <c16:uniqueId val="{0000000C-99A2-42E4-83ED-5E0AC88C543B}"/>
            </c:ext>
          </c:extLst>
        </c:ser>
        <c:ser>
          <c:idx val="1"/>
          <c:order val="2"/>
          <c:tx>
            <c:strRef>
              <c:f>Sheet1!$A$4</c:f>
              <c:strCache>
                <c:ptCount val="1"/>
                <c:pt idx="0">
                  <c:v>9/30/2023</c:v>
                </c:pt>
              </c:strCache>
            </c:strRef>
          </c:tx>
          <c:spPr>
            <a:solidFill>
              <a:schemeClr val="accent1">
                <a:lumMod val="60000"/>
                <a:lumOff val="40000"/>
              </a:schemeClr>
            </a:solidFill>
            <a:ln>
              <a:noFill/>
            </a:ln>
            <a:effectLst/>
          </c:spPr>
          <c:invertIfNegative val="0"/>
          <c:dLbls>
            <c:dLbl>
              <c:idx val="0"/>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9A2-42E4-83ED-5E0AC88C543B}"/>
                </c:ext>
              </c:extLst>
            </c:dLbl>
            <c:dLbl>
              <c:idx val="1"/>
              <c:layout>
                <c:manualLayout>
                  <c:x val="3.0581039755351682E-3"/>
                  <c:y val="1.11111111111110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A2-42E4-83ED-5E0AC88C543B}"/>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A2-42E4-83ED-5E0AC88C543B}"/>
                </c:ext>
              </c:extLst>
            </c:dLbl>
            <c:dLbl>
              <c:idx val="4"/>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A2-42E4-83ED-5E0AC88C543B}"/>
                </c:ext>
              </c:extLst>
            </c:dLbl>
            <c:dLbl>
              <c:idx val="5"/>
              <c:layout>
                <c:manualLayout>
                  <c:x val="3.057863179946659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9A2-42E4-83ED-5E0AC88C543B}"/>
                </c:ext>
              </c:extLst>
            </c:dLbl>
            <c:dLbl>
              <c:idx val="6"/>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Sheet1!$B$4:$H$4</c:f>
              <c:numCache>
                <c:formatCode>0%</c:formatCode>
                <c:ptCount val="7"/>
                <c:pt idx="0">
                  <c:v>0.2041</c:v>
                </c:pt>
                <c:pt idx="1">
                  <c:v>3.8100000000000002E-2</c:v>
                </c:pt>
                <c:pt idx="2">
                  <c:v>0</c:v>
                </c:pt>
                <c:pt idx="3">
                  <c:v>0.2424</c:v>
                </c:pt>
                <c:pt idx="4">
                  <c:v>0.32519999999999999</c:v>
                </c:pt>
                <c:pt idx="5">
                  <c:v>0.1774</c:v>
                </c:pt>
                <c:pt idx="6">
                  <c:v>1.2800000000000001E-2</c:v>
                </c:pt>
              </c:numCache>
            </c:numRef>
          </c:val>
          <c:extLst>
            <c:ext xmlns:c16="http://schemas.microsoft.com/office/drawing/2014/chart" uri="{C3380CC4-5D6E-409C-BE32-E72D297353CC}">
              <c16:uniqueId val="{00000013-99A2-42E4-83ED-5E0AC88C543B}"/>
            </c:ext>
          </c:extLst>
        </c:ser>
        <c:ser>
          <c:idx val="2"/>
          <c:order val="3"/>
          <c:tx>
            <c:strRef>
              <c:f>Sheet1!$A$5</c:f>
              <c:strCache>
                <c:ptCount val="1"/>
                <c:pt idx="0">
                  <c:v>Bloomberg Int Agg Index 9/30/23</c:v>
                </c:pt>
              </c:strCache>
            </c:strRef>
          </c:tx>
          <c:spPr>
            <a:solidFill>
              <a:schemeClr val="accent2">
                <a:lumMod val="40000"/>
                <a:lumOff val="60000"/>
              </a:schemeClr>
            </a:solidFill>
            <a:ln>
              <a:noFill/>
            </a:ln>
            <a:effectLst/>
          </c:spPr>
          <c:invertIfNegative val="0"/>
          <c:dLbls>
            <c:dLbl>
              <c:idx val="0"/>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9A2-42E4-83ED-5E0AC88C543B}"/>
                </c:ext>
              </c:extLst>
            </c:dLbl>
            <c:dLbl>
              <c:idx val="1"/>
              <c:layout>
                <c:manualLayout>
                  <c:x val="4.5871559633027525E-3"/>
                  <c:y val="1.1111111111111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9A2-42E4-83ED-5E0AC88C543B}"/>
                </c:ext>
              </c:extLst>
            </c:dLbl>
            <c:dLbl>
              <c:idx val="2"/>
              <c:layout>
                <c:manualLayout>
                  <c:x val="-3.0583447711238052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9A2-42E4-83ED-5E0AC88C543B}"/>
                </c:ext>
              </c:extLst>
            </c:dLbl>
            <c:dLbl>
              <c:idx val="3"/>
              <c:layout>
                <c:manualLayout>
                  <c:x val="1.5290519877675841E-3"/>
                  <c:y val="2.2222222222222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9A2-42E4-83ED-5E0AC88C543B}"/>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Corporate/Muni</c:v>
                </c:pt>
                <c:pt idx="4">
                  <c:v>MBS</c:v>
                </c:pt>
                <c:pt idx="5">
                  <c:v>CMBS/ABS</c:v>
                </c:pt>
                <c:pt idx="6">
                  <c:v>Cash</c:v>
                </c:pt>
              </c:strCache>
            </c:strRef>
          </c:cat>
          <c:val>
            <c:numRef>
              <c:f>Sheet1!$B$5:$H$5</c:f>
              <c:numCache>
                <c:formatCode>0%</c:formatCode>
                <c:ptCount val="7"/>
                <c:pt idx="0">
                  <c:v>0.40529999999999999</c:v>
                </c:pt>
                <c:pt idx="1">
                  <c:v>2.4799999999999999E-2</c:v>
                </c:pt>
                <c:pt idx="2">
                  <c:v>2.2499999999999999E-2</c:v>
                </c:pt>
                <c:pt idx="3">
                  <c:v>0.20049999999999998</c:v>
                </c:pt>
                <c:pt idx="4">
                  <c:v>0.32050000000000001</c:v>
                </c:pt>
                <c:pt idx="5">
                  <c:v>2.6499999999999996E-2</c:v>
                </c:pt>
                <c:pt idx="6">
                  <c:v>-1E-4</c:v>
                </c:pt>
              </c:numCache>
            </c:numRef>
          </c:val>
          <c:extLst>
            <c:ext xmlns:c16="http://schemas.microsoft.com/office/drawing/2014/chart" uri="{C3380CC4-5D6E-409C-BE32-E72D297353CC}">
              <c16:uniqueId val="{00000018-99A2-42E4-83ED-5E0AC88C543B}"/>
            </c:ext>
          </c:extLst>
        </c:ser>
        <c:dLbls>
          <c:showLegendKey val="0"/>
          <c:showVal val="1"/>
          <c:showCatName val="0"/>
          <c:showSerName val="0"/>
          <c:showPercent val="0"/>
          <c:showBubbleSize val="0"/>
        </c:dLbls>
        <c:gapWidth val="75"/>
        <c:overlap val="-25"/>
        <c:axId val="47962752"/>
        <c:axId val="57246080"/>
      </c:barChart>
      <c:catAx>
        <c:axId val="4796275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246080"/>
        <c:crosses val="autoZero"/>
        <c:auto val="1"/>
        <c:lblAlgn val="ctr"/>
        <c:lblOffset val="100"/>
        <c:tickLblSkip val="1"/>
        <c:tickMarkSkip val="1"/>
        <c:noMultiLvlLbl val="0"/>
      </c:catAx>
      <c:valAx>
        <c:axId val="57246080"/>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62752"/>
        <c:crosses val="autoZero"/>
        <c:crossBetween val="between"/>
      </c:valAx>
      <c:spPr>
        <a:noFill/>
        <a:ln w="317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r>
              <a:rPr kumimoji="0" lang="en-US" sz="1200" b="1" i="1" u="sng" strike="noStrike" kern="1200" cap="none" normalizeH="0" baseline="0" dirty="0">
                <a:ln>
                  <a:noFill/>
                </a:ln>
                <a:solidFill>
                  <a:schemeClr val="tx1"/>
                </a:solidFill>
                <a:effectLst/>
                <a:latin typeface="Arial" charset="0"/>
                <a:ea typeface="+mn-ea"/>
                <a:cs typeface="+mn-cs"/>
              </a:rPr>
              <a:t>Long Duration</a:t>
            </a:r>
          </a:p>
        </c:rich>
      </c:tx>
      <c:overlay val="0"/>
      <c:spPr>
        <a:noFill/>
        <a:ln w="25363">
          <a:noFill/>
        </a:ln>
        <a:effectLst/>
      </c:spPr>
      <c:txPr>
        <a:bodyPr rot="0" spcFirstLastPara="1" vertOverflow="ellipsis" vert="horz" wrap="square" anchor="ctr" anchorCtr="1"/>
        <a:lstStyle/>
        <a:p>
          <a:pPr>
            <a:defRPr sz="1398" b="1" i="0" u="sng" strike="noStrike" kern="1200" cap="small" normalizeH="0" baseline="0">
              <a:solidFill>
                <a:schemeClr val="tx1"/>
              </a:solidFill>
              <a:latin typeface="Arial"/>
              <a:ea typeface="Arial"/>
              <a:cs typeface="Arial"/>
            </a:defRPr>
          </a:pPr>
          <a:endParaRPr lang="en-US"/>
        </a:p>
      </c:txPr>
    </c:title>
    <c:autoTitleDeleted val="0"/>
    <c:plotArea>
      <c:layout>
        <c:manualLayout>
          <c:layoutTarget val="inner"/>
          <c:xMode val="edge"/>
          <c:yMode val="edge"/>
          <c:x val="5.3693924727299024E-2"/>
          <c:y val="0.19891679837410406"/>
          <c:w val="0.92948650340725147"/>
          <c:h val="0.55052819311977563"/>
        </c:manualLayout>
      </c:layout>
      <c:barChart>
        <c:barDir val="col"/>
        <c:grouping val="clustered"/>
        <c:varyColors val="0"/>
        <c:ser>
          <c:idx val="3"/>
          <c:order val="0"/>
          <c:tx>
            <c:strRef>
              <c:f>Sheet1!$A$2</c:f>
              <c:strCache>
                <c:ptCount val="1"/>
                <c:pt idx="0">
                  <c:v>9/30/2022</c:v>
                </c:pt>
              </c:strCache>
            </c:strRef>
          </c:tx>
          <c:spPr>
            <a:solidFill>
              <a:schemeClr val="bg2">
                <a:lumMod val="25000"/>
              </a:schemeClr>
            </a:solidFill>
            <a:ln>
              <a:noFill/>
            </a:ln>
            <a:effectLst/>
          </c:spPr>
          <c:invertIfNegative val="0"/>
          <c:dLbls>
            <c:dLbl>
              <c:idx val="1"/>
              <c:layout>
                <c:manualLayout>
                  <c:x val="2.642786088537228E-17"/>
                  <c:y val="-2.06760246028412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59-4B2E-9E73-E3E708B2184B}"/>
                </c:ext>
              </c:extLst>
            </c:dLbl>
            <c:dLbl>
              <c:idx val="3"/>
              <c:layout>
                <c:manualLayout>
                  <c:x val="-3.05810397553516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5-4C0F-A969-63A5FDCD438A}"/>
                </c:ext>
              </c:extLst>
            </c:dLbl>
            <c:dLbl>
              <c:idx val="4"/>
              <c:layout>
                <c:manualLayout>
                  <c:x val="6.8806737460568599E-3"/>
                  <c:y val="-1.111088752804570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5191191697368097E-2"/>
                      <c:h val="4.5527976584437184E-2"/>
                    </c:manualLayout>
                  </c15:layout>
                </c:ext>
                <c:ext xmlns:c16="http://schemas.microsoft.com/office/drawing/2014/chart" uri="{C3380CC4-5D6E-409C-BE32-E72D297353CC}">
                  <c16:uniqueId val="{00000001-2545-4C0F-A969-63A5FDCD438A}"/>
                </c:ext>
              </c:extLst>
            </c:dLbl>
            <c:dLbl>
              <c:idx val="5"/>
              <c:layout>
                <c:manualLayout>
                  <c:x val="-1.5290519877675841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Sheet1!$B$2:$H$2</c:f>
              <c:numCache>
                <c:formatCode>0%</c:formatCode>
                <c:ptCount val="7"/>
                <c:pt idx="0">
                  <c:v>0.26669999999999999</c:v>
                </c:pt>
                <c:pt idx="1">
                  <c:v>3.1399999999999997E-2</c:v>
                </c:pt>
                <c:pt idx="2">
                  <c:v>3.3E-3</c:v>
                </c:pt>
                <c:pt idx="3">
                  <c:v>0.27260000000000001</c:v>
                </c:pt>
                <c:pt idx="4">
                  <c:v>0.25140000000000001</c:v>
                </c:pt>
                <c:pt idx="5">
                  <c:v>0.1502</c:v>
                </c:pt>
                <c:pt idx="6">
                  <c:v>2.4200000000000003E-2</c:v>
                </c:pt>
              </c:numCache>
            </c:numRef>
          </c:val>
          <c:extLst>
            <c:ext xmlns:c16="http://schemas.microsoft.com/office/drawing/2014/chart" uri="{C3380CC4-5D6E-409C-BE32-E72D297353CC}">
              <c16:uniqueId val="{00000003-2545-4C0F-A969-63A5FDCD438A}"/>
            </c:ext>
          </c:extLst>
        </c:ser>
        <c:ser>
          <c:idx val="0"/>
          <c:order val="1"/>
          <c:tx>
            <c:strRef>
              <c:f>Sheet1!$A$3</c:f>
              <c:strCache>
                <c:ptCount val="1"/>
                <c:pt idx="0">
                  <c:v>3/31/2023</c:v>
                </c:pt>
              </c:strCache>
            </c:strRef>
          </c:tx>
          <c:spPr>
            <a:solidFill>
              <a:schemeClr val="accent5">
                <a:shade val="58000"/>
              </a:schemeClr>
            </a:solidFill>
            <a:ln>
              <a:noFill/>
            </a:ln>
            <a:effectLst/>
          </c:spPr>
          <c:invertIfNegative val="0"/>
          <c:dLbls>
            <c:dLbl>
              <c:idx val="1"/>
              <c:layout>
                <c:manualLayout>
                  <c:x val="-2.642786088537228E-17"/>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59-4B2E-9E73-E3E708B2184B}"/>
                </c:ext>
              </c:extLst>
            </c:dLbl>
            <c:dLbl>
              <c:idx val="4"/>
              <c:layout>
                <c:manualLayout>
                  <c:x val="3.0581039755351682E-3"/>
                  <c:y val="-1.11111062506096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45-4C0F-A969-63A5FDCD438A}"/>
                </c:ext>
              </c:extLst>
            </c:dLbl>
            <c:dLbl>
              <c:idx val="5"/>
              <c:layout>
                <c:manualLayout>
                  <c:x val="0"/>
                  <c:y val="1.66666593759145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45-4C0F-A969-63A5FDCD438A}"/>
                </c:ext>
              </c:extLst>
            </c:dLbl>
            <c:dLbl>
              <c:idx val="6"/>
              <c:layout>
                <c:manualLayout>
                  <c:x val="1.5290519877675841E-3"/>
                  <c:y val="2.22222125012195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Sheet1!$B$3:$H$3</c:f>
              <c:numCache>
                <c:formatCode>0%</c:formatCode>
                <c:ptCount val="7"/>
                <c:pt idx="0">
                  <c:v>0.28299999999999997</c:v>
                </c:pt>
                <c:pt idx="1">
                  <c:v>3.1E-2</c:v>
                </c:pt>
                <c:pt idx="2">
                  <c:v>4.1000000000000003E-3</c:v>
                </c:pt>
                <c:pt idx="3">
                  <c:v>0.28079999999999999</c:v>
                </c:pt>
                <c:pt idx="4">
                  <c:v>0.26219999999999999</c:v>
                </c:pt>
                <c:pt idx="5">
                  <c:v>0.13239999999999999</c:v>
                </c:pt>
                <c:pt idx="6">
                  <c:v>6.700000000000002E-3</c:v>
                </c:pt>
              </c:numCache>
            </c:numRef>
          </c:val>
          <c:extLst>
            <c:ext xmlns:c16="http://schemas.microsoft.com/office/drawing/2014/chart" uri="{C3380CC4-5D6E-409C-BE32-E72D297353CC}">
              <c16:uniqueId val="{00000007-2545-4C0F-A969-63A5FDCD438A}"/>
            </c:ext>
          </c:extLst>
        </c:ser>
        <c:ser>
          <c:idx val="1"/>
          <c:order val="2"/>
          <c:tx>
            <c:strRef>
              <c:f>Sheet1!$A$4</c:f>
              <c:strCache>
                <c:ptCount val="1"/>
                <c:pt idx="0">
                  <c:v>9/30/2023</c:v>
                </c:pt>
              </c:strCache>
            </c:strRef>
          </c:tx>
          <c:spPr>
            <a:solidFill>
              <a:schemeClr val="accent1">
                <a:lumMod val="40000"/>
                <a:lumOff val="60000"/>
              </a:schemeClr>
            </a:solidFill>
            <a:ln>
              <a:noFill/>
            </a:ln>
            <a:effectLst/>
          </c:spPr>
          <c:invertIfNegative val="0"/>
          <c:dLbls>
            <c:dLbl>
              <c:idx val="0"/>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45-4C0F-A969-63A5FDCD438A}"/>
                </c:ext>
              </c:extLst>
            </c:dLbl>
            <c:dLbl>
              <c:idx val="1"/>
              <c:layout>
                <c:manualLayout>
                  <c:x val="-5.2855721770744559E-17"/>
                  <c:y val="-1.5507018452130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59-4B2E-9E73-E3E708B2184B}"/>
                </c:ext>
              </c:extLst>
            </c:dLbl>
            <c:dLbl>
              <c:idx val="3"/>
              <c:layout>
                <c:manualLayout>
                  <c:x val="-1.5290519877675841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45-4C0F-A969-63A5FDCD438A}"/>
                </c:ext>
              </c:extLst>
            </c:dLbl>
            <c:dLbl>
              <c:idx val="4"/>
              <c:layout>
                <c:manualLayout>
                  <c:x val="1.5290519877675841E-3"/>
                  <c:y val="-5.55555312530484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45-4C0F-A969-63A5FDCD438A}"/>
                </c:ext>
              </c:extLst>
            </c:dLbl>
            <c:dLbl>
              <c:idx val="5"/>
              <c:layout>
                <c:manualLayout>
                  <c:x val="6.1162079510702324E-3"/>
                  <c:y val="2.77777656265248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Sheet1!$B$4:$H$4</c:f>
              <c:numCache>
                <c:formatCode>0%</c:formatCode>
                <c:ptCount val="7"/>
                <c:pt idx="0">
                  <c:v>0.27350000000000002</c:v>
                </c:pt>
                <c:pt idx="1">
                  <c:v>3.0499999999999999E-2</c:v>
                </c:pt>
                <c:pt idx="2">
                  <c:v>3.5000000000000001E-3</c:v>
                </c:pt>
                <c:pt idx="3">
                  <c:v>0.27810000000000001</c:v>
                </c:pt>
                <c:pt idx="4">
                  <c:v>0.26829999999999998</c:v>
                </c:pt>
                <c:pt idx="5">
                  <c:v>0.1371</c:v>
                </c:pt>
                <c:pt idx="6">
                  <c:v>9.300000000000001E-3</c:v>
                </c:pt>
              </c:numCache>
            </c:numRef>
          </c:val>
          <c:extLst>
            <c:ext xmlns:c16="http://schemas.microsoft.com/office/drawing/2014/chart" uri="{C3380CC4-5D6E-409C-BE32-E72D297353CC}">
              <c16:uniqueId val="{0000000C-2545-4C0F-A969-63A5FDCD438A}"/>
            </c:ext>
          </c:extLst>
        </c:ser>
        <c:ser>
          <c:idx val="2"/>
          <c:order val="3"/>
          <c:tx>
            <c:strRef>
              <c:f>Sheet1!$A$5</c:f>
              <c:strCache>
                <c:ptCount val="1"/>
                <c:pt idx="0">
                  <c:v>Bloomberg US Agg Index 9/30/23</c:v>
                </c:pt>
              </c:strCache>
            </c:strRef>
          </c:tx>
          <c:spPr>
            <a:solidFill>
              <a:schemeClr val="accent5">
                <a:tint val="86000"/>
              </a:schemeClr>
            </a:solidFill>
            <a:ln>
              <a:noFill/>
            </a:ln>
            <a:effectLst/>
          </c:spPr>
          <c:invertIfNegative val="0"/>
          <c:dLbls>
            <c:dLbl>
              <c:idx val="0"/>
              <c:layout>
                <c:manualLayout>
                  <c:x val="-1.5290519877675841E-3"/>
                  <c:y val="2.7777765626524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545-4C0F-A969-63A5FDCD438A}"/>
                </c:ext>
              </c:extLst>
            </c:dLbl>
            <c:dLbl>
              <c:idx val="1"/>
              <c:layout>
                <c:manualLayout>
                  <c:x val="0"/>
                  <c:y val="-8.79178754814908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45-4C0F-A969-63A5FDCD438A}"/>
                </c:ext>
              </c:extLst>
            </c:dLbl>
            <c:dLbl>
              <c:idx val="2"/>
              <c:layout>
                <c:manualLayout>
                  <c:x val="-3.0581039755351682E-3"/>
                  <c:y val="1.6666659375914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545-4C0F-A969-63A5FDCD438A}"/>
                </c:ext>
              </c:extLst>
            </c:dLbl>
            <c:dLbl>
              <c:idx val="3"/>
              <c:layout>
                <c:manualLayout>
                  <c:x val="4.5871559633027525E-3"/>
                  <c:y val="-2.2222212501219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545-4C0F-A969-63A5FDCD438A}"/>
                </c:ext>
              </c:extLst>
            </c:dLbl>
            <c:dLbl>
              <c:idx val="4"/>
              <c:layout>
                <c:manualLayout>
                  <c:x val="0"/>
                  <c:y val="-5.5555531253048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545-4C0F-A969-63A5FDCD438A}"/>
                </c:ext>
              </c:extLst>
            </c:dLbl>
            <c:dLbl>
              <c:idx val="5"/>
              <c:layout>
                <c:manualLayout>
                  <c:x val="-3.0581039755351682E-3"/>
                  <c:y val="1.111110625060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545-4C0F-A969-63A5FDCD438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Treasury</c:v>
                </c:pt>
                <c:pt idx="1">
                  <c:v>Govt Agcy</c:v>
                </c:pt>
                <c:pt idx="2">
                  <c:v>Snat'l/Foreign</c:v>
                </c:pt>
                <c:pt idx="3">
                  <c:v>Corporate</c:v>
                </c:pt>
                <c:pt idx="4">
                  <c:v>MBS</c:v>
                </c:pt>
                <c:pt idx="5">
                  <c:v>CMBS/ABS</c:v>
                </c:pt>
                <c:pt idx="6">
                  <c:v>Cash</c:v>
                </c:pt>
              </c:strCache>
            </c:strRef>
          </c:cat>
          <c:val>
            <c:numRef>
              <c:f>Sheet1!$B$5:$H$5</c:f>
              <c:numCache>
                <c:formatCode>0%</c:formatCode>
                <c:ptCount val="7"/>
                <c:pt idx="0">
                  <c:v>0.41489999999999999</c:v>
                </c:pt>
                <c:pt idx="1">
                  <c:v>2.64E-2</c:v>
                </c:pt>
                <c:pt idx="2">
                  <c:v>2.3699999999999999E-2</c:v>
                </c:pt>
                <c:pt idx="3">
                  <c:v>0.24669999999999997</c:v>
                </c:pt>
                <c:pt idx="4">
                  <c:v>0.26629999999999998</c:v>
                </c:pt>
                <c:pt idx="5">
                  <c:v>2.2100000000000002E-2</c:v>
                </c:pt>
                <c:pt idx="6">
                  <c:v>0</c:v>
                </c:pt>
              </c:numCache>
            </c:numRef>
          </c:val>
          <c:extLst>
            <c:ext xmlns:c16="http://schemas.microsoft.com/office/drawing/2014/chart" uri="{C3380CC4-5D6E-409C-BE32-E72D297353CC}">
              <c16:uniqueId val="{00000013-2545-4C0F-A969-63A5FDCD438A}"/>
            </c:ext>
          </c:extLst>
        </c:ser>
        <c:dLbls>
          <c:showLegendKey val="0"/>
          <c:showVal val="1"/>
          <c:showCatName val="0"/>
          <c:showSerName val="0"/>
          <c:showPercent val="0"/>
          <c:showBubbleSize val="0"/>
        </c:dLbls>
        <c:gapWidth val="75"/>
        <c:overlap val="-25"/>
        <c:axId val="57320192"/>
        <c:axId val="57321728"/>
      </c:barChart>
      <c:catAx>
        <c:axId val="57320192"/>
        <c:scaling>
          <c:orientation val="minMax"/>
        </c:scaling>
        <c:delete val="0"/>
        <c:axPos val="b"/>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1728"/>
        <c:crosses val="autoZero"/>
        <c:auto val="1"/>
        <c:lblAlgn val="ctr"/>
        <c:lblOffset val="100"/>
        <c:tickLblSkip val="1"/>
        <c:tickMarkSkip val="1"/>
        <c:noMultiLvlLbl val="0"/>
      </c:catAx>
      <c:valAx>
        <c:axId val="57321728"/>
        <c:scaling>
          <c:orientation val="minMax"/>
        </c:scaling>
        <c:delete val="0"/>
        <c:axPos val="l"/>
        <c:majorGridlines>
          <c:spPr>
            <a:ln w="3171"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320192"/>
        <c:crosses val="autoZero"/>
        <c:crossBetween val="between"/>
      </c:valAx>
      <c:spPr>
        <a:noFill/>
        <a:ln w="9525">
          <a:noFill/>
        </a:ln>
        <a:effectLst/>
      </c:spPr>
    </c:plotArea>
    <c:legend>
      <c:legendPos val="b"/>
      <c:overlay val="0"/>
      <c:spPr>
        <a:noFill/>
        <a:ln w="3171">
          <a:solidFill>
            <a:schemeClr val="tx1"/>
          </a:solidFill>
          <a:prstDash val="solid"/>
        </a:ln>
        <a:effectLst/>
      </c:spPr>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7" b="1" i="0" u="none" strike="noStrike" baseline="0">
          <a:solidFill>
            <a:schemeClr val="tx1"/>
          </a:solidFill>
          <a:latin typeface="Arial"/>
          <a:ea typeface="Arial"/>
          <a:cs typeface="Aria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Intermediate Duration</a:t>
            </a:r>
          </a:p>
        </c:rich>
      </c:tx>
      <c:layout>
        <c:manualLayout>
          <c:xMode val="edge"/>
          <c:yMode val="edge"/>
          <c:x val="0.39332940859028537"/>
          <c:y val="3.2258064516129406E-2"/>
        </c:manualLayout>
      </c:layout>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3/31/2023</c:v>
                </c:pt>
              </c:strCache>
            </c:strRef>
          </c:tx>
          <c:spPr>
            <a:solidFill>
              <a:schemeClr val="bg2">
                <a:lumMod val="25000"/>
              </a:schemeClr>
            </a:solidFill>
            <a:ln>
              <a:noFill/>
            </a:ln>
            <a:effectLst/>
          </c:spPr>
          <c:invertIfNegative val="0"/>
          <c:dLbls>
            <c:dLbl>
              <c:idx val="0"/>
              <c:layout>
                <c:manualLayout>
                  <c:x val="1.5290519877675841E-3"/>
                  <c:y val="5.55555555555555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F4-40C8-968F-3F2EBA0F4C58}"/>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F4-40C8-968F-3F2EBA0F4C58}"/>
                </c:ext>
              </c:extLst>
            </c:dLbl>
            <c:dLbl>
              <c:idx val="2"/>
              <c:layout>
                <c:manualLayout>
                  <c:x val="4.5871559633027525E-3"/>
                  <c:y val="1.1111111111111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F4-40C8-968F-3F2EBA0F4C58}"/>
                </c:ext>
              </c:extLst>
            </c:dLbl>
            <c:dLbl>
              <c:idx val="3"/>
              <c:layout>
                <c:manualLayout>
                  <c:x val="1.5290519877675841E-3"/>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F4-40C8-968F-3F2EBA0F4C58}"/>
                </c:ext>
              </c:extLst>
            </c:dLbl>
            <c:dLbl>
              <c:idx val="4"/>
              <c:layout>
                <c:manualLayout>
                  <c:x val="-1.5290519877675841E-3"/>
                  <c:y val="3.333333333333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F4-40C8-968F-3F2EBA0F4C58}"/>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0.66739999999999999</c:v>
                </c:pt>
                <c:pt idx="1">
                  <c:v>5.5300000000000002E-2</c:v>
                </c:pt>
                <c:pt idx="2">
                  <c:v>0.15040000000000001</c:v>
                </c:pt>
                <c:pt idx="3">
                  <c:v>8.5000000000000006E-2</c:v>
                </c:pt>
                <c:pt idx="4">
                  <c:v>4.19E-2</c:v>
                </c:pt>
              </c:numCache>
            </c:numRef>
          </c:val>
          <c:extLst>
            <c:ext xmlns:c16="http://schemas.microsoft.com/office/drawing/2014/chart" uri="{C3380CC4-5D6E-409C-BE32-E72D297353CC}">
              <c16:uniqueId val="{00000004-4CCD-4F21-AFD7-12CF099DD4A5}"/>
            </c:ext>
          </c:extLst>
        </c:ser>
        <c:ser>
          <c:idx val="0"/>
          <c:order val="1"/>
          <c:tx>
            <c:strRef>
              <c:f>Sheet1!$A$3</c:f>
              <c:strCache>
                <c:ptCount val="1"/>
                <c:pt idx="0">
                  <c:v>9/30/2023</c:v>
                </c:pt>
              </c:strCache>
            </c:strRef>
          </c:tx>
          <c:spPr>
            <a:solidFill>
              <a:schemeClr val="bg2"/>
            </a:solidFill>
            <a:ln>
              <a:noFill/>
            </a:ln>
            <a:effectLst/>
          </c:spPr>
          <c:invertIfNegative val="0"/>
          <c:dLbls>
            <c:dLbl>
              <c:idx val="0"/>
              <c:layout>
                <c:manualLayout>
                  <c:x val="-1.5291723855618965E-3"/>
                  <c:y val="5.55555555555550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CD-4F21-AFD7-12CF099DD4A5}"/>
                </c:ext>
              </c:extLst>
            </c:dLbl>
            <c:dLbl>
              <c:idx val="1"/>
              <c:layout>
                <c:manualLayout>
                  <c:x val="3.0581039755351682E-3"/>
                  <c:y val="2.7777777777778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CD-4F21-AFD7-12CF099DD4A5}"/>
                </c:ext>
              </c:extLst>
            </c:dLbl>
            <c:dLbl>
              <c:idx val="3"/>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CD-4F21-AFD7-12CF099DD4A5}"/>
                </c:ext>
              </c:extLst>
            </c:dLbl>
            <c:dLbl>
              <c:idx val="4"/>
              <c:layout>
                <c:manualLayout>
                  <c:x val="1.5290519877675841E-3"/>
                  <c:y val="3.888888888888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CD-4F21-AFD7-12CF099DD4A5}"/>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0.68969999999999998</c:v>
                </c:pt>
                <c:pt idx="1">
                  <c:v>3.6999999999999998E-2</c:v>
                </c:pt>
                <c:pt idx="2">
                  <c:v>0.13900000000000001</c:v>
                </c:pt>
                <c:pt idx="3">
                  <c:v>7.909999999999999E-2</c:v>
                </c:pt>
                <c:pt idx="4">
                  <c:v>5.5199999999999999E-2</c:v>
                </c:pt>
              </c:numCache>
            </c:numRef>
          </c:val>
          <c:extLst>
            <c:ext xmlns:c16="http://schemas.microsoft.com/office/drawing/2014/chart" uri="{C3380CC4-5D6E-409C-BE32-E72D297353CC}">
              <c16:uniqueId val="{00000009-4CCD-4F21-AFD7-12CF099DD4A5}"/>
            </c:ext>
          </c:extLst>
        </c:ser>
        <c:ser>
          <c:idx val="2"/>
          <c:order val="2"/>
          <c:tx>
            <c:strRef>
              <c:f>Sheet1!$A$4</c:f>
              <c:strCache>
                <c:ptCount val="1"/>
                <c:pt idx="0">
                  <c:v>3/31/2024</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0.70839999999999992</c:v>
                </c:pt>
                <c:pt idx="1">
                  <c:v>3.5999999999999997E-2</c:v>
                </c:pt>
                <c:pt idx="2">
                  <c:v>0.128</c:v>
                </c:pt>
                <c:pt idx="3">
                  <c:v>7.8400000000000011E-2</c:v>
                </c:pt>
                <c:pt idx="4">
                  <c:v>4.9200000000000001E-2</c:v>
                </c:pt>
              </c:numCache>
            </c:numRef>
          </c:val>
          <c:extLst>
            <c:ext xmlns:c16="http://schemas.microsoft.com/office/drawing/2014/chart" uri="{C3380CC4-5D6E-409C-BE32-E72D297353CC}">
              <c16:uniqueId val="{0000000E-4CCD-4F21-AFD7-12CF099DD4A5}"/>
            </c:ext>
          </c:extLst>
        </c:ser>
        <c:ser>
          <c:idx val="4"/>
          <c:order val="3"/>
          <c:tx>
            <c:strRef>
              <c:f>Sheet1!$A$5</c:f>
              <c:strCache>
                <c:ptCount val="1"/>
                <c:pt idx="0">
                  <c:v>Bloomberg Int Agg Index 3/31/24</c:v>
                </c:pt>
              </c:strCache>
            </c:strRef>
          </c:tx>
          <c:spPr>
            <a:solidFill>
              <a:schemeClr val="accent2">
                <a:lumMod val="40000"/>
                <a:lumOff val="60000"/>
              </a:schemeClr>
            </a:solidFill>
            <a:ln>
              <a:noFill/>
            </a:ln>
            <a:effectLst/>
          </c:spPr>
          <c:invertIfNegative val="0"/>
          <c:dLbls>
            <c:dLbl>
              <c:idx val="0"/>
              <c:layout>
                <c:manualLayout>
                  <c:x val="3.05810397553514E-3"/>
                  <c:y val="2.77777777777778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CCD-4F21-AFD7-12CF099DD4A5}"/>
                </c:ext>
              </c:extLst>
            </c:dLbl>
            <c:dLbl>
              <c:idx val="1"/>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CCD-4F21-AFD7-12CF099DD4A5}"/>
                </c:ext>
              </c:extLst>
            </c:dLbl>
            <c:dLbl>
              <c:idx val="2"/>
              <c:layout>
                <c:manualLayout>
                  <c:x val="0"/>
                  <c:y val="2.2222222222222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CD-4F21-AFD7-12CF099DD4A5}"/>
                </c:ext>
              </c:extLst>
            </c:dLbl>
            <c:dLbl>
              <c:idx val="3"/>
              <c:layout>
                <c:manualLayout>
                  <c:x val="-1.52905198776758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CD-4F21-AFD7-12CF099DD4A5}"/>
                </c:ext>
              </c:extLst>
            </c:dLbl>
            <c:dLbl>
              <c:idx val="4"/>
              <c:layout>
                <c:manualLayout>
                  <c:x val="0"/>
                  <c:y val="1.6666666666666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CD-4F21-AFD7-12CF099DD4A5}"/>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Sheet1!$B$5:$F$5</c:f>
              <c:numCache>
                <c:formatCode>0.0%</c:formatCode>
                <c:ptCount val="5"/>
                <c:pt idx="0">
                  <c:v>0.77679999999999993</c:v>
                </c:pt>
                <c:pt idx="1">
                  <c:v>1.7399999999999999E-2</c:v>
                </c:pt>
                <c:pt idx="2">
                  <c:v>9.6299999999999997E-2</c:v>
                </c:pt>
                <c:pt idx="3">
                  <c:v>9.849999999999999E-2</c:v>
                </c:pt>
                <c:pt idx="4">
                  <c:v>1.0999999999999999E-2</c:v>
                </c:pt>
              </c:numCache>
            </c:numRef>
          </c:val>
          <c:extLst>
            <c:ext xmlns:c16="http://schemas.microsoft.com/office/drawing/2014/chart" uri="{C3380CC4-5D6E-409C-BE32-E72D297353CC}">
              <c16:uniqueId val="{00000014-4CCD-4F21-AFD7-12CF099DD4A5}"/>
            </c:ext>
          </c:extLst>
        </c:ser>
        <c:dLbls>
          <c:showLegendKey val="0"/>
          <c:showVal val="1"/>
          <c:showCatName val="0"/>
          <c:showSerName val="0"/>
          <c:showPercent val="0"/>
          <c:showBubbleSize val="0"/>
        </c:dLbls>
        <c:gapWidth val="75"/>
        <c:overlap val="-25"/>
        <c:axId val="56893440"/>
        <c:axId val="56894976"/>
      </c:barChart>
      <c:catAx>
        <c:axId val="56893440"/>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4976"/>
        <c:crosses val="autoZero"/>
        <c:auto val="1"/>
        <c:lblAlgn val="ctr"/>
        <c:lblOffset val="100"/>
        <c:tickLblSkip val="1"/>
        <c:tickMarkSkip val="1"/>
        <c:noMultiLvlLbl val="0"/>
      </c:catAx>
      <c:valAx>
        <c:axId val="5689497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68934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r>
              <a:rPr lang="en-US" sz="1400" i="1" u="sng" dirty="0"/>
              <a:t>Long Duration</a:t>
            </a:r>
          </a:p>
        </c:rich>
      </c:tx>
      <c:overlay val="0"/>
      <c:spPr>
        <a:noFill/>
        <a:ln>
          <a:noFill/>
        </a:ln>
        <a:effectLst/>
      </c:spPr>
      <c:txPr>
        <a:bodyPr rot="0" spcFirstLastPara="1" vertOverflow="ellipsis" vert="horz" wrap="square" anchor="ctr" anchorCtr="1"/>
        <a:lstStyle/>
        <a:p>
          <a:pPr>
            <a:defRPr sz="2149" b="1" i="0" u="none" strike="noStrike" kern="1200" baseline="0">
              <a:solidFill>
                <a:schemeClr val="tx1"/>
              </a:solidFill>
              <a:latin typeface="Arial"/>
              <a:ea typeface="Arial"/>
              <a:cs typeface="Arial"/>
            </a:defRPr>
          </a:pPr>
          <a:endParaRPr lang="en-US"/>
        </a:p>
      </c:txPr>
    </c:title>
    <c:autoTitleDeleted val="0"/>
    <c:plotArea>
      <c:layout/>
      <c:barChart>
        <c:barDir val="col"/>
        <c:grouping val="clustered"/>
        <c:varyColors val="0"/>
        <c:ser>
          <c:idx val="3"/>
          <c:order val="0"/>
          <c:tx>
            <c:strRef>
              <c:f>Sheet1!$A$2</c:f>
              <c:strCache>
                <c:ptCount val="1"/>
                <c:pt idx="0">
                  <c:v>3/31/2023</c:v>
                </c:pt>
              </c:strCache>
            </c:strRef>
          </c:tx>
          <c:spPr>
            <a:solidFill>
              <a:schemeClr val="bg2">
                <a:lumMod val="25000"/>
              </a:schemeClr>
            </a:solidFill>
            <a:ln>
              <a:noFill/>
            </a:ln>
            <a:effectLst/>
          </c:spPr>
          <c:invertIfNegative val="0"/>
          <c:dLbls>
            <c:dLbl>
              <c:idx val="0"/>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3-4649-902C-FA6B6450BAFA}"/>
                </c:ext>
              </c:extLst>
            </c:dLbl>
            <c:dLbl>
              <c:idx val="1"/>
              <c:layout>
                <c:manualLayout>
                  <c:x val="3.0303030303030312E-3"/>
                  <c:y val="2.38095126502097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83-4649-902C-FA6B6450BAFA}"/>
                </c:ext>
              </c:extLst>
            </c:dLbl>
            <c:dLbl>
              <c:idx val="2"/>
              <c:layout>
                <c:manualLayout>
                  <c:x val="-1.1930326890956903E-7"/>
                  <c:y val="-5.952378162552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83-4649-902C-FA6B6450BAF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Sheet1!$B$2:$F$2</c:f>
              <c:numCache>
                <c:formatCode>0.0%</c:formatCode>
                <c:ptCount val="5"/>
                <c:pt idx="0">
                  <c:v>0.66180000000000005</c:v>
                </c:pt>
                <c:pt idx="1">
                  <c:v>4.9299999999999997E-2</c:v>
                </c:pt>
                <c:pt idx="2">
                  <c:v>0.1429</c:v>
                </c:pt>
                <c:pt idx="3">
                  <c:v>0.12150000000000001</c:v>
                </c:pt>
                <c:pt idx="4">
                  <c:v>2.4500000000000001E-2</c:v>
                </c:pt>
              </c:numCache>
            </c:numRef>
          </c:val>
          <c:extLst>
            <c:ext xmlns:c16="http://schemas.microsoft.com/office/drawing/2014/chart" uri="{C3380CC4-5D6E-409C-BE32-E72D297353CC}">
              <c16:uniqueId val="{00000003-2883-4649-902C-FA6B6450BAFA}"/>
            </c:ext>
          </c:extLst>
        </c:ser>
        <c:ser>
          <c:idx val="0"/>
          <c:order val="1"/>
          <c:tx>
            <c:strRef>
              <c:f>Sheet1!$A$3</c:f>
              <c:strCache>
                <c:ptCount val="1"/>
                <c:pt idx="0">
                  <c:v>9/30/2023</c:v>
                </c:pt>
              </c:strCache>
            </c:strRef>
          </c:tx>
          <c:spPr>
            <a:solidFill>
              <a:schemeClr val="bg2">
                <a:lumMod val="90000"/>
              </a:schemeClr>
            </a:solidFill>
            <a:ln>
              <a:noFill/>
            </a:ln>
            <a:effectLst/>
          </c:spPr>
          <c:invertIfNegative val="0"/>
          <c:dLbls>
            <c:dLbl>
              <c:idx val="0"/>
              <c:layout>
                <c:manualLayout>
                  <c:x val="0"/>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83-4649-902C-FA6B6450BAFA}"/>
                </c:ext>
              </c:extLst>
            </c:dLbl>
            <c:dLbl>
              <c:idx val="1"/>
              <c:layout>
                <c:manualLayout>
                  <c:x val="-1.5151515151515212E-3"/>
                  <c:y val="2.3809512650209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83-4649-902C-FA6B6450BAFA}"/>
                </c:ext>
              </c:extLst>
            </c:dLbl>
            <c:dLbl>
              <c:idx val="2"/>
              <c:layout>
                <c:manualLayout>
                  <c:x val="3.03030303030303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83-4649-902C-FA6B6450BAFA}"/>
                </c:ext>
              </c:extLst>
            </c:dLbl>
            <c:dLbl>
              <c:idx val="3"/>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83-4649-902C-FA6B6450BAFA}"/>
                </c:ext>
              </c:extLst>
            </c:dLbl>
            <c:dLbl>
              <c:idx val="4"/>
              <c:layout>
                <c:manualLayout>
                  <c:x val="-1.1110982756090176E-16"/>
                  <c:y val="3.10140369042618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28-4282-8138-2A37F6B6356F}"/>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Sheet1!$B$3:$F$3</c:f>
              <c:numCache>
                <c:formatCode>0.0%</c:formatCode>
                <c:ptCount val="5"/>
                <c:pt idx="0">
                  <c:v>0.66679999999999995</c:v>
                </c:pt>
                <c:pt idx="1">
                  <c:v>2.86E-2</c:v>
                </c:pt>
                <c:pt idx="2">
                  <c:v>0.14119999999999999</c:v>
                </c:pt>
                <c:pt idx="3">
                  <c:v>0.1206</c:v>
                </c:pt>
                <c:pt idx="4">
                  <c:v>4.2799999999999998E-2</c:v>
                </c:pt>
              </c:numCache>
            </c:numRef>
          </c:val>
          <c:extLst>
            <c:ext xmlns:c16="http://schemas.microsoft.com/office/drawing/2014/chart" uri="{C3380CC4-5D6E-409C-BE32-E72D297353CC}">
              <c16:uniqueId val="{00000008-2883-4649-902C-FA6B6450BAFA}"/>
            </c:ext>
          </c:extLst>
        </c:ser>
        <c:ser>
          <c:idx val="2"/>
          <c:order val="2"/>
          <c:tx>
            <c:strRef>
              <c:f>Sheet1!$A$4</c:f>
              <c:strCache>
                <c:ptCount val="1"/>
                <c:pt idx="0">
                  <c:v>3/31/2024</c:v>
                </c:pt>
              </c:strCache>
            </c:strRef>
          </c:tx>
          <c:spPr>
            <a:solidFill>
              <a:schemeClr val="bg2">
                <a:lumMod val="50000"/>
              </a:schemeClr>
            </a:solidFill>
            <a:ln>
              <a:noFill/>
            </a:ln>
            <a:effectLst/>
          </c:spPr>
          <c:invertIfNegative val="0"/>
          <c:dLbls>
            <c:dLbl>
              <c:idx val="0"/>
              <c:layout>
                <c:manualLayout>
                  <c:x val="3.0303030303030312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83-4649-902C-FA6B6450BAFA}"/>
                </c:ext>
              </c:extLst>
            </c:dLbl>
            <c:dLbl>
              <c:idx val="1"/>
              <c:layout>
                <c:manualLayout>
                  <c:x val="0"/>
                  <c:y val="2.38090439590158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83-4649-902C-FA6B6450BAFA}"/>
                </c:ext>
              </c:extLst>
            </c:dLbl>
            <c:dLbl>
              <c:idx val="2"/>
              <c:layout>
                <c:manualLayout>
                  <c:x val="6.0606060606060623E-3"/>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83-4649-902C-FA6B6450BAFA}"/>
                </c:ext>
              </c:extLst>
            </c:dLbl>
            <c:dLbl>
              <c:idx val="3"/>
              <c:layout>
                <c:manualLayout>
                  <c:x val="3.0303030303030312E-3"/>
                  <c:y val="2.38095126502097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883-4649-902C-FA6B6450BAFA}"/>
                </c:ext>
              </c:extLst>
            </c:dLbl>
            <c:dLbl>
              <c:idx val="4"/>
              <c:layout>
                <c:manualLayout>
                  <c:x val="-1.5151515151514041E-3"/>
                  <c:y val="2.5845030753551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28-4282-8138-2A37F6B6356F}"/>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Sheet1!$B$4:$F$4</c:f>
              <c:numCache>
                <c:formatCode>0.0%</c:formatCode>
                <c:ptCount val="5"/>
                <c:pt idx="0">
                  <c:v>0.65549999999999997</c:v>
                </c:pt>
                <c:pt idx="1">
                  <c:v>3.5700000000000003E-2</c:v>
                </c:pt>
                <c:pt idx="2">
                  <c:v>0.14169999999999999</c:v>
                </c:pt>
                <c:pt idx="3">
                  <c:v>0.124</c:v>
                </c:pt>
                <c:pt idx="4">
                  <c:v>4.3099999999999999E-2</c:v>
                </c:pt>
              </c:numCache>
            </c:numRef>
          </c:val>
          <c:extLst>
            <c:ext xmlns:c16="http://schemas.microsoft.com/office/drawing/2014/chart" uri="{C3380CC4-5D6E-409C-BE32-E72D297353CC}">
              <c16:uniqueId val="{0000000D-2883-4649-902C-FA6B6450BAFA}"/>
            </c:ext>
          </c:extLst>
        </c:ser>
        <c:ser>
          <c:idx val="4"/>
          <c:order val="3"/>
          <c:tx>
            <c:strRef>
              <c:f>Sheet1!$A$5</c:f>
              <c:strCache>
                <c:ptCount val="1"/>
                <c:pt idx="0">
                  <c:v>Bloomberg US Agg Index 3/31/24</c:v>
                </c:pt>
              </c:strCache>
            </c:strRef>
          </c:tx>
          <c:spPr>
            <a:solidFill>
              <a:schemeClr val="accent2">
                <a:lumMod val="40000"/>
                <a:lumOff val="60000"/>
              </a:schemeClr>
            </a:solidFill>
            <a:ln>
              <a:noFill/>
            </a:ln>
            <a:effectLst/>
          </c:spPr>
          <c:invertIfNegative val="0"/>
          <c:dLbls>
            <c:dLbl>
              <c:idx val="0"/>
              <c:layout>
                <c:manualLayout>
                  <c:x val="0"/>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83-4649-902C-FA6B6450BAFA}"/>
                </c:ext>
              </c:extLst>
            </c:dLbl>
            <c:dLbl>
              <c:idx val="1"/>
              <c:layout>
                <c:manualLayout>
                  <c:x val="0"/>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883-4649-902C-FA6B6450BAFA}"/>
                </c:ext>
              </c:extLst>
            </c:dLbl>
            <c:dLbl>
              <c:idx val="2"/>
              <c:layout>
                <c:manualLayout>
                  <c:x val="-1.5151515151515277E-3"/>
                  <c:y val="2.3809512650209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83-4649-902C-FA6B6450BAFA}"/>
                </c:ext>
              </c:extLst>
            </c:dLbl>
            <c:dLbl>
              <c:idx val="3"/>
              <c:layout>
                <c:manualLayout>
                  <c:x val="6.0606060606060623E-3"/>
                  <c:y val="2.97618908127620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883-4649-902C-FA6B6450BAFA}"/>
                </c:ext>
              </c:extLst>
            </c:dLbl>
            <c:dLbl>
              <c:idx val="4"/>
              <c:layout>
                <c:manualLayout>
                  <c:x val="1.1110982756090514E-16"/>
                  <c:y val="1.19047563251048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83-4649-902C-FA6B6450BAF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US Govt, Aaa &amp; Cash</c:v>
                </c:pt>
                <c:pt idx="1">
                  <c:v>Aa</c:v>
                </c:pt>
                <c:pt idx="2">
                  <c:v>A</c:v>
                </c:pt>
                <c:pt idx="3">
                  <c:v>Baa</c:v>
                </c:pt>
                <c:pt idx="4">
                  <c:v>Other</c:v>
                </c:pt>
              </c:strCache>
            </c:strRef>
          </c:cat>
          <c:val>
            <c:numRef>
              <c:f>Sheet1!$B$5:$F$5</c:f>
              <c:numCache>
                <c:formatCode>0.0%</c:formatCode>
                <c:ptCount val="5"/>
                <c:pt idx="0">
                  <c:v>0.72710000000000008</c:v>
                </c:pt>
                <c:pt idx="1">
                  <c:v>2.4E-2</c:v>
                </c:pt>
                <c:pt idx="2">
                  <c:v>0.1183</c:v>
                </c:pt>
                <c:pt idx="3">
                  <c:v>0.1206</c:v>
                </c:pt>
                <c:pt idx="4">
                  <c:v>0.01</c:v>
                </c:pt>
              </c:numCache>
            </c:numRef>
          </c:val>
          <c:extLst>
            <c:ext xmlns:c16="http://schemas.microsoft.com/office/drawing/2014/chart" uri="{C3380CC4-5D6E-409C-BE32-E72D297353CC}">
              <c16:uniqueId val="{00000013-2883-4649-902C-FA6B6450BAFA}"/>
            </c:ext>
          </c:extLst>
        </c:ser>
        <c:dLbls>
          <c:showLegendKey val="0"/>
          <c:showVal val="1"/>
          <c:showCatName val="0"/>
          <c:showSerName val="0"/>
          <c:showPercent val="0"/>
          <c:showBubbleSize val="0"/>
        </c:dLbls>
        <c:gapWidth val="75"/>
        <c:overlap val="-25"/>
        <c:axId val="57059968"/>
        <c:axId val="47915392"/>
      </c:barChart>
      <c:catAx>
        <c:axId val="57059968"/>
        <c:scaling>
          <c:orientation val="minMax"/>
        </c:scaling>
        <c:delete val="0"/>
        <c:axPos val="b"/>
        <c:numFmt formatCode="General" sourceLinked="1"/>
        <c:majorTickMark val="none"/>
        <c:minorTickMark val="none"/>
        <c:tickLblPos val="low"/>
        <c:spPr>
          <a:noFill/>
          <a:ln w="3159" cap="flat" cmpd="sng" algn="ctr">
            <a:solidFill>
              <a:schemeClr val="tx1"/>
            </a:solid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47915392"/>
        <c:crosses val="autoZero"/>
        <c:auto val="1"/>
        <c:lblAlgn val="ctr"/>
        <c:lblOffset val="100"/>
        <c:tickLblSkip val="1"/>
        <c:tickMarkSkip val="1"/>
        <c:noMultiLvlLbl val="0"/>
      </c:catAx>
      <c:valAx>
        <c:axId val="47915392"/>
        <c:scaling>
          <c:orientation val="minMax"/>
        </c:scaling>
        <c:delete val="0"/>
        <c:axPos val="l"/>
        <c:majorGridlines>
          <c:spPr>
            <a:ln w="3159" cap="flat" cmpd="sng" algn="ctr">
              <a:solidFill>
                <a:schemeClr val="tx1"/>
              </a:solidFill>
              <a:prstDash val="solid"/>
              <a:round/>
            </a:ln>
            <a:effectLst/>
          </c:spPr>
        </c:majorGridlines>
        <c:numFmt formatCode="0%" sourceLinked="0"/>
        <c:majorTickMark val="none"/>
        <c:minorTickMark val="none"/>
        <c:tickLblPos val="nextTo"/>
        <c:spPr>
          <a:noFill/>
          <a:ln w="25400" cap="flat" cmpd="sng" algn="ctr">
            <a:noFill/>
            <a:prstDash val="solid"/>
            <a:round/>
          </a:ln>
          <a:effectLst/>
        </c:spPr>
        <c:txPr>
          <a:bodyPr rot="0" spcFirstLastPara="1" vertOverflow="ellipsis" wrap="square" anchor="ctr" anchorCtr="1"/>
          <a:lstStyle/>
          <a:p>
            <a:pPr>
              <a:defRPr sz="1000" b="1" i="0" u="none" strike="noStrike" kern="1200" baseline="0">
                <a:solidFill>
                  <a:schemeClr val="tx1"/>
                </a:solidFill>
                <a:latin typeface="Arial"/>
                <a:ea typeface="Arial"/>
                <a:cs typeface="Arial"/>
              </a:defRPr>
            </a:pPr>
            <a:endParaRPr lang="en-US"/>
          </a:p>
        </c:txPr>
        <c:crossAx val="57059968"/>
        <c:crosses val="autoZero"/>
        <c:crossBetween val="between"/>
      </c:valAx>
      <c:spPr>
        <a:noFill/>
        <a:ln w="12638">
          <a:noFill/>
          <a:prstDash val="solid"/>
        </a:ln>
        <a:effectLst/>
      </c:spPr>
    </c:plotArea>
    <c:legend>
      <c:legendPos val="b"/>
      <c:legendEntry>
        <c:idx val="0"/>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1"/>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2"/>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egendEntry>
        <c:idx val="3"/>
        <c:txPr>
          <a:bodyPr rot="0" spcFirstLastPara="1" vertOverflow="ellipsis" vert="horz" wrap="square" anchor="ctr" anchorCtr="1"/>
          <a:lstStyle/>
          <a:p>
            <a:pPr>
              <a:defRPr sz="1000" b="1" i="0" u="none" strike="noStrike" kern="1200" baseline="0">
                <a:solidFill>
                  <a:schemeClr val="tx1"/>
                </a:solidFill>
                <a:latin typeface="Arial"/>
                <a:ea typeface="Arial"/>
                <a:cs typeface="Arial"/>
              </a:defRPr>
            </a:pPr>
            <a:endParaRPr lang="en-US"/>
          </a:p>
        </c:txPr>
      </c:legendEntry>
      <c:layout>
        <c:manualLayout>
          <c:xMode val="edge"/>
          <c:yMode val="edge"/>
          <c:x val="0.20722739203054191"/>
          <c:y val="0.8627189432325969"/>
          <c:w val="0.58403006442376526"/>
          <c:h val="0.10156678779209422"/>
        </c:manualLayout>
      </c:layout>
      <c:overlay val="0"/>
      <c:spPr>
        <a:noFill/>
        <a:ln w="3159">
          <a:solidFill>
            <a:schemeClr val="tx1"/>
          </a:solidFill>
          <a:prstDash val="solid"/>
        </a:ln>
        <a:effectLst/>
      </c:spPr>
      <c:txPr>
        <a:bodyPr rot="0" spcFirstLastPara="1" vertOverflow="ellipsis" vert="horz" wrap="square" anchor="ctr" anchorCtr="1"/>
        <a:lstStyle/>
        <a:p>
          <a:pPr>
            <a:defRPr sz="1200" b="1"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6350" cap="flat" cmpd="sng" algn="ctr">
      <a:noFill/>
      <a:prstDash val="solid"/>
      <a:miter lim="800000"/>
    </a:ln>
    <a:effectLst/>
  </c:spPr>
  <c:txPr>
    <a:bodyPr/>
    <a:lstStyle/>
    <a:p>
      <a:pPr>
        <a:defRPr sz="1791" b="1" i="0" u="none" strike="noStrike" baseline="0">
          <a:solidFill>
            <a:schemeClr val="tx1"/>
          </a:solidFill>
          <a:latin typeface="Arial"/>
          <a:ea typeface="Arial"/>
          <a:cs typeface="Aria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03744"/>
        <c:axId val="169509632"/>
      </c:barChart>
      <c:catAx>
        <c:axId val="169503744"/>
        <c:scaling>
          <c:orientation val="minMax"/>
        </c:scaling>
        <c:delete val="0"/>
        <c:axPos val="b"/>
        <c:numFmt formatCode="[$-409]mmm\-yy;@" sourceLinked="0"/>
        <c:majorTickMark val="out"/>
        <c:minorTickMark val="none"/>
        <c:tickLblPos val="nextTo"/>
        <c:crossAx val="169509632"/>
        <c:crosses val="autoZero"/>
        <c:auto val="1"/>
        <c:lblAlgn val="ctr"/>
        <c:lblOffset val="100"/>
        <c:noMultiLvlLbl val="0"/>
      </c:catAx>
      <c:valAx>
        <c:axId val="1695096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037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State Operating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Balances'!$C$1</c:f>
              <c:strCache>
                <c:ptCount val="1"/>
                <c:pt idx="0">
                  <c:v> Trust Funds $ </c:v>
                </c:pt>
              </c:strCache>
            </c:strRef>
          </c:tx>
          <c:spPr>
            <a:solidFill>
              <a:schemeClr val="accent1">
                <a:shade val="58000"/>
              </a:schemeClr>
            </a:solidFill>
            <a:ln>
              <a:noFill/>
            </a:ln>
            <a:effectLst/>
          </c:spPr>
          <c:cat>
            <c:numRef>
              <c:f>'Monthly Balances'!$A$148:$A$208</c:f>
              <c:numCache>
                <c:formatCode>m/d/yyyy</c:formatCode>
                <c:ptCount val="61"/>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pt idx="55">
                  <c:v>45230</c:v>
                </c:pt>
                <c:pt idx="56">
                  <c:v>45260</c:v>
                </c:pt>
                <c:pt idx="57">
                  <c:v>45291</c:v>
                </c:pt>
                <c:pt idx="58">
                  <c:v>45322</c:v>
                </c:pt>
                <c:pt idx="59">
                  <c:v>45351</c:v>
                </c:pt>
                <c:pt idx="60">
                  <c:v>45382</c:v>
                </c:pt>
              </c:numCache>
            </c:numRef>
          </c:cat>
          <c:val>
            <c:numRef>
              <c:f>'Monthly Balances'!$C$148:$C$208</c:f>
              <c:numCache>
                <c:formatCode>_("$"* #,##0.00_);_("$"* \(#,##0.00\);_("$"* "-"??_);_(@_)</c:formatCode>
                <c:ptCount val="61"/>
                <c:pt idx="0">
                  <c:v>13853312681.650002</c:v>
                </c:pt>
                <c:pt idx="1">
                  <c:v>14142489733.710001</c:v>
                </c:pt>
                <c:pt idx="2">
                  <c:v>13489457499.85</c:v>
                </c:pt>
                <c:pt idx="3">
                  <c:v>13457717952.910002</c:v>
                </c:pt>
                <c:pt idx="4">
                  <c:v>13442660466.009998</c:v>
                </c:pt>
                <c:pt idx="5">
                  <c:v>13067675698.300001</c:v>
                </c:pt>
                <c:pt idx="6">
                  <c:v>12922392849.509998</c:v>
                </c:pt>
                <c:pt idx="7">
                  <c:v>12961687739.58</c:v>
                </c:pt>
                <c:pt idx="8">
                  <c:v>12645658091.09</c:v>
                </c:pt>
                <c:pt idx="9">
                  <c:v>13500665369.770002</c:v>
                </c:pt>
                <c:pt idx="10">
                  <c:v>14028141525.380001</c:v>
                </c:pt>
                <c:pt idx="11">
                  <c:v>13499626169.669998</c:v>
                </c:pt>
                <c:pt idx="12">
                  <c:v>14056171426.780001</c:v>
                </c:pt>
                <c:pt idx="13">
                  <c:v>14669253700.670002</c:v>
                </c:pt>
                <c:pt idx="14">
                  <c:v>13469540309.619999</c:v>
                </c:pt>
                <c:pt idx="15">
                  <c:v>13222359058.170002</c:v>
                </c:pt>
                <c:pt idx="16">
                  <c:v>13428145685.200001</c:v>
                </c:pt>
                <c:pt idx="17">
                  <c:v>13523182358.02</c:v>
                </c:pt>
                <c:pt idx="18">
                  <c:v>13694178421.41</c:v>
                </c:pt>
                <c:pt idx="19">
                  <c:v>14146056926.129999</c:v>
                </c:pt>
                <c:pt idx="20">
                  <c:v>13920705971.970001</c:v>
                </c:pt>
                <c:pt idx="21">
                  <c:v>14719712922.83</c:v>
                </c:pt>
                <c:pt idx="22">
                  <c:v>15507474527.24</c:v>
                </c:pt>
                <c:pt idx="23">
                  <c:v>15432037019.809999</c:v>
                </c:pt>
                <c:pt idx="24">
                  <c:v>16136685485.550001</c:v>
                </c:pt>
                <c:pt idx="25">
                  <c:v>16310135484.93</c:v>
                </c:pt>
                <c:pt idx="26">
                  <c:v>15793744355.09</c:v>
                </c:pt>
                <c:pt idx="27">
                  <c:v>16572724296.51</c:v>
                </c:pt>
                <c:pt idx="28">
                  <c:v>16203093451.700001</c:v>
                </c:pt>
                <c:pt idx="29">
                  <c:v>18822225755.890003</c:v>
                </c:pt>
                <c:pt idx="30">
                  <c:v>19275913581.130001</c:v>
                </c:pt>
                <c:pt idx="31">
                  <c:v>19950916444.670002</c:v>
                </c:pt>
                <c:pt idx="32">
                  <c:v>19952162039.459999</c:v>
                </c:pt>
                <c:pt idx="33">
                  <c:v>20945124098.370003</c:v>
                </c:pt>
                <c:pt idx="34">
                  <c:v>19441800271.200001</c:v>
                </c:pt>
                <c:pt idx="35">
                  <c:v>20142319645.440002</c:v>
                </c:pt>
                <c:pt idx="36">
                  <c:v>21081496434.82</c:v>
                </c:pt>
                <c:pt idx="37">
                  <c:v>21856621666.670002</c:v>
                </c:pt>
                <c:pt idx="38">
                  <c:v>21002619339.730003</c:v>
                </c:pt>
                <c:pt idx="39">
                  <c:v>22378184710.150002</c:v>
                </c:pt>
                <c:pt idx="40">
                  <c:v>22503204725.259998</c:v>
                </c:pt>
                <c:pt idx="41">
                  <c:v>22388859689.549999</c:v>
                </c:pt>
                <c:pt idx="42">
                  <c:v>22557660763.09</c:v>
                </c:pt>
                <c:pt idx="43">
                  <c:v>23077529353</c:v>
                </c:pt>
                <c:pt idx="44">
                  <c:v>22678035807.32</c:v>
                </c:pt>
                <c:pt idx="45">
                  <c:v>23376874956.690002</c:v>
                </c:pt>
                <c:pt idx="46">
                  <c:v>24307935692.5</c:v>
                </c:pt>
                <c:pt idx="47">
                  <c:v>24657100534.310001</c:v>
                </c:pt>
                <c:pt idx="48">
                  <c:v>25015633283.52</c:v>
                </c:pt>
                <c:pt idx="49">
                  <c:v>24999552518.23</c:v>
                </c:pt>
                <c:pt idx="50">
                  <c:v>23261627371.099998</c:v>
                </c:pt>
                <c:pt idx="51">
                  <c:v>25248677718.420002</c:v>
                </c:pt>
                <c:pt idx="52">
                  <c:v>24396829324.220001</c:v>
                </c:pt>
                <c:pt idx="53">
                  <c:v>22163150687.470001</c:v>
                </c:pt>
                <c:pt idx="54">
                  <c:v>25413741676.149998</c:v>
                </c:pt>
                <c:pt idx="55">
                  <c:v>25037759739.799999</c:v>
                </c:pt>
                <c:pt idx="56">
                  <c:v>23671281205.369999</c:v>
                </c:pt>
                <c:pt idx="57">
                  <c:v>23644395961.149998</c:v>
                </c:pt>
                <c:pt idx="58">
                  <c:v>27273658552.740002</c:v>
                </c:pt>
                <c:pt idx="59">
                  <c:v>24401391242.990002</c:v>
                </c:pt>
                <c:pt idx="60">
                  <c:v>25141779693.050003</c:v>
                </c:pt>
              </c:numCache>
            </c:numRef>
          </c:val>
          <c:extLst>
            <c:ext xmlns:c16="http://schemas.microsoft.com/office/drawing/2014/chart" uri="{C3380CC4-5D6E-409C-BE32-E72D297353CC}">
              <c16:uniqueId val="{00000000-CAE7-40DA-BFB6-8251D85F774A}"/>
            </c:ext>
          </c:extLst>
        </c:ser>
        <c:ser>
          <c:idx val="1"/>
          <c:order val="1"/>
          <c:tx>
            <c:strRef>
              <c:f>'Monthly Balances'!$F$1</c:f>
              <c:strCache>
                <c:ptCount val="1"/>
                <c:pt idx="0">
                  <c:v> General Revenue $ </c:v>
                </c:pt>
              </c:strCache>
            </c:strRef>
          </c:tx>
          <c:spPr>
            <a:solidFill>
              <a:schemeClr val="accent1">
                <a:shade val="86000"/>
              </a:schemeClr>
            </a:solidFill>
            <a:ln>
              <a:noFill/>
            </a:ln>
            <a:effectLst/>
          </c:spPr>
          <c:cat>
            <c:numRef>
              <c:f>'Monthly Balances'!$A$148:$A$208</c:f>
              <c:numCache>
                <c:formatCode>m/d/yyyy</c:formatCode>
                <c:ptCount val="61"/>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pt idx="55">
                  <c:v>45230</c:v>
                </c:pt>
                <c:pt idx="56">
                  <c:v>45260</c:v>
                </c:pt>
                <c:pt idx="57">
                  <c:v>45291</c:v>
                </c:pt>
                <c:pt idx="58">
                  <c:v>45322</c:v>
                </c:pt>
                <c:pt idx="59">
                  <c:v>45351</c:v>
                </c:pt>
                <c:pt idx="60">
                  <c:v>45382</c:v>
                </c:pt>
              </c:numCache>
            </c:numRef>
          </c:cat>
          <c:val>
            <c:numRef>
              <c:f>'Monthly Balances'!$F$148:$F$208</c:f>
              <c:numCache>
                <c:formatCode>_("$"* #,##0.00_);_("$"* \(#,##0.00\);_("$"* "-"??_);_(@_)</c:formatCode>
                <c:ptCount val="61"/>
                <c:pt idx="0">
                  <c:v>3987668554.9099998</c:v>
                </c:pt>
                <c:pt idx="1">
                  <c:v>5061560979.7600002</c:v>
                </c:pt>
                <c:pt idx="2">
                  <c:v>5310911524.2399998</c:v>
                </c:pt>
                <c:pt idx="3">
                  <c:v>6409663031.5699997</c:v>
                </c:pt>
                <c:pt idx="4">
                  <c:v>6238490407.1199999</c:v>
                </c:pt>
                <c:pt idx="5">
                  <c:v>6068394187.6300001</c:v>
                </c:pt>
                <c:pt idx="6">
                  <c:v>5775465555.5900002</c:v>
                </c:pt>
                <c:pt idx="7">
                  <c:v>5562057177.6300001</c:v>
                </c:pt>
                <c:pt idx="8">
                  <c:v>5734994598.5300007</c:v>
                </c:pt>
                <c:pt idx="9">
                  <c:v>5579014809.0599995</c:v>
                </c:pt>
                <c:pt idx="10">
                  <c:v>6019701131.4899998</c:v>
                </c:pt>
                <c:pt idx="11">
                  <c:v>5997393693.96</c:v>
                </c:pt>
                <c:pt idx="12">
                  <c:v>5632841310.2399998</c:v>
                </c:pt>
                <c:pt idx="13">
                  <c:v>10791015594.129999</c:v>
                </c:pt>
                <c:pt idx="14">
                  <c:v>10665141961.059999</c:v>
                </c:pt>
                <c:pt idx="15">
                  <c:v>10720179721.469999</c:v>
                </c:pt>
                <c:pt idx="16">
                  <c:v>9913793725.4200001</c:v>
                </c:pt>
                <c:pt idx="17">
                  <c:v>9441104075.8100014</c:v>
                </c:pt>
                <c:pt idx="18">
                  <c:v>9184623435.7000008</c:v>
                </c:pt>
                <c:pt idx="19">
                  <c:v>8736008839.6500015</c:v>
                </c:pt>
                <c:pt idx="20">
                  <c:v>8642825061.6499996</c:v>
                </c:pt>
                <c:pt idx="21">
                  <c:v>8341368411.0699997</c:v>
                </c:pt>
                <c:pt idx="22">
                  <c:v>9388621932.5299988</c:v>
                </c:pt>
                <c:pt idx="23">
                  <c:v>9381196527.2900009</c:v>
                </c:pt>
                <c:pt idx="24">
                  <c:v>9162581775.5400009</c:v>
                </c:pt>
                <c:pt idx="25">
                  <c:v>10594603383.59</c:v>
                </c:pt>
                <c:pt idx="26">
                  <c:v>16405144430.01</c:v>
                </c:pt>
                <c:pt idx="27">
                  <c:v>18029893791.080002</c:v>
                </c:pt>
                <c:pt idx="28">
                  <c:v>19547772758.080002</c:v>
                </c:pt>
                <c:pt idx="29">
                  <c:v>18243128870.790001</c:v>
                </c:pt>
                <c:pt idx="30">
                  <c:v>17927865996.540001</c:v>
                </c:pt>
                <c:pt idx="31">
                  <c:v>18450834017.369999</c:v>
                </c:pt>
                <c:pt idx="32">
                  <c:v>19560252819.84</c:v>
                </c:pt>
                <c:pt idx="33">
                  <c:v>20479977151.75</c:v>
                </c:pt>
                <c:pt idx="34">
                  <c:v>20841680766.959999</c:v>
                </c:pt>
                <c:pt idx="35">
                  <c:v>21722173837.799999</c:v>
                </c:pt>
                <c:pt idx="36">
                  <c:v>20961131576.924</c:v>
                </c:pt>
                <c:pt idx="37">
                  <c:v>22690596189.400002</c:v>
                </c:pt>
                <c:pt idx="38">
                  <c:v>28022243566.920002</c:v>
                </c:pt>
                <c:pt idx="39">
                  <c:v>29776216328.110001</c:v>
                </c:pt>
                <c:pt idx="40">
                  <c:v>30360055040.460003</c:v>
                </c:pt>
                <c:pt idx="41">
                  <c:v>30426747944.920002</c:v>
                </c:pt>
                <c:pt idx="42">
                  <c:v>30846464424.260002</c:v>
                </c:pt>
                <c:pt idx="43">
                  <c:v>30021316769.970001</c:v>
                </c:pt>
                <c:pt idx="44">
                  <c:v>31195453648.27</c:v>
                </c:pt>
                <c:pt idx="45">
                  <c:v>31113966122.510002</c:v>
                </c:pt>
                <c:pt idx="46">
                  <c:v>31559182210.890003</c:v>
                </c:pt>
                <c:pt idx="47">
                  <c:v>31184448429.980003</c:v>
                </c:pt>
                <c:pt idx="48">
                  <c:v>31103990641.310001</c:v>
                </c:pt>
                <c:pt idx="49">
                  <c:v>33356929060.34</c:v>
                </c:pt>
                <c:pt idx="50">
                  <c:v>33861089060.010002</c:v>
                </c:pt>
                <c:pt idx="51">
                  <c:v>34145503003.980003</c:v>
                </c:pt>
                <c:pt idx="52">
                  <c:v>33861324743.560001</c:v>
                </c:pt>
                <c:pt idx="53">
                  <c:v>33769886341.290001</c:v>
                </c:pt>
                <c:pt idx="54">
                  <c:v>31528934757.18</c:v>
                </c:pt>
                <c:pt idx="55">
                  <c:v>31318938608.720001</c:v>
                </c:pt>
                <c:pt idx="56">
                  <c:v>32103928752.510002</c:v>
                </c:pt>
                <c:pt idx="57">
                  <c:v>32247251853.080002</c:v>
                </c:pt>
                <c:pt idx="58">
                  <c:v>32279270513.760002</c:v>
                </c:pt>
                <c:pt idx="59">
                  <c:v>31793919474.710003</c:v>
                </c:pt>
                <c:pt idx="60">
                  <c:v>30769284503.34</c:v>
                </c:pt>
              </c:numCache>
            </c:numRef>
          </c:val>
          <c:extLst>
            <c:ext xmlns:c16="http://schemas.microsoft.com/office/drawing/2014/chart" uri="{C3380CC4-5D6E-409C-BE32-E72D297353CC}">
              <c16:uniqueId val="{00000001-CAE7-40DA-BFB6-8251D85F774A}"/>
            </c:ext>
          </c:extLst>
        </c:ser>
        <c:ser>
          <c:idx val="2"/>
          <c:order val="2"/>
          <c:tx>
            <c:strRef>
              <c:f>'Monthly Balances'!$L$1</c:f>
              <c:strCache>
                <c:ptCount val="1"/>
                <c:pt idx="0">
                  <c:v> SPIA State Agencies Operating $ </c:v>
                </c:pt>
              </c:strCache>
            </c:strRef>
          </c:tx>
          <c:spPr>
            <a:solidFill>
              <a:schemeClr val="accent1">
                <a:tint val="86000"/>
              </a:schemeClr>
            </a:solidFill>
            <a:ln>
              <a:noFill/>
            </a:ln>
            <a:effectLst/>
          </c:spPr>
          <c:cat>
            <c:numRef>
              <c:f>'Monthly Balances'!$A$148:$A$208</c:f>
              <c:numCache>
                <c:formatCode>m/d/yyyy</c:formatCode>
                <c:ptCount val="61"/>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pt idx="55">
                  <c:v>45230</c:v>
                </c:pt>
                <c:pt idx="56">
                  <c:v>45260</c:v>
                </c:pt>
                <c:pt idx="57">
                  <c:v>45291</c:v>
                </c:pt>
                <c:pt idx="58">
                  <c:v>45322</c:v>
                </c:pt>
                <c:pt idx="59">
                  <c:v>45351</c:v>
                </c:pt>
                <c:pt idx="60">
                  <c:v>45382</c:v>
                </c:pt>
              </c:numCache>
            </c:numRef>
          </c:cat>
          <c:val>
            <c:numRef>
              <c:f>'Monthly Balances'!$L$148:$L$208</c:f>
              <c:numCache>
                <c:formatCode>_("$"* #,##0.00_);_("$"* \(#,##0.00\);_("$"* "-"??_);_(@_)</c:formatCode>
                <c:ptCount val="61"/>
                <c:pt idx="0">
                  <c:v>771107533.73000002</c:v>
                </c:pt>
                <c:pt idx="1">
                  <c:v>737164649.73000002</c:v>
                </c:pt>
                <c:pt idx="2">
                  <c:v>749093761.63999999</c:v>
                </c:pt>
                <c:pt idx="3">
                  <c:v>721718472.72000003</c:v>
                </c:pt>
                <c:pt idx="4">
                  <c:v>685527757.69000006</c:v>
                </c:pt>
                <c:pt idx="5">
                  <c:v>728952165.13999999</c:v>
                </c:pt>
                <c:pt idx="6">
                  <c:v>735025823.12</c:v>
                </c:pt>
                <c:pt idx="7">
                  <c:v>728297683.55999994</c:v>
                </c:pt>
                <c:pt idx="8">
                  <c:v>751816094.5</c:v>
                </c:pt>
                <c:pt idx="9">
                  <c:v>790365465.04999995</c:v>
                </c:pt>
                <c:pt idx="10">
                  <c:v>790909121.38999999</c:v>
                </c:pt>
                <c:pt idx="11">
                  <c:v>783667892.34000003</c:v>
                </c:pt>
                <c:pt idx="12">
                  <c:v>829082448.11000001</c:v>
                </c:pt>
                <c:pt idx="13">
                  <c:v>896764605.14999998</c:v>
                </c:pt>
                <c:pt idx="14">
                  <c:v>938854810.75999999</c:v>
                </c:pt>
                <c:pt idx="15">
                  <c:v>925436343.73000002</c:v>
                </c:pt>
                <c:pt idx="16">
                  <c:v>881828495.37</c:v>
                </c:pt>
                <c:pt idx="17">
                  <c:v>1024163431.0700001</c:v>
                </c:pt>
                <c:pt idx="18">
                  <c:v>898156677.00999999</c:v>
                </c:pt>
                <c:pt idx="19">
                  <c:v>903957714.23000002</c:v>
                </c:pt>
                <c:pt idx="20">
                  <c:v>896299713.11000001</c:v>
                </c:pt>
                <c:pt idx="21">
                  <c:v>991622263.02999997</c:v>
                </c:pt>
                <c:pt idx="22">
                  <c:v>1139934873.4100001</c:v>
                </c:pt>
                <c:pt idx="23">
                  <c:v>1026311981.73</c:v>
                </c:pt>
                <c:pt idx="24">
                  <c:v>943443389.07000005</c:v>
                </c:pt>
                <c:pt idx="25">
                  <c:v>995170692.36000001</c:v>
                </c:pt>
                <c:pt idx="26">
                  <c:v>1005650562.28</c:v>
                </c:pt>
                <c:pt idx="27">
                  <c:v>1056230762.95</c:v>
                </c:pt>
                <c:pt idx="28">
                  <c:v>1316601262.4000001</c:v>
                </c:pt>
                <c:pt idx="29">
                  <c:v>1076190240.5899999</c:v>
                </c:pt>
                <c:pt idx="30">
                  <c:v>1037869330.5599999</c:v>
                </c:pt>
                <c:pt idx="31">
                  <c:v>1161623543.6700001</c:v>
                </c:pt>
                <c:pt idx="32">
                  <c:v>1050907181.58</c:v>
                </c:pt>
                <c:pt idx="33">
                  <c:v>1086991435.9300001</c:v>
                </c:pt>
                <c:pt idx="34">
                  <c:v>1058763797.46</c:v>
                </c:pt>
                <c:pt idx="35">
                  <c:v>1050530259.33</c:v>
                </c:pt>
                <c:pt idx="36">
                  <c:v>961743618.75</c:v>
                </c:pt>
                <c:pt idx="37">
                  <c:v>996544704.88999999</c:v>
                </c:pt>
                <c:pt idx="38">
                  <c:v>966924848.35000002</c:v>
                </c:pt>
                <c:pt idx="39">
                  <c:v>993818078.12</c:v>
                </c:pt>
                <c:pt idx="40">
                  <c:v>985030952.27999997</c:v>
                </c:pt>
                <c:pt idx="41">
                  <c:v>1065751195.58</c:v>
                </c:pt>
                <c:pt idx="42">
                  <c:v>1219683688.22</c:v>
                </c:pt>
                <c:pt idx="43">
                  <c:v>1261889569.3099999</c:v>
                </c:pt>
                <c:pt idx="44">
                  <c:v>1324285991.71</c:v>
                </c:pt>
                <c:pt idx="45">
                  <c:v>1461560026.27</c:v>
                </c:pt>
                <c:pt idx="46">
                  <c:v>1381927048.8199999</c:v>
                </c:pt>
                <c:pt idx="47">
                  <c:v>1356253066.8299999</c:v>
                </c:pt>
                <c:pt idx="48">
                  <c:v>1438842898.55</c:v>
                </c:pt>
                <c:pt idx="49">
                  <c:v>1561407567.22</c:v>
                </c:pt>
                <c:pt idx="50">
                  <c:v>1551469765.8</c:v>
                </c:pt>
                <c:pt idx="51">
                  <c:v>1561048648.2</c:v>
                </c:pt>
                <c:pt idx="52">
                  <c:v>1492318569.5899999</c:v>
                </c:pt>
                <c:pt idx="53">
                  <c:v>1591675760.6800001</c:v>
                </c:pt>
                <c:pt idx="54">
                  <c:v>1673662104.21</c:v>
                </c:pt>
                <c:pt idx="55">
                  <c:v>1629217715.29</c:v>
                </c:pt>
                <c:pt idx="56">
                  <c:v>1745775136.3</c:v>
                </c:pt>
                <c:pt idx="57">
                  <c:v>1682798993.51</c:v>
                </c:pt>
                <c:pt idx="58">
                  <c:v>1795638548.0899999</c:v>
                </c:pt>
                <c:pt idx="59">
                  <c:v>1814434064.8699999</c:v>
                </c:pt>
                <c:pt idx="60">
                  <c:v>1817748511.4300001</c:v>
                </c:pt>
              </c:numCache>
            </c:numRef>
          </c:val>
          <c:extLst>
            <c:ext xmlns:c16="http://schemas.microsoft.com/office/drawing/2014/chart" uri="{C3380CC4-5D6E-409C-BE32-E72D297353CC}">
              <c16:uniqueId val="{00000002-CAE7-40DA-BFB6-8251D85F774A}"/>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chemeClr val="tx2"/>
              </a:solidFill>
              <a:prstDash val="solid"/>
              <a:round/>
            </a:ln>
            <a:effectLst/>
          </c:spPr>
          <c:marker>
            <c:symbol val="none"/>
          </c:marker>
          <c:val>
            <c:numRef>
              <c:f>'Monthly Balances'!$AI$148:$AI$208</c:f>
              <c:numCache>
                <c:formatCode>0.0%</c:formatCode>
                <c:ptCount val="61"/>
                <c:pt idx="0">
                  <c:v>0.78613813777008734</c:v>
                </c:pt>
                <c:pt idx="1">
                  <c:v>0.80133344643238058</c:v>
                </c:pt>
                <c:pt idx="2">
                  <c:v>0.79996182811725525</c:v>
                </c:pt>
                <c:pt idx="3">
                  <c:v>0.81645253266349227</c:v>
                </c:pt>
                <c:pt idx="4">
                  <c:v>0.81497328658793478</c:v>
                </c:pt>
                <c:pt idx="5">
                  <c:v>0.80176499056906003</c:v>
                </c:pt>
                <c:pt idx="6">
                  <c:v>0.79343631021444616</c:v>
                </c:pt>
                <c:pt idx="7">
                  <c:v>0.79542607025215639</c:v>
                </c:pt>
                <c:pt idx="8">
                  <c:v>0.79768707901523539</c:v>
                </c:pt>
                <c:pt idx="9">
                  <c:v>0.80565158193635877</c:v>
                </c:pt>
                <c:pt idx="10">
                  <c:v>0.80382157454483161</c:v>
                </c:pt>
                <c:pt idx="11">
                  <c:v>0.80124437897300815</c:v>
                </c:pt>
                <c:pt idx="12">
                  <c:v>0.79845948332245575</c:v>
                </c:pt>
                <c:pt idx="13">
                  <c:v>0.82572408998786995</c:v>
                </c:pt>
                <c:pt idx="14">
                  <c:v>0.82879805185834132</c:v>
                </c:pt>
                <c:pt idx="15">
                  <c:v>0.83578442723357915</c:v>
                </c:pt>
                <c:pt idx="16">
                  <c:v>0.81738588769951581</c:v>
                </c:pt>
                <c:pt idx="17">
                  <c:v>0.80982169033313478</c:v>
                </c:pt>
                <c:pt idx="18">
                  <c:v>0.8049553011935765</c:v>
                </c:pt>
                <c:pt idx="19">
                  <c:v>0.79265583654148375</c:v>
                </c:pt>
                <c:pt idx="20">
                  <c:v>0.79263938639980114</c:v>
                </c:pt>
                <c:pt idx="21">
                  <c:v>0.79692047666292154</c:v>
                </c:pt>
                <c:pt idx="22">
                  <c:v>0.79967561376338647</c:v>
                </c:pt>
                <c:pt idx="23">
                  <c:v>0.79939302079337038</c:v>
                </c:pt>
                <c:pt idx="24">
                  <c:v>0.78674539278481548</c:v>
                </c:pt>
                <c:pt idx="25">
                  <c:v>0.78623429053317695</c:v>
                </c:pt>
                <c:pt idx="26">
                  <c:v>0.83196193998175438</c:v>
                </c:pt>
                <c:pt idx="27">
                  <c:v>0.84959223857332844</c:v>
                </c:pt>
                <c:pt idx="28">
                  <c:v>0.85508248696435396</c:v>
                </c:pt>
                <c:pt idx="29">
                  <c:v>0.84916426536154055</c:v>
                </c:pt>
                <c:pt idx="30">
                  <c:v>0.84351947457157195</c:v>
                </c:pt>
                <c:pt idx="31">
                  <c:v>0.85430656096817004</c:v>
                </c:pt>
                <c:pt idx="32">
                  <c:v>0.8602165464629401</c:v>
                </c:pt>
                <c:pt idx="33">
                  <c:v>0.86740347489364167</c:v>
                </c:pt>
                <c:pt idx="34">
                  <c:v>0.85526898792732564</c:v>
                </c:pt>
                <c:pt idx="35">
                  <c:v>0.85946240834882459</c:v>
                </c:pt>
                <c:pt idx="36">
                  <c:v>0.85108760829677355</c:v>
                </c:pt>
                <c:pt idx="37">
                  <c:v>0.85338588207451549</c:v>
                </c:pt>
                <c:pt idx="38">
                  <c:v>0.87547378685669397</c:v>
                </c:pt>
                <c:pt idx="39">
                  <c:v>0.89291766290135854</c:v>
                </c:pt>
                <c:pt idx="40">
                  <c:v>0.89355795835201512</c:v>
                </c:pt>
                <c:pt idx="41">
                  <c:v>0.89409979164613396</c:v>
                </c:pt>
                <c:pt idx="42">
                  <c:v>0.89129425336516943</c:v>
                </c:pt>
                <c:pt idx="43">
                  <c:v>0.89298548559996549</c:v>
                </c:pt>
                <c:pt idx="44">
                  <c:v>0.89967231031253547</c:v>
                </c:pt>
                <c:pt idx="45">
                  <c:v>0.90031410256916689</c:v>
                </c:pt>
                <c:pt idx="46">
                  <c:v>0.90211453812072773</c:v>
                </c:pt>
                <c:pt idx="47">
                  <c:v>0.90397139992752307</c:v>
                </c:pt>
                <c:pt idx="48">
                  <c:v>0.90366815780311915</c:v>
                </c:pt>
                <c:pt idx="49">
                  <c:v>0.91259041336317248</c:v>
                </c:pt>
                <c:pt idx="50">
                  <c:v>0.91508134547869335</c:v>
                </c:pt>
                <c:pt idx="51">
                  <c:v>0.92972492295962483</c:v>
                </c:pt>
                <c:pt idx="52">
                  <c:v>0.92980132779860114</c:v>
                </c:pt>
                <c:pt idx="53">
                  <c:v>0.92701151012240246</c:v>
                </c:pt>
                <c:pt idx="54">
                  <c:v>0.92992575105289188</c:v>
                </c:pt>
                <c:pt idx="55">
                  <c:v>0.93088229208137019</c:v>
                </c:pt>
                <c:pt idx="56">
                  <c:v>0.9351811106208584</c:v>
                </c:pt>
                <c:pt idx="57">
                  <c:v>0.94452313811984523</c:v>
                </c:pt>
                <c:pt idx="58">
                  <c:v>0.94863049858488724</c:v>
                </c:pt>
                <c:pt idx="59">
                  <c:v>0.94785205866363231</c:v>
                </c:pt>
                <c:pt idx="60">
                  <c:v>0.94856052108861311</c:v>
                </c:pt>
              </c:numCache>
            </c:numRef>
          </c:val>
          <c:smooth val="0"/>
          <c:extLst>
            <c:ext xmlns:c16="http://schemas.microsoft.com/office/drawing/2014/chart" uri="{C3380CC4-5D6E-409C-BE32-E72D297353CC}">
              <c16:uniqueId val="{00000003-CAE7-40DA-BFB6-8251D85F774A}"/>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81952"/>
        <c:axId val="169596032"/>
      </c:barChart>
      <c:catAx>
        <c:axId val="169581952"/>
        <c:scaling>
          <c:orientation val="minMax"/>
        </c:scaling>
        <c:delete val="0"/>
        <c:axPos val="b"/>
        <c:numFmt formatCode="[$-409]mmm\-yy;@" sourceLinked="0"/>
        <c:majorTickMark val="out"/>
        <c:minorTickMark val="none"/>
        <c:tickLblPos val="nextTo"/>
        <c:crossAx val="169596032"/>
        <c:crosses val="autoZero"/>
        <c:auto val="1"/>
        <c:lblAlgn val="ctr"/>
        <c:lblOffset val="100"/>
        <c:noMultiLvlLbl val="0"/>
      </c:catAx>
      <c:valAx>
        <c:axId val="1695960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819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600128"/>
        <c:axId val="169747584"/>
      </c:barChart>
      <c:catAx>
        <c:axId val="169600128"/>
        <c:scaling>
          <c:orientation val="minMax"/>
        </c:scaling>
        <c:delete val="0"/>
        <c:axPos val="b"/>
        <c:numFmt formatCode="[$-409]mmm\-yy;@" sourceLinked="0"/>
        <c:majorTickMark val="out"/>
        <c:minorTickMark val="none"/>
        <c:tickLblPos val="nextTo"/>
        <c:crossAx val="169747584"/>
        <c:crosses val="autoZero"/>
        <c:auto val="1"/>
        <c:lblAlgn val="ctr"/>
        <c:lblOffset val="100"/>
        <c:noMultiLvlLbl val="0"/>
      </c:catAx>
      <c:valAx>
        <c:axId val="169747584"/>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60012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Non-State</a:t>
            </a:r>
            <a:r>
              <a:rPr lang="en-US" baseline="0" dirty="0"/>
              <a:t> Operating Accounts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Balances'!$I$1</c:f>
              <c:strCache>
                <c:ptCount val="1"/>
                <c:pt idx="0">
                  <c:v> SPIA Non-State Operating $ </c:v>
                </c:pt>
              </c:strCache>
            </c:strRef>
          </c:tx>
          <c:spPr>
            <a:solidFill>
              <a:schemeClr val="accent1">
                <a:shade val="76000"/>
              </a:schemeClr>
            </a:solidFill>
            <a:ln>
              <a:noFill/>
            </a:ln>
            <a:effectLst/>
          </c:spPr>
          <c:cat>
            <c:numRef>
              <c:f>'Monthly Balances'!$A$148:$A$208</c:f>
              <c:numCache>
                <c:formatCode>m/d/yyyy</c:formatCode>
                <c:ptCount val="61"/>
                <c:pt idx="0">
                  <c:v>43555</c:v>
                </c:pt>
                <c:pt idx="1">
                  <c:v>43585</c:v>
                </c:pt>
                <c:pt idx="2">
                  <c:v>43616</c:v>
                </c:pt>
                <c:pt idx="3">
                  <c:v>43646</c:v>
                </c:pt>
                <c:pt idx="4">
                  <c:v>43677</c:v>
                </c:pt>
                <c:pt idx="5">
                  <c:v>43708</c:v>
                </c:pt>
                <c:pt idx="6">
                  <c:v>43738</c:v>
                </c:pt>
                <c:pt idx="7">
                  <c:v>43769</c:v>
                </c:pt>
                <c:pt idx="8">
                  <c:v>43799</c:v>
                </c:pt>
                <c:pt idx="9">
                  <c:v>43830</c:v>
                </c:pt>
                <c:pt idx="10">
                  <c:v>43861</c:v>
                </c:pt>
                <c:pt idx="11">
                  <c:v>43890</c:v>
                </c:pt>
                <c:pt idx="12">
                  <c:v>43921</c:v>
                </c:pt>
                <c:pt idx="13">
                  <c:v>43951</c:v>
                </c:pt>
                <c:pt idx="14">
                  <c:v>43982</c:v>
                </c:pt>
                <c:pt idx="15">
                  <c:v>44012</c:v>
                </c:pt>
                <c:pt idx="16">
                  <c:v>44043</c:v>
                </c:pt>
                <c:pt idx="17">
                  <c:v>44074</c:v>
                </c:pt>
                <c:pt idx="18">
                  <c:v>44104</c:v>
                </c:pt>
                <c:pt idx="19">
                  <c:v>44135</c:v>
                </c:pt>
                <c:pt idx="20">
                  <c:v>44165</c:v>
                </c:pt>
                <c:pt idx="21">
                  <c:v>44196</c:v>
                </c:pt>
                <c:pt idx="22">
                  <c:v>44227</c:v>
                </c:pt>
                <c:pt idx="23">
                  <c:v>44255</c:v>
                </c:pt>
                <c:pt idx="24">
                  <c:v>44286</c:v>
                </c:pt>
                <c:pt idx="25">
                  <c:v>44316</c:v>
                </c:pt>
                <c:pt idx="26">
                  <c:v>44347</c:v>
                </c:pt>
                <c:pt idx="27">
                  <c:v>44377</c:v>
                </c:pt>
                <c:pt idx="28">
                  <c:v>44408</c:v>
                </c:pt>
                <c:pt idx="29">
                  <c:v>44439</c:v>
                </c:pt>
                <c:pt idx="30">
                  <c:v>44469</c:v>
                </c:pt>
                <c:pt idx="31">
                  <c:v>44500</c:v>
                </c:pt>
                <c:pt idx="32">
                  <c:v>44530</c:v>
                </c:pt>
                <c:pt idx="33">
                  <c:v>44561</c:v>
                </c:pt>
                <c:pt idx="34">
                  <c:v>44592</c:v>
                </c:pt>
                <c:pt idx="35">
                  <c:v>44620</c:v>
                </c:pt>
                <c:pt idx="36">
                  <c:v>44651</c:v>
                </c:pt>
                <c:pt idx="37">
                  <c:v>44681</c:v>
                </c:pt>
                <c:pt idx="38">
                  <c:v>44712</c:v>
                </c:pt>
                <c:pt idx="39">
                  <c:v>44742</c:v>
                </c:pt>
                <c:pt idx="40">
                  <c:v>44773</c:v>
                </c:pt>
                <c:pt idx="41">
                  <c:v>44804</c:v>
                </c:pt>
                <c:pt idx="42">
                  <c:v>44834</c:v>
                </c:pt>
                <c:pt idx="43">
                  <c:v>44865</c:v>
                </c:pt>
                <c:pt idx="44">
                  <c:v>44895</c:v>
                </c:pt>
                <c:pt idx="45">
                  <c:v>44926</c:v>
                </c:pt>
                <c:pt idx="46">
                  <c:v>44957</c:v>
                </c:pt>
                <c:pt idx="47">
                  <c:v>44985</c:v>
                </c:pt>
                <c:pt idx="48">
                  <c:v>45016</c:v>
                </c:pt>
                <c:pt idx="49">
                  <c:v>45046</c:v>
                </c:pt>
                <c:pt idx="50">
                  <c:v>45077</c:v>
                </c:pt>
                <c:pt idx="51">
                  <c:v>45107</c:v>
                </c:pt>
                <c:pt idx="52">
                  <c:v>45138</c:v>
                </c:pt>
                <c:pt idx="53">
                  <c:v>45169</c:v>
                </c:pt>
                <c:pt idx="54">
                  <c:v>45199</c:v>
                </c:pt>
                <c:pt idx="55">
                  <c:v>45230</c:v>
                </c:pt>
                <c:pt idx="56">
                  <c:v>45260</c:v>
                </c:pt>
                <c:pt idx="57">
                  <c:v>45291</c:v>
                </c:pt>
                <c:pt idx="58">
                  <c:v>45322</c:v>
                </c:pt>
                <c:pt idx="59">
                  <c:v>45351</c:v>
                </c:pt>
                <c:pt idx="60">
                  <c:v>45382</c:v>
                </c:pt>
              </c:numCache>
            </c:numRef>
          </c:cat>
          <c:val>
            <c:numRef>
              <c:f>'Monthly Balances'!$I$148:$I$208</c:f>
              <c:numCache>
                <c:formatCode>_("$"* #,##0.00_);_("$"* \(#,##0.00\);_("$"* "-"??_);_(@_)</c:formatCode>
                <c:ptCount val="61"/>
                <c:pt idx="0">
                  <c:v>4037397872.4200001</c:v>
                </c:pt>
                <c:pt idx="1">
                  <c:v>3888387231.27</c:v>
                </c:pt>
                <c:pt idx="2">
                  <c:v>3841744218.7400002</c:v>
                </c:pt>
                <c:pt idx="3">
                  <c:v>3712643778.6100001</c:v>
                </c:pt>
                <c:pt idx="4">
                  <c:v>3681288160.04</c:v>
                </c:pt>
                <c:pt idx="5">
                  <c:v>3760659526.3400002</c:v>
                </c:pt>
                <c:pt idx="6">
                  <c:v>3851346701.3599997</c:v>
                </c:pt>
                <c:pt idx="7">
                  <c:v>3760713546.1900001</c:v>
                </c:pt>
                <c:pt idx="8">
                  <c:v>3555112798.8099999</c:v>
                </c:pt>
                <c:pt idx="9">
                  <c:v>3598539043.5499997</c:v>
                </c:pt>
                <c:pt idx="10">
                  <c:v>3893454456.2400002</c:v>
                </c:pt>
                <c:pt idx="11">
                  <c:v>3838200840.3400002</c:v>
                </c:pt>
                <c:pt idx="12">
                  <c:v>3586678871.5499997</c:v>
                </c:pt>
                <c:pt idx="13">
                  <c:v>3779648181.0100002</c:v>
                </c:pt>
                <c:pt idx="14">
                  <c:v>3838283886.4000001</c:v>
                </c:pt>
                <c:pt idx="15">
                  <c:v>3833512237.8099999</c:v>
                </c:pt>
                <c:pt idx="16">
                  <c:v>3932905107.5200005</c:v>
                </c:pt>
                <c:pt idx="17">
                  <c:v>4208783057.8799996</c:v>
                </c:pt>
                <c:pt idx="18">
                  <c:v>4427841742.9400005</c:v>
                </c:pt>
                <c:pt idx="19">
                  <c:v>4376993002.7700005</c:v>
                </c:pt>
                <c:pt idx="20">
                  <c:v>4309764571.3299999</c:v>
                </c:pt>
                <c:pt idx="21">
                  <c:v>4393935223.5799999</c:v>
                </c:pt>
                <c:pt idx="22">
                  <c:v>4812317173.4499998</c:v>
                </c:pt>
                <c:pt idx="23">
                  <c:v>4797587811</c:v>
                </c:pt>
                <c:pt idx="24">
                  <c:v>4800815792.4699993</c:v>
                </c:pt>
                <c:pt idx="25">
                  <c:v>4716906336.8999996</c:v>
                </c:pt>
                <c:pt idx="26">
                  <c:v>4766799143.1700001</c:v>
                </c:pt>
                <c:pt idx="27">
                  <c:v>4792782494.7799997</c:v>
                </c:pt>
                <c:pt idx="28">
                  <c:v>4807728072.1300001</c:v>
                </c:pt>
                <c:pt idx="29">
                  <c:v>5130535165.4399996</c:v>
                </c:pt>
                <c:pt idx="30">
                  <c:v>5409309463.3400002</c:v>
                </c:pt>
                <c:pt idx="31">
                  <c:v>5237459704.7200003</c:v>
                </c:pt>
                <c:pt idx="32">
                  <c:v>5117568811.8699999</c:v>
                </c:pt>
                <c:pt idx="33">
                  <c:v>5092372703.0900002</c:v>
                </c:pt>
                <c:pt idx="34">
                  <c:v>5621610076.5799999</c:v>
                </c:pt>
                <c:pt idx="35">
                  <c:v>5650454175.96</c:v>
                </c:pt>
                <c:pt idx="36">
                  <c:v>5555475179.4899998</c:v>
                </c:pt>
                <c:pt idx="37">
                  <c:v>5468919564.4700003</c:v>
                </c:pt>
                <c:pt idx="38">
                  <c:v>5324257654.25</c:v>
                </c:pt>
                <c:pt idx="39">
                  <c:v>5007152517</c:v>
                </c:pt>
                <c:pt idx="40">
                  <c:v>4943865722.4799995</c:v>
                </c:pt>
                <c:pt idx="41">
                  <c:v>4903114875.2699995</c:v>
                </c:pt>
                <c:pt idx="42">
                  <c:v>5217518708.4099998</c:v>
                </c:pt>
                <c:pt idx="43">
                  <c:v>5012073206.6999998</c:v>
                </c:pt>
                <c:pt idx="44">
                  <c:v>4668067243.21</c:v>
                </c:pt>
                <c:pt idx="45">
                  <c:v>4635491996.8999996</c:v>
                </c:pt>
                <c:pt idx="46">
                  <c:v>4715786273.1199999</c:v>
                </c:pt>
                <c:pt idx="47">
                  <c:v>4646115236.0500002</c:v>
                </c:pt>
                <c:pt idx="48">
                  <c:v>4606383333.5799999</c:v>
                </c:pt>
                <c:pt idx="49">
                  <c:v>4185671618.7200003</c:v>
                </c:pt>
                <c:pt idx="50">
                  <c:v>3983452094.9499998</c:v>
                </c:pt>
                <c:pt idx="51">
                  <c:v>3172003678.7200003</c:v>
                </c:pt>
                <c:pt idx="52">
                  <c:v>2979368154.46</c:v>
                </c:pt>
                <c:pt idx="53">
                  <c:v>2874901594.5799999</c:v>
                </c:pt>
                <c:pt idx="54">
                  <c:v>2823070053.5900002</c:v>
                </c:pt>
                <c:pt idx="55">
                  <c:v>2629432756.0999999</c:v>
                </c:pt>
                <c:pt idx="56">
                  <c:v>2465697955.4200001</c:v>
                </c:pt>
                <c:pt idx="57">
                  <c:v>1934591443.5300002</c:v>
                </c:pt>
                <c:pt idx="58">
                  <c:v>1906651744.6100001</c:v>
                </c:pt>
                <c:pt idx="59">
                  <c:v>1768822891.3899999</c:v>
                </c:pt>
                <c:pt idx="60">
                  <c:v>1681095907.6800001</c:v>
                </c:pt>
              </c:numCache>
            </c:numRef>
          </c:val>
          <c:extLst>
            <c:ext xmlns:c16="http://schemas.microsoft.com/office/drawing/2014/chart" uri="{C3380CC4-5D6E-409C-BE32-E72D297353CC}">
              <c16:uniqueId val="{00000000-5926-49F9-A8A6-AE0B6FAC77A1}"/>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rgbClr val="15234A"/>
              </a:solidFill>
              <a:prstDash val="solid"/>
              <a:round/>
            </a:ln>
            <a:effectLst/>
          </c:spPr>
          <c:marker>
            <c:symbol val="none"/>
          </c:marker>
          <c:val>
            <c:numRef>
              <c:f>'Monthly Balances'!$J$148:$J$208</c:f>
              <c:numCache>
                <c:formatCode>0.0%</c:formatCode>
                <c:ptCount val="61"/>
                <c:pt idx="0">
                  <c:v>0.17053177018624963</c:v>
                </c:pt>
                <c:pt idx="1">
                  <c:v>0.15625400379795298</c:v>
                </c:pt>
                <c:pt idx="2">
                  <c:v>0.15720374324687042</c:v>
                </c:pt>
                <c:pt idx="3">
                  <c:v>0.14722340927171942</c:v>
                </c:pt>
                <c:pt idx="4">
                  <c:v>0.14730686161684964</c:v>
                </c:pt>
                <c:pt idx="5">
                  <c:v>0.15178262283917418</c:v>
                </c:pt>
                <c:pt idx="6">
                  <c:v>0.15724883039472312</c:v>
                </c:pt>
                <c:pt idx="7">
                  <c:v>0.15537933607472493</c:v>
                </c:pt>
                <c:pt idx="8">
                  <c:v>0.14822277125083849</c:v>
                </c:pt>
                <c:pt idx="9">
                  <c:v>0.14590649287153279</c:v>
                </c:pt>
                <c:pt idx="10">
                  <c:v>0.15018378858461298</c:v>
                </c:pt>
                <c:pt idx="11">
                  <c:v>0.15163868630572547</c:v>
                </c:pt>
                <c:pt idx="12">
                  <c:v>0.13957522532095792</c:v>
                </c:pt>
                <c:pt idx="13">
                  <c:v>0.11841038587975221</c:v>
                </c:pt>
                <c:pt idx="14">
                  <c:v>0.12687329263498096</c:v>
                </c:pt>
                <c:pt idx="15">
                  <c:v>0.12883999658500367</c:v>
                </c:pt>
                <c:pt idx="16">
                  <c:v>0.13270855075164714</c:v>
                </c:pt>
                <c:pt idx="17">
                  <c:v>0.1420835372595281</c:v>
                </c:pt>
                <c:pt idx="18">
                  <c:v>0.14990204397720178</c:v>
                </c:pt>
                <c:pt idx="19">
                  <c:v>0.14586082676083431</c:v>
                </c:pt>
                <c:pt idx="20">
                  <c:v>0.14561439859589659</c:v>
                </c:pt>
                <c:pt idx="21">
                  <c:v>0.14558101290735184</c:v>
                </c:pt>
                <c:pt idx="22">
                  <c:v>0.14780642410729078</c:v>
                </c:pt>
                <c:pt idx="23">
                  <c:v>0.1484220459093499</c:v>
                </c:pt>
                <c:pt idx="24">
                  <c:v>0.14392643186466433</c:v>
                </c:pt>
                <c:pt idx="25">
                  <c:v>0.13292492935188724</c:v>
                </c:pt>
                <c:pt idx="26">
                  <c:v>0.11943534048660123</c:v>
                </c:pt>
                <c:pt idx="27">
                  <c:v>0.11419075320692913</c:v>
                </c:pt>
                <c:pt idx="28">
                  <c:v>0.1109059872960208</c:v>
                </c:pt>
                <c:pt idx="29">
                  <c:v>0.11422366712814895</c:v>
                </c:pt>
                <c:pt idx="30">
                  <c:v>0.11931645226023753</c:v>
                </c:pt>
                <c:pt idx="31">
                  <c:v>0.1130944036244973</c:v>
                </c:pt>
                <c:pt idx="32">
                  <c:v>0.10852704236592547</c:v>
                </c:pt>
                <c:pt idx="33">
                  <c:v>0.10390318375371914</c:v>
                </c:pt>
                <c:pt idx="34">
                  <c:v>0.11629723494298801</c:v>
                </c:pt>
                <c:pt idx="35">
                  <c:v>0.1131620707812389</c:v>
                </c:pt>
                <c:pt idx="36">
                  <c:v>0.10994687061330091</c:v>
                </c:pt>
                <c:pt idx="37">
                  <c:v>0.10247503684555986</c:v>
                </c:pt>
                <c:pt idx="38">
                  <c:v>9.3240274454893524E-2</c:v>
                </c:pt>
                <c:pt idx="39">
                  <c:v>8.4122760792418788E-2</c:v>
                </c:pt>
                <c:pt idx="40">
                  <c:v>8.2038454748370432E-2</c:v>
                </c:pt>
                <c:pt idx="41">
                  <c:v>8.1361607865595445E-2</c:v>
                </c:pt>
                <c:pt idx="42">
                  <c:v>8.5134020079491696E-2</c:v>
                </c:pt>
                <c:pt idx="43">
                  <c:v>8.2333481498176084E-2</c:v>
                </c:pt>
                <c:pt idx="44">
                  <c:v>7.6085146681367566E-2</c:v>
                </c:pt>
                <c:pt idx="45">
                  <c:v>7.4588377526260977E-2</c:v>
                </c:pt>
                <c:pt idx="46">
                  <c:v>7.4310049350220495E-2</c:v>
                </c:pt>
                <c:pt idx="47">
                  <c:v>7.3428613425942729E-2</c:v>
                </c:pt>
                <c:pt idx="48">
                  <c:v>7.2320236638068025E-2</c:v>
                </c:pt>
                <c:pt idx="49">
                  <c:v>6.3750640204229797E-2</c:v>
                </c:pt>
                <c:pt idx="50">
                  <c:v>6.2125833163898816E-2</c:v>
                </c:pt>
                <c:pt idx="51">
                  <c:v>4.838126123511903E-2</c:v>
                </c:pt>
                <c:pt idx="52">
                  <c:v>4.6363155699712159E-2</c:v>
                </c:pt>
                <c:pt idx="53">
                  <c:v>4.6329077354978876E-2</c:v>
                </c:pt>
                <c:pt idx="54">
                  <c:v>4.4786924692989949E-2</c:v>
                </c:pt>
                <c:pt idx="55">
                  <c:v>4.2211843099601368E-2</c:v>
                </c:pt>
                <c:pt idx="56">
                  <c:v>4.0087528901492413E-2</c:v>
                </c:pt>
                <c:pt idx="57">
                  <c:v>3.1737454418356813E-2</c:v>
                </c:pt>
                <c:pt idx="58">
                  <c:v>2.9482481261501863E-2</c:v>
                </c:pt>
                <c:pt idx="59">
                  <c:v>2.8901737549431986E-2</c:v>
                </c:pt>
                <c:pt idx="60">
                  <c:v>2.7622622662614834E-2</c:v>
                </c:pt>
              </c:numCache>
            </c:numRef>
          </c:val>
          <c:smooth val="0"/>
          <c:extLst>
            <c:ext xmlns:c16="http://schemas.microsoft.com/office/drawing/2014/chart" uri="{C3380CC4-5D6E-409C-BE32-E72D297353CC}">
              <c16:uniqueId val="{00000001-5926-49F9-A8A6-AE0B6FAC77A1}"/>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max val="60000000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0000000000000004"/>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78880"/>
        <c:axId val="169840640"/>
      </c:barChart>
      <c:catAx>
        <c:axId val="169578880"/>
        <c:scaling>
          <c:orientation val="minMax"/>
        </c:scaling>
        <c:delete val="0"/>
        <c:axPos val="b"/>
        <c:numFmt formatCode="[$-409]mmm\-yy;@" sourceLinked="0"/>
        <c:majorTickMark val="out"/>
        <c:minorTickMark val="none"/>
        <c:tickLblPos val="nextTo"/>
        <c:crossAx val="169840640"/>
        <c:crosses val="autoZero"/>
        <c:auto val="1"/>
        <c:lblAlgn val="ctr"/>
        <c:lblOffset val="100"/>
        <c:noMultiLvlLbl val="0"/>
      </c:catAx>
      <c:valAx>
        <c:axId val="16984064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7888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withinLinear" id="18">
  <a:schemeClr val="accent5"/>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18.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19.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1.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2.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3.xml><?xml version="1.0" encoding="utf-8"?>
<cs:chartStyle xmlns:cs="http://schemas.microsoft.com/office/drawing/2012/chartStyle" xmlns:a="http://schemas.openxmlformats.org/drawingml/2006/main" id="136">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BA9741E-A44A-4F89-8A05-C4B84D5FA018}" type="datetimeFigureOut">
              <a:rPr lang="en-US" smtClean="0"/>
              <a:t>5/29/2024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5FF01F-E0CB-4E09-A0CC-3E4D26FBBAD1}" type="slidenum">
              <a:rPr lang="en-US" smtClean="0"/>
              <a:t>‹#›</a:t>
            </a:fld>
            <a:endParaRPr lang="en-US"/>
          </a:p>
        </p:txBody>
      </p:sp>
    </p:spTree>
    <p:extLst>
      <p:ext uri="{BB962C8B-B14F-4D97-AF65-F5344CB8AC3E}">
        <p14:creationId xmlns:p14="http://schemas.microsoft.com/office/powerpoint/2010/main" val="377032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14484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81EC5-5B1F-AFD6-3969-FD9E03A62153}"/>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AD6BFCFC-326B-3D1F-34C3-DD30A6CEE77D}"/>
              </a:ext>
            </a:extLst>
          </p:cNvPr>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21</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A96EF7F2-9379-C652-2BFA-88F0B9EC3F9C}"/>
              </a:ext>
            </a:extLst>
          </p:cNvPr>
          <p:cNvSpPr>
            <a:spLocks noGrp="1" noRot="1" noChangeAspect="1" noChangeArrowheads="1" noTextEdit="1"/>
          </p:cNvSpPr>
          <p:nvPr>
            <p:ph type="sldImg"/>
          </p:nvPr>
        </p:nvSpPr>
        <p:spPr>
          <a:xfrm>
            <a:off x="431800" y="708025"/>
            <a:ext cx="6302375" cy="3544888"/>
          </a:xfrm>
          <a:ln/>
        </p:spPr>
      </p:sp>
      <p:sp>
        <p:nvSpPr>
          <p:cNvPr id="485379" name="Rectangle 3">
            <a:extLst>
              <a:ext uri="{FF2B5EF4-FFF2-40B4-BE49-F238E27FC236}">
                <a16:creationId xmlns:a16="http://schemas.microsoft.com/office/drawing/2014/main" id="{716D9F78-E6F2-AC4E-2AE5-A2ED2B45CFDE}"/>
              </a:ext>
            </a:extLst>
          </p:cNvPr>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85954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AFC62-7ACD-56F2-DFC9-9A96C7297525}"/>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EC9C3D49-7D76-676C-5DA0-C98CC86A6545}"/>
              </a:ext>
            </a:extLst>
          </p:cNvPr>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B6B4409F-68C5-822C-A8A1-924EC4402B43}"/>
              </a:ext>
            </a:extLst>
          </p:cNvPr>
          <p:cNvSpPr>
            <a:spLocks noGrp="1" noRot="1" noChangeAspect="1" noChangeArrowheads="1" noTextEdit="1"/>
          </p:cNvSpPr>
          <p:nvPr>
            <p:ph type="sldImg"/>
          </p:nvPr>
        </p:nvSpPr>
        <p:spPr>
          <a:xfrm>
            <a:off x="431800" y="708025"/>
            <a:ext cx="6302375" cy="3544888"/>
          </a:xfrm>
          <a:ln/>
        </p:spPr>
      </p:sp>
      <p:sp>
        <p:nvSpPr>
          <p:cNvPr id="485379" name="Rectangle 3">
            <a:extLst>
              <a:ext uri="{FF2B5EF4-FFF2-40B4-BE49-F238E27FC236}">
                <a16:creationId xmlns:a16="http://schemas.microsoft.com/office/drawing/2014/main" id="{7412AF82-798A-87BB-D7FA-A24B85A3D848}"/>
              </a:ext>
            </a:extLst>
          </p:cNvPr>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52590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4F54-CDE5-A0D0-34EE-ACC8B87B5284}"/>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F2093F37-5B3F-A58E-7879-B3018FED9EB8}"/>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7C2C1A26-9827-31F1-3DDE-232A7CA3A4EC}"/>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75912B09-2E76-A382-D988-D7FD5F7687D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2606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F909-5C4E-3C2E-93C4-39B9D2995A38}"/>
            </a:ext>
          </a:extLst>
        </p:cNvPr>
        <p:cNvGrpSpPr/>
        <p:nvPr/>
      </p:nvGrpSpPr>
      <p:grpSpPr>
        <a:xfrm>
          <a:off x="0" y="0"/>
          <a:ext cx="0" cy="0"/>
          <a:chOff x="0" y="0"/>
          <a:chExt cx="0" cy="0"/>
        </a:xfrm>
      </p:grpSpPr>
      <p:sp>
        <p:nvSpPr>
          <p:cNvPr id="16385" name="Rectangle 7">
            <a:extLst>
              <a:ext uri="{FF2B5EF4-FFF2-40B4-BE49-F238E27FC236}">
                <a16:creationId xmlns:a16="http://schemas.microsoft.com/office/drawing/2014/main" id="{84B5D76E-84FD-B91E-E75B-3463B01D7454}"/>
              </a:ext>
            </a:extLst>
          </p:cNvPr>
          <p:cNvSpPr>
            <a:spLocks noGrp="1" noChangeArrowheads="1"/>
          </p:cNvSpPr>
          <p:nvPr>
            <p:ph type="sldNum" sz="quarter" idx="5"/>
          </p:nvPr>
        </p:nvSpPr>
        <p:spPr>
          <a:noFill/>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F74542E-0920-4D19-AE42-49395B6DB679}"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1515A3FD-2FF3-97FE-1FF9-56934DE0FF55}"/>
              </a:ext>
            </a:extLst>
          </p:cNvPr>
          <p:cNvSpPr>
            <a:spLocks noGrp="1" noRot="1" noChangeAspect="1" noChangeArrowheads="1" noTextEdit="1"/>
          </p:cNvSpPr>
          <p:nvPr>
            <p:ph type="sldImg"/>
          </p:nvPr>
        </p:nvSpPr>
        <p:spPr>
          <a:xfrm>
            <a:off x="717550" y="1162050"/>
            <a:ext cx="5575300" cy="3136900"/>
          </a:xfrm>
          <a:ln/>
        </p:spPr>
      </p:sp>
      <p:sp>
        <p:nvSpPr>
          <p:cNvPr id="16387" name="Rectangle 3">
            <a:extLst>
              <a:ext uri="{FF2B5EF4-FFF2-40B4-BE49-F238E27FC236}">
                <a16:creationId xmlns:a16="http://schemas.microsoft.com/office/drawing/2014/main" id="{BB02F182-4C6A-A188-E854-B8EA57D2266E}"/>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1397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FFDB-9B09-225B-D738-C39889D7ABA5}"/>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1336A70E-D0C4-47D2-A443-0DB0AE8E35F5}"/>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C09CE5E4-264D-116A-18B6-D15ED37E553B}"/>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E69BA880-86AA-9881-91F7-BA8B5A99A252}"/>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783124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4138969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46</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3327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D55FAAD2-EEA8-42C4-80BC-EFCA2374A93F}" type="slidenum">
              <a:rPr kumimoji="0" lang="en-US" sz="11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50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1463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FAAD2-EEA8-42C4-80BC-EFCA2374A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831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FAAD2-EEA8-42C4-80BC-EFCA2374A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40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26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39463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89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92754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774">
              <a:defRPr/>
            </a:pPr>
            <a:fld id="{4F74542E-0920-4D19-AE42-49395B6DB679}" type="slidenum">
              <a:rPr lang="en-US" sz="1800" kern="0">
                <a:solidFill>
                  <a:prstClr val="black"/>
                </a:solidFill>
              </a:rPr>
              <a:pPr defTabSz="931774">
                <a:defRPr/>
              </a:pPr>
              <a:t>17</a:t>
            </a:fld>
            <a:endParaRPr lang="en-US" sz="1800" kern="0" dirty="0">
              <a:solidFill>
                <a:prstClr val="black"/>
              </a:solidFill>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409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12194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5F66F-C330-7C33-34FD-F43AE00D3C84}"/>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125F5BFF-5462-3930-04D8-F89BA3E0762D}"/>
              </a:ext>
            </a:extLst>
          </p:cNvPr>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6AE303AF-E893-BE84-0974-3DDA38EFCDB2}"/>
              </a:ext>
            </a:extLst>
          </p:cNvPr>
          <p:cNvSpPr>
            <a:spLocks noGrp="1" noRot="1" noChangeAspect="1" noChangeArrowheads="1" noTextEdit="1"/>
          </p:cNvSpPr>
          <p:nvPr>
            <p:ph type="sldImg"/>
          </p:nvPr>
        </p:nvSpPr>
        <p:spPr>
          <a:xfrm>
            <a:off x="406400" y="696913"/>
            <a:ext cx="6197600" cy="3486150"/>
          </a:xfrm>
          <a:ln/>
        </p:spPr>
      </p:sp>
      <p:sp>
        <p:nvSpPr>
          <p:cNvPr id="485379" name="Rectangle 3">
            <a:extLst>
              <a:ext uri="{FF2B5EF4-FFF2-40B4-BE49-F238E27FC236}">
                <a16:creationId xmlns:a16="http://schemas.microsoft.com/office/drawing/2014/main" id="{F88A1553-D5FA-9FA3-0190-7A6A3D74F1BE}"/>
              </a:ext>
            </a:extLst>
          </p:cNvPr>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41754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B1AAA-F28D-41AC-3136-21A0AE877648}"/>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7C4DC79A-32B7-B0DC-8E1A-0895EE03F52A}"/>
              </a:ext>
            </a:extLst>
          </p:cNvPr>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a:extLst>
              <a:ext uri="{FF2B5EF4-FFF2-40B4-BE49-F238E27FC236}">
                <a16:creationId xmlns:a16="http://schemas.microsoft.com/office/drawing/2014/main" id="{ADF91FC6-CD08-34C5-F26E-E46F9945EF55}"/>
              </a:ext>
            </a:extLst>
          </p:cNvPr>
          <p:cNvSpPr>
            <a:spLocks noGrp="1" noRot="1" noChangeAspect="1" noChangeArrowheads="1" noTextEdit="1"/>
          </p:cNvSpPr>
          <p:nvPr>
            <p:ph type="sldImg"/>
          </p:nvPr>
        </p:nvSpPr>
        <p:spPr>
          <a:xfrm>
            <a:off x="431800" y="708025"/>
            <a:ext cx="6302375" cy="3544888"/>
          </a:xfrm>
          <a:ln/>
        </p:spPr>
      </p:sp>
      <p:sp>
        <p:nvSpPr>
          <p:cNvPr id="485379" name="Rectangle 3">
            <a:extLst>
              <a:ext uri="{FF2B5EF4-FFF2-40B4-BE49-F238E27FC236}">
                <a16:creationId xmlns:a16="http://schemas.microsoft.com/office/drawing/2014/main" id="{90582B98-F0D0-B65A-801E-50D7F34B70E3}"/>
              </a:ext>
            </a:extLst>
          </p:cNvPr>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567064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7" y="6484367"/>
            <a:ext cx="2743200" cy="365125"/>
          </a:xfrm>
        </p:spPr>
        <p:txBody>
          <a:bodyPr/>
          <a:lstStyle/>
          <a:p>
            <a:fld id="{CBF8889F-A9FB-4634-8FAD-5B2194462FD7}" type="datetime1">
              <a:rPr lang="en-US" smtClean="0"/>
              <a:t>5/29/2024</a:t>
            </a:fld>
            <a:endParaRPr lang="en-US"/>
          </a:p>
        </p:txBody>
      </p:sp>
      <p:sp>
        <p:nvSpPr>
          <p:cNvPr id="6" name="Slide Number Placeholder 5"/>
          <p:cNvSpPr>
            <a:spLocks noGrp="1"/>
          </p:cNvSpPr>
          <p:nvPr>
            <p:ph type="sldNum" sz="quarter" idx="12"/>
          </p:nvPr>
        </p:nvSpPr>
        <p:spPr>
          <a:xfrm>
            <a:off x="9022080" y="6484367"/>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734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9" y="1946701"/>
            <a:ext cx="3237703" cy="3166545"/>
          </a:xfrm>
          <a:prstGeom prst="rect">
            <a:avLst/>
          </a:prstGeom>
        </p:spPr>
      </p:pic>
    </p:spTree>
    <p:extLst>
      <p:ext uri="{BB962C8B-B14F-4D97-AF65-F5344CB8AC3E}">
        <p14:creationId xmlns:p14="http://schemas.microsoft.com/office/powerpoint/2010/main" val="9982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7" y="6484367"/>
            <a:ext cx="2743200" cy="365125"/>
          </a:xfrm>
        </p:spPr>
        <p:txBody>
          <a:bodyPr/>
          <a:lstStyle/>
          <a:p>
            <a:fld id="{CBF8889F-A9FB-4634-8FAD-5B2194462FD7}" type="datetime1">
              <a:rPr lang="en-US" smtClean="0"/>
              <a:t>5/29/2024</a:t>
            </a:fld>
            <a:endParaRPr lang="en-US"/>
          </a:p>
        </p:txBody>
      </p:sp>
      <p:sp>
        <p:nvSpPr>
          <p:cNvPr id="6" name="Slide Number Placeholder 5"/>
          <p:cNvSpPr>
            <a:spLocks noGrp="1"/>
          </p:cNvSpPr>
          <p:nvPr>
            <p:ph type="sldNum" sz="quarter" idx="12"/>
          </p:nvPr>
        </p:nvSpPr>
        <p:spPr>
          <a:xfrm>
            <a:off x="9022080" y="6484367"/>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2783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5/29/2024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8707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lgn="ctr">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5/29/2024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48368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5/29/2024</a:t>
            </a:fld>
            <a:endParaRPr lang="en-US"/>
          </a:p>
        </p:txBody>
      </p:sp>
      <p:sp>
        <p:nvSpPr>
          <p:cNvPr id="9"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84255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5/29/2024</a:t>
            </a:fld>
            <a:endParaRPr lang="en-US"/>
          </a:p>
        </p:txBody>
      </p:sp>
      <p:sp>
        <p:nvSpPr>
          <p:cNvPr id="11" name="Slide Number Placeholder 5"/>
          <p:cNvSpPr>
            <a:spLocks noGrp="1"/>
          </p:cNvSpPr>
          <p:nvPr>
            <p:ph type="sldNum" sz="quarter" idx="11"/>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875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5/29/2024</a:t>
            </a:fld>
            <a:endParaRPr lang="en-US"/>
          </a:p>
        </p:txBody>
      </p:sp>
      <p:sp>
        <p:nvSpPr>
          <p:cNvPr id="7"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39515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5/29/2024</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5715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5/29/2024</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54507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5/29/2024</a:t>
            </a:fld>
            <a:endParaRPr lang="en-US"/>
          </a:p>
        </p:txBody>
      </p:sp>
      <p:sp>
        <p:nvSpPr>
          <p:cNvPr id="6" name="Footer Placeholder 5"/>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3098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5/29/2024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463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9" y="1946701"/>
            <a:ext cx="3237703" cy="3166545"/>
          </a:xfrm>
          <a:prstGeom prst="rect">
            <a:avLst/>
          </a:prstGeom>
        </p:spPr>
      </p:pic>
    </p:spTree>
    <p:extLst>
      <p:ext uri="{BB962C8B-B14F-4D97-AF65-F5344CB8AC3E}">
        <p14:creationId xmlns:p14="http://schemas.microsoft.com/office/powerpoint/2010/main" val="114972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342331CF-FEA3-47F5-8382-E461AA1EEB15}" type="datetime1">
              <a:rPr lang="en-US" smtClean="0"/>
              <a:t>5/29/2024</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994118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7F7D5-36C7-410C-82BD-31048F2E4643}" type="datetime1">
              <a:rPr lang="en-US" smtClean="0"/>
              <a:t>5/29/2024</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993921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13942-BD04-4172-8CAF-5EEBF700BA0C}" type="datetime1">
              <a:rPr lang="en-US" smtClean="0"/>
              <a:t>5/29/2024</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6651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3D56C-AD66-4E06-A7DB-57F2AEB2991B}" type="datetime1">
              <a:rPr lang="en-US" smtClean="0"/>
              <a:t>5/29/2024</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31554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4DFCD-AA3A-4269-9AE7-9896F58DDCC8}" type="datetime1">
              <a:rPr lang="en-US" smtClean="0"/>
              <a:t>5/29/2024</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115419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A1A14-FA61-4607-884A-EC13D5B8A6A3}" type="datetime1">
              <a:rPr lang="en-US" smtClean="0"/>
              <a:t>5/29/2024</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011106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E51EB-90C3-4286-B79F-92A1D5A2650F}" type="datetime1">
              <a:rPr lang="en-US" smtClean="0"/>
              <a:t>5/29/2024</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467444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CFFCCB-5A7F-4FB1-8F36-2B969A91AEDF}" type="datetime1">
              <a:rPr lang="en-US" smtClean="0"/>
              <a:t>5/29/2024</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19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BF5248-5C90-4B7E-BF81-DACAD56CD53C}" type="datetime1">
              <a:rPr lang="en-US" smtClean="0"/>
              <a:t>5/29/2024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34937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lgn="ctr">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5/29/2024</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201346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2868252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endParaRPr lang="en-US" dirty="0"/>
          </a:p>
        </p:txBody>
      </p:sp>
      <p:sp>
        <p:nvSpPr>
          <p:cNvPr id="4" name="Date Placeholder 3"/>
          <p:cNvSpPr>
            <a:spLocks noGrp="1"/>
          </p:cNvSpPr>
          <p:nvPr>
            <p:ph type="dt" sz="half" idx="10"/>
          </p:nvPr>
        </p:nvSpPr>
        <p:spPr>
          <a:xfrm>
            <a:off x="609600" y="6248400"/>
            <a:ext cx="2844800" cy="457200"/>
          </a:xfrm>
          <a:prstGeom prst="rect">
            <a:avLst/>
          </a:prstGeom>
        </p:spPr>
        <p:txBody>
          <a:bodyPr/>
          <a:lstStyle>
            <a:lvl1pPr>
              <a:defRPr/>
            </a:lvl1pPr>
          </a:lstStyle>
          <a:p>
            <a:fld id="{94B9249B-5074-4416-B070-8D40FF413F5F}" type="datetime1">
              <a:rPr lang="en-US" smtClean="0"/>
              <a:t>5/29/2024</a:t>
            </a:fld>
            <a:endParaRPr lang="en-US" dirty="0"/>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46B4DA99-51F7-4326-AF7C-A0A095EF9237}" type="slidenum">
              <a:rPr lang="en-US"/>
              <a:pPr/>
              <a:t>‹#›</a:t>
            </a:fld>
            <a:endParaRPr lang="en-US" dirty="0"/>
          </a:p>
        </p:txBody>
      </p:sp>
    </p:spTree>
    <p:extLst>
      <p:ext uri="{BB962C8B-B14F-4D97-AF65-F5344CB8AC3E}">
        <p14:creationId xmlns:p14="http://schemas.microsoft.com/office/powerpoint/2010/main" val="1747155042"/>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5/29/2024</a:t>
            </a:fld>
            <a:endParaRPr lang="en-US"/>
          </a:p>
        </p:txBody>
      </p:sp>
      <p:sp>
        <p:nvSpPr>
          <p:cNvPr id="9"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9413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5/29/2024</a:t>
            </a:fld>
            <a:endParaRPr lang="en-US"/>
          </a:p>
        </p:txBody>
      </p:sp>
      <p:sp>
        <p:nvSpPr>
          <p:cNvPr id="11" name="Slide Number Placeholder 5"/>
          <p:cNvSpPr>
            <a:spLocks noGrp="1"/>
          </p:cNvSpPr>
          <p:nvPr>
            <p:ph type="sldNum" sz="quarter" idx="11"/>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5390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5/29/2024</a:t>
            </a:fld>
            <a:endParaRPr lang="en-US"/>
          </a:p>
        </p:txBody>
      </p:sp>
      <p:sp>
        <p:nvSpPr>
          <p:cNvPr id="7"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621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5/29/2024</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5897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5/29/2024</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8905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5/29/2024</a:t>
            </a:fld>
            <a:endParaRPr lang="en-US"/>
          </a:p>
        </p:txBody>
      </p:sp>
      <p:sp>
        <p:nvSpPr>
          <p:cNvPr id="6" name="Footer Placeholder 5"/>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7922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2"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2145666"/>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5/29/2024</a:t>
            </a:fld>
            <a:endParaRPr lang="en-US"/>
          </a:p>
        </p:txBody>
      </p:sp>
      <p:sp>
        <p:nvSpPr>
          <p:cNvPr id="6"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46340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2"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2145666"/>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5/29/2024</a:t>
            </a:fld>
            <a:endParaRPr lang="en-US"/>
          </a:p>
        </p:txBody>
      </p:sp>
      <p:sp>
        <p:nvSpPr>
          <p:cNvPr id="6"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3798698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7A739-0D27-4B55-83AF-4924456B4551}" type="datetime1">
              <a:rPr lang="en-US" smtClean="0"/>
              <a:t>5/29/2024</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19951566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chart" Target="../charts/chart14.xml"/><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2.xml"/><Relationship Id="rId5" Type="http://schemas.openxmlformats.org/officeDocument/2006/relationships/chart" Target="../charts/chart20.xml"/><Relationship Id="rId4" Type="http://schemas.openxmlformats.org/officeDocument/2006/relationships/chart" Target="../charts/chart1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chart" Target="../charts/char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chart" Target="../charts/chart28.xml"/><Relationship Id="rId4" Type="http://schemas.openxmlformats.org/officeDocument/2006/relationships/chart" Target="../charts/char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chart" Target="../charts/chart30.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30.xlsx"/><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101355"/>
          </a:xfrm>
        </p:spPr>
        <p:txBody>
          <a:bodyPr>
            <a:normAutofit/>
            <a:scene3d>
              <a:camera prst="orthographicFront"/>
              <a:lightRig rig="threePt" dir="t"/>
            </a:scene3d>
            <a:flatTx/>
          </a:bodyPr>
          <a:lstStyle/>
          <a:p>
            <a:r>
              <a:rPr lang="en-US" sz="5400" b="1" dirty="0"/>
              <a:t>Treasury Investment Council </a:t>
            </a:r>
            <a:br>
              <a:rPr lang="en-US" sz="5400" dirty="0"/>
            </a:br>
            <a:r>
              <a:rPr lang="en-US" sz="3600" dirty="0"/>
              <a:t> </a:t>
            </a:r>
            <a:br>
              <a:rPr lang="en-US" sz="4000" dirty="0"/>
            </a:br>
            <a:r>
              <a:rPr lang="en-US" sz="2400" dirty="0"/>
              <a:t>Meeting Date: May 30, 2024  </a:t>
            </a:r>
            <a:br>
              <a:rPr lang="en-US" sz="4000" dirty="0"/>
            </a:br>
            <a:endParaRPr lang="en-US" sz="1200" dirty="0"/>
          </a:p>
        </p:txBody>
      </p:sp>
      <p:sp>
        <p:nvSpPr>
          <p:cNvPr id="2" name="Slide Number Placeholder 1">
            <a:extLst>
              <a:ext uri="{FF2B5EF4-FFF2-40B4-BE49-F238E27FC236}">
                <a16:creationId xmlns:a16="http://schemas.microsoft.com/office/drawing/2014/main" id="{629473B0-9D7C-4B2C-A0C2-DD9E6D0D9746}"/>
              </a:ext>
            </a:extLst>
          </p:cNvPr>
          <p:cNvSpPr>
            <a:spLocks noGrp="1"/>
          </p:cNvSpPr>
          <p:nvPr>
            <p:ph type="sldNum" sz="quarter" idx="12"/>
          </p:nvPr>
        </p:nvSpPr>
        <p:spPr/>
        <p:txBody>
          <a:bodyPr/>
          <a:lstStyle/>
          <a:p>
            <a:fld id="{939BA12D-66C8-4ADD-AE22-8C591D475314}" type="slidenum">
              <a:rPr lang="en-US" smtClean="0"/>
              <a:t>1</a:t>
            </a:fld>
            <a:endParaRPr lang="en-US" dirty="0"/>
          </a:p>
        </p:txBody>
      </p:sp>
    </p:spTree>
    <p:extLst>
      <p:ext uri="{BB962C8B-B14F-4D97-AF65-F5344CB8AC3E}">
        <p14:creationId xmlns:p14="http://schemas.microsoft.com/office/powerpoint/2010/main" val="2532578748"/>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78736" y="866146"/>
            <a:ext cx="8305800" cy="944417"/>
          </a:xfrm>
        </p:spPr>
        <p:txBody>
          <a:bodyPr>
            <a:noAutofit/>
          </a:bodyPr>
          <a:lstStyle/>
          <a:p>
            <a:r>
              <a:rPr lang="en-US" b="1" dirty="0"/>
              <a:t>Summary of Macro Risks to the Investment Pool</a:t>
            </a:r>
          </a:p>
        </p:txBody>
      </p:sp>
      <p:graphicFrame>
        <p:nvGraphicFramePr>
          <p:cNvPr id="23" name="Table 22"/>
          <p:cNvGraphicFramePr>
            <a:graphicFrameLocks noGrp="1"/>
          </p:cNvGraphicFramePr>
          <p:nvPr>
            <p:extLst>
              <p:ext uri="{D42A27DB-BD31-4B8C-83A1-F6EECF244321}">
                <p14:modId xmlns:p14="http://schemas.microsoft.com/office/powerpoint/2010/main" val="2102598082"/>
              </p:ext>
            </p:extLst>
          </p:nvPr>
        </p:nvGraphicFramePr>
        <p:xfrm>
          <a:off x="2125651" y="2059359"/>
          <a:ext cx="8153399" cy="3684197"/>
        </p:xfrm>
        <a:graphic>
          <a:graphicData uri="http://schemas.openxmlformats.org/drawingml/2006/table">
            <a:tbl>
              <a:tblPr firstRow="1" bandRow="1">
                <a:tableStyleId>{69CF1AB2-1976-4502-BF36-3FF5EA218861}</a:tableStyleId>
              </a:tblPr>
              <a:tblGrid>
                <a:gridCol w="1978980">
                  <a:extLst>
                    <a:ext uri="{9D8B030D-6E8A-4147-A177-3AD203B41FA5}">
                      <a16:colId xmlns:a16="http://schemas.microsoft.com/office/drawing/2014/main" val="20000"/>
                    </a:ext>
                  </a:extLst>
                </a:gridCol>
                <a:gridCol w="457421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31881">
                <a:tc>
                  <a:txBody>
                    <a:bodyPr/>
                    <a:lstStyle/>
                    <a:p>
                      <a:r>
                        <a:rPr lang="en-US" sz="1600" dirty="0">
                          <a:latin typeface="+mn-lt"/>
                          <a:cs typeface="Times New Roman" pitchFamily="18" charset="0"/>
                        </a:rPr>
                        <a:t>Risk</a:t>
                      </a:r>
                    </a:p>
                  </a:txBody>
                  <a:tcPr/>
                </a:tc>
                <a:tc>
                  <a:txBody>
                    <a:bodyPr/>
                    <a:lstStyle/>
                    <a:p>
                      <a:r>
                        <a:rPr lang="en-US" sz="1600" b="1" dirty="0">
                          <a:latin typeface="+mn-lt"/>
                          <a:cs typeface="Times New Roman" pitchFamily="18" charset="0"/>
                        </a:rPr>
                        <a:t>Status</a:t>
                      </a:r>
                    </a:p>
                    <a:p>
                      <a:endParaRPr lang="en-US" sz="1600" b="0" dirty="0">
                        <a:latin typeface="+mn-lt"/>
                        <a:cs typeface="Times New Roman" pitchFamily="18" charset="0"/>
                      </a:endParaRPr>
                    </a:p>
                  </a:txBody>
                  <a:tcPr/>
                </a:tc>
                <a:tc>
                  <a:txBody>
                    <a:bodyPr/>
                    <a:lstStyle/>
                    <a:p>
                      <a:r>
                        <a:rPr lang="en-US" sz="1600" b="1" dirty="0">
                          <a:latin typeface="+mn-lt"/>
                          <a:cs typeface="Times New Roman" pitchFamily="18" charset="0"/>
                        </a:rPr>
                        <a:t>Risk Level</a:t>
                      </a:r>
                    </a:p>
                  </a:txBody>
                  <a:tcPr/>
                </a:tc>
                <a:extLst>
                  <a:ext uri="{0D108BD9-81ED-4DB2-BD59-A6C34878D82A}">
                    <a16:rowId xmlns:a16="http://schemas.microsoft.com/office/drawing/2014/main" val="10000"/>
                  </a:ext>
                </a:extLst>
              </a:tr>
              <a:tr h="824192">
                <a:tc>
                  <a:txBody>
                    <a:bodyPr/>
                    <a:lstStyle/>
                    <a:p>
                      <a:r>
                        <a:rPr lang="en-US" sz="1600" b="1" dirty="0">
                          <a:latin typeface="+mn-lt"/>
                          <a:cs typeface="Times New Roman" pitchFamily="18" charset="0"/>
                        </a:rPr>
                        <a:t>Florida Economy</a:t>
                      </a:r>
                    </a:p>
                  </a:txBody>
                  <a:tcPr/>
                </a:tc>
                <a:tc>
                  <a:txBody>
                    <a:bodyPr/>
                    <a:lstStyle/>
                    <a:p>
                      <a:r>
                        <a:rPr lang="en-US" sz="1600" b="0" dirty="0">
                          <a:latin typeface="+mn-lt"/>
                          <a:cs typeface="Times New Roman" pitchFamily="18" charset="0"/>
                        </a:rPr>
                        <a:t>Unemployment</a:t>
                      </a:r>
                      <a:r>
                        <a:rPr lang="en-US" sz="1600" b="0" baseline="0" dirty="0">
                          <a:latin typeface="+mn-lt"/>
                          <a:cs typeface="Times New Roman" pitchFamily="18" charset="0"/>
                        </a:rPr>
                        <a:t> rate continues to be stable/low</a:t>
                      </a:r>
                    </a:p>
                    <a:p>
                      <a:r>
                        <a:rPr lang="en-US" sz="1600" b="0" baseline="0" dirty="0">
                          <a:latin typeface="+mn-lt"/>
                          <a:cs typeface="Times New Roman" pitchFamily="18" charset="0"/>
                        </a:rPr>
                        <a:t>Population continues to grow</a:t>
                      </a:r>
                    </a:p>
                  </a:txBody>
                  <a:tcPr/>
                </a:tc>
                <a:tc>
                  <a:txBody>
                    <a:bodyPr/>
                    <a:lstStyle/>
                    <a:p>
                      <a:r>
                        <a:rPr lang="en-US" sz="1600" b="0" dirty="0">
                          <a:latin typeface="+mn-lt"/>
                          <a:cs typeface="Times New Roman" pitchFamily="18" charset="0"/>
                        </a:rPr>
                        <a:t>Low</a:t>
                      </a:r>
                    </a:p>
                  </a:txBody>
                  <a:tcPr/>
                </a:tc>
                <a:extLst>
                  <a:ext uri="{0D108BD9-81ED-4DB2-BD59-A6C34878D82A}">
                    <a16:rowId xmlns:a16="http://schemas.microsoft.com/office/drawing/2014/main" val="10001"/>
                  </a:ext>
                </a:extLst>
              </a:tr>
              <a:tr h="579740">
                <a:tc>
                  <a:txBody>
                    <a:bodyPr/>
                    <a:lstStyle/>
                    <a:p>
                      <a:r>
                        <a:rPr lang="en-US" sz="1600" b="1" dirty="0">
                          <a:latin typeface="+mn-lt"/>
                          <a:cs typeface="Times New Roman" pitchFamily="18" charset="0"/>
                        </a:rPr>
                        <a:t>State</a:t>
                      </a:r>
                      <a:r>
                        <a:rPr lang="en-US" sz="1600" b="1" baseline="0" dirty="0">
                          <a:latin typeface="+mn-lt"/>
                          <a:cs typeface="Times New Roman" pitchFamily="18" charset="0"/>
                        </a:rPr>
                        <a:t> Net </a:t>
                      </a:r>
                      <a:r>
                        <a:rPr lang="en-US" sz="1600" b="1" dirty="0">
                          <a:latin typeface="+mn-lt"/>
                          <a:cs typeface="Times New Roman" pitchFamily="18" charset="0"/>
                        </a:rPr>
                        <a:t>Receipts</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0" dirty="0">
                          <a:latin typeface="+mn-lt"/>
                          <a:cs typeface="Times New Roman" pitchFamily="18" charset="0"/>
                        </a:rPr>
                        <a:t>Continues to be strong/stable, although slight decrease in first and second quarter</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2"/>
                  </a:ext>
                </a:extLst>
              </a:tr>
              <a:tr h="824192">
                <a:tc>
                  <a:txBody>
                    <a:bodyPr/>
                    <a:lstStyle/>
                    <a:p>
                      <a:r>
                        <a:rPr lang="en-US" sz="1600" b="1" dirty="0">
                          <a:latin typeface="+mn-lt"/>
                          <a:cs typeface="Times New Roman" pitchFamily="18" charset="0"/>
                        </a:rPr>
                        <a:t>Pool Balance</a:t>
                      </a:r>
                    </a:p>
                  </a:txBody>
                  <a:tcPr/>
                </a:tc>
                <a:tc>
                  <a:txBody>
                    <a:bodyPr/>
                    <a:lstStyle/>
                    <a:p>
                      <a:r>
                        <a:rPr lang="en-US" sz="1600" dirty="0">
                          <a:latin typeface="+mn-lt"/>
                          <a:cs typeface="Times New Roman" pitchFamily="18" charset="0"/>
                        </a:rPr>
                        <a:t>The total</a:t>
                      </a:r>
                      <a:r>
                        <a:rPr lang="en-US" sz="1600" baseline="0" dirty="0">
                          <a:latin typeface="+mn-lt"/>
                          <a:cs typeface="Times New Roman" pitchFamily="18" charset="0"/>
                        </a:rPr>
                        <a:t> p</a:t>
                      </a:r>
                      <a:r>
                        <a:rPr lang="en-US" sz="1600" dirty="0">
                          <a:latin typeface="+mn-lt"/>
                          <a:cs typeface="Times New Roman" pitchFamily="18" charset="0"/>
                        </a:rPr>
                        <a:t>ool balance has</a:t>
                      </a:r>
                      <a:r>
                        <a:rPr lang="en-US" sz="1600" baseline="0" dirty="0">
                          <a:latin typeface="+mn-lt"/>
                          <a:cs typeface="Times New Roman" pitchFamily="18" charset="0"/>
                        </a:rPr>
                        <a:t> remained relatively stable in the past year. Continue to watch legislative spending models.</a:t>
                      </a:r>
                    </a:p>
                  </a:txBody>
                  <a:tcPr/>
                </a:tc>
                <a:tc>
                  <a:txBody>
                    <a:bodyPr/>
                    <a:lstStyle/>
                    <a:p>
                      <a:r>
                        <a:rPr lang="en-US" sz="1600" baseline="0" dirty="0">
                          <a:latin typeface="+mn-lt"/>
                          <a:cs typeface="Times New Roman" pitchFamily="18" charset="0"/>
                        </a:rPr>
                        <a:t>Low</a:t>
                      </a:r>
                    </a:p>
                  </a:txBody>
                  <a:tcPr/>
                </a:tc>
                <a:extLst>
                  <a:ext uri="{0D108BD9-81ED-4DB2-BD59-A6C34878D82A}">
                    <a16:rowId xmlns:a16="http://schemas.microsoft.com/office/drawing/2014/main" val="10003"/>
                  </a:ext>
                </a:extLst>
              </a:tr>
              <a:tr h="824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1" dirty="0">
                          <a:latin typeface="+mn-lt"/>
                          <a:cs typeface="Times New Roman" pitchFamily="18" charset="0"/>
                        </a:rPr>
                        <a:t>Non-State</a:t>
                      </a:r>
                      <a:r>
                        <a:rPr lang="en-US" sz="1600" b="1" baseline="0" dirty="0">
                          <a:latin typeface="+mn-lt"/>
                          <a:cs typeface="Times New Roman" pitchFamily="18" charset="0"/>
                        </a:rPr>
                        <a:t> Agency SPIA</a:t>
                      </a:r>
                    </a:p>
                    <a:p>
                      <a:pPr marL="0" marR="0" indent="0" algn="l" defTabSz="913864" rtl="0" eaLnBrk="1" fontAlgn="auto" latinLnBrk="0" hangingPunct="1">
                        <a:lnSpc>
                          <a:spcPct val="100000"/>
                        </a:lnSpc>
                        <a:spcBef>
                          <a:spcPts val="0"/>
                        </a:spcBef>
                        <a:spcAft>
                          <a:spcPts val="0"/>
                        </a:spcAft>
                        <a:buClrTx/>
                        <a:buSzTx/>
                        <a:buFontTx/>
                        <a:buNone/>
                        <a:tabLst/>
                        <a:defRPr/>
                      </a:pPr>
                      <a:endParaRPr lang="en-US" sz="1600" b="1" dirty="0">
                        <a:latin typeface="+mn-lt"/>
                        <a:cs typeface="Times New Roman" pitchFamily="18" charset="0"/>
                      </a:endParaRPr>
                    </a:p>
                  </a:txBody>
                  <a:tcPr/>
                </a:tc>
                <a:tc>
                  <a:txBody>
                    <a:bodyPr/>
                    <a:lstStyle/>
                    <a:p>
                      <a:r>
                        <a:rPr lang="en-US" sz="1600" baseline="0" dirty="0">
                          <a:latin typeface="+mn-lt"/>
                          <a:cs typeface="Times New Roman" pitchFamily="18" charset="0"/>
                        </a:rPr>
                        <a:t>Non-State Agency Operating accounts continues to decrease and is now at 2.76%.</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DBF58B0-0EFA-4060-AA51-7B3ADDF9F03D}"/>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38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4CB5-32A3-D762-124C-9492C70CEC7A}"/>
            </a:ext>
          </a:extLst>
        </p:cNvPr>
        <p:cNvGrpSpPr/>
        <p:nvPr/>
      </p:nvGrpSpPr>
      <p:grpSpPr>
        <a:xfrm>
          <a:off x="0" y="0"/>
          <a:ext cx="0" cy="0"/>
          <a:chOff x="0" y="0"/>
          <a:chExt cx="0" cy="0"/>
        </a:xfrm>
      </p:grpSpPr>
      <p:sp>
        <p:nvSpPr>
          <p:cNvPr id="5122" name="Rectangle 4">
            <a:extLst>
              <a:ext uri="{FF2B5EF4-FFF2-40B4-BE49-F238E27FC236}">
                <a16:creationId xmlns:a16="http://schemas.microsoft.com/office/drawing/2014/main" id="{917ADC4F-11B3-CA2F-1974-51571644CA70}"/>
              </a:ext>
            </a:extLst>
          </p:cNvPr>
          <p:cNvSpPr>
            <a:spLocks noGrp="1" noChangeArrowheads="1"/>
          </p:cNvSpPr>
          <p:nvPr>
            <p:ph type="title"/>
          </p:nvPr>
        </p:nvSpPr>
        <p:spPr>
          <a:xfrm>
            <a:off x="2282505" y="742793"/>
            <a:ext cx="8077200" cy="1139825"/>
          </a:xfrm>
        </p:spPr>
        <p:txBody>
          <a:bodyPr>
            <a:noAutofit/>
          </a:bodyPr>
          <a:lstStyle/>
          <a:p>
            <a:pPr algn="ctr" eaLnBrk="1" hangingPunct="1"/>
            <a:r>
              <a:rPr lang="en-US" b="1" dirty="0"/>
              <a:t>Investment Pool </a:t>
            </a:r>
            <a:br>
              <a:rPr lang="en-US" b="1" dirty="0"/>
            </a:br>
            <a:r>
              <a:rPr lang="en-US" b="1" dirty="0"/>
              <a:t>Distributed Income</a:t>
            </a:r>
            <a:endParaRPr lang="en-US" b="1" dirty="0">
              <a:latin typeface="+mn-lt"/>
            </a:endParaRPr>
          </a:p>
        </p:txBody>
      </p:sp>
      <p:graphicFrame>
        <p:nvGraphicFramePr>
          <p:cNvPr id="8" name="Content Placeholder 7">
            <a:extLst>
              <a:ext uri="{FF2B5EF4-FFF2-40B4-BE49-F238E27FC236}">
                <a16:creationId xmlns:a16="http://schemas.microsoft.com/office/drawing/2014/main" id="{4A8F54B4-7AD8-304A-4E67-362AB161BCFA}"/>
              </a:ext>
            </a:extLst>
          </p:cNvPr>
          <p:cNvGraphicFramePr>
            <a:graphicFrameLocks noGrp="1"/>
          </p:cNvGraphicFramePr>
          <p:nvPr>
            <p:ph idx="1"/>
            <p:extLst>
              <p:ext uri="{D42A27DB-BD31-4B8C-83A1-F6EECF244321}">
                <p14:modId xmlns:p14="http://schemas.microsoft.com/office/powerpoint/2010/main" val="330415534"/>
              </p:ext>
            </p:extLst>
          </p:nvPr>
        </p:nvGraphicFramePr>
        <p:xfrm>
          <a:off x="1350629" y="1667711"/>
          <a:ext cx="994095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48810ADD-F148-2EF7-FF34-40014C4B4598}"/>
              </a:ext>
            </a:extLst>
          </p:cNvPr>
          <p:cNvGraphicFramePr>
            <a:graphicFrameLocks noGrp="1"/>
          </p:cNvGraphicFramePr>
          <p:nvPr/>
        </p:nvGraphicFramePr>
        <p:xfrm>
          <a:off x="847726" y="5163072"/>
          <a:ext cx="1551730" cy="952136"/>
        </p:xfrm>
        <a:graphic>
          <a:graphicData uri="http://schemas.openxmlformats.org/drawingml/2006/table">
            <a:tbl>
              <a:tblPr firstRow="1" bandRow="1">
                <a:tableStyleId>{F5AB1C69-6EDB-4FF4-983F-18BD219EF322}</a:tableStyleId>
              </a:tblPr>
              <a:tblGrid>
                <a:gridCol w="1551730">
                  <a:extLst>
                    <a:ext uri="{9D8B030D-6E8A-4147-A177-3AD203B41FA5}">
                      <a16:colId xmlns:a16="http://schemas.microsoft.com/office/drawing/2014/main" val="20000"/>
                    </a:ext>
                  </a:extLst>
                </a:gridCol>
              </a:tblGrid>
              <a:tr h="476068">
                <a:tc>
                  <a:txBody>
                    <a:bodyPr/>
                    <a:lstStyle/>
                    <a:p>
                      <a:r>
                        <a:rPr lang="en-US" sz="1200" dirty="0">
                          <a:solidFill>
                            <a:schemeClr val="tx1"/>
                          </a:solidFill>
                          <a:latin typeface="+mn-lt"/>
                          <a:cs typeface="Arial" pitchFamily="34" charset="0"/>
                        </a:rPr>
                        <a:t>Pool Average Balance</a:t>
                      </a:r>
                    </a:p>
                    <a:p>
                      <a:r>
                        <a:rPr lang="en-US" sz="1200" b="0" dirty="0">
                          <a:solidFill>
                            <a:schemeClr val="tx1"/>
                          </a:solidFill>
                          <a:latin typeface="+mn-lt"/>
                          <a:cs typeface="Arial" pitchFamily="34" charset="0"/>
                        </a:rPr>
                        <a:t>(in billions)</a:t>
                      </a:r>
                    </a:p>
                  </a:txBody>
                  <a:tcPr>
                    <a:solidFill>
                      <a:schemeClr val="accent1">
                        <a:lumMod val="20000"/>
                        <a:lumOff val="80000"/>
                      </a:schemeClr>
                    </a:solidFill>
                  </a:tcPr>
                </a:tc>
                <a:extLst>
                  <a:ext uri="{0D108BD9-81ED-4DB2-BD59-A6C34878D82A}">
                    <a16:rowId xmlns:a16="http://schemas.microsoft.com/office/drawing/2014/main" val="10000"/>
                  </a:ext>
                </a:extLst>
              </a:tr>
              <a:tr h="476068">
                <a:tc>
                  <a:txBody>
                    <a:bodyPr/>
                    <a:lstStyle/>
                    <a:p>
                      <a:r>
                        <a:rPr lang="en-US" sz="1200" b="1" dirty="0">
                          <a:solidFill>
                            <a:schemeClr val="tx1"/>
                          </a:solidFill>
                          <a:latin typeface="+mn-lt"/>
                          <a:cs typeface="Arial" pitchFamily="34" charset="0"/>
                        </a:rPr>
                        <a:t>Average Return </a:t>
                      </a:r>
                    </a:p>
                    <a:p>
                      <a:r>
                        <a:rPr lang="en-US" sz="1200" b="0" dirty="0">
                          <a:solidFill>
                            <a:schemeClr val="tx1"/>
                          </a:solidFill>
                          <a:latin typeface="+mn-lt"/>
                          <a:cs typeface="Arial" pitchFamily="34" charset="0"/>
                        </a:rPr>
                        <a:t>(net</a:t>
                      </a:r>
                      <a:r>
                        <a:rPr lang="en-US" sz="1200" b="0" baseline="0" dirty="0">
                          <a:solidFill>
                            <a:schemeClr val="tx1"/>
                          </a:solidFill>
                          <a:latin typeface="+mn-lt"/>
                          <a:cs typeface="Arial" pitchFamily="34" charset="0"/>
                        </a:rPr>
                        <a:t> of fees)</a:t>
                      </a:r>
                      <a:endParaRPr lang="en-US" sz="1200" b="0"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35E7B61A-3111-6883-B794-55F04FE7C28E}"/>
              </a:ext>
            </a:extLst>
          </p:cNvPr>
          <p:cNvGraphicFramePr>
            <a:graphicFrameLocks noGrp="1"/>
          </p:cNvGraphicFramePr>
          <p:nvPr>
            <p:extLst>
              <p:ext uri="{D42A27DB-BD31-4B8C-83A1-F6EECF244321}">
                <p14:modId xmlns:p14="http://schemas.microsoft.com/office/powerpoint/2010/main" val="4076690368"/>
              </p:ext>
            </p:extLst>
          </p:nvPr>
        </p:nvGraphicFramePr>
        <p:xfrm>
          <a:off x="2468052" y="5175315"/>
          <a:ext cx="8709536" cy="939892"/>
        </p:xfrm>
        <a:graphic>
          <a:graphicData uri="http://schemas.openxmlformats.org/drawingml/2006/table">
            <a:tbl>
              <a:tblPr bandRow="1">
                <a:tableStyleId>{F5AB1C69-6EDB-4FF4-983F-18BD219EF322}</a:tableStyleId>
              </a:tblPr>
              <a:tblGrid>
                <a:gridCol w="893984">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951346">
                  <a:extLst>
                    <a:ext uri="{9D8B030D-6E8A-4147-A177-3AD203B41FA5}">
                      <a16:colId xmlns:a16="http://schemas.microsoft.com/office/drawing/2014/main" val="20002"/>
                    </a:ext>
                  </a:extLst>
                </a:gridCol>
                <a:gridCol w="840509">
                  <a:extLst>
                    <a:ext uri="{9D8B030D-6E8A-4147-A177-3AD203B41FA5}">
                      <a16:colId xmlns:a16="http://schemas.microsoft.com/office/drawing/2014/main" val="1461628173"/>
                    </a:ext>
                  </a:extLst>
                </a:gridCol>
                <a:gridCol w="858982">
                  <a:extLst>
                    <a:ext uri="{9D8B030D-6E8A-4147-A177-3AD203B41FA5}">
                      <a16:colId xmlns:a16="http://schemas.microsoft.com/office/drawing/2014/main" val="20003"/>
                    </a:ext>
                  </a:extLst>
                </a:gridCol>
                <a:gridCol w="858982">
                  <a:extLst>
                    <a:ext uri="{9D8B030D-6E8A-4147-A177-3AD203B41FA5}">
                      <a16:colId xmlns:a16="http://schemas.microsoft.com/office/drawing/2014/main" val="20004"/>
                    </a:ext>
                  </a:extLst>
                </a:gridCol>
                <a:gridCol w="914400">
                  <a:extLst>
                    <a:ext uri="{9D8B030D-6E8A-4147-A177-3AD203B41FA5}">
                      <a16:colId xmlns:a16="http://schemas.microsoft.com/office/drawing/2014/main" val="3971306066"/>
                    </a:ext>
                  </a:extLst>
                </a:gridCol>
                <a:gridCol w="822036">
                  <a:extLst>
                    <a:ext uri="{9D8B030D-6E8A-4147-A177-3AD203B41FA5}">
                      <a16:colId xmlns:a16="http://schemas.microsoft.com/office/drawing/2014/main" val="563879008"/>
                    </a:ext>
                  </a:extLst>
                </a:gridCol>
                <a:gridCol w="877454">
                  <a:extLst>
                    <a:ext uri="{9D8B030D-6E8A-4147-A177-3AD203B41FA5}">
                      <a16:colId xmlns:a16="http://schemas.microsoft.com/office/drawing/2014/main" val="809484436"/>
                    </a:ext>
                  </a:extLst>
                </a:gridCol>
                <a:gridCol w="879043">
                  <a:extLst>
                    <a:ext uri="{9D8B030D-6E8A-4147-A177-3AD203B41FA5}">
                      <a16:colId xmlns:a16="http://schemas.microsoft.com/office/drawing/2014/main" val="95615655"/>
                    </a:ext>
                  </a:extLst>
                </a:gridCol>
              </a:tblGrid>
              <a:tr h="542887">
                <a:tc>
                  <a:txBody>
                    <a:bodyPr/>
                    <a:lstStyle/>
                    <a:p>
                      <a:pPr algn="ctr"/>
                      <a:r>
                        <a:rPr lang="en-US" sz="1100" dirty="0">
                          <a:solidFill>
                            <a:schemeClr val="tx1"/>
                          </a:solidFill>
                          <a:latin typeface="+mn-lt"/>
                          <a:cs typeface="Arial" pitchFamily="34" charset="0"/>
                        </a:rPr>
                        <a:t>$22.3</a:t>
                      </a:r>
                    </a:p>
                  </a:txBody>
                  <a:tcPr/>
                </a:tc>
                <a:tc>
                  <a:txBody>
                    <a:bodyPr/>
                    <a:lstStyle/>
                    <a:p>
                      <a:pPr algn="ctr"/>
                      <a:r>
                        <a:rPr lang="en-US" sz="1100" dirty="0">
                          <a:solidFill>
                            <a:schemeClr val="tx1"/>
                          </a:solidFill>
                          <a:latin typeface="+mn-lt"/>
                          <a:cs typeface="Arial" pitchFamily="34" charset="0"/>
                        </a:rPr>
                        <a:t>$23.6 </a:t>
                      </a:r>
                    </a:p>
                  </a:txBody>
                  <a:tcPr/>
                </a:tc>
                <a:tc>
                  <a:txBody>
                    <a:bodyPr/>
                    <a:lstStyle/>
                    <a:p>
                      <a:pPr algn="ctr"/>
                      <a:r>
                        <a:rPr lang="en-US" sz="1100" dirty="0">
                          <a:solidFill>
                            <a:schemeClr val="tx1"/>
                          </a:solidFill>
                          <a:latin typeface="+mn-lt"/>
                          <a:cs typeface="Arial" pitchFamily="34" charset="0"/>
                        </a:rPr>
                        <a:t>$24.7</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$23.3</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$26.5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$32.8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$48.3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$64.2</a:t>
                      </a:r>
                    </a:p>
                  </a:txBody>
                  <a:tcPr/>
                </a:tc>
                <a:extLst>
                  <a:ext uri="{0D108BD9-81ED-4DB2-BD59-A6C34878D82A}">
                    <a16:rowId xmlns:a16="http://schemas.microsoft.com/office/drawing/2014/main" val="10000"/>
                  </a:ext>
                </a:extLst>
              </a:tr>
              <a:tr h="397005">
                <a:tc>
                  <a:txBody>
                    <a:bodyPr/>
                    <a:lstStyle/>
                    <a:p>
                      <a:pPr algn="ctr"/>
                      <a:r>
                        <a:rPr lang="en-US" sz="1200" b="1" dirty="0">
                          <a:solidFill>
                            <a:schemeClr val="tx1"/>
                          </a:solidFill>
                          <a:latin typeface="+mn-lt"/>
                          <a:cs typeface="Arial" pitchFamily="34" charset="0"/>
                        </a:rPr>
                        <a:t>1.46%</a:t>
                      </a:r>
                    </a:p>
                  </a:txBody>
                  <a:tcPr/>
                </a:tc>
                <a:tc>
                  <a:txBody>
                    <a:bodyPr/>
                    <a:lstStyle/>
                    <a:p>
                      <a:pPr algn="ctr"/>
                      <a:r>
                        <a:rPr lang="en-US" sz="1200" b="1" dirty="0">
                          <a:solidFill>
                            <a:schemeClr val="tx1"/>
                          </a:solidFill>
                          <a:latin typeface="+mn-lt"/>
                          <a:cs typeface="Arial" pitchFamily="34" charset="0"/>
                        </a:rPr>
                        <a:t>1.42%</a:t>
                      </a:r>
                    </a:p>
                  </a:txBody>
                  <a:tcPr/>
                </a:tc>
                <a:tc>
                  <a:txBody>
                    <a:bodyPr/>
                    <a:lstStyle/>
                    <a:p>
                      <a:pPr algn="ctr"/>
                      <a:r>
                        <a:rPr lang="en-US" sz="1200" b="1" dirty="0">
                          <a:solidFill>
                            <a:schemeClr val="tx1"/>
                          </a:solidFill>
                          <a:latin typeface="+mn-lt"/>
                          <a:cs typeface="Arial" pitchFamily="34" charset="0"/>
                        </a:rPr>
                        <a:t>1.45%</a:t>
                      </a:r>
                    </a:p>
                  </a:txBody>
                  <a:tcPr/>
                </a:tc>
                <a:tc>
                  <a:txBody>
                    <a:bodyPr/>
                    <a:lstStyle/>
                    <a:p>
                      <a:pPr algn="ctr"/>
                      <a:r>
                        <a:rPr lang="en-US" sz="1200" b="1" dirty="0">
                          <a:solidFill>
                            <a:schemeClr val="tx1"/>
                          </a:solidFill>
                          <a:latin typeface="+mn-lt"/>
                          <a:cs typeface="Arial" pitchFamily="34" charset="0"/>
                        </a:rPr>
                        <a:t>1.66%</a:t>
                      </a:r>
                    </a:p>
                  </a:txBody>
                  <a:tcPr/>
                </a:tc>
                <a:tc>
                  <a:txBody>
                    <a:bodyPr/>
                    <a:lstStyle/>
                    <a:p>
                      <a:pPr algn="ctr"/>
                      <a:r>
                        <a:rPr lang="en-US" sz="1200" b="1" dirty="0">
                          <a:solidFill>
                            <a:schemeClr val="tx1"/>
                          </a:solidFill>
                          <a:latin typeface="+mn-lt"/>
                          <a:cs typeface="Arial" pitchFamily="34" charset="0"/>
                        </a:rPr>
                        <a:t>2.32%</a:t>
                      </a:r>
                    </a:p>
                  </a:txBody>
                  <a:tcPr/>
                </a:tc>
                <a:tc>
                  <a:txBody>
                    <a:bodyPr/>
                    <a:lstStyle/>
                    <a:p>
                      <a:pPr algn="ctr"/>
                      <a:r>
                        <a:rPr lang="en-US" sz="1200" b="1" dirty="0">
                          <a:solidFill>
                            <a:schemeClr val="tx1"/>
                          </a:solidFill>
                          <a:latin typeface="+mn-lt"/>
                          <a:cs typeface="Arial" pitchFamily="34" charset="0"/>
                        </a:rPr>
                        <a:t>3.16%</a:t>
                      </a:r>
                    </a:p>
                  </a:txBody>
                  <a:tcPr/>
                </a:tc>
                <a:tc>
                  <a:txBody>
                    <a:bodyPr/>
                    <a:lstStyle/>
                    <a:p>
                      <a:pPr algn="ctr"/>
                      <a:r>
                        <a:rPr lang="en-US" sz="1200" b="1" dirty="0">
                          <a:solidFill>
                            <a:schemeClr val="tx1"/>
                          </a:solidFill>
                          <a:latin typeface="+mn-lt"/>
                          <a:cs typeface="Arial" pitchFamily="34" charset="0"/>
                        </a:rPr>
                        <a:t>1.61%</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0.73%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1.64%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Arial" pitchFamily="34" charset="0"/>
                        </a:rPr>
                        <a:t>2.78%</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FA60E610-7F0A-DD12-35D5-5858C0DE0D20}"/>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42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18061"/>
            <a:ext cx="8305800" cy="685800"/>
          </a:xfrm>
        </p:spPr>
        <p:txBody>
          <a:bodyPr>
            <a:noAutofit/>
          </a:bodyPr>
          <a:lstStyle/>
          <a:p>
            <a:pPr algn="ctr"/>
            <a:r>
              <a:rPr lang="en-US" b="1" dirty="0">
                <a:cs typeface="Times New Roman" pitchFamily="18" charset="0"/>
              </a:rPr>
              <a:t>Miscellaneous Updates</a:t>
            </a:r>
          </a:p>
        </p:txBody>
      </p:sp>
      <p:sp>
        <p:nvSpPr>
          <p:cNvPr id="484355" name="Rectangle 3"/>
          <p:cNvSpPr>
            <a:spLocks noChangeArrowheads="1"/>
          </p:cNvSpPr>
          <p:nvPr/>
        </p:nvSpPr>
        <p:spPr bwMode="auto">
          <a:xfrm>
            <a:off x="1981200" y="1524000"/>
            <a:ext cx="82296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1650931" y="1521844"/>
            <a:ext cx="8813938" cy="3342399"/>
          </a:xfrm>
          <a:prstGeom prst="rect">
            <a:avLst/>
          </a:prstGeom>
        </p:spPr>
        <p:txBody>
          <a:bodyPr wrap="square" lIns="91385" tIns="45693" rIns="91385" bIns="45693">
            <a:spAutoFit/>
          </a:bodyPr>
          <a:lstStyle/>
          <a:p>
            <a:pPr eaLnBrk="0" fontAlgn="base" hangingPunct="0">
              <a:spcBef>
                <a:spcPct val="20000"/>
              </a:spcBef>
              <a:spcAft>
                <a:spcPct val="0"/>
              </a:spcAft>
              <a:buClr>
                <a:srgbClr val="666600"/>
              </a:buClr>
              <a:buSzPct val="125000"/>
              <a:buFont typeface="Wingdings" pitchFamily="2" charset="2"/>
              <a:buChar char="q"/>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a:t>
            </a:r>
            <a:r>
              <a:rPr lang="en-US" sz="2400" dirty="0" err="1">
                <a:solidFill>
                  <a:srgbClr val="15234A"/>
                </a:solidFill>
                <a:latin typeface="Calibri" panose="020F0502020204030204"/>
                <a:cs typeface="Times New Roman" pitchFamily="18" charset="0"/>
              </a:rPr>
              <a:t>dditional</a:t>
            </a:r>
            <a:r>
              <a:rPr lang="en-US" sz="2400" dirty="0">
                <a:solidFill>
                  <a:srgbClr val="15234A"/>
                </a:solidFill>
                <a:latin typeface="Calibri" panose="020F0502020204030204"/>
                <a:cs typeface="Times New Roman" pitchFamily="18" charset="0"/>
              </a:rPr>
              <a:t> flexibility given to non-State Pool participants by lowering the minimum balance requirement (floor provision) from 60% to 40% of the past 90-day average balance.</a:t>
            </a:r>
          </a:p>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Global Custody and Securities Lending Contract under a six-month extension (July 24</a:t>
            </a:r>
            <a:r>
              <a:rPr kumimoji="0" lang="en-US" sz="2400" b="0" i="0" u="none" strike="noStrike" kern="1200" cap="none" spc="0" normalizeH="0" baseline="30000" noProof="0" dirty="0">
                <a:ln>
                  <a:noFill/>
                </a:ln>
                <a:solidFill>
                  <a:srgbClr val="15234A"/>
                </a:solidFill>
                <a:effectLst/>
                <a:uLnTx/>
                <a:uFillTx/>
                <a:latin typeface="Calibri" panose="020F0502020204030204"/>
                <a:ea typeface="+mn-ea"/>
                <a:cs typeface="Times New Roman" pitchFamily="18" charset="0"/>
              </a:rPr>
              <a:t>th</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t>
            </a:r>
          </a:p>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9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pPr eaLnBrk="1" hangingPunct="1"/>
            <a:br>
              <a:rPr lang="en-US" sz="4800" dirty="0">
                <a:solidFill>
                  <a:schemeClr val="tx1"/>
                </a:solidFill>
                <a:latin typeface="Times New Roman" pitchFamily="18" charset="0"/>
                <a:cs typeface="Times New Roman" pitchFamily="18" charset="0"/>
              </a:rPr>
            </a:br>
            <a:r>
              <a:rPr lang="en-US" sz="6700" b="1" dirty="0">
                <a:cs typeface="Times New Roman" pitchFamily="18" charset="0"/>
              </a:rPr>
              <a:t>Securities Lending</a:t>
            </a:r>
            <a:br>
              <a:rPr lang="en-US" sz="6700" b="1" dirty="0">
                <a:cs typeface="Times New Roman" pitchFamily="18" charset="0"/>
              </a:rPr>
            </a:br>
            <a:r>
              <a:rPr lang="en-US" sz="6700" b="1" dirty="0">
                <a:cs typeface="Times New Roman" pitchFamily="18" charset="0"/>
              </a:rPr>
              <a:t>Review</a:t>
            </a:r>
          </a:p>
        </p:txBody>
      </p:sp>
      <p:sp>
        <p:nvSpPr>
          <p:cNvPr id="2" name="Slide Number Placeholder 1">
            <a:extLst>
              <a:ext uri="{FF2B5EF4-FFF2-40B4-BE49-F238E27FC236}">
                <a16:creationId xmlns:a16="http://schemas.microsoft.com/office/drawing/2014/main" id="{1B3B25EB-4F89-4CE3-8867-70B7C4970AB8}"/>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13</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16216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62000"/>
            <a:ext cx="8305800" cy="685800"/>
          </a:xfrm>
        </p:spPr>
        <p:txBody>
          <a:bodyPr>
            <a:noAutofit/>
          </a:bodyPr>
          <a:lstStyle/>
          <a:p>
            <a:pPr algn="ctr"/>
            <a:r>
              <a:rPr lang="en-US" b="1" dirty="0">
                <a:cs typeface="Times New Roman" pitchFamily="18" charset="0"/>
              </a:rPr>
              <a:t>SECURITIES LENDING OVERVIEW</a:t>
            </a:r>
          </a:p>
        </p:txBody>
      </p:sp>
      <p:sp>
        <p:nvSpPr>
          <p:cNvPr id="484355" name="Rectangle 3"/>
          <p:cNvSpPr>
            <a:spLocks noChangeArrowheads="1"/>
          </p:cNvSpPr>
          <p:nvPr/>
        </p:nvSpPr>
        <p:spPr bwMode="auto">
          <a:xfrm>
            <a:off x="1981200" y="1524001"/>
            <a:ext cx="8229600" cy="4038600"/>
          </a:xfrm>
          <a:prstGeom prst="rect">
            <a:avLst/>
          </a:prstGeom>
          <a:noFill/>
          <a:ln w="9525">
            <a:noFill/>
            <a:miter lim="800000"/>
            <a:headEnd/>
            <a:tailEnd/>
          </a:ln>
          <a:effectLst/>
        </p:spPr>
        <p:txBody>
          <a:bodyPr lIns="91385" tIns="45693" rIns="91385" bIns="45693"/>
          <a:lstStyle/>
          <a:p>
            <a:pPr marL="742525" marR="0" lvl="1" indent="-285587" algn="l" defTabSz="914411" rtl="0" eaLnBrk="1" fontAlgn="base" latinLnBrk="0" hangingPunct="1">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25" marR="0" lvl="1" indent="-285587" algn="l" defTabSz="914411" rtl="0" eaLnBrk="1" fontAlgn="base" latinLnBrk="0" hangingPunct="1">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graphicFrame>
        <p:nvGraphicFramePr>
          <p:cNvPr id="7" name="Table 6"/>
          <p:cNvGraphicFramePr>
            <a:graphicFrameLocks noGrp="1"/>
          </p:cNvGraphicFramePr>
          <p:nvPr/>
        </p:nvGraphicFramePr>
        <p:xfrm>
          <a:off x="1669774" y="2209800"/>
          <a:ext cx="8802093" cy="3166676"/>
        </p:xfrm>
        <a:graphic>
          <a:graphicData uri="http://schemas.openxmlformats.org/drawingml/2006/table">
            <a:tbl>
              <a:tblPr firstRow="1" bandRow="1">
                <a:tableStyleId>{5C22544A-7EE6-4342-B048-85BDC9FD1C3A}</a:tableStyleId>
              </a:tblPr>
              <a:tblGrid>
                <a:gridCol w="1278520">
                  <a:extLst>
                    <a:ext uri="{9D8B030D-6E8A-4147-A177-3AD203B41FA5}">
                      <a16:colId xmlns:a16="http://schemas.microsoft.com/office/drawing/2014/main" val="20000"/>
                    </a:ext>
                  </a:extLst>
                </a:gridCol>
                <a:gridCol w="1654119">
                  <a:extLst>
                    <a:ext uri="{9D8B030D-6E8A-4147-A177-3AD203B41FA5}">
                      <a16:colId xmlns:a16="http://schemas.microsoft.com/office/drawing/2014/main" val="20001"/>
                    </a:ext>
                  </a:extLst>
                </a:gridCol>
                <a:gridCol w="1707477">
                  <a:extLst>
                    <a:ext uri="{9D8B030D-6E8A-4147-A177-3AD203B41FA5}">
                      <a16:colId xmlns:a16="http://schemas.microsoft.com/office/drawing/2014/main" val="20002"/>
                    </a:ext>
                  </a:extLst>
                </a:gridCol>
                <a:gridCol w="1120532">
                  <a:extLst>
                    <a:ext uri="{9D8B030D-6E8A-4147-A177-3AD203B41FA5}">
                      <a16:colId xmlns:a16="http://schemas.microsoft.com/office/drawing/2014/main" val="20003"/>
                    </a:ext>
                  </a:extLst>
                </a:gridCol>
                <a:gridCol w="1574081">
                  <a:extLst>
                    <a:ext uri="{9D8B030D-6E8A-4147-A177-3AD203B41FA5}">
                      <a16:colId xmlns:a16="http://schemas.microsoft.com/office/drawing/2014/main" val="20004"/>
                    </a:ext>
                  </a:extLst>
                </a:gridCol>
                <a:gridCol w="1467364">
                  <a:extLst>
                    <a:ext uri="{9D8B030D-6E8A-4147-A177-3AD203B41FA5}">
                      <a16:colId xmlns:a16="http://schemas.microsoft.com/office/drawing/2014/main" val="20005"/>
                    </a:ext>
                  </a:extLst>
                </a:gridCol>
              </a:tblGrid>
              <a:tr h="990600">
                <a:tc>
                  <a:txBody>
                    <a:bodyPr/>
                    <a:lstStyle/>
                    <a:p>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Securities</a:t>
                      </a:r>
                      <a:r>
                        <a:rPr lang="en-US" sz="1600" baseline="0" dirty="0">
                          <a:solidFill>
                            <a:schemeClr val="tx1"/>
                          </a:solidFill>
                          <a:latin typeface="+mn-lt"/>
                        </a:rPr>
                        <a:t> on Loan</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Collateral</a:t>
                      </a:r>
                      <a:r>
                        <a:rPr lang="en-US" sz="1600" baseline="0" dirty="0">
                          <a:solidFill>
                            <a:schemeClr val="tx1"/>
                          </a:solidFill>
                          <a:latin typeface="+mn-lt"/>
                        </a:rPr>
                        <a:t> Received</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Collateral</a:t>
                      </a:r>
                      <a:r>
                        <a:rPr lang="en-US" sz="1600" baseline="0" dirty="0">
                          <a:solidFill>
                            <a:schemeClr val="tx1"/>
                          </a:solidFill>
                          <a:latin typeface="+mn-lt"/>
                        </a:rPr>
                        <a:t> </a:t>
                      </a:r>
                    </a:p>
                    <a:p>
                      <a:pPr algn="ctr"/>
                      <a:r>
                        <a:rPr lang="en-US" sz="1600" baseline="0" dirty="0">
                          <a:solidFill>
                            <a:schemeClr val="tx1"/>
                          </a:solidFill>
                          <a:latin typeface="+mn-lt"/>
                        </a:rPr>
                        <a:t>Coverage</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of</a:t>
                      </a:r>
                      <a:r>
                        <a:rPr lang="en-US" sz="1600" baseline="0" dirty="0">
                          <a:solidFill>
                            <a:schemeClr val="tx1"/>
                          </a:solidFill>
                          <a:latin typeface="+mn-lt"/>
                        </a:rPr>
                        <a:t> Cash Reinvestments</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NAV</a:t>
                      </a:r>
                    </a:p>
                  </a:txBody>
                  <a:tcPr>
                    <a:solidFill>
                      <a:schemeClr val="tx2">
                        <a:lumMod val="25000"/>
                        <a:lumOff val="75000"/>
                      </a:schemeClr>
                    </a:solidFill>
                  </a:tcPr>
                </a:tc>
                <a:extLst>
                  <a:ext uri="{0D108BD9-81ED-4DB2-BD59-A6C34878D82A}">
                    <a16:rowId xmlns:a16="http://schemas.microsoft.com/office/drawing/2014/main" val="10000"/>
                  </a:ext>
                </a:extLst>
              </a:tr>
              <a:tr h="728276">
                <a:tc>
                  <a:txBody>
                    <a:bodyPr/>
                    <a:lstStyle/>
                    <a:p>
                      <a:r>
                        <a:rPr lang="en-US" sz="1600" b="1" dirty="0">
                          <a:latin typeface="+mn-lt"/>
                          <a:cs typeface="Arial" pitchFamily="34" charset="0"/>
                        </a:rPr>
                        <a:t>Cash</a:t>
                      </a:r>
                    </a:p>
                  </a:txBody>
                  <a:tcPr/>
                </a:tc>
                <a:tc>
                  <a:txBody>
                    <a:bodyPr/>
                    <a:lstStyle/>
                    <a:p>
                      <a:pPr algn="r"/>
                      <a:r>
                        <a:rPr lang="en-US" sz="1600" dirty="0">
                          <a:latin typeface="+mn-lt"/>
                          <a:cs typeface="Arial" pitchFamily="34" charset="0"/>
                        </a:rPr>
                        <a:t>$2,829,887,817</a:t>
                      </a:r>
                    </a:p>
                  </a:txBody>
                  <a:tcPr/>
                </a:tc>
                <a:tc>
                  <a:txBody>
                    <a:bodyPr/>
                    <a:lstStyle/>
                    <a:p>
                      <a:pPr algn="r"/>
                      <a:r>
                        <a:rPr lang="en-US" sz="1600" dirty="0">
                          <a:latin typeface="+mn-lt"/>
                          <a:cs typeface="Arial" pitchFamily="34" charset="0"/>
                        </a:rPr>
                        <a:t>$2,888,150,984</a:t>
                      </a:r>
                    </a:p>
                  </a:txBody>
                  <a:tcPr/>
                </a:tc>
                <a:tc>
                  <a:txBody>
                    <a:bodyPr/>
                    <a:lstStyle/>
                    <a:p>
                      <a:pPr algn="r"/>
                      <a:r>
                        <a:rPr lang="en-US" sz="1600" dirty="0">
                          <a:latin typeface="+mn-lt"/>
                          <a:cs typeface="Arial" pitchFamily="34" charset="0"/>
                        </a:rPr>
                        <a:t>102.06%</a:t>
                      </a:r>
                    </a:p>
                  </a:txBody>
                  <a:tcPr/>
                </a:tc>
                <a:tc>
                  <a:txBody>
                    <a:bodyPr/>
                    <a:lstStyle/>
                    <a:p>
                      <a:pPr algn="r"/>
                      <a:r>
                        <a:rPr lang="en-US" sz="1600" dirty="0">
                          <a:latin typeface="+mn-lt"/>
                          <a:cs typeface="Arial" pitchFamily="34" charset="0"/>
                        </a:rPr>
                        <a:t>$2,888,533,070</a:t>
                      </a:r>
                    </a:p>
                  </a:txBody>
                  <a:tcPr/>
                </a:tc>
                <a:tc>
                  <a:txBody>
                    <a:bodyPr/>
                    <a:lstStyle/>
                    <a:p>
                      <a:pPr algn="ctr"/>
                      <a:r>
                        <a:rPr lang="en-US" sz="1600" dirty="0">
                          <a:latin typeface="+mn-lt"/>
                          <a:cs typeface="Arial" pitchFamily="34" charset="0"/>
                        </a:rPr>
                        <a:t>1.0001</a:t>
                      </a:r>
                    </a:p>
                  </a:txBody>
                  <a:tcPr/>
                </a:tc>
                <a:extLst>
                  <a:ext uri="{0D108BD9-81ED-4DB2-BD59-A6C34878D82A}">
                    <a16:rowId xmlns:a16="http://schemas.microsoft.com/office/drawing/2014/main" val="10001"/>
                  </a:ext>
                </a:extLst>
              </a:tr>
              <a:tr h="719524">
                <a:tc>
                  <a:txBody>
                    <a:bodyPr/>
                    <a:lstStyle/>
                    <a:p>
                      <a:r>
                        <a:rPr lang="en-US" sz="1600" b="1" dirty="0">
                          <a:latin typeface="+mn-lt"/>
                          <a:cs typeface="Arial" pitchFamily="34" charset="0"/>
                        </a:rPr>
                        <a:t>Non - Cash</a:t>
                      </a:r>
                    </a:p>
                  </a:txBody>
                  <a:tcPr/>
                </a:tc>
                <a:tc>
                  <a:txBody>
                    <a:bodyPr/>
                    <a:lstStyle/>
                    <a:p>
                      <a:pPr algn="r"/>
                      <a:r>
                        <a:rPr lang="en-US" sz="1600" dirty="0">
                          <a:latin typeface="+mn-lt"/>
                          <a:cs typeface="Arial" pitchFamily="34" charset="0"/>
                        </a:rPr>
                        <a:t>$7,631,096,755</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$7,805,222,225</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102.28%</a:t>
                      </a:r>
                    </a:p>
                  </a:txBody>
                  <a:tcPr/>
                </a:tc>
                <a:tc>
                  <a:txBody>
                    <a:bodyPr/>
                    <a:lstStyle/>
                    <a:p>
                      <a:pPr algn="ctr"/>
                      <a:r>
                        <a:rPr lang="en-US" sz="1600" dirty="0">
                          <a:latin typeface="+mn-lt"/>
                          <a:cs typeface="Arial" pitchFamily="34" charset="0"/>
                        </a:rPr>
                        <a:t>N/A</a:t>
                      </a:r>
                    </a:p>
                  </a:txBody>
                  <a:tcPr/>
                </a:tc>
                <a:tc>
                  <a:txBody>
                    <a:bodyPr/>
                    <a:lstStyle/>
                    <a:p>
                      <a:pPr algn="ctr"/>
                      <a:r>
                        <a:rPr lang="en-US" sz="1600" dirty="0">
                          <a:latin typeface="+mn-lt"/>
                          <a:cs typeface="Arial" pitchFamily="34" charset="0"/>
                        </a:rPr>
                        <a:t>N/A</a:t>
                      </a:r>
                    </a:p>
                  </a:txBody>
                  <a:tcPr/>
                </a:tc>
                <a:extLst>
                  <a:ext uri="{0D108BD9-81ED-4DB2-BD59-A6C34878D82A}">
                    <a16:rowId xmlns:a16="http://schemas.microsoft.com/office/drawing/2014/main" val="10002"/>
                  </a:ext>
                </a:extLst>
              </a:tr>
              <a:tr h="72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itchFamily="34" charset="0"/>
                        </a:rPr>
                        <a:t>Total</a:t>
                      </a:r>
                    </a:p>
                  </a:txBody>
                  <a:tcPr/>
                </a:tc>
                <a:tc>
                  <a:txBody>
                    <a:bodyPr/>
                    <a:lstStyle/>
                    <a:p>
                      <a:pPr algn="r"/>
                      <a:r>
                        <a:rPr lang="en-US" sz="1600" dirty="0">
                          <a:latin typeface="+mn-lt"/>
                          <a:cs typeface="Arial" pitchFamily="34" charset="0"/>
                        </a:rPr>
                        <a:t>$10,460,984,572</a:t>
                      </a:r>
                    </a:p>
                  </a:txBody>
                  <a:tcPr>
                    <a:lnT w="12700" cap="flat" cmpd="sng" algn="ctr">
                      <a:solidFill>
                        <a:schemeClr val="tx1"/>
                      </a:solidFill>
                      <a:prstDash val="solid"/>
                      <a:round/>
                      <a:headEnd type="none" w="med" len="med"/>
                      <a:tailEnd type="none" w="med" len="med"/>
                    </a:lnT>
                  </a:tcPr>
                </a:tc>
                <a:tc>
                  <a:txBody>
                    <a:bodyPr/>
                    <a:lstStyle/>
                    <a:p>
                      <a:pPr algn="r"/>
                      <a:r>
                        <a:rPr lang="en-US" sz="1600" dirty="0">
                          <a:latin typeface="+mn-lt"/>
                          <a:cs typeface="Arial" pitchFamily="34" charset="0"/>
                        </a:rPr>
                        <a:t>$10,693,373,209</a:t>
                      </a:r>
                    </a:p>
                  </a:txBody>
                  <a:tcPr>
                    <a:lnT w="12700" cap="flat" cmpd="sng" algn="ctr">
                      <a:solidFill>
                        <a:schemeClr val="tx1"/>
                      </a:solidFill>
                      <a:prstDash val="solid"/>
                      <a:round/>
                      <a:headEnd type="none" w="med" len="med"/>
                      <a:tailEnd type="none" w="med" len="med"/>
                    </a:lnT>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524375" y="1654344"/>
            <a:ext cx="2667000" cy="369332"/>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as of March 31, 2024</a:t>
            </a:r>
          </a:p>
        </p:txBody>
      </p:sp>
      <p:sp>
        <p:nvSpPr>
          <p:cNvPr id="2" name="Slide Number Placeholder 1">
            <a:extLst>
              <a:ext uri="{FF2B5EF4-FFF2-40B4-BE49-F238E27FC236}">
                <a16:creationId xmlns:a16="http://schemas.microsoft.com/office/drawing/2014/main" id="{E4EAE8AA-E0C4-4D3C-BC4F-3D292BC66C9E}"/>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5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7900" y="582615"/>
            <a:ext cx="8077200" cy="884236"/>
          </a:xfrm>
        </p:spPr>
        <p:txBody>
          <a:bodyPr/>
          <a:lstStyle/>
          <a:p>
            <a:pPr algn="ctr" eaLnBrk="1" hangingPunct="1"/>
            <a:r>
              <a:rPr lang="en-US" b="1" dirty="0">
                <a:solidFill>
                  <a:schemeClr val="tx1"/>
                </a:solidFill>
              </a:rPr>
              <a:t>Securities Lending Income </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03091303"/>
              </p:ext>
            </p:extLst>
          </p:nvPr>
        </p:nvGraphicFramePr>
        <p:xfrm>
          <a:off x="819150" y="1600200"/>
          <a:ext cx="10420350"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CB787E2-4461-4794-BDB0-CACCB8D6419A}"/>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15</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50035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B80BE86-6AC1-FDE3-D26C-2539EAC21532}"/>
              </a:ext>
            </a:extLst>
          </p:cNvPr>
          <p:cNvSpPr>
            <a:spLocks noGrp="1"/>
          </p:cNvSpPr>
          <p:nvPr>
            <p:ph type="title"/>
          </p:nvPr>
        </p:nvSpPr>
        <p:spPr>
          <a:xfrm>
            <a:off x="1828800" y="890588"/>
            <a:ext cx="8686800" cy="633412"/>
          </a:xfrm>
        </p:spPr>
        <p:txBody>
          <a:bodyPr rtlCol="0">
            <a:normAutofit fontScale="90000"/>
          </a:bodyPr>
          <a:lstStyle/>
          <a:p>
            <a:pPr eaLnBrk="1" fontAlgn="auto" hangingPunct="1">
              <a:spcAft>
                <a:spcPts val="0"/>
              </a:spcAft>
              <a:defRPr/>
            </a:pPr>
            <a:r>
              <a:rPr lang="en-US" sz="4000" b="1" dirty="0">
                <a:cs typeface="Times New Roman" pitchFamily="18" charset="0"/>
              </a:rPr>
              <a:t>Securities Lending - Cash Collateral Portfolio As of March 31, 2024</a:t>
            </a:r>
            <a:br>
              <a:rPr lang="en-US" sz="3200" b="1" dirty="0">
                <a:solidFill>
                  <a:srgbClr val="000000"/>
                </a:solidFill>
                <a:cs typeface="Times New Roman" pitchFamily="18" charset="0"/>
              </a:rPr>
            </a:br>
            <a:endParaRPr lang="en-US" sz="3200" b="1" dirty="0">
              <a:cs typeface="Times New Roman" pitchFamily="18" charset="0"/>
            </a:endParaRPr>
          </a:p>
        </p:txBody>
      </p:sp>
      <p:sp>
        <p:nvSpPr>
          <p:cNvPr id="5123" name="TextBox 20">
            <a:extLst>
              <a:ext uri="{FF2B5EF4-FFF2-40B4-BE49-F238E27FC236}">
                <a16:creationId xmlns:a16="http://schemas.microsoft.com/office/drawing/2014/main" id="{EBAD56BD-729E-7167-559D-73DC73820C28}"/>
              </a:ext>
            </a:extLst>
          </p:cNvPr>
          <p:cNvSpPr txBox="1">
            <a:spLocks noChangeArrowheads="1"/>
          </p:cNvSpPr>
          <p:nvPr/>
        </p:nvSpPr>
        <p:spPr bwMode="auto">
          <a:xfrm>
            <a:off x="6472238" y="3276600"/>
            <a:ext cx="4741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15234A"/>
                </a:solidFill>
                <a:effectLst/>
                <a:uLnTx/>
                <a:uFillTx/>
                <a:latin typeface="Times New Roman" panose="02020603050405020304" pitchFamily="18" charset="0"/>
                <a:ea typeface="+mn-ea"/>
                <a:cs typeface="Times New Roman" panose="02020603050405020304" pitchFamily="18" charset="0"/>
              </a:rPr>
              <a:t>* Includes Repos that are collateralized by U.S. Govt. Securities</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22" name="Table 21">
            <a:extLst>
              <a:ext uri="{FF2B5EF4-FFF2-40B4-BE49-F238E27FC236}">
                <a16:creationId xmlns:a16="http://schemas.microsoft.com/office/drawing/2014/main" id="{B2974177-13AB-4F5A-F593-6492A87221EB}"/>
              </a:ext>
            </a:extLst>
          </p:cNvPr>
          <p:cNvGraphicFramePr>
            <a:graphicFrameLocks noGrp="1"/>
          </p:cNvGraphicFramePr>
          <p:nvPr/>
        </p:nvGraphicFramePr>
        <p:xfrm>
          <a:off x="1106488" y="3554413"/>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Asset Class</a:t>
                      </a:r>
                    </a:p>
                  </a:txBody>
                  <a:tcPr marL="91449" marR="91449" marT="45798" marB="45798"/>
                </a:tc>
                <a:extLst>
                  <a:ext uri="{0D108BD9-81ED-4DB2-BD59-A6C34878D82A}">
                    <a16:rowId xmlns:a16="http://schemas.microsoft.com/office/drawing/2014/main" val="10000"/>
                  </a:ext>
                </a:extLst>
              </a:tr>
            </a:tbl>
          </a:graphicData>
        </a:graphic>
      </p:graphicFrame>
      <p:graphicFrame>
        <p:nvGraphicFramePr>
          <p:cNvPr id="3" name="Chart 22">
            <a:extLst>
              <a:ext uri="{FF2B5EF4-FFF2-40B4-BE49-F238E27FC236}">
                <a16:creationId xmlns:a16="http://schemas.microsoft.com/office/drawing/2014/main" id="{A8593B56-ED74-6C8F-0787-600B3753A731}"/>
              </a:ext>
            </a:extLst>
          </p:cNvPr>
          <p:cNvGraphicFramePr>
            <a:graphicFrameLocks/>
          </p:cNvGraphicFramePr>
          <p:nvPr/>
        </p:nvGraphicFramePr>
        <p:xfrm>
          <a:off x="1239838" y="3925888"/>
          <a:ext cx="4365625" cy="2357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31" name="Chart 11">
            <a:extLst>
              <a:ext uri="{FF2B5EF4-FFF2-40B4-BE49-F238E27FC236}">
                <a16:creationId xmlns:a16="http://schemas.microsoft.com/office/drawing/2014/main" id="{CC7BEEAB-E932-2790-2D41-E97C9ADA4EE9}"/>
              </a:ext>
            </a:extLst>
          </p:cNvPr>
          <p:cNvGraphicFramePr>
            <a:graphicFrameLocks/>
          </p:cNvGraphicFramePr>
          <p:nvPr/>
        </p:nvGraphicFramePr>
        <p:xfrm>
          <a:off x="6421438" y="3973513"/>
          <a:ext cx="4843462" cy="2357437"/>
        </p:xfrm>
        <a:graphic>
          <a:graphicData uri="http://schemas.openxmlformats.org/presentationml/2006/ole">
            <mc:AlternateContent xmlns:mc="http://schemas.openxmlformats.org/markup-compatibility/2006">
              <mc:Choice xmlns:v="urn:schemas-microsoft-com:vml" Requires="v">
                <p:oleObj name="Chart" r:id="rId3" imgW="4846740" imgH="2365453" progId="Excel.Chart.8">
                  <p:embed/>
                </p:oleObj>
              </mc:Choice>
              <mc:Fallback>
                <p:oleObj name="Chart" r:id="rId3" imgW="4846740" imgH="2365453" progId="Excel.Chart.8">
                  <p:embed/>
                  <p:pic>
                    <p:nvPicPr>
                      <p:cNvPr id="5131" name="Chart 11">
                        <a:extLst>
                          <a:ext uri="{FF2B5EF4-FFF2-40B4-BE49-F238E27FC236}">
                            <a16:creationId xmlns:a16="http://schemas.microsoft.com/office/drawing/2014/main" id="{CC7BEEAB-E932-2790-2D41-E97C9ADA4EE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438" y="3973513"/>
                        <a:ext cx="48434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Table 14">
            <a:extLst>
              <a:ext uri="{FF2B5EF4-FFF2-40B4-BE49-F238E27FC236}">
                <a16:creationId xmlns:a16="http://schemas.microsoft.com/office/drawing/2014/main" id="{52361B81-8654-FF20-BCEC-131C03315235}"/>
              </a:ext>
            </a:extLst>
          </p:cNvPr>
          <p:cNvGraphicFramePr>
            <a:graphicFrameLocks noGrp="1"/>
          </p:cNvGraphicFramePr>
          <p:nvPr/>
        </p:nvGraphicFramePr>
        <p:xfrm>
          <a:off x="6472238" y="3657600"/>
          <a:ext cx="4613275" cy="371475"/>
        </p:xfrm>
        <a:graphic>
          <a:graphicData uri="http://schemas.openxmlformats.org/drawingml/2006/table">
            <a:tbl>
              <a:tblPr firstRow="1" bandRow="1">
                <a:tableStyleId>{5C22544A-7EE6-4342-B048-85BDC9FD1C3A}</a:tableStyleId>
              </a:tblPr>
              <a:tblGrid>
                <a:gridCol w="4613275">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Final Maturity</a:t>
                      </a:r>
                      <a:r>
                        <a:rPr lang="en-US" sz="1800" baseline="0" dirty="0">
                          <a:solidFill>
                            <a:schemeClr val="bg1"/>
                          </a:solidFill>
                          <a:latin typeface="+mn-lt"/>
                          <a:cs typeface="Times New Roman" pitchFamily="18" charset="0"/>
                        </a:rPr>
                        <a:t> Schedule</a:t>
                      </a:r>
                      <a:endParaRPr lang="en-US" sz="1800" dirty="0">
                        <a:solidFill>
                          <a:schemeClr val="bg1"/>
                        </a:solidFill>
                        <a:latin typeface="+mn-lt"/>
                        <a:cs typeface="Times New Roman" pitchFamily="18" charset="0"/>
                      </a:endParaRPr>
                    </a:p>
                  </a:txBody>
                  <a:tcPr marL="91463" marR="91463" marT="45798" marB="45798"/>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81DDFDA6-02F5-00BB-BA52-2E3BAC76712B}"/>
              </a:ext>
            </a:extLst>
          </p:cNvPr>
          <p:cNvGraphicFramePr>
            <a:graphicFrameLocks noGrp="1"/>
          </p:cNvGraphicFramePr>
          <p:nvPr/>
        </p:nvGraphicFramePr>
        <p:xfrm>
          <a:off x="1106488" y="1524000"/>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marL="91449" marR="91449" marT="45798" marB="45798"/>
                </a:tc>
                <a:extLst>
                  <a:ext uri="{0D108BD9-81ED-4DB2-BD59-A6C34878D82A}">
                    <a16:rowId xmlns:a16="http://schemas.microsoft.com/office/drawing/2014/main" val="10000"/>
                  </a:ext>
                </a:extLst>
              </a:tr>
            </a:tbl>
          </a:graphicData>
        </a:graphic>
      </p:graphicFrame>
      <p:sp>
        <p:nvSpPr>
          <p:cNvPr id="26" name="TextBox 25">
            <a:extLst>
              <a:ext uri="{FF2B5EF4-FFF2-40B4-BE49-F238E27FC236}">
                <a16:creationId xmlns:a16="http://schemas.microsoft.com/office/drawing/2014/main" id="{2EC665C3-3CF9-FA13-8710-8273174A6293}"/>
              </a:ext>
            </a:extLst>
          </p:cNvPr>
          <p:cNvSpPr txBox="1"/>
          <p:nvPr/>
        </p:nvSpPr>
        <p:spPr>
          <a:xfrm>
            <a:off x="1106488" y="1895475"/>
            <a:ext cx="4227512" cy="14398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Total Market Value	   $2,888.2 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NAV		   1.0001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Yield (360 basis)	   5.391%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WAM		   33 days</a:t>
            </a:r>
          </a:p>
        </p:txBody>
      </p:sp>
      <p:graphicFrame>
        <p:nvGraphicFramePr>
          <p:cNvPr id="2" name="Table 1">
            <a:extLst>
              <a:ext uri="{FF2B5EF4-FFF2-40B4-BE49-F238E27FC236}">
                <a16:creationId xmlns:a16="http://schemas.microsoft.com/office/drawing/2014/main" id="{F1604FC7-EED9-07F9-CB5A-7269DF64188C}"/>
              </a:ext>
            </a:extLst>
          </p:cNvPr>
          <p:cNvGraphicFramePr>
            <a:graphicFrameLocks noGrp="1"/>
          </p:cNvGraphicFramePr>
          <p:nvPr/>
        </p:nvGraphicFramePr>
        <p:xfrm>
          <a:off x="6248400" y="1508125"/>
          <a:ext cx="4837113" cy="1827213"/>
        </p:xfrm>
        <a:graphic>
          <a:graphicData uri="http://schemas.openxmlformats.org/drawingml/2006/table">
            <a:tbl>
              <a:tblPr firstRow="1" bandRow="1">
                <a:tableStyleId>{5C22544A-7EE6-4342-B048-85BDC9FD1C3A}</a:tableStyleId>
              </a:tblPr>
              <a:tblGrid>
                <a:gridCol w="2050267">
                  <a:extLst>
                    <a:ext uri="{9D8B030D-6E8A-4147-A177-3AD203B41FA5}">
                      <a16:colId xmlns:a16="http://schemas.microsoft.com/office/drawing/2014/main" val="20000"/>
                    </a:ext>
                  </a:extLst>
                </a:gridCol>
                <a:gridCol w="1176064">
                  <a:extLst>
                    <a:ext uri="{9D8B030D-6E8A-4147-A177-3AD203B41FA5}">
                      <a16:colId xmlns:a16="http://schemas.microsoft.com/office/drawing/2014/main" val="20001"/>
                    </a:ext>
                  </a:extLst>
                </a:gridCol>
                <a:gridCol w="1610782">
                  <a:extLst>
                    <a:ext uri="{9D8B030D-6E8A-4147-A177-3AD203B41FA5}">
                      <a16:colId xmlns:a16="http://schemas.microsoft.com/office/drawing/2014/main" val="20002"/>
                    </a:ext>
                  </a:extLst>
                </a:gridCol>
              </a:tblGrid>
              <a:tr h="418069">
                <a:tc>
                  <a:txBody>
                    <a:bodyPr/>
                    <a:lstStyle/>
                    <a:p>
                      <a:pPr algn="ctr"/>
                      <a:r>
                        <a:rPr lang="en-US" sz="1600" b="1" dirty="0">
                          <a:solidFill>
                            <a:schemeClr val="bg1"/>
                          </a:solidFill>
                          <a:latin typeface="Calibri" panose="020F0502020204030204" pitchFamily="34" charset="0"/>
                          <a:cs typeface="Times New Roman" pitchFamily="18" charset="0"/>
                        </a:rPr>
                        <a:t>Credit</a:t>
                      </a:r>
                      <a:r>
                        <a:rPr lang="en-US" sz="1600" b="1" baseline="0" dirty="0">
                          <a:solidFill>
                            <a:schemeClr val="bg1"/>
                          </a:solidFill>
                          <a:latin typeface="Calibri" panose="020F0502020204030204" pitchFamily="34" charset="0"/>
                          <a:cs typeface="Times New Roman" pitchFamily="18" charset="0"/>
                        </a:rPr>
                        <a:t> Quality (S&amp;P)</a:t>
                      </a:r>
                      <a:endParaRPr lang="en-US" sz="1600" b="1" dirty="0">
                        <a:solidFill>
                          <a:schemeClr val="bg1"/>
                        </a:solidFill>
                        <a:latin typeface="Calibri" panose="020F0502020204030204" pitchFamily="34" charset="0"/>
                        <a:cs typeface="Times New Roman" pitchFamily="18" charset="0"/>
                      </a:endParaRP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 of Cost</a:t>
                      </a: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Cost (in mil.)</a:t>
                      </a:r>
                    </a:p>
                  </a:txBody>
                  <a:tcPr marL="91448" marR="91448" marT="45755" marB="45755"/>
                </a:tc>
                <a:extLst>
                  <a:ext uri="{0D108BD9-81ED-4DB2-BD59-A6C34878D82A}">
                    <a16:rowId xmlns:a16="http://schemas.microsoft.com/office/drawing/2014/main" val="10000"/>
                  </a:ext>
                </a:extLst>
              </a:tr>
              <a:tr h="337781">
                <a:tc>
                  <a:txBody>
                    <a:bodyPr/>
                    <a:lstStyle/>
                    <a:p>
                      <a:pPr algn="l"/>
                      <a:r>
                        <a:rPr lang="en-US" sz="1300" b="0" baseline="0" dirty="0">
                          <a:latin typeface="+mn-lt"/>
                          <a:cs typeface="Times New Roman" pitchFamily="18" charset="0"/>
                        </a:rPr>
                        <a:t>U.S. Govt. Securities*</a:t>
                      </a:r>
                      <a:endParaRPr lang="en-US" sz="1300" b="0" dirty="0">
                        <a:latin typeface="+mn-lt"/>
                        <a:cs typeface="Times New Roman" pitchFamily="18" charset="0"/>
                      </a:endParaRPr>
                    </a:p>
                  </a:txBody>
                  <a:tcPr marL="91448" marR="91448" marT="45755" marB="45755"/>
                </a:tc>
                <a:tc>
                  <a:txBody>
                    <a:bodyPr/>
                    <a:lstStyle/>
                    <a:p>
                      <a:pPr algn="ctr"/>
                      <a:r>
                        <a:rPr lang="en-US" sz="1300" b="0" dirty="0">
                          <a:latin typeface="+mn-lt"/>
                          <a:cs typeface="Times New Roman" pitchFamily="18" charset="0"/>
                        </a:rPr>
                        <a:t>86.19%</a:t>
                      </a:r>
                    </a:p>
                  </a:txBody>
                  <a:tcPr marL="91448" marR="91448" marT="45755" marB="45755"/>
                </a:tc>
                <a:tc>
                  <a:txBody>
                    <a:bodyPr/>
                    <a:lstStyle/>
                    <a:p>
                      <a:pPr algn="ctr"/>
                      <a:r>
                        <a:rPr lang="en-US" sz="1300" b="0" dirty="0">
                          <a:latin typeface="+mn-lt"/>
                          <a:cs typeface="Times New Roman" pitchFamily="18" charset="0"/>
                        </a:rPr>
                        <a:t>$2,489.3</a:t>
                      </a:r>
                    </a:p>
                  </a:txBody>
                  <a:tcPr marL="91448" marR="91448" marT="45755" marB="45755"/>
                </a:tc>
                <a:extLst>
                  <a:ext uri="{0D108BD9-81ED-4DB2-BD59-A6C34878D82A}">
                    <a16:rowId xmlns:a16="http://schemas.microsoft.com/office/drawing/2014/main" val="10001"/>
                  </a:ext>
                </a:extLst>
              </a:tr>
              <a:tr h="395801">
                <a:tc>
                  <a:txBody>
                    <a:bodyPr/>
                    <a:lstStyle/>
                    <a:p>
                      <a:pPr algn="l"/>
                      <a:r>
                        <a:rPr lang="en-US" sz="1300" b="0" u="none" dirty="0">
                          <a:latin typeface="+mn-lt"/>
                          <a:cs typeface="Times New Roman" pitchFamily="18" charset="0"/>
                        </a:rPr>
                        <a:t>AAA</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extLst>
                  <a:ext uri="{0D108BD9-81ED-4DB2-BD59-A6C34878D82A}">
                    <a16:rowId xmlns:a16="http://schemas.microsoft.com/office/drawing/2014/main" val="10002"/>
                  </a:ext>
                </a:extLst>
              </a:tr>
              <a:tr h="337781">
                <a:tc>
                  <a:txBody>
                    <a:bodyPr/>
                    <a:lstStyle/>
                    <a:p>
                      <a:pPr algn="l"/>
                      <a:r>
                        <a:rPr lang="en-US" sz="1300" b="0" u="none" dirty="0">
                          <a:latin typeface="+mn-lt"/>
                          <a:cs typeface="Times New Roman" pitchFamily="18" charset="0"/>
                        </a:rPr>
                        <a:t>AA</a:t>
                      </a:r>
                    </a:p>
                  </a:txBody>
                  <a:tcPr marL="91448" marR="91448" marT="45755" marB="45755"/>
                </a:tc>
                <a:tc>
                  <a:txBody>
                    <a:bodyPr/>
                    <a:lstStyle/>
                    <a:p>
                      <a:pPr algn="ctr"/>
                      <a:r>
                        <a:rPr lang="en-US" sz="1300" b="0" u="none" dirty="0">
                          <a:latin typeface="+mn-lt"/>
                          <a:cs typeface="Times New Roman" pitchFamily="18" charset="0"/>
                        </a:rPr>
                        <a:t>5.32%</a:t>
                      </a:r>
                    </a:p>
                  </a:txBody>
                  <a:tcPr marL="91448" marR="91448" marT="45755" marB="45755"/>
                </a:tc>
                <a:tc>
                  <a:txBody>
                    <a:bodyPr/>
                    <a:lstStyle/>
                    <a:p>
                      <a:pPr algn="ctr"/>
                      <a:r>
                        <a:rPr lang="en-US" sz="1300" b="0" u="none" dirty="0">
                          <a:latin typeface="+mn-lt"/>
                          <a:cs typeface="Times New Roman" pitchFamily="18" charset="0"/>
                        </a:rPr>
                        <a:t>$153.8</a:t>
                      </a:r>
                    </a:p>
                  </a:txBody>
                  <a:tcPr marL="91448" marR="91448" marT="45755" marB="45755"/>
                </a:tc>
                <a:extLst>
                  <a:ext uri="{0D108BD9-81ED-4DB2-BD59-A6C34878D82A}">
                    <a16:rowId xmlns:a16="http://schemas.microsoft.com/office/drawing/2014/main" val="10003"/>
                  </a:ext>
                </a:extLst>
              </a:tr>
              <a:tr h="337781">
                <a:tc>
                  <a:txBody>
                    <a:bodyPr/>
                    <a:lstStyle/>
                    <a:p>
                      <a:pPr algn="l"/>
                      <a:r>
                        <a:rPr lang="en-US" sz="1300" b="0" u="none" dirty="0">
                          <a:latin typeface="+mn-lt"/>
                          <a:cs typeface="Times New Roman" pitchFamily="18" charset="0"/>
                        </a:rPr>
                        <a:t>A</a:t>
                      </a:r>
                    </a:p>
                  </a:txBody>
                  <a:tcPr marL="91448" marR="91448" marT="45755" marB="45755"/>
                </a:tc>
                <a:tc>
                  <a:txBody>
                    <a:bodyPr/>
                    <a:lstStyle/>
                    <a:p>
                      <a:pPr algn="ctr"/>
                      <a:r>
                        <a:rPr lang="en-US" sz="1300" b="0" u="none" dirty="0">
                          <a:latin typeface="+mn-lt"/>
                          <a:cs typeface="Times New Roman" pitchFamily="18" charset="0"/>
                        </a:rPr>
                        <a:t>8.49%</a:t>
                      </a:r>
                    </a:p>
                  </a:txBody>
                  <a:tcPr marL="91448" marR="91448" marT="45755" marB="45755"/>
                </a:tc>
                <a:tc>
                  <a:txBody>
                    <a:bodyPr/>
                    <a:lstStyle/>
                    <a:p>
                      <a:pPr algn="ctr"/>
                      <a:r>
                        <a:rPr lang="en-US" sz="1300" b="0" u="none" dirty="0">
                          <a:latin typeface="+mn-lt"/>
                          <a:cs typeface="Times New Roman" pitchFamily="18" charset="0"/>
                        </a:rPr>
                        <a:t>$245.1</a:t>
                      </a:r>
                    </a:p>
                  </a:txBody>
                  <a:tcPr marL="91448" marR="91448" marT="45755" marB="45755"/>
                </a:tc>
                <a:extLst>
                  <a:ext uri="{0D108BD9-81ED-4DB2-BD59-A6C34878D82A}">
                    <a16:rowId xmlns:a16="http://schemas.microsoft.com/office/drawing/2014/main" val="10004"/>
                  </a:ext>
                </a:extLst>
              </a:tr>
            </a:tbl>
          </a:graphicData>
        </a:graphic>
      </p:graphicFrame>
      <p:sp>
        <p:nvSpPr>
          <p:cNvPr id="5171" name="Rectangle 2">
            <a:extLst>
              <a:ext uri="{FF2B5EF4-FFF2-40B4-BE49-F238E27FC236}">
                <a16:creationId xmlns:a16="http://schemas.microsoft.com/office/drawing/2014/main" id="{F5F7BD6D-A935-D32F-0721-4F7AAF1B5732}"/>
              </a:ext>
            </a:extLst>
          </p:cNvPr>
          <p:cNvSpPr>
            <a:spLocks noChangeArrowheads="1"/>
          </p:cNvSpPr>
          <p:nvPr/>
        </p:nvSpPr>
        <p:spPr bwMode="auto">
          <a:xfrm>
            <a:off x="544988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15234A"/>
                </a:solidFill>
                <a:effectLst/>
                <a:uLnTx/>
                <a:uFillTx/>
                <a:latin typeface="Calibri" panose="020F0502020204030204" pitchFamily="34" charset="0"/>
                <a:ea typeface="+mn-ea"/>
                <a:cs typeface="+mn-cs"/>
              </a:rPr>
              <a:t> </a:t>
            </a:r>
          </a:p>
        </p:txBody>
      </p:sp>
      <p:graphicFrame>
        <p:nvGraphicFramePr>
          <p:cNvPr id="4" name="Chart 12">
            <a:extLst>
              <a:ext uri="{FF2B5EF4-FFF2-40B4-BE49-F238E27FC236}">
                <a16:creationId xmlns:a16="http://schemas.microsoft.com/office/drawing/2014/main" id="{C909052B-2C2D-074A-D74D-9495024D6D20}"/>
              </a:ext>
            </a:extLst>
          </p:cNvPr>
          <p:cNvGraphicFramePr>
            <a:graphicFrameLocks/>
          </p:cNvGraphicFramePr>
          <p:nvPr/>
        </p:nvGraphicFramePr>
        <p:xfrm>
          <a:off x="6246813" y="4027488"/>
          <a:ext cx="4799012" cy="21447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Review</a:t>
            </a:r>
          </a:p>
        </p:txBody>
      </p:sp>
      <p:sp>
        <p:nvSpPr>
          <p:cNvPr id="2" name="Slide Number Placeholder 1">
            <a:extLst>
              <a:ext uri="{FF2B5EF4-FFF2-40B4-BE49-F238E27FC236}">
                <a16:creationId xmlns:a16="http://schemas.microsoft.com/office/drawing/2014/main" id="{2A704E4C-4004-4667-BD29-96496FF0300E}"/>
              </a:ext>
            </a:extLst>
          </p:cNvPr>
          <p:cNvSpPr>
            <a:spLocks noGrp="1"/>
          </p:cNvSpPr>
          <p:nvPr>
            <p:ph type="sldNum" sz="quarter" idx="12"/>
          </p:nvPr>
        </p:nvSpPr>
        <p:spPr/>
        <p:txBody>
          <a:bodyPr/>
          <a:lstStyle/>
          <a:p>
            <a:fld id="{939BA12D-66C8-4ADD-AE22-8C591D475314}" type="slidenum">
              <a:rPr lang="en-US" smtClean="0"/>
              <a:t>17</a:t>
            </a:fld>
            <a:endParaRPr lang="en-US" dirty="0"/>
          </a:p>
        </p:txBody>
      </p:sp>
    </p:spTree>
    <p:extLst>
      <p:ext uri="{BB962C8B-B14F-4D97-AF65-F5344CB8AC3E}">
        <p14:creationId xmlns:p14="http://schemas.microsoft.com/office/powerpoint/2010/main" val="194868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Investments Recap</a:t>
            </a:r>
            <a:endParaRPr lang="en-US" sz="2800" b="1" dirty="0">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18</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6645CE11-4444-494B-9E9A-C10A88BB5E51}"/>
              </a:ext>
            </a:extLst>
          </p:cNvPr>
          <p:cNvSpPr/>
          <p:nvPr/>
        </p:nvSpPr>
        <p:spPr>
          <a:xfrm>
            <a:off x="723900" y="1295400"/>
            <a:ext cx="10744200" cy="6149321"/>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All actively managed portfolios outperforming their benchmarks.</a:t>
            </a: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Record earnings being generated and distributed to participants.</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Created a new portfolio, the Passive account.</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Successfully transitioned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for T+1 settlement for corporate and </a:t>
            </a:r>
            <a:r>
              <a:rPr kumimoji="0" lang="en-US" sz="2400" b="0" i="0" u="none" strike="noStrike" kern="1200" cap="none" spc="0" normalizeH="0" baseline="0" noProof="0" dirty="0" err="1">
                <a:ln>
                  <a:noFill/>
                </a:ln>
                <a:solidFill>
                  <a:srgbClr val="15234A"/>
                </a:solidFill>
                <a:effectLst/>
                <a:uLnTx/>
                <a:uFillTx/>
                <a:latin typeface="Calibri" panose="020F0502020204030204"/>
                <a:ea typeface="+mn-ea"/>
                <a:cs typeface="Times New Roman" pitchFamily="18" charset="0"/>
              </a:rPr>
              <a:t>muni</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securities.</a:t>
            </a: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In the process of allowing Managers to sign MSFTA agreements on our behalf to continue investing in delayed settled mortgages.</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Tree>
    <p:extLst>
      <p:ext uri="{BB962C8B-B14F-4D97-AF65-F5344CB8AC3E}">
        <p14:creationId xmlns:p14="http://schemas.microsoft.com/office/powerpoint/2010/main" val="3023752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7BE7C-D163-F996-3516-E61CB72AD6F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EFF98CF-9378-6ADD-0936-918AD2EC3795}"/>
              </a:ext>
            </a:extLst>
          </p:cNvPr>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Investments Recap </a:t>
            </a:r>
            <a:r>
              <a:rPr lang="en-US" sz="3200" b="1" dirty="0">
                <a:cs typeface="Times New Roman" pitchFamily="18" charset="0"/>
              </a:rPr>
              <a:t>(continued)</a:t>
            </a:r>
            <a:endParaRPr lang="en-US" sz="2800" b="1" dirty="0">
              <a:cs typeface="Times New Roman" pitchFamily="18" charset="0"/>
            </a:endParaRPr>
          </a:p>
        </p:txBody>
      </p:sp>
      <p:sp>
        <p:nvSpPr>
          <p:cNvPr id="2" name="Slide Number Placeholder 1">
            <a:extLst>
              <a:ext uri="{FF2B5EF4-FFF2-40B4-BE49-F238E27FC236}">
                <a16:creationId xmlns:a16="http://schemas.microsoft.com/office/drawing/2014/main" id="{406D0A82-ADA5-BD5A-2682-93A5E84845F9}"/>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80C3A06-7273-A54E-74D9-1292F9213B2F}"/>
              </a:ext>
            </a:extLst>
          </p:cNvPr>
          <p:cNvSpPr/>
          <p:nvPr/>
        </p:nvSpPr>
        <p:spPr>
          <a:xfrm>
            <a:off x="723900" y="1295400"/>
            <a:ext cx="10744200" cy="5632257"/>
          </a:xfrm>
          <a:prstGeom prst="rect">
            <a:avLst/>
          </a:prstGeom>
        </p:spPr>
        <p:txBody>
          <a:bodyPr wrap="square" lIns="91385" tIns="45693" rIns="91385" bIns="45693">
            <a:spAutoFit/>
          </a:bodyPr>
          <a:lstStyle/>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Maintaining external Managers ability to realize losses in excess of generated income ($1 million since July 2023).</a:t>
            </a: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lang="en-US" sz="2400" dirty="0">
              <a:solidFill>
                <a:srgbClr val="15234A"/>
              </a:solidFill>
              <a:latin typeface="Calibri" panose="020F0502020204030204"/>
              <a:cs typeface="Times New Roman" pitchFamily="18" charset="0"/>
            </a:endParaRP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Restarted quarterly meetings and due diligence visits with External Managers</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Placed two Managers on watch due to qualitative factors</a:t>
            </a: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Small changes to CIP to allow for incremental increase in earnings potential without adding significant risk (see next three slides): </a:t>
            </a: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5" marR="0" lvl="1"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marR="0" lvl="0" indent="-342905" algn="l" defTabSz="914411"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11"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412643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 &amp;</a:t>
            </a:r>
            <a:br>
              <a:rPr lang="en-US" b="1" dirty="0">
                <a:latin typeface="+mn-lt"/>
              </a:rPr>
            </a:br>
            <a:r>
              <a:rPr lang="en-US" b="1" dirty="0">
                <a:latin typeface="+mn-lt"/>
              </a:rPr>
              <a:t>Pool Balances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87790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CE6B-9758-955C-6473-86F1FB99F96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C319163-A687-B237-DEB6-06D50BDB2230}"/>
              </a:ext>
            </a:extLst>
          </p:cNvPr>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CIP Review - Most Relevant Updates (I)</a:t>
            </a:r>
          </a:p>
        </p:txBody>
      </p:sp>
      <p:sp>
        <p:nvSpPr>
          <p:cNvPr id="484355" name="Rectangle 3">
            <a:extLst>
              <a:ext uri="{FF2B5EF4-FFF2-40B4-BE49-F238E27FC236}">
                <a16:creationId xmlns:a16="http://schemas.microsoft.com/office/drawing/2014/main" id="{4697999F-F13A-8D8F-9456-D8C1E95A2A42}"/>
              </a:ext>
            </a:extLst>
          </p:cNvPr>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2E4DF923-42B2-632B-0928-573BE0AD1C76}"/>
              </a:ext>
            </a:extLst>
          </p:cNvPr>
          <p:cNvSpPr/>
          <p:nvPr/>
        </p:nvSpPr>
        <p:spPr>
          <a:xfrm>
            <a:off x="838200" y="1419225"/>
            <a:ext cx="10744200" cy="4893593"/>
          </a:xfrm>
          <a:prstGeom prst="rect">
            <a:avLst/>
          </a:prstGeom>
        </p:spPr>
        <p:txBody>
          <a:bodyPr wrap="square" lIns="91385" tIns="45693" rIns="91385" bIns="45693">
            <a:spAutoFit/>
          </a:bodyPr>
          <a:lstStyle/>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lang="en-US" sz="2400" dirty="0">
                <a:solidFill>
                  <a:srgbClr val="15234A"/>
                </a:solidFill>
                <a:latin typeface="Calibri" panose="020F0502020204030204"/>
                <a:cs typeface="Times New Roman" pitchFamily="18" charset="0"/>
              </a:rPr>
              <a:t>Added flexibility to the I</a:t>
            </a:r>
            <a:r>
              <a:rPr kumimoji="0" lang="en-US" sz="2400" b="0" i="0" u="none" strike="noStrike" kern="1200" cap="none" spc="0" normalizeH="0" baseline="0" noProof="0" dirty="0" err="1">
                <a:ln>
                  <a:noFill/>
                </a:ln>
                <a:solidFill>
                  <a:srgbClr val="15234A"/>
                </a:solidFill>
                <a:effectLst/>
                <a:uLnTx/>
                <a:uFillTx/>
                <a:latin typeface="Calibri" panose="020F0502020204030204"/>
                <a:ea typeface="+mn-ea"/>
                <a:cs typeface="Times New Roman" pitchFamily="18" charset="0"/>
              </a:rPr>
              <a:t>ntermediate</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Duration Portfolio IP:</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Removed sector limits</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Added Non-Agency MBS and TBA’s as permitted securities</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Removed restrictions related to </a:t>
            </a:r>
            <a:r>
              <a:rPr lang="en-US" sz="2400" dirty="0">
                <a:solidFill>
                  <a:srgbClr val="15234A"/>
                </a:solidFill>
                <a:latin typeface="Calibri" panose="020F0502020204030204"/>
                <a:cs typeface="Times New Roman" pitchFamily="18" charset="0"/>
              </a:rPr>
              <a:t>types of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MBS allowed</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a:t>
            </a:r>
            <a:r>
              <a:rPr lang="en-US" sz="2400" dirty="0">
                <a:solidFill>
                  <a:srgbClr val="15234A"/>
                </a:solidFill>
                <a:latin typeface="Calibri" panose="020F0502020204030204"/>
                <a:cs typeface="Times New Roman" pitchFamily="18" charset="0"/>
              </a:rPr>
              <a:t>Made guidelines for non-Agency MBS product consistent amongst all mandates:</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Only senior tranches allowed (no mezzanine or subordinated)</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 AAA rated required</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No Alt-A or subprime allowed</a:t>
            </a:r>
          </a:p>
          <a:p>
            <a:pPr marR="0" lvl="1" algn="l" defTabSz="914400" rtl="0" eaLnBrk="0" fontAlgn="base" latinLnBrk="0" hangingPunct="0">
              <a:lnSpc>
                <a:spcPct val="100000"/>
              </a:lnSpc>
              <a:spcBef>
                <a:spcPct val="20000"/>
              </a:spcBef>
              <a:spcAft>
                <a:spcPct val="0"/>
              </a:spcAft>
              <a:buClr>
                <a:srgbClr val="666600"/>
              </a:buClr>
              <a:buSzPct val="125000"/>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05031A6C-7079-DA6A-C5F3-08BE3443251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17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DE661-3538-4F5F-C3D4-29B5270EE96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5578BB9-227C-0B8B-D6D4-484F20DE1B04}"/>
              </a:ext>
            </a:extLst>
          </p:cNvPr>
          <p:cNvSpPr>
            <a:spLocks noGrp="1"/>
          </p:cNvSpPr>
          <p:nvPr>
            <p:ph type="title"/>
          </p:nvPr>
        </p:nvSpPr>
        <p:spPr>
          <a:xfrm>
            <a:off x="1333500" y="699842"/>
            <a:ext cx="9753600" cy="685800"/>
          </a:xfrm>
        </p:spPr>
        <p:txBody>
          <a:bodyPr>
            <a:noAutofit/>
          </a:bodyPr>
          <a:lstStyle/>
          <a:p>
            <a:pPr algn="ctr"/>
            <a:r>
              <a:rPr lang="en-US" b="1" dirty="0">
                <a:cs typeface="Times New Roman" pitchFamily="18" charset="0"/>
              </a:rPr>
              <a:t>CIP Review - Most Relevant Updates (II)</a:t>
            </a:r>
          </a:p>
        </p:txBody>
      </p:sp>
      <p:sp>
        <p:nvSpPr>
          <p:cNvPr id="484355" name="Rectangle 3">
            <a:extLst>
              <a:ext uri="{FF2B5EF4-FFF2-40B4-BE49-F238E27FC236}">
                <a16:creationId xmlns:a16="http://schemas.microsoft.com/office/drawing/2014/main" id="{33F386CD-3B27-70E3-5C53-1332F2AE4BC5}"/>
              </a:ext>
            </a:extLst>
          </p:cNvPr>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4E515D4-5ECF-6DAF-2C50-46A11CC4DBDE}"/>
              </a:ext>
            </a:extLst>
          </p:cNvPr>
          <p:cNvSpPr/>
          <p:nvPr/>
        </p:nvSpPr>
        <p:spPr>
          <a:xfrm>
            <a:off x="838200" y="1524000"/>
            <a:ext cx="10744200" cy="5041326"/>
          </a:xfrm>
          <a:prstGeom prst="rect">
            <a:avLst/>
          </a:prstGeom>
        </p:spPr>
        <p:txBody>
          <a:bodyPr wrap="square" lIns="91385" tIns="45693" rIns="91385" bIns="45693">
            <a:spAutoFit/>
          </a:bodyPr>
          <a:lstStyle/>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lang="en-US" sz="2400" dirty="0">
                <a:solidFill>
                  <a:srgbClr val="15234A"/>
                </a:solidFill>
                <a:latin typeface="Calibri" panose="020F0502020204030204"/>
                <a:cs typeface="Times New Roman" pitchFamily="18" charset="0"/>
              </a:rPr>
              <a:t>Allow for the purchase of securities issued under 3(a)4 of the 1933 Securities Act in the Intermediate and Long Duration mandates:</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3(a)4 exemption is for non-profit entities such as Universities and health care systems e.g. Harvard, Yale and Mayo Clinic</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These entities are already allowed under a municipal conduit issuer.</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Must be rated in the three highest classifications (A- or better) by at least two ratings agencies.</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lang="en-US" sz="2400" dirty="0">
              <a:solidFill>
                <a:srgbClr val="15234A"/>
              </a:solidFill>
              <a:latin typeface="Calibri" panose="020F0502020204030204"/>
              <a:cs typeface="Times New Roman" pitchFamily="18" charset="0"/>
            </a:endParaRPr>
          </a:p>
          <a:p>
            <a:pPr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15234A"/>
                </a:solidFill>
                <a:latin typeface="Calibri" panose="020F0502020204030204"/>
                <a:cs typeface="Times New Roman" pitchFamily="18" charset="0"/>
              </a:rPr>
              <a:t>Eliminated the maximum maturity of seven days for CP in the Short Duration Portfolio. </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B3D7FB64-48C3-69FD-1FD2-17469B9AB97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521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D4049-E487-55BB-8C13-A9F6C143995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1D514A3-2C4C-0D82-7132-E8224CA80688}"/>
              </a:ext>
            </a:extLst>
          </p:cNvPr>
          <p:cNvSpPr>
            <a:spLocks noGrp="1"/>
          </p:cNvSpPr>
          <p:nvPr>
            <p:ph type="title"/>
          </p:nvPr>
        </p:nvSpPr>
        <p:spPr>
          <a:xfrm>
            <a:off x="1333500" y="699842"/>
            <a:ext cx="9753600" cy="685800"/>
          </a:xfrm>
        </p:spPr>
        <p:txBody>
          <a:bodyPr>
            <a:noAutofit/>
          </a:bodyPr>
          <a:lstStyle/>
          <a:p>
            <a:pPr algn="ctr"/>
            <a:r>
              <a:rPr lang="en-US" b="1" dirty="0">
                <a:cs typeface="Times New Roman" pitchFamily="18" charset="0"/>
              </a:rPr>
              <a:t>CIP Review - Most Relevant Updates (III)</a:t>
            </a:r>
          </a:p>
        </p:txBody>
      </p:sp>
      <p:sp>
        <p:nvSpPr>
          <p:cNvPr id="484355" name="Rectangle 3">
            <a:extLst>
              <a:ext uri="{FF2B5EF4-FFF2-40B4-BE49-F238E27FC236}">
                <a16:creationId xmlns:a16="http://schemas.microsoft.com/office/drawing/2014/main" id="{C8997510-E571-FF9E-FEA1-C322B14591FC}"/>
              </a:ext>
            </a:extLst>
          </p:cNvPr>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a:extLst>
              <a:ext uri="{FF2B5EF4-FFF2-40B4-BE49-F238E27FC236}">
                <a16:creationId xmlns:a16="http://schemas.microsoft.com/office/drawing/2014/main" id="{DDB628F7-A544-19B5-B76D-04710D39EECF}"/>
              </a:ext>
            </a:extLst>
          </p:cNvPr>
          <p:cNvSpPr/>
          <p:nvPr/>
        </p:nvSpPr>
        <p:spPr>
          <a:xfrm>
            <a:off x="838200" y="1884218"/>
            <a:ext cx="10744200" cy="4228795"/>
          </a:xfrm>
          <a:prstGeom prst="rect">
            <a:avLst/>
          </a:prstGeom>
        </p:spPr>
        <p:txBody>
          <a:bodyPr wrap="square" lIns="91385" tIns="45693" rIns="91385" bIns="45693">
            <a:spAutoFit/>
          </a:bodyPr>
          <a:lstStyle/>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Created a U.S. Government guaranteed ABS section in the Long Duration portfolio (to mimic Intermediate Duration portfolio).</a:t>
            </a:r>
          </a:p>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 typeface="Wingdings" pitchFamily="2" charset="2"/>
              <a:buChar char="q"/>
              <a:tabLst/>
              <a:defRPr/>
            </a:pPr>
            <a:r>
              <a:rPr lang="en-US" sz="2400" dirty="0">
                <a:solidFill>
                  <a:srgbClr val="15234A"/>
                </a:solidFill>
                <a:latin typeface="Calibri" panose="020F0502020204030204"/>
                <a:cs typeface="Times New Roman" pitchFamily="18" charset="0"/>
              </a:rPr>
              <a:t>Small changes to the Asset Backed Securities section of IPs related to Subprime Auto ABS: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Added clarity to language on which tickers are allowed</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Extended WAL from less than 2 years to less than 2.25 years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Minimum deal and ticker amounts outstanding now measured at time of purchase. </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8C6A6522-FD30-E8CB-3D81-F3504138E8C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074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6DC72-E9EE-CC97-4DD9-EA0A9953A90D}"/>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DE6004DA-3A32-639A-9D44-8E3457AF1D77}"/>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Economic and</a:t>
            </a:r>
            <a:br>
              <a:rPr lang="en-US" b="1" dirty="0">
                <a:cs typeface="Times New Roman" pitchFamily="18" charset="0"/>
              </a:rPr>
            </a:br>
            <a:r>
              <a:rPr lang="en-US" b="1" dirty="0">
                <a:cs typeface="Times New Roman" pitchFamily="18" charset="0"/>
              </a:rPr>
              <a:t>Market Environment</a:t>
            </a:r>
          </a:p>
        </p:txBody>
      </p:sp>
      <p:sp>
        <p:nvSpPr>
          <p:cNvPr id="2" name="Slide Number Placeholder 1">
            <a:extLst>
              <a:ext uri="{FF2B5EF4-FFF2-40B4-BE49-F238E27FC236}">
                <a16:creationId xmlns:a16="http://schemas.microsoft.com/office/drawing/2014/main" id="{5A70501E-641C-87E1-4F70-E1F673EC5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97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lstStyle/>
          <a:p>
            <a:r>
              <a:rPr lang="en-US" dirty="0"/>
              <a:t>1</a:t>
            </a:r>
            <a:r>
              <a:rPr lang="en-US" baseline="30000" dirty="0"/>
              <a:t>st</a:t>
            </a:r>
            <a:r>
              <a:rPr lang="en-US" dirty="0"/>
              <a:t> Quarter GDP</a:t>
            </a:r>
          </a:p>
        </p:txBody>
      </p:sp>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277390A-EDA9-899C-BE2C-0666413AC43F}"/>
              </a:ext>
            </a:extLst>
          </p:cNvPr>
          <p:cNvSpPr>
            <a:spLocks noGrp="1"/>
          </p:cNvSpPr>
          <p:nvPr>
            <p:ph sz="half" idx="1"/>
          </p:nvPr>
        </p:nvSpPr>
        <p:spPr>
          <a:xfrm>
            <a:off x="6040118" y="1649852"/>
            <a:ext cx="5483015" cy="3558296"/>
          </a:xfrm>
        </p:spPr>
        <p:txBody>
          <a:bodyPr>
            <a:noAutofit/>
          </a:bodyPr>
          <a:lstStyle/>
          <a:p>
            <a:pPr marL="0" indent="0" algn="ctr">
              <a:buNone/>
            </a:pPr>
            <a:endParaRPr lang="en-US" sz="2400" dirty="0"/>
          </a:p>
          <a:p>
            <a:r>
              <a:rPr lang="en-US" sz="2400" dirty="0"/>
              <a:t>Consumption grew 2.5%, with services up 4%, and goods -0.4%.</a:t>
            </a:r>
          </a:p>
          <a:p>
            <a:r>
              <a:rPr lang="en-US" sz="2400" dirty="0"/>
              <a:t>The rise is service spending was primarily driven by increases in healthcare, financial services, and insurance. </a:t>
            </a:r>
            <a:endParaRPr lang="en-US" sz="2000" dirty="0"/>
          </a:p>
        </p:txBody>
      </p:sp>
      <p:pic>
        <p:nvPicPr>
          <p:cNvPr id="3" name="Picture 2">
            <a:extLst>
              <a:ext uri="{FF2B5EF4-FFF2-40B4-BE49-F238E27FC236}">
                <a16:creationId xmlns:a16="http://schemas.microsoft.com/office/drawing/2014/main" id="{62681405-246A-7565-827D-D02A906947D1}"/>
              </a:ext>
            </a:extLst>
          </p:cNvPr>
          <p:cNvPicPr>
            <a:picLocks noChangeAspect="1"/>
          </p:cNvPicPr>
          <p:nvPr/>
        </p:nvPicPr>
        <p:blipFill>
          <a:blip r:embed="rId2"/>
          <a:stretch>
            <a:fillRect/>
          </a:stretch>
        </p:blipFill>
        <p:spPr>
          <a:xfrm>
            <a:off x="838198" y="1649852"/>
            <a:ext cx="4925676" cy="3558296"/>
          </a:xfrm>
          <a:prstGeom prst="rect">
            <a:avLst/>
          </a:prstGeom>
        </p:spPr>
      </p:pic>
    </p:spTree>
    <p:extLst>
      <p:ext uri="{BB962C8B-B14F-4D97-AF65-F5344CB8AC3E}">
        <p14:creationId xmlns:p14="http://schemas.microsoft.com/office/powerpoint/2010/main" val="3942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lstStyle/>
          <a:p>
            <a:r>
              <a:rPr lang="en-US" dirty="0"/>
              <a:t>Unemployment</a:t>
            </a:r>
          </a:p>
        </p:txBody>
      </p:sp>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277390A-EDA9-899C-BE2C-0666413AC43F}"/>
              </a:ext>
            </a:extLst>
          </p:cNvPr>
          <p:cNvSpPr>
            <a:spLocks noGrp="1"/>
          </p:cNvSpPr>
          <p:nvPr>
            <p:ph sz="half" idx="1"/>
          </p:nvPr>
        </p:nvSpPr>
        <p:spPr>
          <a:xfrm>
            <a:off x="838200" y="4859163"/>
            <a:ext cx="10515600" cy="1140462"/>
          </a:xfrm>
        </p:spPr>
        <p:txBody>
          <a:bodyPr>
            <a:noAutofit/>
          </a:bodyPr>
          <a:lstStyle/>
          <a:p>
            <a:pPr marL="0" indent="0" algn="ctr">
              <a:buNone/>
            </a:pPr>
            <a:endParaRPr lang="en-US" sz="2400" dirty="0"/>
          </a:p>
        </p:txBody>
      </p:sp>
      <p:pic>
        <p:nvPicPr>
          <p:cNvPr id="7" name="Picture 6">
            <a:extLst>
              <a:ext uri="{FF2B5EF4-FFF2-40B4-BE49-F238E27FC236}">
                <a16:creationId xmlns:a16="http://schemas.microsoft.com/office/drawing/2014/main" id="{7EC44A6E-701E-3C6B-6F5F-ADCC13A26814}"/>
              </a:ext>
            </a:extLst>
          </p:cNvPr>
          <p:cNvPicPr>
            <a:picLocks noChangeAspect="1"/>
          </p:cNvPicPr>
          <p:nvPr/>
        </p:nvPicPr>
        <p:blipFill>
          <a:blip r:embed="rId2"/>
          <a:stretch>
            <a:fillRect/>
          </a:stretch>
        </p:blipFill>
        <p:spPr>
          <a:xfrm>
            <a:off x="490109" y="1558677"/>
            <a:ext cx="11211781" cy="3916036"/>
          </a:xfrm>
          <a:prstGeom prst="rect">
            <a:avLst/>
          </a:prstGeom>
        </p:spPr>
      </p:pic>
    </p:spTree>
    <p:extLst>
      <p:ext uri="{BB962C8B-B14F-4D97-AF65-F5344CB8AC3E}">
        <p14:creationId xmlns:p14="http://schemas.microsoft.com/office/powerpoint/2010/main" val="340501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lstStyle/>
          <a:p>
            <a:r>
              <a:rPr lang="en-US" dirty="0"/>
              <a:t>Labor Market Normalizing?</a:t>
            </a:r>
          </a:p>
        </p:txBody>
      </p:sp>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277390A-EDA9-899C-BE2C-0666413AC43F}"/>
              </a:ext>
            </a:extLst>
          </p:cNvPr>
          <p:cNvSpPr>
            <a:spLocks noGrp="1"/>
          </p:cNvSpPr>
          <p:nvPr>
            <p:ph sz="half" idx="1"/>
          </p:nvPr>
        </p:nvSpPr>
        <p:spPr>
          <a:xfrm>
            <a:off x="838200" y="4859163"/>
            <a:ext cx="10515600" cy="1140462"/>
          </a:xfrm>
        </p:spPr>
        <p:txBody>
          <a:bodyPr>
            <a:noAutofit/>
          </a:bodyPr>
          <a:lstStyle/>
          <a:p>
            <a:pPr marL="0" indent="0" algn="ctr">
              <a:buNone/>
            </a:pPr>
            <a:endParaRPr lang="en-US" sz="2400" dirty="0"/>
          </a:p>
        </p:txBody>
      </p:sp>
      <p:pic>
        <p:nvPicPr>
          <p:cNvPr id="6" name="Picture 5">
            <a:extLst>
              <a:ext uri="{FF2B5EF4-FFF2-40B4-BE49-F238E27FC236}">
                <a16:creationId xmlns:a16="http://schemas.microsoft.com/office/drawing/2014/main" id="{3E33B516-A86F-68B4-0F1A-B0A169471842}"/>
              </a:ext>
            </a:extLst>
          </p:cNvPr>
          <p:cNvPicPr>
            <a:picLocks noChangeAspect="1"/>
          </p:cNvPicPr>
          <p:nvPr/>
        </p:nvPicPr>
        <p:blipFill>
          <a:blip r:embed="rId2"/>
          <a:stretch>
            <a:fillRect/>
          </a:stretch>
        </p:blipFill>
        <p:spPr>
          <a:xfrm>
            <a:off x="467698" y="1599384"/>
            <a:ext cx="11256604" cy="4157073"/>
          </a:xfrm>
          <a:prstGeom prst="rect">
            <a:avLst/>
          </a:prstGeom>
        </p:spPr>
      </p:pic>
    </p:spTree>
    <p:extLst>
      <p:ext uri="{BB962C8B-B14F-4D97-AF65-F5344CB8AC3E}">
        <p14:creationId xmlns:p14="http://schemas.microsoft.com/office/powerpoint/2010/main" val="26627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33103-EA06-FE21-7279-BC5E1065C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D5653-7FF0-0CB9-F58E-4DFB54220D00}"/>
              </a:ext>
            </a:extLst>
          </p:cNvPr>
          <p:cNvSpPr>
            <a:spLocks noGrp="1"/>
          </p:cNvSpPr>
          <p:nvPr>
            <p:ph type="title"/>
          </p:nvPr>
        </p:nvSpPr>
        <p:spPr/>
        <p:txBody>
          <a:bodyPr/>
          <a:lstStyle/>
          <a:p>
            <a:r>
              <a:rPr lang="en-US" dirty="0"/>
              <a:t>Fed Funds Rate</a:t>
            </a:r>
          </a:p>
        </p:txBody>
      </p:sp>
      <p:sp>
        <p:nvSpPr>
          <p:cNvPr id="4" name="Content Placeholder 3">
            <a:extLst>
              <a:ext uri="{FF2B5EF4-FFF2-40B4-BE49-F238E27FC236}">
                <a16:creationId xmlns:a16="http://schemas.microsoft.com/office/drawing/2014/main" id="{6B270778-B464-1504-03CA-D1441ECA774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EFB2AA4E-69DB-2D26-E334-64B6B99FDE0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9F2EB8E5-94BE-B595-2E60-ED14DA02C4D6}"/>
              </a:ext>
            </a:extLst>
          </p:cNvPr>
          <p:cNvSpPr>
            <a:spLocks noGrp="1"/>
          </p:cNvSpPr>
          <p:nvPr>
            <p:ph sz="half" idx="1"/>
          </p:nvPr>
        </p:nvSpPr>
        <p:spPr>
          <a:xfrm>
            <a:off x="838200" y="4859163"/>
            <a:ext cx="10515600" cy="1140462"/>
          </a:xfrm>
        </p:spPr>
        <p:txBody>
          <a:bodyPr>
            <a:noAutofit/>
          </a:bodyPr>
          <a:lstStyle/>
          <a:p>
            <a:pPr marL="0" indent="0" algn="ctr">
              <a:buNone/>
            </a:pPr>
            <a:endParaRPr lang="en-US" sz="2400" dirty="0"/>
          </a:p>
        </p:txBody>
      </p:sp>
      <p:pic>
        <p:nvPicPr>
          <p:cNvPr id="6" name="Picture 5">
            <a:extLst>
              <a:ext uri="{FF2B5EF4-FFF2-40B4-BE49-F238E27FC236}">
                <a16:creationId xmlns:a16="http://schemas.microsoft.com/office/drawing/2014/main" id="{BAD03621-44C0-E6A0-89C1-1EBE2ED80AFE}"/>
              </a:ext>
            </a:extLst>
          </p:cNvPr>
          <p:cNvPicPr>
            <a:picLocks noChangeAspect="1"/>
          </p:cNvPicPr>
          <p:nvPr/>
        </p:nvPicPr>
        <p:blipFill>
          <a:blip r:embed="rId2"/>
          <a:stretch>
            <a:fillRect/>
          </a:stretch>
        </p:blipFill>
        <p:spPr>
          <a:xfrm>
            <a:off x="489085" y="1625600"/>
            <a:ext cx="11186448" cy="3901263"/>
          </a:xfrm>
          <a:prstGeom prst="rect">
            <a:avLst/>
          </a:prstGeom>
        </p:spPr>
      </p:pic>
    </p:spTree>
    <p:extLst>
      <p:ext uri="{BB962C8B-B14F-4D97-AF65-F5344CB8AC3E}">
        <p14:creationId xmlns:p14="http://schemas.microsoft.com/office/powerpoint/2010/main" val="3086753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lstStyle/>
          <a:p>
            <a:r>
              <a:rPr lang="en-US" dirty="0"/>
              <a:t>Inflation vs Money Supply</a:t>
            </a:r>
          </a:p>
        </p:txBody>
      </p:sp>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277390A-EDA9-899C-BE2C-0666413AC43F}"/>
              </a:ext>
            </a:extLst>
          </p:cNvPr>
          <p:cNvSpPr>
            <a:spLocks noGrp="1"/>
          </p:cNvSpPr>
          <p:nvPr>
            <p:ph sz="half" idx="1"/>
          </p:nvPr>
        </p:nvSpPr>
        <p:spPr>
          <a:xfrm>
            <a:off x="838200" y="4859163"/>
            <a:ext cx="10515600" cy="1140462"/>
          </a:xfrm>
        </p:spPr>
        <p:txBody>
          <a:bodyPr>
            <a:noAutofit/>
          </a:bodyPr>
          <a:lstStyle/>
          <a:p>
            <a:pPr marL="0" indent="0" algn="ctr">
              <a:buNone/>
            </a:pPr>
            <a:endParaRPr lang="en-US" sz="2400" dirty="0"/>
          </a:p>
        </p:txBody>
      </p:sp>
      <p:pic>
        <p:nvPicPr>
          <p:cNvPr id="7" name="Picture 6">
            <a:extLst>
              <a:ext uri="{FF2B5EF4-FFF2-40B4-BE49-F238E27FC236}">
                <a16:creationId xmlns:a16="http://schemas.microsoft.com/office/drawing/2014/main" id="{442B2FF7-63E5-64DD-4F15-73968BE57C6F}"/>
              </a:ext>
            </a:extLst>
          </p:cNvPr>
          <p:cNvPicPr>
            <a:picLocks noChangeAspect="1"/>
          </p:cNvPicPr>
          <p:nvPr/>
        </p:nvPicPr>
        <p:blipFill>
          <a:blip r:embed="rId2"/>
          <a:stretch>
            <a:fillRect/>
          </a:stretch>
        </p:blipFill>
        <p:spPr>
          <a:xfrm>
            <a:off x="540403" y="1571223"/>
            <a:ext cx="11102098" cy="4120018"/>
          </a:xfrm>
          <a:prstGeom prst="rect">
            <a:avLst/>
          </a:prstGeom>
        </p:spPr>
      </p:pic>
    </p:spTree>
    <p:extLst>
      <p:ext uri="{BB962C8B-B14F-4D97-AF65-F5344CB8AC3E}">
        <p14:creationId xmlns:p14="http://schemas.microsoft.com/office/powerpoint/2010/main" val="962988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normAutofit/>
          </a:bodyPr>
          <a:lstStyle/>
          <a:p>
            <a:r>
              <a:rPr lang="en-US" dirty="0"/>
              <a:t>Consumer</a:t>
            </a:r>
          </a:p>
        </p:txBody>
      </p:sp>
      <p:sp>
        <p:nvSpPr>
          <p:cNvPr id="13" name="Content Placeholder 12">
            <a:extLst>
              <a:ext uri="{FF2B5EF4-FFF2-40B4-BE49-F238E27FC236}">
                <a16:creationId xmlns:a16="http://schemas.microsoft.com/office/drawing/2014/main" id="{A8BB3054-EE0E-6B44-C3AA-A0CFF10456D3}"/>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F718B05D-D9B3-EAEA-D5E0-3BCEA990CEA1}"/>
              </a:ext>
            </a:extLst>
          </p:cNvPr>
          <p:cNvPicPr>
            <a:picLocks noChangeAspect="1"/>
          </p:cNvPicPr>
          <p:nvPr/>
        </p:nvPicPr>
        <p:blipFill>
          <a:blip r:embed="rId2"/>
          <a:stretch>
            <a:fillRect/>
          </a:stretch>
        </p:blipFill>
        <p:spPr>
          <a:xfrm>
            <a:off x="514334" y="1677176"/>
            <a:ext cx="11163331" cy="4108310"/>
          </a:xfrm>
          <a:prstGeom prst="rect">
            <a:avLst/>
          </a:prstGeom>
        </p:spPr>
      </p:pic>
    </p:spTree>
    <p:extLst>
      <p:ext uri="{BB962C8B-B14F-4D97-AF65-F5344CB8AC3E}">
        <p14:creationId xmlns:p14="http://schemas.microsoft.com/office/powerpoint/2010/main" val="289382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013451"/>
          </a:xfrm>
        </p:spPr>
        <p:txBody>
          <a:bodyPr>
            <a:normAutofit/>
          </a:bodyPr>
          <a:lstStyle/>
          <a:p>
            <a:pPr algn="ctr"/>
            <a:r>
              <a:rPr lang="en-US" b="1" dirty="0"/>
              <a:t>Florida Economy </a:t>
            </a:r>
          </a:p>
        </p:txBody>
      </p:sp>
      <p:sp>
        <p:nvSpPr>
          <p:cNvPr id="3" name="Content Placeholder 2"/>
          <p:cNvSpPr>
            <a:spLocks noGrp="1"/>
          </p:cNvSpPr>
          <p:nvPr>
            <p:ph idx="1"/>
          </p:nvPr>
        </p:nvSpPr>
        <p:spPr>
          <a:xfrm>
            <a:off x="762000" y="1473329"/>
            <a:ext cx="10515600" cy="4277927"/>
          </a:xfrm>
        </p:spPr>
        <p:txBody>
          <a:bodyPr>
            <a:noAutofit/>
          </a:bodyPr>
          <a:lstStyle/>
          <a:p>
            <a:r>
              <a:rPr lang="en-US" sz="1800" b="1" dirty="0"/>
              <a:t>July 2023 unemployment rate</a:t>
            </a:r>
            <a:r>
              <a:rPr lang="en-US" sz="1800" dirty="0"/>
              <a:t>:</a:t>
            </a:r>
          </a:p>
          <a:p>
            <a:pPr lvl="1"/>
            <a:r>
              <a:rPr lang="en-US" sz="1600" dirty="0"/>
              <a:t>U.S.  3.7%</a:t>
            </a:r>
          </a:p>
          <a:p>
            <a:pPr lvl="1"/>
            <a:r>
              <a:rPr lang="en-US" sz="1600" dirty="0"/>
              <a:t>FL:    3.0%</a:t>
            </a:r>
          </a:p>
          <a:p>
            <a:pPr marL="457200" lvl="1" indent="0">
              <a:buNone/>
            </a:pPr>
            <a:endParaRPr lang="en-US" sz="1800" dirty="0"/>
          </a:p>
          <a:p>
            <a:r>
              <a:rPr lang="en-US" sz="1800" b="1" dirty="0"/>
              <a:t>Consumer Perceptions </a:t>
            </a:r>
            <a:r>
              <a:rPr lang="en-US" sz="1800" dirty="0"/>
              <a:t>-- Over the past 18 months, consumer sentiment had improved to 71.6 in July 2023 and 71.2 in August 2023, but has since declined. The reading was 69.7 in December 2023 and still remains below the long-run average (85.0). The National Economic Estimating Conference suggests sentiment will not move above the average until FY 2025-26</a:t>
            </a:r>
            <a:r>
              <a:rPr lang="en-US" sz="1200" dirty="0"/>
              <a:t>.</a:t>
            </a:r>
          </a:p>
          <a:p>
            <a:pPr marL="0" indent="0">
              <a:buNone/>
            </a:pPr>
            <a:endParaRPr lang="en-US" sz="1200" dirty="0"/>
          </a:p>
          <a:p>
            <a:r>
              <a:rPr lang="en-US" sz="1800" b="1" dirty="0"/>
              <a:t>Population Growth -- </a:t>
            </a:r>
            <a:r>
              <a:rPr lang="en-US" sz="1800" dirty="0"/>
              <a:t>Florida is currently the third most populous state, behind California and Texas, with 21,538,187 permanent residents recorded as part of the 2020 Census.</a:t>
            </a:r>
          </a:p>
          <a:p>
            <a:endParaRPr lang="en-US" sz="1800" dirty="0"/>
          </a:p>
        </p:txBody>
      </p:sp>
      <p:sp>
        <p:nvSpPr>
          <p:cNvPr id="4" name="Slide Number Placeholder 3">
            <a:extLst>
              <a:ext uri="{FF2B5EF4-FFF2-40B4-BE49-F238E27FC236}">
                <a16:creationId xmlns:a16="http://schemas.microsoft.com/office/drawing/2014/main" id="{DADEEFC7-0362-4D40-BB16-68C327F29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90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lstStyle/>
          <a:p>
            <a:r>
              <a:rPr lang="en-US" dirty="0"/>
              <a:t>Borrowing at Higher Rates</a:t>
            </a:r>
          </a:p>
        </p:txBody>
      </p:sp>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277390A-EDA9-899C-BE2C-0666413AC43F}"/>
              </a:ext>
            </a:extLst>
          </p:cNvPr>
          <p:cNvSpPr>
            <a:spLocks noGrp="1"/>
          </p:cNvSpPr>
          <p:nvPr>
            <p:ph sz="half" idx="1"/>
          </p:nvPr>
        </p:nvSpPr>
        <p:spPr>
          <a:xfrm>
            <a:off x="838200" y="4859163"/>
            <a:ext cx="10515600" cy="1140462"/>
          </a:xfrm>
        </p:spPr>
        <p:txBody>
          <a:bodyPr>
            <a:noAutofit/>
          </a:bodyPr>
          <a:lstStyle/>
          <a:p>
            <a:pPr marL="0" indent="0" algn="ctr">
              <a:buNone/>
            </a:pPr>
            <a:endParaRPr lang="en-US" sz="2400" dirty="0"/>
          </a:p>
        </p:txBody>
      </p:sp>
      <p:pic>
        <p:nvPicPr>
          <p:cNvPr id="6" name="Picture 5">
            <a:extLst>
              <a:ext uri="{FF2B5EF4-FFF2-40B4-BE49-F238E27FC236}">
                <a16:creationId xmlns:a16="http://schemas.microsoft.com/office/drawing/2014/main" id="{FA53E274-90C6-3E16-8B6B-F45D04BAC4DA}"/>
              </a:ext>
            </a:extLst>
          </p:cNvPr>
          <p:cNvPicPr>
            <a:picLocks noChangeAspect="1"/>
          </p:cNvPicPr>
          <p:nvPr/>
        </p:nvPicPr>
        <p:blipFill>
          <a:blip r:embed="rId2"/>
          <a:stretch>
            <a:fillRect/>
          </a:stretch>
        </p:blipFill>
        <p:spPr>
          <a:xfrm>
            <a:off x="478336" y="1691680"/>
            <a:ext cx="11235327" cy="4167253"/>
          </a:xfrm>
          <a:prstGeom prst="rect">
            <a:avLst/>
          </a:prstGeom>
        </p:spPr>
      </p:pic>
    </p:spTree>
    <p:extLst>
      <p:ext uri="{BB962C8B-B14F-4D97-AF65-F5344CB8AC3E}">
        <p14:creationId xmlns:p14="http://schemas.microsoft.com/office/powerpoint/2010/main" val="2655703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lstStyle/>
          <a:p>
            <a:r>
              <a:rPr lang="en-US" dirty="0"/>
              <a:t>Federal Deficit vs GDP</a:t>
            </a:r>
          </a:p>
        </p:txBody>
      </p:sp>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277390A-EDA9-899C-BE2C-0666413AC43F}"/>
              </a:ext>
            </a:extLst>
          </p:cNvPr>
          <p:cNvSpPr>
            <a:spLocks noGrp="1"/>
          </p:cNvSpPr>
          <p:nvPr>
            <p:ph sz="half" idx="1"/>
          </p:nvPr>
        </p:nvSpPr>
        <p:spPr>
          <a:xfrm>
            <a:off x="838200" y="4859163"/>
            <a:ext cx="10515600" cy="1140462"/>
          </a:xfrm>
        </p:spPr>
        <p:txBody>
          <a:bodyPr>
            <a:noAutofit/>
          </a:bodyPr>
          <a:lstStyle/>
          <a:p>
            <a:pPr marL="0" indent="0" algn="ctr">
              <a:buNone/>
            </a:pPr>
            <a:endParaRPr lang="en-US" sz="2400" dirty="0"/>
          </a:p>
        </p:txBody>
      </p:sp>
      <p:pic>
        <p:nvPicPr>
          <p:cNvPr id="6" name="Picture 5">
            <a:extLst>
              <a:ext uri="{FF2B5EF4-FFF2-40B4-BE49-F238E27FC236}">
                <a16:creationId xmlns:a16="http://schemas.microsoft.com/office/drawing/2014/main" id="{BB4E9449-BCB5-1FEB-2D98-5D27ED5D7C49}"/>
              </a:ext>
            </a:extLst>
          </p:cNvPr>
          <p:cNvPicPr>
            <a:picLocks noChangeAspect="1"/>
          </p:cNvPicPr>
          <p:nvPr/>
        </p:nvPicPr>
        <p:blipFill>
          <a:blip r:embed="rId2"/>
          <a:stretch>
            <a:fillRect/>
          </a:stretch>
        </p:blipFill>
        <p:spPr>
          <a:xfrm>
            <a:off x="516467" y="1618055"/>
            <a:ext cx="11159066" cy="4159289"/>
          </a:xfrm>
          <a:prstGeom prst="rect">
            <a:avLst/>
          </a:prstGeom>
        </p:spPr>
      </p:pic>
    </p:spTree>
    <p:extLst>
      <p:ext uri="{BB962C8B-B14F-4D97-AF65-F5344CB8AC3E}">
        <p14:creationId xmlns:p14="http://schemas.microsoft.com/office/powerpoint/2010/main" val="1258080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F754-E372-1CB4-7C6C-79A8F5BC1A86}"/>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277390A-EDA9-899C-BE2C-0666413AC43F}"/>
              </a:ext>
            </a:extLst>
          </p:cNvPr>
          <p:cNvSpPr>
            <a:spLocks noGrp="1"/>
          </p:cNvSpPr>
          <p:nvPr>
            <p:ph sz="half" idx="1"/>
          </p:nvPr>
        </p:nvSpPr>
        <p:spPr>
          <a:xfrm>
            <a:off x="838200" y="4859163"/>
            <a:ext cx="10515600" cy="1140462"/>
          </a:xfrm>
        </p:spPr>
        <p:txBody>
          <a:bodyPr>
            <a:noAutofit/>
          </a:bodyPr>
          <a:lstStyle/>
          <a:p>
            <a:pPr marL="0" indent="0" algn="ctr">
              <a:buNone/>
            </a:pPr>
            <a:endParaRPr lang="en-US" sz="2400" dirty="0"/>
          </a:p>
        </p:txBody>
      </p:sp>
      <p:pic>
        <p:nvPicPr>
          <p:cNvPr id="7" name="Picture 6">
            <a:extLst>
              <a:ext uri="{FF2B5EF4-FFF2-40B4-BE49-F238E27FC236}">
                <a16:creationId xmlns:a16="http://schemas.microsoft.com/office/drawing/2014/main" id="{BDC26B6F-3786-B9C2-CACA-899CC7F41CC8}"/>
              </a:ext>
            </a:extLst>
          </p:cNvPr>
          <p:cNvPicPr>
            <a:picLocks noChangeAspect="1"/>
          </p:cNvPicPr>
          <p:nvPr/>
        </p:nvPicPr>
        <p:blipFill>
          <a:blip r:embed="rId2"/>
          <a:stretch>
            <a:fillRect/>
          </a:stretch>
        </p:blipFill>
        <p:spPr>
          <a:xfrm>
            <a:off x="520804" y="778933"/>
            <a:ext cx="11118726" cy="5167859"/>
          </a:xfrm>
          <a:prstGeom prst="rect">
            <a:avLst/>
          </a:prstGeom>
        </p:spPr>
      </p:pic>
    </p:spTree>
    <p:extLst>
      <p:ext uri="{BB962C8B-B14F-4D97-AF65-F5344CB8AC3E}">
        <p14:creationId xmlns:p14="http://schemas.microsoft.com/office/powerpoint/2010/main" val="579813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F7C40D-8731-9784-2326-2764DE08689D}"/>
              </a:ext>
            </a:extLst>
          </p:cNvPr>
          <p:cNvSpPr>
            <a:spLocks noGrp="1"/>
          </p:cNvSpPr>
          <p:nvPr>
            <p:ph sz="half" idx="2"/>
          </p:nvPr>
        </p:nvSpPr>
        <p:spPr>
          <a:xfrm>
            <a:off x="11308081" y="4859163"/>
            <a:ext cx="45719" cy="119237"/>
          </a:xfrm>
        </p:spPr>
        <p:txBody>
          <a:bodyPr>
            <a:normAutofit fontScale="25000" lnSpcReduction="20000"/>
          </a:bodyPr>
          <a:lstStyle/>
          <a:p>
            <a:endParaRPr lang="en-US" dirty="0"/>
          </a:p>
        </p:txBody>
      </p:sp>
      <p:sp>
        <p:nvSpPr>
          <p:cNvPr id="5" name="Slide Number Placeholder 4">
            <a:extLst>
              <a:ext uri="{FF2B5EF4-FFF2-40B4-BE49-F238E27FC236}">
                <a16:creationId xmlns:a16="http://schemas.microsoft.com/office/drawing/2014/main" id="{9BC7EDD2-8444-2757-2289-682F128836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FFD8BD1-13B2-8523-3406-5324F3D99A1C}"/>
              </a:ext>
            </a:extLst>
          </p:cNvPr>
          <p:cNvPicPr>
            <a:picLocks noChangeAspect="1"/>
          </p:cNvPicPr>
          <p:nvPr/>
        </p:nvPicPr>
        <p:blipFill>
          <a:blip r:embed="rId2"/>
          <a:stretch>
            <a:fillRect/>
          </a:stretch>
        </p:blipFill>
        <p:spPr>
          <a:xfrm>
            <a:off x="2700327" y="1125432"/>
            <a:ext cx="6220693" cy="4401164"/>
          </a:xfrm>
          <a:prstGeom prst="rect">
            <a:avLst/>
          </a:prstGeom>
        </p:spPr>
      </p:pic>
    </p:spTree>
    <p:extLst>
      <p:ext uri="{BB962C8B-B14F-4D97-AF65-F5344CB8AC3E}">
        <p14:creationId xmlns:p14="http://schemas.microsoft.com/office/powerpoint/2010/main" val="3335984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C7164-D2AA-375B-B4E8-3D2A0A80C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C6729-B9C4-F18A-01A9-1E309584794D}"/>
              </a:ext>
            </a:extLst>
          </p:cNvPr>
          <p:cNvSpPr>
            <a:spLocks noGrp="1"/>
          </p:cNvSpPr>
          <p:nvPr>
            <p:ph type="title"/>
          </p:nvPr>
        </p:nvSpPr>
        <p:spPr>
          <a:xfrm>
            <a:off x="833437" y="561911"/>
            <a:ext cx="10515600" cy="743585"/>
          </a:xfrm>
        </p:spPr>
        <p:txBody>
          <a:bodyPr/>
          <a:lstStyle/>
          <a:p>
            <a:r>
              <a:rPr lang="en-US" dirty="0"/>
              <a:t>Treasury Yield Curve </a:t>
            </a:r>
            <a:r>
              <a:rPr lang="en-US" sz="2000" dirty="0"/>
              <a:t>(Jun 2021 vs Mar 2024)</a:t>
            </a:r>
            <a:endParaRPr lang="en-US" dirty="0"/>
          </a:p>
        </p:txBody>
      </p:sp>
      <p:sp>
        <p:nvSpPr>
          <p:cNvPr id="4" name="Slide Number Placeholder 3">
            <a:extLst>
              <a:ext uri="{FF2B5EF4-FFF2-40B4-BE49-F238E27FC236}">
                <a16:creationId xmlns:a16="http://schemas.microsoft.com/office/drawing/2014/main" id="{3CFD021B-9701-F63D-842E-6DA85FFC52ED}"/>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34</a:t>
            </a:fld>
            <a:endParaRPr lang="en-US" dirty="0">
              <a:solidFill>
                <a:srgbClr val="15234A">
                  <a:tint val="75000"/>
                </a:srgbClr>
              </a:solidFill>
              <a:latin typeface="Calibri" panose="020F0502020204030204"/>
            </a:endParaRPr>
          </a:p>
        </p:txBody>
      </p:sp>
      <p:pic>
        <p:nvPicPr>
          <p:cNvPr id="7" name="Content Placeholder 6">
            <a:extLst>
              <a:ext uri="{FF2B5EF4-FFF2-40B4-BE49-F238E27FC236}">
                <a16:creationId xmlns:a16="http://schemas.microsoft.com/office/drawing/2014/main" id="{DAADB3E1-2140-FBE9-C3BC-83BB094A59A9}"/>
              </a:ext>
            </a:extLst>
          </p:cNvPr>
          <p:cNvPicPr>
            <a:picLocks noGrp="1" noChangeAspect="1"/>
          </p:cNvPicPr>
          <p:nvPr>
            <p:ph idx="1"/>
          </p:nvPr>
        </p:nvPicPr>
        <p:blipFill>
          <a:blip r:embed="rId2"/>
          <a:stretch>
            <a:fillRect/>
          </a:stretch>
        </p:blipFill>
        <p:spPr>
          <a:xfrm>
            <a:off x="1017310" y="1557307"/>
            <a:ext cx="10514279" cy="4560689"/>
          </a:xfrm>
        </p:spPr>
      </p:pic>
    </p:spTree>
    <p:extLst>
      <p:ext uri="{BB962C8B-B14F-4D97-AF65-F5344CB8AC3E}">
        <p14:creationId xmlns:p14="http://schemas.microsoft.com/office/powerpoint/2010/main" val="3401267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E595-7809-472A-A086-9FC4F90FDECF}"/>
              </a:ext>
            </a:extLst>
          </p:cNvPr>
          <p:cNvSpPr>
            <a:spLocks noGrp="1"/>
          </p:cNvSpPr>
          <p:nvPr>
            <p:ph type="title"/>
          </p:nvPr>
        </p:nvSpPr>
        <p:spPr>
          <a:xfrm>
            <a:off x="1050636" y="572877"/>
            <a:ext cx="10515600" cy="609296"/>
          </a:xfrm>
        </p:spPr>
        <p:txBody>
          <a:bodyPr>
            <a:noAutofit/>
          </a:bodyPr>
          <a:lstStyle/>
          <a:p>
            <a:r>
              <a:rPr lang="en-US" sz="3600" b="1" dirty="0"/>
              <a:t>Fixed Income Yields and Spreads</a:t>
            </a:r>
            <a:endParaRPr lang="en-US" sz="3600" dirty="0"/>
          </a:p>
        </p:txBody>
      </p:sp>
      <p:sp>
        <p:nvSpPr>
          <p:cNvPr id="5" name="Slide Number Placeholder 4">
            <a:extLst>
              <a:ext uri="{FF2B5EF4-FFF2-40B4-BE49-F238E27FC236}">
                <a16:creationId xmlns:a16="http://schemas.microsoft.com/office/drawing/2014/main" id="{B7F05836-077E-4EB3-AA26-906F889AE938}"/>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B9671E3C-F304-E95D-12FF-9FAB34369498}"/>
              </a:ext>
            </a:extLst>
          </p:cNvPr>
          <p:cNvSpPr>
            <a:spLocks noGrp="1"/>
          </p:cNvSpPr>
          <p:nvPr>
            <p:ph idx="1"/>
          </p:nvPr>
        </p:nvSpPr>
        <p:spPr>
          <a:xfrm>
            <a:off x="4151149" y="1099128"/>
            <a:ext cx="4592780" cy="431279"/>
          </a:xfrm>
        </p:spPr>
        <p:txBody>
          <a:bodyPr>
            <a:normAutofit/>
          </a:bodyPr>
          <a:lstStyle/>
          <a:p>
            <a:pPr marL="0" indent="0">
              <a:buNone/>
            </a:pPr>
            <a:r>
              <a:rPr lang="en-US" sz="2400" dirty="0"/>
              <a:t>20- year rate and spread ranges</a:t>
            </a:r>
          </a:p>
        </p:txBody>
      </p:sp>
      <p:sp>
        <p:nvSpPr>
          <p:cNvPr id="12" name="Content Placeholder 10">
            <a:extLst>
              <a:ext uri="{FF2B5EF4-FFF2-40B4-BE49-F238E27FC236}">
                <a16:creationId xmlns:a16="http://schemas.microsoft.com/office/drawing/2014/main" id="{CC5D0A6D-B7C4-8DEA-74D0-39CAF6CF93D1}"/>
              </a:ext>
            </a:extLst>
          </p:cNvPr>
          <p:cNvSpPr txBox="1">
            <a:spLocks/>
          </p:cNvSpPr>
          <p:nvPr/>
        </p:nvSpPr>
        <p:spPr>
          <a:xfrm>
            <a:off x="8743929" y="5997520"/>
            <a:ext cx="3012208" cy="445132"/>
          </a:xfrm>
          <a:prstGeom prst="rect">
            <a:avLst/>
          </a:prstGeom>
        </p:spPr>
        <p:txBody>
          <a:bodyPr vert="horz" lIns="91440" tIns="45720" rIns="91440" bIns="45720" rtlCol="0">
            <a:normAutofit fontScale="62500" lnSpcReduction="20000"/>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Source: Fidelity Investments</a:t>
            </a:r>
          </a:p>
        </p:txBody>
      </p:sp>
      <p:pic>
        <p:nvPicPr>
          <p:cNvPr id="14" name="Picture 13">
            <a:extLst>
              <a:ext uri="{FF2B5EF4-FFF2-40B4-BE49-F238E27FC236}">
                <a16:creationId xmlns:a16="http://schemas.microsoft.com/office/drawing/2014/main" id="{4FFFE6BD-2E53-7364-2116-E19F09EEAF34}"/>
              </a:ext>
            </a:extLst>
          </p:cNvPr>
          <p:cNvPicPr>
            <a:picLocks noChangeAspect="1"/>
          </p:cNvPicPr>
          <p:nvPr/>
        </p:nvPicPr>
        <p:blipFill>
          <a:blip r:embed="rId2"/>
          <a:stretch>
            <a:fillRect/>
          </a:stretch>
        </p:blipFill>
        <p:spPr>
          <a:xfrm>
            <a:off x="1246910" y="1752010"/>
            <a:ext cx="9661236" cy="4113081"/>
          </a:xfrm>
          <a:prstGeom prst="rect">
            <a:avLst/>
          </a:prstGeom>
        </p:spPr>
      </p:pic>
    </p:spTree>
    <p:extLst>
      <p:ext uri="{BB962C8B-B14F-4D97-AF65-F5344CB8AC3E}">
        <p14:creationId xmlns:p14="http://schemas.microsoft.com/office/powerpoint/2010/main" val="1785467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7F25E-FE58-792F-398C-E33096484545}"/>
            </a:ext>
          </a:extLst>
        </p:cNvPr>
        <p:cNvGrpSpPr/>
        <p:nvPr/>
      </p:nvGrpSpPr>
      <p:grpSpPr>
        <a:xfrm>
          <a:off x="0" y="0"/>
          <a:ext cx="0" cy="0"/>
          <a:chOff x="0" y="0"/>
          <a:chExt cx="0" cy="0"/>
        </a:xfrm>
      </p:grpSpPr>
      <p:sp>
        <p:nvSpPr>
          <p:cNvPr id="15361" name="Rectangle 2">
            <a:extLst>
              <a:ext uri="{FF2B5EF4-FFF2-40B4-BE49-F238E27FC236}">
                <a16:creationId xmlns:a16="http://schemas.microsoft.com/office/drawing/2014/main" id="{F1364A25-0A5E-6506-47BC-66B37EA4A833}"/>
              </a:ext>
            </a:extLst>
          </p:cNvPr>
          <p:cNvSpPr>
            <a:spLocks noGrp="1" noChangeArrowheads="1"/>
          </p:cNvSpPr>
          <p:nvPr>
            <p:ph type="ctrTitle"/>
          </p:nvPr>
        </p:nvSpPr>
        <p:spPr/>
        <p:txBody>
          <a:bodyPr>
            <a:normAutofit/>
          </a:bodyPr>
          <a:lstStyle/>
          <a:p>
            <a:pPr eaLnBrk="1" hangingPunct="1"/>
            <a:r>
              <a:rPr lang="en-US" b="1" dirty="0">
                <a:cs typeface="Times New Roman" pitchFamily="18" charset="0"/>
              </a:rPr>
              <a:t>Portfolio Positioning &amp; Performance</a:t>
            </a:r>
          </a:p>
        </p:txBody>
      </p:sp>
      <p:sp>
        <p:nvSpPr>
          <p:cNvPr id="2" name="Slide Number Placeholder 1">
            <a:extLst>
              <a:ext uri="{FF2B5EF4-FFF2-40B4-BE49-F238E27FC236}">
                <a16:creationId xmlns:a16="http://schemas.microsoft.com/office/drawing/2014/main" id="{927BBDB5-717A-D62C-ECCB-9A7A8CBE11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60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7F7DF-77E8-95E0-D59C-EB01BE21E62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28716E5-DB9D-D803-DE70-7EF8BF56CF15}"/>
              </a:ext>
            </a:extLst>
          </p:cNvPr>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6AFF1B91-C84F-98CE-7DF5-390CDB4683B7}"/>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095ECE5-E8E0-42E9-B3EF-DE4AFE9A0A5A}"/>
              </a:ext>
            </a:extLst>
          </p:cNvPr>
          <p:cNvSpPr/>
          <p:nvPr/>
        </p:nvSpPr>
        <p:spPr>
          <a:xfrm>
            <a:off x="838200" y="1190494"/>
            <a:ext cx="10744200" cy="5927722"/>
          </a:xfrm>
          <a:prstGeom prst="rect">
            <a:avLst/>
          </a:prstGeom>
        </p:spPr>
        <p:txBody>
          <a:bodyPr wrap="square" lIns="91385" tIns="45693" rIns="91385" bIns="45693">
            <a:spAutoFit/>
          </a:bodyPr>
          <a:lstStyle/>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q"/>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Macro View</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Economic slowdown delayed but not avoided.</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Growth can continue to be resilient but inflation should be coming down.</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Rate cuts still more likely than rate hikes</a:t>
            </a:r>
          </a:p>
          <a:p>
            <a:pPr marR="0" lvl="0" algn="l" defTabSz="914400" rtl="0" eaLnBrk="0" fontAlgn="base" latinLnBrk="0" hangingPunct="0">
              <a:lnSpc>
                <a:spcPct val="100000"/>
              </a:lnSpc>
              <a:spcBef>
                <a:spcPct val="20000"/>
              </a:spcBef>
              <a:spcAft>
                <a:spcPct val="0"/>
              </a:spcAft>
              <a:buClr>
                <a:srgbClr val="666600"/>
              </a:buClr>
              <a:buSzPct val="125000"/>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q"/>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Spread sectors trading at very tight levels.  Waiting for better reentry point to increase </a:t>
            </a:r>
            <a:r>
              <a:rPr lang="en-US" sz="2400" dirty="0">
                <a:solidFill>
                  <a:srgbClr val="15234A"/>
                </a:solidFill>
                <a:latin typeface="Calibri" panose="020F0502020204030204"/>
                <a:cs typeface="Times New Roman" pitchFamily="18" charset="0"/>
              </a:rPr>
              <a:t>exposure to corporate sector.  Favor ABS sector for Internal portfolios as the best way to add carry. </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q"/>
              <a:tabLst/>
              <a:defRPr/>
            </a:pPr>
            <a:endParaRPr lang="en-US" sz="2400" dirty="0">
              <a:solidFill>
                <a:srgbClr val="15234A"/>
              </a:solidFill>
              <a:latin typeface="Calibri" panose="020F0502020204030204"/>
              <a:cs typeface="Times New Roman" pitchFamily="18" charset="0"/>
            </a:endParaRPr>
          </a:p>
          <a:p>
            <a:pPr marL="342905" marR="0" lvl="0" indent="-342905"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q"/>
              <a:tabLst/>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After reallocating </a:t>
            </a:r>
            <a:r>
              <a:rPr lang="en-US" sz="2400" dirty="0">
                <a:solidFill>
                  <a:srgbClr val="15234A"/>
                </a:solidFill>
                <a:latin typeface="Calibri" panose="020F0502020204030204"/>
                <a:cs typeface="Times New Roman" pitchFamily="18" charset="0"/>
              </a:rPr>
              <a:t>$34.2 billion over the past three years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from the Liquidity portfolio to higher duration portfolios we are taking a pause and closely </a:t>
            </a:r>
            <a:r>
              <a:rPr lang="en-US" sz="2400" dirty="0">
                <a:solidFill>
                  <a:srgbClr val="15234A"/>
                </a:solidFill>
                <a:latin typeface="Calibri" panose="020F0502020204030204"/>
                <a:cs typeface="Times New Roman" pitchFamily="18" charset="0"/>
              </a:rPr>
              <a:t>monitoring State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Pool balances before making further reallocation decisions. </a:t>
            </a: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Ø"/>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buFontTx/>
              <a:buNone/>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92655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8B472-0744-4765-B323-FC32D125D3C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B78F62-AEB6-4228-CE94-769D1ABF717D}"/>
              </a:ext>
            </a:extLst>
          </p:cNvPr>
          <p:cNvSpPr>
            <a:spLocks noGrp="1"/>
          </p:cNvSpPr>
          <p:nvPr>
            <p:ph type="sldNum" sz="quarter" idx="12"/>
          </p:nvPr>
        </p:nvSpPr>
        <p:spPr/>
        <p:txBody>
          <a:bodyPr/>
          <a:lstStyle/>
          <a:p>
            <a:fld id="{939BA12D-66C8-4ADD-AE22-8C591D475314}" type="slidenum">
              <a:rPr lang="en-US" smtClean="0"/>
              <a:t>38</a:t>
            </a:fld>
            <a:endParaRPr lang="en-US" dirty="0"/>
          </a:p>
        </p:txBody>
      </p:sp>
      <p:graphicFrame>
        <p:nvGraphicFramePr>
          <p:cNvPr id="6" name="Chart 5">
            <a:extLst>
              <a:ext uri="{FF2B5EF4-FFF2-40B4-BE49-F238E27FC236}">
                <a16:creationId xmlns:a16="http://schemas.microsoft.com/office/drawing/2014/main" id="{132AB4EB-20BE-35EB-F44D-A4CF4F86D41B}"/>
              </a:ext>
            </a:extLst>
          </p:cNvPr>
          <p:cNvGraphicFramePr/>
          <p:nvPr/>
        </p:nvGraphicFramePr>
        <p:xfrm>
          <a:off x="590551" y="1524339"/>
          <a:ext cx="11058524" cy="465493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F74D6FEB-1D8B-D0A1-D7AB-3CB4670A846F}"/>
              </a:ext>
            </a:extLst>
          </p:cNvPr>
          <p:cNvSpPr txBox="1">
            <a:spLocks/>
          </p:cNvSpPr>
          <p:nvPr/>
        </p:nvSpPr>
        <p:spPr>
          <a:xfrm>
            <a:off x="590550" y="689610"/>
            <a:ext cx="10896600" cy="834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Times New Roman" pitchFamily="18" charset="0"/>
              </a:rPr>
              <a:t>Investment Pool Allocation</a:t>
            </a:r>
            <a:endParaRPr lang="en-US" sz="3200" b="1" dirty="0">
              <a:cs typeface="Times New Roman" pitchFamily="18" charset="0"/>
            </a:endParaRPr>
          </a:p>
        </p:txBody>
      </p:sp>
    </p:spTree>
    <p:extLst>
      <p:ext uri="{BB962C8B-B14F-4D97-AF65-F5344CB8AC3E}">
        <p14:creationId xmlns:p14="http://schemas.microsoft.com/office/powerpoint/2010/main" val="1296450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29" y="669445"/>
            <a:ext cx="8820003" cy="268925"/>
          </a:xfrm>
        </p:spPr>
        <p:txBody>
          <a:bodyPr>
            <a:noAutofit/>
          </a:bodyPr>
          <a:lstStyle/>
          <a:p>
            <a:r>
              <a:rPr lang="en-US" sz="3600" b="1" dirty="0">
                <a:solidFill>
                  <a:schemeClr val="accent1"/>
                </a:solidFill>
                <a:cs typeface="Times New Roman" pitchFamily="18" charset="0"/>
              </a:rPr>
              <a:t>Total Pool Characteristics</a:t>
            </a:r>
            <a:endParaRPr lang="en-US" sz="3600" b="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7779023"/>
              </p:ext>
            </p:extLst>
          </p:nvPr>
        </p:nvGraphicFramePr>
        <p:xfrm>
          <a:off x="828674" y="3958630"/>
          <a:ext cx="10621315"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2371343650"/>
              </p:ext>
            </p:extLst>
          </p:nvPr>
        </p:nvGraphicFramePr>
        <p:xfrm>
          <a:off x="5754256" y="973910"/>
          <a:ext cx="5695733" cy="314519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B78355E-24EE-406B-954A-55BA91A71CE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39</a:t>
            </a:fld>
            <a:endParaRPr lang="en-US" dirty="0">
              <a:solidFill>
                <a:srgbClr val="15234A">
                  <a:tint val="75000"/>
                </a:srgbClr>
              </a:solidFill>
              <a:latin typeface="Calibri" panose="020F0502020204030204"/>
            </a:endParaRPr>
          </a:p>
        </p:txBody>
      </p:sp>
      <p:graphicFrame>
        <p:nvGraphicFramePr>
          <p:cNvPr id="9" name="Chart 8">
            <a:extLst>
              <a:ext uri="{FF2B5EF4-FFF2-40B4-BE49-F238E27FC236}">
                <a16:creationId xmlns:a16="http://schemas.microsoft.com/office/drawing/2014/main" id="{0A047253-55C4-46E2-A774-05AE23606714}"/>
              </a:ext>
            </a:extLst>
          </p:cNvPr>
          <p:cNvGraphicFramePr/>
          <p:nvPr>
            <p:extLst>
              <p:ext uri="{D42A27DB-BD31-4B8C-83A1-F6EECF244321}">
                <p14:modId xmlns:p14="http://schemas.microsoft.com/office/powerpoint/2010/main" val="3083723837"/>
              </p:ext>
            </p:extLst>
          </p:nvPr>
        </p:nvGraphicFramePr>
        <p:xfrm>
          <a:off x="581600" y="1141554"/>
          <a:ext cx="2438401" cy="2613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3B2A478-4933-4116-AAAD-662A289A321C}"/>
              </a:ext>
            </a:extLst>
          </p:cNvPr>
          <p:cNvGraphicFramePr/>
          <p:nvPr>
            <p:extLst>
              <p:ext uri="{D42A27DB-BD31-4B8C-83A1-F6EECF244321}">
                <p14:modId xmlns:p14="http://schemas.microsoft.com/office/powerpoint/2010/main" val="391277369"/>
              </p:ext>
            </p:extLst>
          </p:nvPr>
        </p:nvGraphicFramePr>
        <p:xfrm>
          <a:off x="3123911" y="1141554"/>
          <a:ext cx="2422526" cy="26138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06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D3E-2A73-4AF0-B760-B4B508981A10}"/>
              </a:ext>
            </a:extLst>
          </p:cNvPr>
          <p:cNvSpPr>
            <a:spLocks noGrp="1"/>
          </p:cNvSpPr>
          <p:nvPr>
            <p:ph type="title"/>
          </p:nvPr>
        </p:nvSpPr>
        <p:spPr/>
        <p:txBody>
          <a:bodyPr>
            <a:normAutofit/>
          </a:bodyPr>
          <a:lstStyle/>
          <a:p>
            <a:r>
              <a:rPr lang="en-US" b="1" dirty="0"/>
              <a:t>FL Treasury Investment Pool Size</a:t>
            </a:r>
            <a:br>
              <a:rPr lang="en-US" dirty="0"/>
            </a:br>
            <a:r>
              <a:rPr lang="en-US" sz="3200" dirty="0"/>
              <a:t>(total mkt. value)</a:t>
            </a:r>
          </a:p>
        </p:txBody>
      </p:sp>
      <p:graphicFrame>
        <p:nvGraphicFramePr>
          <p:cNvPr id="7" name="Content Placeholder 6">
            <a:extLst>
              <a:ext uri="{FF2B5EF4-FFF2-40B4-BE49-F238E27FC236}">
                <a16:creationId xmlns:a16="http://schemas.microsoft.com/office/drawing/2014/main" id="{D900C39B-892B-4359-AFD6-D57AB7A92D8C}"/>
              </a:ext>
            </a:extLst>
          </p:cNvPr>
          <p:cNvGraphicFramePr>
            <a:graphicFrameLocks noGrp="1"/>
          </p:cNvGraphicFramePr>
          <p:nvPr>
            <p:ph idx="1"/>
            <p:extLst>
              <p:ext uri="{D42A27DB-BD31-4B8C-83A1-F6EECF244321}">
                <p14:modId xmlns:p14="http://schemas.microsoft.com/office/powerpoint/2010/main" val="2562835772"/>
              </p:ext>
            </p:extLst>
          </p:nvPr>
        </p:nvGraphicFramePr>
        <p:xfrm>
          <a:off x="676275" y="1847850"/>
          <a:ext cx="10915649" cy="45085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3B8B4B0-3AA6-49BB-9581-605BA479281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149087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14750" y="609600"/>
            <a:ext cx="4762500" cy="477663"/>
          </a:xfrm>
        </p:spPr>
        <p:txBody>
          <a:bodyPr>
            <a:noAutofit/>
          </a:bodyPr>
          <a:lstStyle/>
          <a:p>
            <a:r>
              <a:rPr lang="en-US" sz="2400" b="1" dirty="0">
                <a:solidFill>
                  <a:schemeClr val="accent1"/>
                </a:solidFill>
                <a:cs typeface="Times New Roman" pitchFamily="18" charset="0"/>
              </a:rPr>
              <a:t>BBB &amp; Lower Exposure</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40</a:t>
            </a:fld>
            <a:endParaRPr lang="en-US" dirty="0">
              <a:solidFill>
                <a:srgbClr val="15234A">
                  <a:tint val="75000"/>
                </a:srgbClr>
              </a:solidFill>
              <a:latin typeface="Calibri" panose="020F0502020204030204"/>
            </a:endParaRPr>
          </a:p>
        </p:txBody>
      </p:sp>
      <p:graphicFrame>
        <p:nvGraphicFramePr>
          <p:cNvPr id="3" name="Table 3">
            <a:extLst>
              <a:ext uri="{FF2B5EF4-FFF2-40B4-BE49-F238E27FC236}">
                <a16:creationId xmlns:a16="http://schemas.microsoft.com/office/drawing/2014/main" id="{C86CA9A5-4FA8-4CD3-8C41-A6CCECE33741}"/>
              </a:ext>
            </a:extLst>
          </p:cNvPr>
          <p:cNvGraphicFramePr>
            <a:graphicFrameLocks noGrp="1"/>
          </p:cNvGraphicFramePr>
          <p:nvPr>
            <p:extLst>
              <p:ext uri="{D42A27DB-BD31-4B8C-83A1-F6EECF244321}">
                <p14:modId xmlns:p14="http://schemas.microsoft.com/office/powerpoint/2010/main" val="2073163022"/>
              </p:ext>
            </p:extLst>
          </p:nvPr>
        </p:nvGraphicFramePr>
        <p:xfrm>
          <a:off x="7238015" y="1155481"/>
          <a:ext cx="3946660" cy="2291065"/>
        </p:xfrm>
        <a:graphic>
          <a:graphicData uri="http://schemas.openxmlformats.org/drawingml/2006/table">
            <a:tbl>
              <a:tblPr firstRow="1" bandRow="1">
                <a:tableStyleId>{5C22544A-7EE6-4342-B048-85BDC9FD1C3A}</a:tableStyleId>
              </a:tblPr>
              <a:tblGrid>
                <a:gridCol w="1202841">
                  <a:extLst>
                    <a:ext uri="{9D8B030D-6E8A-4147-A177-3AD203B41FA5}">
                      <a16:colId xmlns:a16="http://schemas.microsoft.com/office/drawing/2014/main" val="967878321"/>
                    </a:ext>
                  </a:extLst>
                </a:gridCol>
                <a:gridCol w="933061">
                  <a:extLst>
                    <a:ext uri="{9D8B030D-6E8A-4147-A177-3AD203B41FA5}">
                      <a16:colId xmlns:a16="http://schemas.microsoft.com/office/drawing/2014/main" val="3075332401"/>
                    </a:ext>
                  </a:extLst>
                </a:gridCol>
                <a:gridCol w="858416">
                  <a:extLst>
                    <a:ext uri="{9D8B030D-6E8A-4147-A177-3AD203B41FA5}">
                      <a16:colId xmlns:a16="http://schemas.microsoft.com/office/drawing/2014/main" val="2324236206"/>
                    </a:ext>
                  </a:extLst>
                </a:gridCol>
                <a:gridCol w="952342">
                  <a:extLst>
                    <a:ext uri="{9D8B030D-6E8A-4147-A177-3AD203B41FA5}">
                      <a16:colId xmlns:a16="http://schemas.microsoft.com/office/drawing/2014/main" val="823960470"/>
                    </a:ext>
                  </a:extLst>
                </a:gridCol>
              </a:tblGrid>
              <a:tr h="592699">
                <a:tc>
                  <a:txBody>
                    <a:bodyPr/>
                    <a:lstStyle/>
                    <a:p>
                      <a:pPr algn="ctr"/>
                      <a:endParaRPr lang="en-US" sz="1200" dirty="0"/>
                    </a:p>
                  </a:txBody>
                  <a:tcPr/>
                </a:tc>
                <a:tc>
                  <a:txBody>
                    <a:bodyPr/>
                    <a:lstStyle/>
                    <a:p>
                      <a:pPr algn="ctr"/>
                      <a:r>
                        <a:rPr lang="en-US" sz="1200" dirty="0"/>
                        <a:t>Exposure</a:t>
                      </a:r>
                    </a:p>
                    <a:p>
                      <a:pPr algn="ctr"/>
                      <a:r>
                        <a:rPr lang="en-US" sz="1200" dirty="0"/>
                        <a:t>9/30/2023</a:t>
                      </a:r>
                    </a:p>
                  </a:txBody>
                  <a:tcPr/>
                </a:tc>
                <a:tc>
                  <a:txBody>
                    <a:bodyPr/>
                    <a:lstStyle/>
                    <a:p>
                      <a:pPr algn="ctr"/>
                      <a:r>
                        <a:rPr lang="en-US" sz="1200" dirty="0"/>
                        <a:t>Exposure</a:t>
                      </a:r>
                    </a:p>
                    <a:p>
                      <a:pPr algn="ctr"/>
                      <a:r>
                        <a:rPr lang="en-US" sz="1200" dirty="0"/>
                        <a:t>3/31/2024</a:t>
                      </a:r>
                    </a:p>
                    <a:p>
                      <a:pPr algn="ctr"/>
                      <a:endParaRPr lang="en-US" sz="1200" dirty="0"/>
                    </a:p>
                  </a:txBody>
                  <a:tcPr/>
                </a:tc>
                <a:tc>
                  <a:txBody>
                    <a:bodyPr/>
                    <a:lstStyle/>
                    <a:p>
                      <a:pPr algn="ctr"/>
                      <a:endParaRPr lang="en-US" sz="1200" dirty="0"/>
                    </a:p>
                    <a:p>
                      <a:pPr algn="ctr"/>
                      <a:r>
                        <a:rPr lang="en-US" sz="1200" dirty="0"/>
                        <a:t>Limit</a:t>
                      </a:r>
                    </a:p>
                  </a:txBody>
                  <a:tcPr/>
                </a:tc>
                <a:extLst>
                  <a:ext uri="{0D108BD9-81ED-4DB2-BD59-A6C34878D82A}">
                    <a16:rowId xmlns:a16="http://schemas.microsoft.com/office/drawing/2014/main" val="2615934256"/>
                  </a:ext>
                </a:extLst>
              </a:tr>
              <a:tr h="409763">
                <a:tc>
                  <a:txBody>
                    <a:bodyPr/>
                    <a:lstStyle/>
                    <a:p>
                      <a:pPr algn="l"/>
                      <a:r>
                        <a:rPr lang="en-US" sz="1200" dirty="0"/>
                        <a:t>Ultra Short Duration</a:t>
                      </a:r>
                    </a:p>
                  </a:txBody>
                  <a:tcPr/>
                </a:tc>
                <a:tc>
                  <a:txBody>
                    <a:bodyPr/>
                    <a:lstStyle/>
                    <a:p>
                      <a:pPr algn="ctr"/>
                      <a:r>
                        <a:rPr lang="en-US" sz="1200" dirty="0"/>
                        <a:t>0.2%</a:t>
                      </a:r>
                    </a:p>
                  </a:txBody>
                  <a:tcPr/>
                </a:tc>
                <a:tc>
                  <a:txBody>
                    <a:bodyPr/>
                    <a:lstStyle/>
                    <a:p>
                      <a:pPr algn="ctr"/>
                      <a:r>
                        <a:rPr lang="en-US" sz="1200" dirty="0"/>
                        <a:t>0.3%</a:t>
                      </a:r>
                    </a:p>
                  </a:txBody>
                  <a:tcPr/>
                </a:tc>
                <a:tc>
                  <a:txBody>
                    <a:bodyPr/>
                    <a:lstStyle/>
                    <a:p>
                      <a:pPr algn="ctr"/>
                      <a:r>
                        <a:rPr lang="en-US" sz="1200" dirty="0"/>
                        <a:t>3%</a:t>
                      </a:r>
                    </a:p>
                  </a:txBody>
                  <a:tcPr/>
                </a:tc>
                <a:extLst>
                  <a:ext uri="{0D108BD9-81ED-4DB2-BD59-A6C34878D82A}">
                    <a16:rowId xmlns:a16="http://schemas.microsoft.com/office/drawing/2014/main" val="3265130706"/>
                  </a:ext>
                </a:extLst>
              </a:tr>
              <a:tr h="356897">
                <a:tc>
                  <a:txBody>
                    <a:bodyPr/>
                    <a:lstStyle/>
                    <a:p>
                      <a:pPr algn="l"/>
                      <a:r>
                        <a:rPr lang="en-US" sz="1200" dirty="0"/>
                        <a:t>Short Duration </a:t>
                      </a:r>
                    </a:p>
                  </a:txBody>
                  <a:tcPr/>
                </a:tc>
                <a:tc>
                  <a:txBody>
                    <a:bodyPr/>
                    <a:lstStyle/>
                    <a:p>
                      <a:pPr algn="ctr"/>
                      <a:r>
                        <a:rPr lang="en-US" sz="1200" dirty="0"/>
                        <a:t>2.2%</a:t>
                      </a:r>
                    </a:p>
                  </a:txBody>
                  <a:tcPr/>
                </a:tc>
                <a:tc>
                  <a:txBody>
                    <a:bodyPr/>
                    <a:lstStyle/>
                    <a:p>
                      <a:pPr algn="ctr"/>
                      <a:r>
                        <a:rPr lang="en-US" sz="1200" dirty="0"/>
                        <a:t>2.8%</a:t>
                      </a:r>
                    </a:p>
                  </a:txBody>
                  <a:tcPr/>
                </a:tc>
                <a:tc>
                  <a:txBody>
                    <a:bodyPr/>
                    <a:lstStyle/>
                    <a:p>
                      <a:pPr algn="ctr"/>
                      <a:r>
                        <a:rPr lang="en-US" sz="1200" dirty="0"/>
                        <a:t>7.5%</a:t>
                      </a:r>
                    </a:p>
                  </a:txBody>
                  <a:tcPr/>
                </a:tc>
                <a:extLst>
                  <a:ext uri="{0D108BD9-81ED-4DB2-BD59-A6C34878D82A}">
                    <a16:rowId xmlns:a16="http://schemas.microsoft.com/office/drawing/2014/main" val="3003750227"/>
                  </a:ext>
                </a:extLst>
              </a:tr>
              <a:tr h="408945">
                <a:tc>
                  <a:txBody>
                    <a:bodyPr/>
                    <a:lstStyle/>
                    <a:p>
                      <a:pPr algn="l"/>
                      <a:r>
                        <a:rPr lang="en-US" sz="1200" dirty="0"/>
                        <a:t>Intermediate Duration</a:t>
                      </a:r>
                    </a:p>
                  </a:txBody>
                  <a:tcPr/>
                </a:tc>
                <a:tc>
                  <a:txBody>
                    <a:bodyPr/>
                    <a:lstStyle/>
                    <a:p>
                      <a:pPr algn="ctr"/>
                      <a:r>
                        <a:rPr lang="en-US" sz="1200" dirty="0"/>
                        <a:t>8.7%</a:t>
                      </a:r>
                    </a:p>
                  </a:txBody>
                  <a:tcPr/>
                </a:tc>
                <a:tc>
                  <a:txBody>
                    <a:bodyPr/>
                    <a:lstStyle/>
                    <a:p>
                      <a:pPr algn="ctr"/>
                      <a:r>
                        <a:rPr lang="en-US" sz="1200" dirty="0"/>
                        <a:t>8.5%</a:t>
                      </a:r>
                    </a:p>
                  </a:txBody>
                  <a:tcPr/>
                </a:tc>
                <a:tc>
                  <a:txBody>
                    <a:bodyPr/>
                    <a:lstStyle/>
                    <a:p>
                      <a:pPr algn="ctr"/>
                      <a:r>
                        <a:rPr lang="en-US" sz="1200" dirty="0"/>
                        <a:t>10%</a:t>
                      </a:r>
                    </a:p>
                  </a:txBody>
                  <a:tcPr/>
                </a:tc>
                <a:extLst>
                  <a:ext uri="{0D108BD9-81ED-4DB2-BD59-A6C34878D82A}">
                    <a16:rowId xmlns:a16="http://schemas.microsoft.com/office/drawing/2014/main" val="965759265"/>
                  </a:ext>
                </a:extLst>
              </a:tr>
              <a:tr h="379688">
                <a:tc>
                  <a:txBody>
                    <a:bodyPr/>
                    <a:lstStyle/>
                    <a:p>
                      <a:pPr algn="l"/>
                      <a:r>
                        <a:rPr lang="en-US" sz="1200" dirty="0"/>
                        <a:t>Long Duration</a:t>
                      </a:r>
                    </a:p>
                  </a:txBody>
                  <a:tcPr/>
                </a:tc>
                <a:tc>
                  <a:txBody>
                    <a:bodyPr/>
                    <a:lstStyle/>
                    <a:p>
                      <a:pPr algn="ctr"/>
                      <a:r>
                        <a:rPr lang="en-US" sz="1200" dirty="0"/>
                        <a:t>13.3%</a:t>
                      </a:r>
                    </a:p>
                  </a:txBody>
                  <a:tcPr/>
                </a:tc>
                <a:tc>
                  <a:txBody>
                    <a:bodyPr/>
                    <a:lstStyle/>
                    <a:p>
                      <a:pPr algn="ctr"/>
                      <a:r>
                        <a:rPr lang="en-US" sz="1200" dirty="0"/>
                        <a:t>13.7%</a:t>
                      </a:r>
                    </a:p>
                  </a:txBody>
                  <a:tcPr/>
                </a:tc>
                <a:tc>
                  <a:txBody>
                    <a:bodyPr/>
                    <a:lstStyle/>
                    <a:p>
                      <a:pPr algn="ctr"/>
                      <a:r>
                        <a:rPr lang="en-US" sz="1200" dirty="0"/>
                        <a:t>15%</a:t>
                      </a:r>
                    </a:p>
                  </a:txBody>
                  <a:tcPr/>
                </a:tc>
                <a:extLst>
                  <a:ext uri="{0D108BD9-81ED-4DB2-BD59-A6C34878D82A}">
                    <a16:rowId xmlns:a16="http://schemas.microsoft.com/office/drawing/2014/main" val="90976055"/>
                  </a:ext>
                </a:extLst>
              </a:tr>
            </a:tbl>
          </a:graphicData>
        </a:graphic>
      </p:graphicFrame>
      <p:graphicFrame>
        <p:nvGraphicFramePr>
          <p:cNvPr id="7" name="Chart 6">
            <a:extLst>
              <a:ext uri="{FF2B5EF4-FFF2-40B4-BE49-F238E27FC236}">
                <a16:creationId xmlns:a16="http://schemas.microsoft.com/office/drawing/2014/main" id="{9DEE469D-A2E5-4025-832D-5108E8AEEDEC}"/>
              </a:ext>
            </a:extLst>
          </p:cNvPr>
          <p:cNvGraphicFramePr/>
          <p:nvPr>
            <p:extLst>
              <p:ext uri="{D42A27DB-BD31-4B8C-83A1-F6EECF244321}">
                <p14:modId xmlns:p14="http://schemas.microsoft.com/office/powerpoint/2010/main" val="425374098"/>
              </p:ext>
            </p:extLst>
          </p:nvPr>
        </p:nvGraphicFramePr>
        <p:xfrm>
          <a:off x="866052" y="1033101"/>
          <a:ext cx="5229948" cy="241069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0">
            <a:extLst>
              <a:ext uri="{FF2B5EF4-FFF2-40B4-BE49-F238E27FC236}">
                <a16:creationId xmlns:a16="http://schemas.microsoft.com/office/drawing/2014/main" id="{8BE43191-603D-44F0-9096-4A558B79FDBB}"/>
              </a:ext>
            </a:extLst>
          </p:cNvPr>
          <p:cNvSpPr txBox="1">
            <a:spLocks/>
          </p:cNvSpPr>
          <p:nvPr/>
        </p:nvSpPr>
        <p:spPr>
          <a:xfrm>
            <a:off x="3714750" y="3542146"/>
            <a:ext cx="4762500" cy="685800"/>
          </a:xfrm>
          <a:prstGeom prst="rect">
            <a:avLst/>
          </a:prstGeom>
        </p:spPr>
        <p:txBody>
          <a:bodyPr vert="horz" lIns="91440" tIns="45720" rIns="91440" bIns="45720" rtlCol="0" anchor="ctr">
            <a:no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solidFill>
                <a:cs typeface="Times New Roman" pitchFamily="18" charset="0"/>
              </a:rPr>
              <a:t>Basket Clause</a:t>
            </a:r>
          </a:p>
        </p:txBody>
      </p:sp>
      <p:sp>
        <p:nvSpPr>
          <p:cNvPr id="14" name="TextBox 13">
            <a:extLst>
              <a:ext uri="{FF2B5EF4-FFF2-40B4-BE49-F238E27FC236}">
                <a16:creationId xmlns:a16="http://schemas.microsoft.com/office/drawing/2014/main" id="{F1B9C0DD-8D1B-4F7A-BAA0-1EA16734EE45}"/>
              </a:ext>
            </a:extLst>
          </p:cNvPr>
          <p:cNvSpPr txBox="1"/>
          <p:nvPr/>
        </p:nvSpPr>
        <p:spPr>
          <a:xfrm>
            <a:off x="4842867" y="5638114"/>
            <a:ext cx="2506266" cy="430887"/>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a:t>
            </a: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basket clause items</a:t>
            </a:r>
          </a:p>
        </p:txBody>
      </p:sp>
      <p:graphicFrame>
        <p:nvGraphicFramePr>
          <p:cNvPr id="4" name="Chart 3">
            <a:extLst>
              <a:ext uri="{FF2B5EF4-FFF2-40B4-BE49-F238E27FC236}">
                <a16:creationId xmlns:a16="http://schemas.microsoft.com/office/drawing/2014/main" id="{F9D4498D-ED79-51EE-9380-56B99B176C49}"/>
              </a:ext>
            </a:extLst>
          </p:cNvPr>
          <p:cNvGraphicFramePr/>
          <p:nvPr>
            <p:extLst>
              <p:ext uri="{D42A27DB-BD31-4B8C-83A1-F6EECF244321}">
                <p14:modId xmlns:p14="http://schemas.microsoft.com/office/powerpoint/2010/main" val="3313344073"/>
              </p:ext>
            </p:extLst>
          </p:nvPr>
        </p:nvGraphicFramePr>
        <p:xfrm>
          <a:off x="1133476" y="3643573"/>
          <a:ext cx="4042373" cy="2425428"/>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FCF2A4D6-C3A7-3885-CCC9-06CC935000DA}"/>
              </a:ext>
            </a:extLst>
          </p:cNvPr>
          <p:cNvPicPr>
            <a:picLocks noChangeAspect="1"/>
          </p:cNvPicPr>
          <p:nvPr/>
        </p:nvPicPr>
        <p:blipFill>
          <a:blip r:embed="rId5"/>
          <a:stretch>
            <a:fillRect/>
          </a:stretch>
        </p:blipFill>
        <p:spPr>
          <a:xfrm>
            <a:off x="7478288" y="3643573"/>
            <a:ext cx="3847660" cy="2625685"/>
          </a:xfrm>
          <a:prstGeom prst="rect">
            <a:avLst/>
          </a:prstGeom>
        </p:spPr>
      </p:pic>
    </p:spTree>
    <p:extLst>
      <p:ext uri="{BB962C8B-B14F-4D97-AF65-F5344CB8AC3E}">
        <p14:creationId xmlns:p14="http://schemas.microsoft.com/office/powerpoint/2010/main" val="1612075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456896"/>
          </a:xfrm>
        </p:spPr>
        <p:txBody>
          <a:bodyPr>
            <a:normAutofit fontScale="90000"/>
          </a:bodyPr>
          <a:lstStyle/>
          <a:p>
            <a:pPr algn="ctr"/>
            <a:br>
              <a:rPr lang="en-US" b="1" dirty="0">
                <a:latin typeface="Constantia" pitchFamily="18" charset="0"/>
              </a:rPr>
            </a:br>
            <a:br>
              <a:rPr lang="en-US" b="1" dirty="0">
                <a:solidFill>
                  <a:srgbClr val="FF0000"/>
                </a:solidFill>
                <a:latin typeface="Constantia" pitchFamily="18" charset="0"/>
              </a:rPr>
            </a:br>
            <a:r>
              <a:rPr lang="en-US" sz="4900" b="1" dirty="0">
                <a:cs typeface="Times New Roman" pitchFamily="18" charset="0"/>
              </a:rPr>
              <a:t>Top 5 Non-US Govt Holdings </a:t>
            </a:r>
            <a:br>
              <a:rPr lang="en-US" sz="4900" b="1" dirty="0">
                <a:cs typeface="Times New Roman" pitchFamily="18" charset="0"/>
              </a:rPr>
            </a:br>
            <a:r>
              <a:rPr lang="en-US" sz="2700" b="1" dirty="0">
                <a:cs typeface="Times New Roman" pitchFamily="18" charset="0"/>
              </a:rPr>
              <a:t>as of March 31, 2024</a:t>
            </a:r>
            <a:br>
              <a:rPr lang="en-US" sz="4900" b="1" dirty="0">
                <a:cs typeface="Times New Roman" pitchFamily="18" charset="0"/>
              </a:rPr>
            </a:br>
            <a:endParaRPr lang="en-US" sz="4900" b="1" dirty="0">
              <a:cs typeface="Times New Roman" pitchFamily="18" charset="0"/>
            </a:endParaRPr>
          </a:p>
        </p:txBody>
      </p:sp>
      <p:sp>
        <p:nvSpPr>
          <p:cNvPr id="4" name="Slide Number Placeholder 3"/>
          <p:cNvSpPr>
            <a:spLocks noGrp="1"/>
          </p:cNvSpPr>
          <p:nvPr>
            <p:ph type="sldNum" sz="quarter" idx="12"/>
          </p:nvPr>
        </p:nvSpPr>
        <p:spPr>
          <a:xfrm>
            <a:off x="8912529" y="6400800"/>
            <a:ext cx="2823596"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4DA99-51F7-4326-AF7C-A0A095EF9237}"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9" name="Chart Placeholder 8"/>
          <p:cNvGraphicFramePr>
            <a:graphicFrameLocks noGrp="1"/>
          </p:cNvGraphicFramePr>
          <p:nvPr>
            <p:ph type="chart" idx="1"/>
          </p:nvPr>
        </p:nvGraphicFramePr>
        <p:xfrm>
          <a:off x="1237673" y="2336171"/>
          <a:ext cx="9233219" cy="2343140"/>
        </p:xfrm>
        <a:graphic>
          <a:graphicData uri="http://schemas.openxmlformats.org/drawingml/2006/table">
            <a:tbl>
              <a:tblPr>
                <a:tableStyleId>{5940675A-B579-460E-94D1-54222C63F5DA}</a:tableStyleId>
              </a:tblPr>
              <a:tblGrid>
                <a:gridCol w="3339636">
                  <a:extLst>
                    <a:ext uri="{9D8B030D-6E8A-4147-A177-3AD203B41FA5}">
                      <a16:colId xmlns:a16="http://schemas.microsoft.com/office/drawing/2014/main" val="20000"/>
                    </a:ext>
                  </a:extLst>
                </a:gridCol>
                <a:gridCol w="2064287">
                  <a:extLst>
                    <a:ext uri="{9D8B030D-6E8A-4147-A177-3AD203B41FA5}">
                      <a16:colId xmlns:a16="http://schemas.microsoft.com/office/drawing/2014/main" val="20001"/>
                    </a:ext>
                  </a:extLst>
                </a:gridCol>
                <a:gridCol w="1701909">
                  <a:extLst>
                    <a:ext uri="{9D8B030D-6E8A-4147-A177-3AD203B41FA5}">
                      <a16:colId xmlns:a16="http://schemas.microsoft.com/office/drawing/2014/main" val="20002"/>
                    </a:ext>
                  </a:extLst>
                </a:gridCol>
                <a:gridCol w="2127387">
                  <a:extLst>
                    <a:ext uri="{9D8B030D-6E8A-4147-A177-3AD203B41FA5}">
                      <a16:colId xmlns:a16="http://schemas.microsoft.com/office/drawing/2014/main" val="20003"/>
                    </a:ext>
                  </a:extLst>
                </a:gridCol>
              </a:tblGrid>
              <a:tr h="0">
                <a:tc>
                  <a:txBody>
                    <a:bodyPr/>
                    <a:lstStyle/>
                    <a:p>
                      <a:pPr algn="ctr" fontAlgn="b"/>
                      <a:r>
                        <a:rPr lang="en-US" sz="1500" b="1" u="none" strike="noStrike" dirty="0">
                          <a:latin typeface="+mn-lt"/>
                        </a:rPr>
                        <a:t>ISSUER</a:t>
                      </a:r>
                      <a:endParaRPr lang="en-US" sz="1500" b="1" i="0" u="none" strike="noStrike" dirty="0">
                        <a:solidFill>
                          <a:srgbClr val="000000"/>
                        </a:solidFill>
                        <a:latin typeface="+mn-lt"/>
                      </a:endParaRPr>
                    </a:p>
                  </a:txBody>
                  <a:tcPr marL="6935" marR="6935" marT="6935" marB="0" anchor="b"/>
                </a:tc>
                <a:tc>
                  <a:txBody>
                    <a:bodyPr/>
                    <a:lstStyle/>
                    <a:p>
                      <a:pPr algn="ctr" fontAlgn="b"/>
                      <a:r>
                        <a:rPr lang="en-US" sz="1500" b="1" u="none" strike="noStrike" dirty="0">
                          <a:latin typeface="+mn-lt"/>
                        </a:rPr>
                        <a:t>MARKET VALUE</a:t>
                      </a:r>
                      <a:endParaRPr lang="en-US" sz="1500" b="1" i="0" u="none" strike="noStrike" dirty="0">
                        <a:solidFill>
                          <a:srgbClr val="000000"/>
                        </a:solidFill>
                        <a:latin typeface="+mn-lt"/>
                      </a:endParaRPr>
                    </a:p>
                  </a:txBody>
                  <a:tcPr marL="6935" marR="6935" marT="6935" marB="0" anchor="b"/>
                </a:tc>
                <a:tc>
                  <a:txBody>
                    <a:bodyPr/>
                    <a:lstStyle/>
                    <a:p>
                      <a:pPr algn="ctr" fontAlgn="b"/>
                      <a:r>
                        <a:rPr lang="en-US" sz="1500" b="1" u="none" strike="noStrike" dirty="0">
                          <a:latin typeface="+mn-lt"/>
                        </a:rPr>
                        <a:t>% OF TOTAL</a:t>
                      </a:r>
                      <a:endParaRPr lang="en-US" sz="1500" b="1" i="0" u="none" strike="noStrike" dirty="0">
                        <a:solidFill>
                          <a:srgbClr val="000000"/>
                        </a:solidFill>
                        <a:latin typeface="+mn-lt"/>
                      </a:endParaRPr>
                    </a:p>
                  </a:txBody>
                  <a:tcPr marL="6935" marR="6935" marT="6935" marB="0" anchor="b"/>
                </a:tc>
                <a:tc>
                  <a:txBody>
                    <a:bodyPr/>
                    <a:lstStyle/>
                    <a:p>
                      <a:pPr algn="ctr" fontAlgn="b"/>
                      <a:r>
                        <a:rPr lang="en-US" sz="1500" b="1" u="none" strike="noStrike" dirty="0">
                          <a:latin typeface="+mn-lt"/>
                        </a:rPr>
                        <a:t>S&amp;P LONG TERM</a:t>
                      </a:r>
                      <a:r>
                        <a:rPr lang="en-US" sz="1500" b="1" u="none" strike="noStrike" baseline="0" dirty="0">
                          <a:latin typeface="+mn-lt"/>
                        </a:rPr>
                        <a:t> </a:t>
                      </a:r>
                    </a:p>
                    <a:p>
                      <a:pPr algn="ctr" fontAlgn="b"/>
                      <a:r>
                        <a:rPr lang="en-US" sz="1500" b="1" u="none" strike="noStrike" dirty="0">
                          <a:latin typeface="+mn-lt"/>
                        </a:rPr>
                        <a:t>RANKING</a:t>
                      </a:r>
                      <a:endParaRPr lang="en-US" sz="1500" b="1" i="0" u="none" strike="noStrike" dirty="0">
                        <a:solidFill>
                          <a:srgbClr val="000000"/>
                        </a:solidFill>
                        <a:latin typeface="+mn-lt"/>
                      </a:endParaRPr>
                    </a:p>
                  </a:txBody>
                  <a:tcPr marL="6935" marR="6935" marT="6935" marB="0" anchor="b"/>
                </a:tc>
                <a:extLst>
                  <a:ext uri="{0D108BD9-81ED-4DB2-BD59-A6C34878D82A}">
                    <a16:rowId xmlns:a16="http://schemas.microsoft.com/office/drawing/2014/main" val="10000"/>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 Bank of America Corp </a:t>
                      </a:r>
                      <a:r>
                        <a:rPr lang="en-US" sz="1600" b="0" i="0" u="none" strike="noStrike" baseline="0" dirty="0">
                          <a:solidFill>
                            <a:schemeClr val="tx1"/>
                          </a:solidFill>
                          <a:latin typeface="+mn-lt"/>
                        </a:rPr>
                        <a:t> </a:t>
                      </a:r>
                    </a:p>
                  </a:txBody>
                  <a:tcPr marL="7620" marR="7620" marT="7620" marB="0" anchor="b"/>
                </a:tc>
                <a:tc>
                  <a:txBody>
                    <a:bodyPr/>
                    <a:lstStyle/>
                    <a:p>
                      <a:pPr algn="ctr" fontAlgn="b"/>
                      <a:r>
                        <a:rPr lang="en-US" sz="1600" b="0" i="0" u="none" strike="noStrike" baseline="0" dirty="0">
                          <a:solidFill>
                            <a:schemeClr val="tx1"/>
                          </a:solidFill>
                          <a:latin typeface="+mn-lt"/>
                        </a:rPr>
                        <a:t>$467.3 million</a:t>
                      </a:r>
                    </a:p>
                  </a:txBody>
                  <a:tcPr marL="7620" marR="7620" marT="7620" marB="0" anchor="b"/>
                </a:tc>
                <a:tc>
                  <a:txBody>
                    <a:bodyPr/>
                    <a:lstStyle/>
                    <a:p>
                      <a:pPr algn="ctr" fontAlgn="b"/>
                      <a:r>
                        <a:rPr lang="en-US" sz="1600" u="none" strike="noStrike" baseline="0" dirty="0">
                          <a:solidFill>
                            <a:schemeClr val="tx1"/>
                          </a:solidFill>
                          <a:latin typeface="+mn-lt"/>
                        </a:rPr>
                        <a:t>0.76%</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A-</a:t>
                      </a:r>
                      <a:endParaRPr lang="en-US" sz="1600" b="0" i="0" u="none" strike="noStrike" baseline="0" dirty="0">
                        <a:solidFill>
                          <a:schemeClr val="tx1"/>
                        </a:solidFill>
                        <a:latin typeface="+mn-lt"/>
                      </a:endParaRPr>
                    </a:p>
                  </a:txBody>
                  <a:tcPr marL="7620" marR="7620" marT="7620" marB="0" anchor="b">
                    <a:noFill/>
                  </a:tcPr>
                </a:tc>
                <a:extLst>
                  <a:ext uri="{0D108BD9-81ED-4DB2-BD59-A6C34878D82A}">
                    <a16:rowId xmlns:a16="http://schemas.microsoft.com/office/drawing/2014/main" val="10001"/>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J</a:t>
                      </a:r>
                      <a:r>
                        <a:rPr lang="en-US" sz="1600" u="none" strike="noStrike" baseline="0" dirty="0">
                          <a:solidFill>
                            <a:schemeClr val="tx1"/>
                          </a:solidFill>
                          <a:latin typeface="+mn-lt"/>
                        </a:rPr>
                        <a:t>PMorgan Chase &amp; Co</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b="0" i="0" u="none" strike="noStrike" baseline="0" dirty="0">
                          <a:solidFill>
                            <a:schemeClr val="tx1"/>
                          </a:solidFill>
                          <a:latin typeface="+mn-lt"/>
                        </a:rPr>
                        <a:t>$371.8 million </a:t>
                      </a:r>
                    </a:p>
                  </a:txBody>
                  <a:tcPr marL="7620" marR="7620" marT="7620" marB="0" anchor="b"/>
                </a:tc>
                <a:tc>
                  <a:txBody>
                    <a:bodyPr/>
                    <a:lstStyle/>
                    <a:p>
                      <a:pPr algn="ctr" fontAlgn="b"/>
                      <a:r>
                        <a:rPr lang="en-US" sz="1600" u="none" strike="noStrike" baseline="0" dirty="0">
                          <a:solidFill>
                            <a:schemeClr val="tx1"/>
                          </a:solidFill>
                          <a:latin typeface="+mn-lt"/>
                        </a:rPr>
                        <a:t>0.61%</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b="0" i="0" u="none" strike="noStrike" baseline="0" dirty="0">
                          <a:solidFill>
                            <a:schemeClr val="tx1"/>
                          </a:solidFill>
                          <a:latin typeface="+mn-lt"/>
                        </a:rPr>
                        <a:t>A-</a:t>
                      </a:r>
                    </a:p>
                  </a:txBody>
                  <a:tcPr marL="7620" marR="7620" marT="7620" marB="0" anchor="b">
                    <a:noFill/>
                  </a:tcPr>
                </a:tc>
                <a:extLst>
                  <a:ext uri="{0D108BD9-81ED-4DB2-BD59-A6C34878D82A}">
                    <a16:rowId xmlns:a16="http://schemas.microsoft.com/office/drawing/2014/main" val="10002"/>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Morgan Stanley</a:t>
                      </a:r>
                    </a:p>
                  </a:txBody>
                  <a:tcPr marL="7620" marR="7620" marT="7620" marB="0" anchor="b"/>
                </a:tc>
                <a:tc>
                  <a:txBody>
                    <a:bodyPr/>
                    <a:lstStyle/>
                    <a:p>
                      <a:pPr algn="ctr" fontAlgn="b"/>
                      <a:r>
                        <a:rPr lang="en-US" sz="1600" b="0" i="0" u="none" strike="noStrike" baseline="0" dirty="0">
                          <a:solidFill>
                            <a:schemeClr val="tx1"/>
                          </a:solidFill>
                          <a:latin typeface="+mn-lt"/>
                        </a:rPr>
                        <a:t>$330.2 million </a:t>
                      </a:r>
                    </a:p>
                  </a:txBody>
                  <a:tcPr marL="7620" marR="7620" marT="7620" marB="0" anchor="b"/>
                </a:tc>
                <a:tc>
                  <a:txBody>
                    <a:bodyPr/>
                    <a:lstStyle/>
                    <a:p>
                      <a:pPr algn="ctr" fontAlgn="b"/>
                      <a:r>
                        <a:rPr lang="en-US" sz="1600" b="0" i="0" u="none" strike="noStrike" baseline="0" dirty="0">
                          <a:solidFill>
                            <a:schemeClr val="tx1"/>
                          </a:solidFill>
                          <a:latin typeface="+mn-lt"/>
                        </a:rPr>
                        <a:t>0.54%</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A-</a:t>
                      </a:r>
                    </a:p>
                  </a:txBody>
                  <a:tcPr marL="7620" marR="7620" marT="7620" marB="0" anchor="b">
                    <a:noFill/>
                  </a:tcPr>
                </a:tc>
                <a:extLst>
                  <a:ext uri="{0D108BD9-81ED-4DB2-BD59-A6C34878D82A}">
                    <a16:rowId xmlns:a16="http://schemas.microsoft.com/office/drawing/2014/main" val="10003"/>
                  </a:ext>
                </a:extLst>
              </a:tr>
              <a:tr h="36909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baseline="0" dirty="0">
                          <a:solidFill>
                            <a:schemeClr val="tx1"/>
                          </a:solidFill>
                          <a:latin typeface="+mn-lt"/>
                        </a:rPr>
                        <a:t>Wells Fargo</a:t>
                      </a:r>
                      <a:endParaRPr lang="en-US" sz="1600" b="0" i="0" u="none" strike="noStrike" baseline="0" dirty="0">
                        <a:solidFill>
                          <a:schemeClr val="tx1"/>
                        </a:solidFill>
                        <a:latin typeface="+mn-lt"/>
                      </a:endParaRPr>
                    </a:p>
                  </a:txBody>
                  <a:tcPr marL="7620" marR="7620" marT="7620" marB="0" anchor="b"/>
                </a:tc>
                <a:tc>
                  <a:txBody>
                    <a:bodyPr/>
                    <a:lstStyle/>
                    <a:p>
                      <a:pPr algn="ctr" fontAlgn="b"/>
                      <a:r>
                        <a:rPr lang="en-US" sz="1600" b="0" i="0" u="none" strike="noStrike" baseline="0" dirty="0">
                          <a:solidFill>
                            <a:schemeClr val="tx1"/>
                          </a:solidFill>
                          <a:latin typeface="+mn-lt"/>
                        </a:rPr>
                        <a:t>$250.8 million </a:t>
                      </a:r>
                    </a:p>
                  </a:txBody>
                  <a:tcPr marL="7620" marR="7620" marT="7620" marB="0" anchor="b"/>
                </a:tc>
                <a:tc>
                  <a:txBody>
                    <a:bodyPr/>
                    <a:lstStyle/>
                    <a:p>
                      <a:pPr algn="ctr" fontAlgn="b"/>
                      <a:r>
                        <a:rPr lang="en-US" sz="1600" u="none" strike="noStrike" baseline="0" dirty="0">
                          <a:solidFill>
                            <a:schemeClr val="tx1"/>
                          </a:solidFill>
                          <a:latin typeface="+mn-lt"/>
                        </a:rPr>
                        <a:t>0.41%</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BBB+</a:t>
                      </a:r>
                    </a:p>
                  </a:txBody>
                  <a:tcPr marL="7620" marR="7620" marT="7620" marB="0" anchor="b">
                    <a:noFill/>
                  </a:tcPr>
                </a:tc>
                <a:extLst>
                  <a:ext uri="{0D108BD9-81ED-4DB2-BD59-A6C34878D82A}">
                    <a16:rowId xmlns:a16="http://schemas.microsoft.com/office/drawing/2014/main" val="10004"/>
                  </a:ext>
                </a:extLst>
              </a:tr>
              <a:tr h="4026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 Citigroup Inc </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$203.5 million </a:t>
                      </a:r>
                    </a:p>
                  </a:txBody>
                  <a:tcPr marL="7620" marR="7620" marT="7620" marB="0" anchor="b"/>
                </a:tc>
                <a:tc>
                  <a:txBody>
                    <a:bodyPr/>
                    <a:lstStyle/>
                    <a:p>
                      <a:pPr algn="ctr" fontAlgn="b"/>
                      <a:r>
                        <a:rPr lang="en-US" sz="1600" u="none" strike="noStrike" baseline="0" dirty="0">
                          <a:solidFill>
                            <a:schemeClr val="tx1"/>
                          </a:solidFill>
                          <a:latin typeface="+mn-lt"/>
                        </a:rPr>
                        <a:t>0.33%</a:t>
                      </a:r>
                      <a:endParaRPr lang="en-US" sz="1600" b="0" i="0" u="none" strike="noStrike" baseline="0" dirty="0">
                        <a:solidFill>
                          <a:schemeClr val="tx1"/>
                        </a:solidFill>
                        <a:latin typeface="+mn-lt"/>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latin typeface="+mn-lt"/>
                        </a:rPr>
                        <a:t>BBB+</a:t>
                      </a:r>
                    </a:p>
                  </a:txBody>
                  <a:tcPr marL="7620" marR="7620" marT="7620" marB="0" anchor="b">
                    <a:noFill/>
                  </a:tcPr>
                </a:tc>
                <a:extLst>
                  <a:ext uri="{0D108BD9-81ED-4DB2-BD59-A6C34878D82A}">
                    <a16:rowId xmlns:a16="http://schemas.microsoft.com/office/drawing/2014/main" val="10005"/>
                  </a:ext>
                </a:extLst>
              </a:tr>
            </a:tbl>
          </a:graphicData>
        </a:graphic>
      </p:graphicFrame>
      <p:sp>
        <p:nvSpPr>
          <p:cNvPr id="3" name="Footer Placeholder 2">
            <a:extLst>
              <a:ext uri="{FF2B5EF4-FFF2-40B4-BE49-F238E27FC236}">
                <a16:creationId xmlns:a16="http://schemas.microsoft.com/office/drawing/2014/main" id="{1CDB0739-08DF-4A3A-94C0-8D5B88CA41CF}"/>
              </a:ext>
            </a:extLst>
          </p:cNvPr>
          <p:cNvSpPr>
            <a:spLocks noGrp="1"/>
          </p:cNvSpPr>
          <p:nvPr>
            <p:ph type="ftr" sz="quarter" idx="11"/>
          </p:nvPr>
        </p:nvSpPr>
        <p:spPr>
          <a:xfrm>
            <a:off x="3446585" y="6248400"/>
            <a:ext cx="4579815"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368928"/>
      </p:ext>
    </p:extLst>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p:cNvGraphicFramePr>
            <a:graphicFrameLocks noGrp="1"/>
          </p:cNvGraphicFramePr>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18.49</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822763" y="1233380"/>
            <a:ext cx="9561773" cy="1754326"/>
          </a:xfrm>
          <a:prstGeom prst="rect">
            <a:avLst/>
          </a:prstGeom>
        </p:spPr>
        <p:txBody>
          <a:bodyPr wrap="square">
            <a:spAutoFit/>
          </a:bodyPr>
          <a:lstStyle/>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Policy requirement:  A+ or better using S&amp;P rating matrix</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Arial" pitchFamily="34" charset="0"/>
                <a:cs typeface="Arial" pitchFamily="34" charset="0"/>
              </a:rPr>
              <a:t>  </a:t>
            </a:r>
            <a:r>
              <a:rPr lang="en-US" dirty="0">
                <a:solidFill>
                  <a:srgbClr val="000000"/>
                </a:solidFill>
                <a:latin typeface="Calibri" panose="020F0502020204030204"/>
                <a:cs typeface="Arial" pitchFamily="34" charset="0"/>
              </a:rPr>
              <a:t>S&amp;P Rating as of March 31, 2024 = AA-f</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Credit Score as of March 31, 2024 = 62.09  (AA-f)  (vs. 56.83 Sep. 30, 2023)</a:t>
            </a:r>
          </a:p>
          <a:p>
            <a:pPr defTabSz="914411" eaLnBrk="0" fontAlgn="base" hangingPunct="0">
              <a:spcBef>
                <a:spcPct val="0"/>
              </a:spcBef>
              <a:spcAft>
                <a:spcPct val="0"/>
              </a:spcAft>
              <a:defRPr/>
            </a:pPr>
            <a:endParaRPr lang="en-US" dirty="0">
              <a:solidFill>
                <a:srgbClr val="000000"/>
              </a:solidFill>
              <a:latin typeface="Calibri" panose="020F0502020204030204"/>
              <a:cs typeface="Arial" pitchFamily="34" charset="0"/>
            </a:endParaRPr>
          </a:p>
        </p:txBody>
      </p:sp>
      <p:sp>
        <p:nvSpPr>
          <p:cNvPr id="10" name="TextBox 9"/>
          <p:cNvSpPr txBox="1"/>
          <p:nvPr/>
        </p:nvSpPr>
        <p:spPr>
          <a:xfrm>
            <a:off x="9263856" y="2539773"/>
            <a:ext cx="1864933" cy="369332"/>
          </a:xfrm>
          <a:prstGeom prst="rect">
            <a:avLst/>
          </a:prstGeom>
          <a:noFill/>
        </p:spPr>
        <p:txBody>
          <a:bodyPr wrap="none" rtlCol="0">
            <a:spAutoFit/>
          </a:bodyPr>
          <a:lstStyle/>
          <a:p>
            <a:pPr algn="ctr" defTabSz="914411" eaLnBrk="0" fontAlgn="base" hangingPunct="0">
              <a:spcBef>
                <a:spcPct val="0"/>
              </a:spcBef>
              <a:spcAft>
                <a:spcPct val="0"/>
              </a:spcAft>
              <a:defRPr/>
            </a:pPr>
            <a:r>
              <a:rPr lang="en-US" b="1" dirty="0">
                <a:solidFill>
                  <a:srgbClr val="000000"/>
                </a:solidFill>
                <a:latin typeface="Calibri" panose="020F0502020204030204"/>
              </a:rPr>
              <a:t>S&amp;P rating matrix</a:t>
            </a:r>
          </a:p>
        </p:txBody>
      </p:sp>
      <p:sp>
        <p:nvSpPr>
          <p:cNvPr id="3" name="Slide Number Placeholder 2">
            <a:extLst>
              <a:ext uri="{FF2B5EF4-FFF2-40B4-BE49-F238E27FC236}">
                <a16:creationId xmlns:a16="http://schemas.microsoft.com/office/drawing/2014/main" id="{5A01E216-7A6C-40D4-941A-E5D3251D0862}"/>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42</a:t>
            </a:fld>
            <a:endParaRPr lang="en-US">
              <a:solidFill>
                <a:srgbClr val="15234A">
                  <a:tint val="75000"/>
                </a:srgbClr>
              </a:solidFill>
              <a:latin typeface="Calibri" panose="020F0502020204030204"/>
            </a:endParaRPr>
          </a:p>
        </p:txBody>
      </p:sp>
      <p:graphicFrame>
        <p:nvGraphicFramePr>
          <p:cNvPr id="11" name="Chart 10">
            <a:extLst>
              <a:ext uri="{FF2B5EF4-FFF2-40B4-BE49-F238E27FC236}">
                <a16:creationId xmlns:a16="http://schemas.microsoft.com/office/drawing/2014/main" id="{ED39920F-0D27-4277-8FE7-0C3C77A6CD68}"/>
              </a:ext>
            </a:extLst>
          </p:cNvPr>
          <p:cNvGraphicFramePr/>
          <p:nvPr>
            <p:extLst>
              <p:ext uri="{D42A27DB-BD31-4B8C-83A1-F6EECF244321}">
                <p14:modId xmlns:p14="http://schemas.microsoft.com/office/powerpoint/2010/main" val="419798155"/>
              </p:ext>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697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B030-CF6A-9539-3DDF-D8252DC88FC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E8608C2-C392-03B5-5BB4-F08DAFE079CE}"/>
              </a:ext>
            </a:extLst>
          </p:cNvPr>
          <p:cNvSpPr>
            <a:spLocks noGrp="1"/>
          </p:cNvSpPr>
          <p:nvPr>
            <p:ph type="title"/>
          </p:nvPr>
        </p:nvSpPr>
        <p:spPr>
          <a:xfrm>
            <a:off x="1943100" y="778094"/>
            <a:ext cx="8305800" cy="457200"/>
          </a:xfrm>
        </p:spPr>
        <p:txBody>
          <a:bodyPr>
            <a:noAutofit/>
          </a:bodyPr>
          <a:lstStyle/>
          <a:p>
            <a:r>
              <a:rPr lang="en-US" sz="3200" b="1" dirty="0">
                <a:solidFill>
                  <a:schemeClr val="accent1"/>
                </a:solidFill>
                <a:cs typeface="Times New Roman" pitchFamily="18" charset="0"/>
              </a:rPr>
              <a:t>U.S. Fixed Income Markets Returns</a:t>
            </a:r>
          </a:p>
        </p:txBody>
      </p:sp>
      <p:sp>
        <p:nvSpPr>
          <p:cNvPr id="12" name="TextBox 11">
            <a:extLst>
              <a:ext uri="{FF2B5EF4-FFF2-40B4-BE49-F238E27FC236}">
                <a16:creationId xmlns:a16="http://schemas.microsoft.com/office/drawing/2014/main" id="{F7A294E4-A634-7800-B5C4-E6DDEED7C8C1}"/>
              </a:ext>
            </a:extLst>
          </p:cNvPr>
          <p:cNvSpPr txBox="1"/>
          <p:nvPr/>
        </p:nvSpPr>
        <p:spPr>
          <a:xfrm>
            <a:off x="4533900" y="1434177"/>
            <a:ext cx="31242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Q4 - 2023 &amp; Q1 - 2024</a:t>
            </a:r>
          </a:p>
        </p:txBody>
      </p:sp>
      <p:graphicFrame>
        <p:nvGraphicFramePr>
          <p:cNvPr id="8" name="Table 7">
            <a:extLst>
              <a:ext uri="{FF2B5EF4-FFF2-40B4-BE49-F238E27FC236}">
                <a16:creationId xmlns:a16="http://schemas.microsoft.com/office/drawing/2014/main" id="{0FEADC3B-62D8-2F9A-FEE6-F076CE7EFC8B}"/>
              </a:ext>
            </a:extLst>
          </p:cNvPr>
          <p:cNvGraphicFramePr>
            <a:graphicFrameLocks noGrp="1"/>
          </p:cNvGraphicFramePr>
          <p:nvPr>
            <p:extLst>
              <p:ext uri="{D42A27DB-BD31-4B8C-83A1-F6EECF244321}">
                <p14:modId xmlns:p14="http://schemas.microsoft.com/office/powerpoint/2010/main" val="681666463"/>
              </p:ext>
            </p:extLst>
          </p:nvPr>
        </p:nvGraphicFramePr>
        <p:xfrm>
          <a:off x="6626687" y="2586652"/>
          <a:ext cx="4102210" cy="3041748"/>
        </p:xfrm>
        <a:graphic>
          <a:graphicData uri="http://schemas.openxmlformats.org/drawingml/2006/table">
            <a:tbl>
              <a:tblPr firstRow="1" bandRow="1">
                <a:tableStyleId>{5C22544A-7EE6-4342-B048-85BDC9FD1C3A}</a:tableStyleId>
              </a:tblPr>
              <a:tblGrid>
                <a:gridCol w="1146210">
                  <a:extLst>
                    <a:ext uri="{9D8B030D-6E8A-4147-A177-3AD203B41FA5}">
                      <a16:colId xmlns:a16="http://schemas.microsoft.com/office/drawing/2014/main" val="20000"/>
                    </a:ext>
                  </a:extLst>
                </a:gridCol>
                <a:gridCol w="1035817">
                  <a:extLst>
                    <a:ext uri="{9D8B030D-6E8A-4147-A177-3AD203B41FA5}">
                      <a16:colId xmlns:a16="http://schemas.microsoft.com/office/drawing/2014/main" val="20001"/>
                    </a:ext>
                  </a:extLst>
                </a:gridCol>
                <a:gridCol w="1035817">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tblGrid>
              <a:tr h="572353">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09/30/2023</a:t>
                      </a:r>
                    </a:p>
                  </a:txBody>
                  <a:tcPr/>
                </a:tc>
                <a:tc>
                  <a:txBody>
                    <a:bodyPr/>
                    <a:lstStyle/>
                    <a:p>
                      <a:pPr algn="ctr"/>
                      <a:r>
                        <a:rPr lang="en-US" sz="1200" dirty="0">
                          <a:solidFill>
                            <a:schemeClr val="bg1"/>
                          </a:solidFill>
                          <a:latin typeface="+mj-lt"/>
                          <a:cs typeface="Times New Roman" pitchFamily="18" charset="0"/>
                        </a:rPr>
                        <a:t>03/31/2024</a:t>
                      </a:r>
                    </a:p>
                  </a:txBody>
                  <a:tcPr/>
                </a:tc>
                <a:tc>
                  <a:txBody>
                    <a:bodyPr/>
                    <a:lstStyle/>
                    <a:p>
                      <a:pPr algn="ctr"/>
                      <a:r>
                        <a:rPr lang="en-US" sz="1200" dirty="0">
                          <a:solidFill>
                            <a:schemeClr val="bg1"/>
                          </a:solidFill>
                          <a:latin typeface="+mj-lt"/>
                          <a:cs typeface="Times New Roman" pitchFamily="18" charset="0"/>
                        </a:rPr>
                        <a:t>Period</a:t>
                      </a:r>
                    </a:p>
                    <a:p>
                      <a:pPr algn="ctr"/>
                      <a:r>
                        <a:rPr lang="en-US" sz="1200" dirty="0">
                          <a:solidFill>
                            <a:schemeClr val="bg1"/>
                          </a:solidFill>
                          <a:latin typeface="+mj-lt"/>
                          <a:cs typeface="Times New Roman" pitchFamily="18" charset="0"/>
                        </a:rPr>
                        <a:t>Change</a:t>
                      </a:r>
                    </a:p>
                  </a:txBody>
                  <a:tcPr/>
                </a:tc>
                <a:extLst>
                  <a:ext uri="{0D108BD9-81ED-4DB2-BD59-A6C34878D82A}">
                    <a16:rowId xmlns:a16="http://schemas.microsoft.com/office/drawing/2014/main" val="10000"/>
                  </a:ext>
                </a:extLst>
              </a:tr>
              <a:tr h="381568">
                <a:tc>
                  <a:txBody>
                    <a:bodyPr/>
                    <a:lstStyle/>
                    <a:p>
                      <a:pPr algn="ctr"/>
                      <a:r>
                        <a:rPr lang="en-US" sz="1200" b="1" dirty="0">
                          <a:latin typeface="+mj-lt"/>
                          <a:cs typeface="Times New Roman" pitchFamily="18" charset="0"/>
                        </a:rPr>
                        <a:t>Agency</a:t>
                      </a:r>
                    </a:p>
                  </a:txBody>
                  <a:tcPr/>
                </a:tc>
                <a:tc>
                  <a:txBody>
                    <a:bodyPr/>
                    <a:lstStyle/>
                    <a:p>
                      <a:pPr algn="ctr"/>
                      <a:r>
                        <a:rPr lang="en-US" sz="1200" dirty="0">
                          <a:latin typeface="+mj-lt"/>
                          <a:cs typeface="Times New Roman" pitchFamily="18" charset="0"/>
                        </a:rPr>
                        <a:t>23</a:t>
                      </a:r>
                    </a:p>
                  </a:txBody>
                  <a:tcPr/>
                </a:tc>
                <a:tc>
                  <a:txBody>
                    <a:bodyPr/>
                    <a:lstStyle/>
                    <a:p>
                      <a:pPr algn="ctr"/>
                      <a:r>
                        <a:rPr lang="en-US" sz="1200" dirty="0">
                          <a:latin typeface="+mj-lt"/>
                          <a:cs typeface="Times New Roman" pitchFamily="18" charset="0"/>
                        </a:rPr>
                        <a:t>20</a:t>
                      </a:r>
                    </a:p>
                  </a:txBody>
                  <a:tcPr/>
                </a:tc>
                <a:tc>
                  <a:txBody>
                    <a:bodyPr/>
                    <a:lstStyle/>
                    <a:p>
                      <a:pPr algn="ctr"/>
                      <a:r>
                        <a:rPr lang="en-US" sz="1200" b="1" dirty="0">
                          <a:latin typeface="+mj-lt"/>
                          <a:cs typeface="Times New Roman" pitchFamily="18" charset="0"/>
                        </a:rPr>
                        <a:t>-3</a:t>
                      </a:r>
                    </a:p>
                  </a:txBody>
                  <a:tcPr/>
                </a:tc>
                <a:extLst>
                  <a:ext uri="{0D108BD9-81ED-4DB2-BD59-A6C34878D82A}">
                    <a16:rowId xmlns:a16="http://schemas.microsoft.com/office/drawing/2014/main" val="10001"/>
                  </a:ext>
                </a:extLst>
              </a:tr>
              <a:tr h="444914">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IG</a:t>
                      </a:r>
                      <a:endParaRPr lang="en-US" sz="1200" b="1" dirty="0">
                        <a:latin typeface="+mj-lt"/>
                        <a:cs typeface="Times New Roman" pitchFamily="18" charset="0"/>
                      </a:endParaRPr>
                    </a:p>
                  </a:txBody>
                  <a:tcPr/>
                </a:tc>
                <a:tc>
                  <a:txBody>
                    <a:bodyPr/>
                    <a:lstStyle/>
                    <a:p>
                      <a:pPr algn="ctr"/>
                      <a:r>
                        <a:rPr lang="en-US" sz="1200" dirty="0">
                          <a:latin typeface="+mj-lt"/>
                          <a:cs typeface="Times New Roman" pitchFamily="18" charset="0"/>
                        </a:rPr>
                        <a:t>121</a:t>
                      </a:r>
                    </a:p>
                  </a:txBody>
                  <a:tcPr/>
                </a:tc>
                <a:tc>
                  <a:txBody>
                    <a:bodyPr/>
                    <a:lstStyle/>
                    <a:p>
                      <a:pPr algn="ctr"/>
                      <a:r>
                        <a:rPr lang="en-US" sz="1200" dirty="0">
                          <a:latin typeface="+mj-lt"/>
                          <a:cs typeface="Times New Roman" pitchFamily="18" charset="0"/>
                        </a:rPr>
                        <a:t>90</a:t>
                      </a:r>
                    </a:p>
                  </a:txBody>
                  <a:tcPr/>
                </a:tc>
                <a:tc>
                  <a:txBody>
                    <a:bodyPr/>
                    <a:lstStyle/>
                    <a:p>
                      <a:pPr algn="ctr"/>
                      <a:r>
                        <a:rPr lang="en-US" sz="1200" b="1" dirty="0">
                          <a:latin typeface="+mj-lt"/>
                          <a:cs typeface="Times New Roman" pitchFamily="18" charset="0"/>
                        </a:rPr>
                        <a:t>-31</a:t>
                      </a:r>
                    </a:p>
                  </a:txBody>
                  <a:tcPr/>
                </a:tc>
                <a:extLst>
                  <a:ext uri="{0D108BD9-81ED-4DB2-BD59-A6C34878D82A}">
                    <a16:rowId xmlns:a16="http://schemas.microsoft.com/office/drawing/2014/main" val="10002"/>
                  </a:ext>
                </a:extLst>
              </a:tr>
              <a:tr h="401267">
                <a:tc>
                  <a:txBody>
                    <a:bodyPr/>
                    <a:lstStyle/>
                    <a:p>
                      <a:pPr algn="ctr"/>
                      <a:r>
                        <a:rPr lang="en-US" sz="1200" b="1" dirty="0">
                          <a:latin typeface="+mj-lt"/>
                          <a:cs typeface="Times New Roman" pitchFamily="18" charset="0"/>
                        </a:rPr>
                        <a:t>Corp</a:t>
                      </a:r>
                      <a:r>
                        <a:rPr lang="en-US" sz="1200" b="1" baseline="0" dirty="0">
                          <a:latin typeface="+mj-lt"/>
                          <a:cs typeface="Times New Roman" pitchFamily="18" charset="0"/>
                        </a:rPr>
                        <a:t> – </a:t>
                      </a:r>
                      <a:r>
                        <a:rPr lang="en-US" sz="1200" b="1" dirty="0">
                          <a:latin typeface="+mj-lt"/>
                          <a:cs typeface="Times New Roman" pitchFamily="18" charset="0"/>
                        </a:rPr>
                        <a:t>HY</a:t>
                      </a:r>
                    </a:p>
                  </a:txBody>
                  <a:tcPr/>
                </a:tc>
                <a:tc>
                  <a:txBody>
                    <a:bodyPr/>
                    <a:lstStyle/>
                    <a:p>
                      <a:pPr marL="0" algn="ctr" defTabSz="914411" rtl="0" eaLnBrk="1" latinLnBrk="0" hangingPunct="1"/>
                      <a:r>
                        <a:rPr lang="en-US" sz="1200" kern="1200" dirty="0">
                          <a:solidFill>
                            <a:schemeClr val="dk1"/>
                          </a:solidFill>
                          <a:latin typeface="+mj-lt"/>
                          <a:ea typeface="+mn-ea"/>
                          <a:cs typeface="Times New Roman" pitchFamily="18" charset="0"/>
                        </a:rPr>
                        <a:t>394</a:t>
                      </a:r>
                    </a:p>
                  </a:txBody>
                  <a:tcPr/>
                </a:tc>
                <a:tc>
                  <a:txBody>
                    <a:bodyPr/>
                    <a:lstStyle/>
                    <a:p>
                      <a:pPr marL="0" algn="ctr" defTabSz="914411" rtl="0" eaLnBrk="1" latinLnBrk="0" hangingPunct="1"/>
                      <a:r>
                        <a:rPr lang="en-US" sz="1200" kern="1200" dirty="0">
                          <a:solidFill>
                            <a:schemeClr val="dk1"/>
                          </a:solidFill>
                          <a:latin typeface="+mj-lt"/>
                          <a:ea typeface="+mn-ea"/>
                          <a:cs typeface="Times New Roman" pitchFamily="18" charset="0"/>
                        </a:rPr>
                        <a:t>299</a:t>
                      </a:r>
                    </a:p>
                  </a:txBody>
                  <a:tcPr/>
                </a:tc>
                <a:tc>
                  <a:txBody>
                    <a:bodyPr/>
                    <a:lstStyle/>
                    <a:p>
                      <a:pPr algn="ctr"/>
                      <a:r>
                        <a:rPr lang="en-US" sz="1200" b="1" dirty="0">
                          <a:latin typeface="+mj-lt"/>
                          <a:cs typeface="Times New Roman" pitchFamily="18" charset="0"/>
                        </a:rPr>
                        <a:t>-95</a:t>
                      </a:r>
                    </a:p>
                  </a:txBody>
                  <a:tcPr/>
                </a:tc>
                <a:extLst>
                  <a:ext uri="{0D108BD9-81ED-4DB2-BD59-A6C34878D82A}">
                    <a16:rowId xmlns:a16="http://schemas.microsoft.com/office/drawing/2014/main" val="10003"/>
                  </a:ext>
                </a:extLst>
              </a:tr>
              <a:tr h="413882">
                <a:tc>
                  <a:txBody>
                    <a:bodyPr/>
                    <a:lstStyle/>
                    <a:p>
                      <a:pPr algn="ctr"/>
                      <a:r>
                        <a:rPr lang="en-US" sz="1200" b="1" dirty="0">
                          <a:latin typeface="+mj-lt"/>
                          <a:cs typeface="Times New Roman" pitchFamily="18" charset="0"/>
                        </a:rPr>
                        <a:t>MBS</a:t>
                      </a:r>
                    </a:p>
                  </a:txBody>
                  <a:tcPr/>
                </a:tc>
                <a:tc>
                  <a:txBody>
                    <a:bodyPr/>
                    <a:lstStyle/>
                    <a:p>
                      <a:pPr algn="ctr"/>
                      <a:r>
                        <a:rPr lang="en-US" sz="1200" dirty="0">
                          <a:latin typeface="+mj-lt"/>
                          <a:cs typeface="Times New Roman" pitchFamily="18" charset="0"/>
                        </a:rPr>
                        <a:t>66</a:t>
                      </a:r>
                    </a:p>
                  </a:txBody>
                  <a:tcPr/>
                </a:tc>
                <a:tc>
                  <a:txBody>
                    <a:bodyPr/>
                    <a:lstStyle/>
                    <a:p>
                      <a:pPr algn="ctr"/>
                      <a:r>
                        <a:rPr lang="en-US" sz="1200" dirty="0">
                          <a:latin typeface="+mj-lt"/>
                          <a:cs typeface="Times New Roman" pitchFamily="18" charset="0"/>
                        </a:rPr>
                        <a:t>49</a:t>
                      </a:r>
                    </a:p>
                  </a:txBody>
                  <a:tcPr/>
                </a:tc>
                <a:tc>
                  <a:txBody>
                    <a:bodyPr/>
                    <a:lstStyle/>
                    <a:p>
                      <a:pPr algn="ctr"/>
                      <a:r>
                        <a:rPr lang="en-US" sz="1200" b="1" dirty="0">
                          <a:latin typeface="+mj-lt"/>
                          <a:cs typeface="Times New Roman" pitchFamily="18" charset="0"/>
                        </a:rPr>
                        <a:t>-17</a:t>
                      </a:r>
                    </a:p>
                  </a:txBody>
                  <a:tcPr/>
                </a:tc>
                <a:extLst>
                  <a:ext uri="{0D108BD9-81ED-4DB2-BD59-A6C34878D82A}">
                    <a16:rowId xmlns:a16="http://schemas.microsoft.com/office/drawing/2014/main" val="10004"/>
                  </a:ext>
                </a:extLst>
              </a:tr>
              <a:tr h="413882">
                <a:tc>
                  <a:txBody>
                    <a:bodyPr/>
                    <a:lstStyle/>
                    <a:p>
                      <a:pPr algn="ctr"/>
                      <a:r>
                        <a:rPr lang="en-US" sz="1200" b="1" dirty="0">
                          <a:latin typeface="+mj-lt"/>
                          <a:cs typeface="Times New Roman" pitchFamily="18" charset="0"/>
                        </a:rPr>
                        <a:t>ABS</a:t>
                      </a:r>
                    </a:p>
                  </a:txBody>
                  <a:tcPr/>
                </a:tc>
                <a:tc>
                  <a:txBody>
                    <a:bodyPr/>
                    <a:lstStyle/>
                    <a:p>
                      <a:pPr algn="ctr"/>
                      <a:r>
                        <a:rPr lang="en-US" sz="1200" dirty="0">
                          <a:latin typeface="+mj-lt"/>
                          <a:cs typeface="Times New Roman" pitchFamily="18" charset="0"/>
                        </a:rPr>
                        <a:t>67</a:t>
                      </a:r>
                    </a:p>
                  </a:txBody>
                  <a:tcPr/>
                </a:tc>
                <a:tc>
                  <a:txBody>
                    <a:bodyPr/>
                    <a:lstStyle/>
                    <a:p>
                      <a:pPr algn="ctr"/>
                      <a:r>
                        <a:rPr lang="en-US" sz="1200" dirty="0">
                          <a:latin typeface="+mj-lt"/>
                          <a:cs typeface="Times New Roman" pitchFamily="18" charset="0"/>
                        </a:rPr>
                        <a:t>55</a:t>
                      </a:r>
                    </a:p>
                  </a:txBody>
                  <a:tcPr/>
                </a:tc>
                <a:tc>
                  <a:txBody>
                    <a:bodyPr/>
                    <a:lstStyle/>
                    <a:p>
                      <a:pPr algn="ctr"/>
                      <a:r>
                        <a:rPr lang="en-US" sz="1200" b="1" dirty="0">
                          <a:latin typeface="+mj-lt"/>
                          <a:cs typeface="Times New Roman" pitchFamily="18" charset="0"/>
                        </a:rPr>
                        <a:t>-11</a:t>
                      </a:r>
                    </a:p>
                  </a:txBody>
                  <a:tcPr/>
                </a:tc>
                <a:extLst>
                  <a:ext uri="{0D108BD9-81ED-4DB2-BD59-A6C34878D82A}">
                    <a16:rowId xmlns:a16="http://schemas.microsoft.com/office/drawing/2014/main" val="10005"/>
                  </a:ext>
                </a:extLst>
              </a:tr>
              <a:tr h="413882">
                <a:tc>
                  <a:txBody>
                    <a:bodyPr/>
                    <a:lstStyle/>
                    <a:p>
                      <a:pPr algn="ctr"/>
                      <a:r>
                        <a:rPr lang="en-US" sz="1200" b="1" dirty="0">
                          <a:latin typeface="+mj-lt"/>
                          <a:cs typeface="Times New Roman" pitchFamily="18" charset="0"/>
                        </a:rPr>
                        <a:t>CMBS</a:t>
                      </a:r>
                    </a:p>
                  </a:txBody>
                  <a:tcPr/>
                </a:tc>
                <a:tc>
                  <a:txBody>
                    <a:bodyPr/>
                    <a:lstStyle/>
                    <a:p>
                      <a:pPr algn="ctr"/>
                      <a:r>
                        <a:rPr lang="en-US" sz="1200" dirty="0">
                          <a:latin typeface="+mj-lt"/>
                          <a:cs typeface="Times New Roman" pitchFamily="18" charset="0"/>
                        </a:rPr>
                        <a:t>130</a:t>
                      </a:r>
                    </a:p>
                  </a:txBody>
                  <a:tcPr/>
                </a:tc>
                <a:tc>
                  <a:txBody>
                    <a:bodyPr/>
                    <a:lstStyle/>
                    <a:p>
                      <a:pPr algn="ctr"/>
                      <a:r>
                        <a:rPr lang="en-US" sz="1200" dirty="0">
                          <a:latin typeface="+mj-lt"/>
                          <a:cs typeface="Times New Roman" pitchFamily="18" charset="0"/>
                        </a:rPr>
                        <a:t>96</a:t>
                      </a:r>
                    </a:p>
                  </a:txBody>
                  <a:tcPr/>
                </a:tc>
                <a:tc>
                  <a:txBody>
                    <a:bodyPr/>
                    <a:lstStyle/>
                    <a:p>
                      <a:pPr algn="ctr"/>
                      <a:r>
                        <a:rPr lang="en-US" sz="1200" b="1" dirty="0">
                          <a:latin typeface="+mj-lt"/>
                          <a:cs typeface="Times New Roman" pitchFamily="18" charset="0"/>
                        </a:rPr>
                        <a:t>-34</a:t>
                      </a:r>
                    </a:p>
                  </a:txBody>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A33177E1-57D0-21E4-9950-8687317A2B6D}"/>
              </a:ext>
            </a:extLst>
          </p:cNvPr>
          <p:cNvGraphicFramePr>
            <a:graphicFrameLocks noGrp="1"/>
          </p:cNvGraphicFramePr>
          <p:nvPr>
            <p:extLst>
              <p:ext uri="{D42A27DB-BD31-4B8C-83A1-F6EECF244321}">
                <p14:modId xmlns:p14="http://schemas.microsoft.com/office/powerpoint/2010/main" val="1855203859"/>
              </p:ext>
            </p:extLst>
          </p:nvPr>
        </p:nvGraphicFramePr>
        <p:xfrm>
          <a:off x="838200" y="2574643"/>
          <a:ext cx="3962400" cy="3142665"/>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918940">
                  <a:extLst>
                    <a:ext uri="{9D8B030D-6E8A-4147-A177-3AD203B41FA5}">
                      <a16:colId xmlns:a16="http://schemas.microsoft.com/office/drawing/2014/main" val="20001"/>
                    </a:ext>
                  </a:extLst>
                </a:gridCol>
                <a:gridCol w="1000514">
                  <a:extLst>
                    <a:ext uri="{9D8B030D-6E8A-4147-A177-3AD203B41FA5}">
                      <a16:colId xmlns:a16="http://schemas.microsoft.com/office/drawing/2014/main" val="20002"/>
                    </a:ext>
                  </a:extLst>
                </a:gridCol>
                <a:gridCol w="854226">
                  <a:extLst>
                    <a:ext uri="{9D8B030D-6E8A-4147-A177-3AD203B41FA5}">
                      <a16:colId xmlns:a16="http://schemas.microsoft.com/office/drawing/2014/main" val="20003"/>
                    </a:ext>
                  </a:extLst>
                </a:gridCol>
              </a:tblGrid>
              <a:tr h="591488">
                <a:tc>
                  <a:txBody>
                    <a:bodyPr/>
                    <a:lstStyle/>
                    <a:p>
                      <a:pPr algn="ctr"/>
                      <a:endParaRPr lang="en-US" sz="1200" dirty="0">
                        <a:solidFill>
                          <a:schemeClr val="bg1"/>
                        </a:solidFill>
                        <a:latin typeface="+mj-lt"/>
                        <a:cs typeface="Times New Roman" pitchFamily="18" charset="0"/>
                      </a:endParaRPr>
                    </a:p>
                  </a:txBody>
                  <a:tcPr/>
                </a:tc>
                <a:tc>
                  <a:txBody>
                    <a:bodyPr/>
                    <a:lstStyle/>
                    <a:p>
                      <a:pPr algn="ctr"/>
                      <a:r>
                        <a:rPr lang="en-US" sz="1200" dirty="0">
                          <a:solidFill>
                            <a:schemeClr val="bg1"/>
                          </a:solidFill>
                          <a:latin typeface="+mj-lt"/>
                          <a:cs typeface="Times New Roman" pitchFamily="18" charset="0"/>
                        </a:rPr>
                        <a:t>9/30/2023</a:t>
                      </a:r>
                    </a:p>
                  </a:txBody>
                  <a:tcPr/>
                </a:tc>
                <a:tc>
                  <a:txBody>
                    <a:bodyPr/>
                    <a:lstStyle/>
                    <a:p>
                      <a:pPr algn="ctr"/>
                      <a:r>
                        <a:rPr lang="en-US" sz="1200" dirty="0">
                          <a:solidFill>
                            <a:schemeClr val="bg1"/>
                          </a:solidFill>
                          <a:latin typeface="+mj-lt"/>
                          <a:cs typeface="Times New Roman" pitchFamily="18" charset="0"/>
                        </a:rPr>
                        <a:t>3/31/2024</a:t>
                      </a:r>
                    </a:p>
                  </a:txBody>
                  <a:tcPr/>
                </a:tc>
                <a:tc>
                  <a:txBody>
                    <a:bodyPr/>
                    <a:lstStyle/>
                    <a:p>
                      <a:pPr algn="ctr"/>
                      <a:r>
                        <a:rPr lang="en-US" sz="1200" dirty="0">
                          <a:solidFill>
                            <a:schemeClr val="bg1"/>
                          </a:solidFill>
                          <a:latin typeface="+mj-lt"/>
                          <a:cs typeface="Times New Roman" pitchFamily="18" charset="0"/>
                        </a:rPr>
                        <a:t>Period Change</a:t>
                      </a:r>
                    </a:p>
                  </a:txBody>
                  <a:tcPr/>
                </a:tc>
                <a:extLst>
                  <a:ext uri="{0D108BD9-81ED-4DB2-BD59-A6C34878D82A}">
                    <a16:rowId xmlns:a16="http://schemas.microsoft.com/office/drawing/2014/main" val="10000"/>
                  </a:ext>
                </a:extLst>
              </a:tr>
              <a:tr h="535205">
                <a:tc>
                  <a:txBody>
                    <a:bodyPr/>
                    <a:lstStyle/>
                    <a:p>
                      <a:pPr algn="ctr"/>
                      <a:r>
                        <a:rPr lang="en-US" sz="1200" b="1" dirty="0">
                          <a:latin typeface="+mj-lt"/>
                          <a:cs typeface="Times New Roman" pitchFamily="18" charset="0"/>
                        </a:rPr>
                        <a:t>3-month T-Bill</a:t>
                      </a: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Times New Roman" pitchFamily="18" charset="0"/>
                        </a:rPr>
                        <a:t>5.451%</a:t>
                      </a:r>
                    </a:p>
                  </a:txBody>
                  <a:tcPr/>
                </a:tc>
                <a:tc>
                  <a:txBody>
                    <a:bodyPr/>
                    <a:lstStyle/>
                    <a:p>
                      <a:pPr algn="ctr"/>
                      <a:r>
                        <a:rPr lang="en-US" sz="1200" kern="1200" dirty="0">
                          <a:solidFill>
                            <a:schemeClr val="dk1"/>
                          </a:solidFill>
                          <a:latin typeface="+mn-lt"/>
                          <a:ea typeface="+mn-ea"/>
                          <a:cs typeface="Times New Roman" pitchFamily="18" charset="0"/>
                        </a:rPr>
                        <a:t>5.371%</a:t>
                      </a:r>
                    </a:p>
                  </a:txBody>
                  <a:tcPr/>
                </a:tc>
                <a:tc>
                  <a:txBody>
                    <a:bodyPr/>
                    <a:lstStyle/>
                    <a:p>
                      <a:pPr algn="ctr"/>
                      <a:r>
                        <a:rPr lang="en-US" sz="1200" b="1" dirty="0">
                          <a:latin typeface="+mj-lt"/>
                          <a:cs typeface="Times New Roman" pitchFamily="18" charset="0"/>
                        </a:rPr>
                        <a:t>-8.0</a:t>
                      </a:r>
                      <a:r>
                        <a:rPr lang="en-US" sz="1200" b="1" baseline="0" dirty="0">
                          <a:latin typeface="+mj-lt"/>
                          <a:cs typeface="Times New Roman" pitchFamily="18" charset="0"/>
                        </a:rPr>
                        <a:t> b.p.</a:t>
                      </a:r>
                      <a:endParaRPr lang="en-US" sz="1200" b="1" dirty="0">
                        <a:latin typeface="+mj-lt"/>
                        <a:cs typeface="Times New Roman" pitchFamily="18" charset="0"/>
                      </a:endParaRPr>
                    </a:p>
                  </a:txBody>
                  <a:tcPr/>
                </a:tc>
                <a:extLst>
                  <a:ext uri="{0D108BD9-81ED-4DB2-BD59-A6C34878D82A}">
                    <a16:rowId xmlns:a16="http://schemas.microsoft.com/office/drawing/2014/main" val="10001"/>
                  </a:ext>
                </a:extLst>
              </a:tr>
              <a:tr h="563347">
                <a:tc>
                  <a:txBody>
                    <a:bodyPr/>
                    <a:lstStyle/>
                    <a:p>
                      <a:pPr algn="ctr"/>
                      <a:r>
                        <a:rPr lang="en-US" sz="1200" b="1" dirty="0">
                          <a:latin typeface="+mj-lt"/>
                          <a:cs typeface="Times New Roman" pitchFamily="18" charset="0"/>
                        </a:rPr>
                        <a:t>2</a:t>
                      </a:r>
                      <a:r>
                        <a:rPr lang="en-US" sz="1200" b="1" baseline="0" dirty="0">
                          <a:latin typeface="+mj-lt"/>
                          <a:cs typeface="Times New Roman" pitchFamily="18" charset="0"/>
                        </a:rPr>
                        <a:t> Year T-Note</a:t>
                      </a:r>
                      <a:endParaRPr lang="en-US" sz="1200" b="1" dirty="0">
                        <a:latin typeface="+mj-lt"/>
                        <a:cs typeface="Times New Roman" pitchFamily="18" charset="0"/>
                      </a:endParaRP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Times New Roman" pitchFamily="18" charset="0"/>
                        </a:rPr>
                        <a:t>5.046%</a:t>
                      </a:r>
                    </a:p>
                    <a:p>
                      <a:pPr algn="ctr"/>
                      <a:endParaRPr lang="en-US" sz="1200" dirty="0">
                        <a:latin typeface="+mj-lt"/>
                        <a:cs typeface="Times New Roman" pitchFamily="18" charset="0"/>
                      </a:endParaRPr>
                    </a:p>
                  </a:txBody>
                  <a:tcP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Times New Roman" pitchFamily="18" charset="0"/>
                        </a:rPr>
                        <a:t>4.621%</a:t>
                      </a:r>
                    </a:p>
                    <a:p>
                      <a:pPr algn="ctr"/>
                      <a:endParaRPr lang="en-US" sz="1200" dirty="0">
                        <a:latin typeface="+mj-lt"/>
                        <a:cs typeface="Times New Roman" pitchFamily="18" charset="0"/>
                      </a:endParaRPr>
                    </a:p>
                  </a:txBody>
                  <a:tcPr/>
                </a:tc>
                <a:tc>
                  <a:txBody>
                    <a:bodyPr/>
                    <a:lstStyle/>
                    <a:p>
                      <a:pPr algn="ctr"/>
                      <a:r>
                        <a:rPr lang="en-US" sz="1200" b="1" dirty="0">
                          <a:latin typeface="+mj-lt"/>
                          <a:cs typeface="Times New Roman" pitchFamily="18" charset="0"/>
                        </a:rPr>
                        <a:t>-42.5 b.p.</a:t>
                      </a:r>
                    </a:p>
                  </a:txBody>
                  <a:tcPr/>
                </a:tc>
                <a:extLst>
                  <a:ext uri="{0D108BD9-81ED-4DB2-BD59-A6C34878D82A}">
                    <a16:rowId xmlns:a16="http://schemas.microsoft.com/office/drawing/2014/main" val="10002"/>
                  </a:ext>
                </a:extLst>
              </a:tr>
              <a:tr h="527700">
                <a:tc>
                  <a:txBody>
                    <a:bodyPr/>
                    <a:lstStyle/>
                    <a:p>
                      <a:pPr algn="ctr"/>
                      <a:r>
                        <a:rPr lang="en-US" sz="1200" b="1" dirty="0">
                          <a:latin typeface="+mj-lt"/>
                          <a:cs typeface="Times New Roman" pitchFamily="18" charset="0"/>
                        </a:rPr>
                        <a:t>5 Year T-Note</a:t>
                      </a:r>
                    </a:p>
                  </a:txBody>
                  <a:tcPr/>
                </a:tc>
                <a:tc>
                  <a:txBody>
                    <a:bodyPr/>
                    <a:lstStyle/>
                    <a:p>
                      <a:pPr algn="ctr"/>
                      <a:r>
                        <a:rPr lang="en-US" sz="1200" dirty="0">
                          <a:latin typeface="+mj-lt"/>
                          <a:cs typeface="Times New Roman" pitchFamily="18" charset="0"/>
                        </a:rPr>
                        <a:t>4.611%</a:t>
                      </a:r>
                    </a:p>
                  </a:txBody>
                  <a:tcPr/>
                </a:tc>
                <a:tc>
                  <a:txBody>
                    <a:bodyPr/>
                    <a:lstStyle/>
                    <a:p>
                      <a:pPr algn="ctr"/>
                      <a:r>
                        <a:rPr lang="en-US" sz="1200" dirty="0">
                          <a:latin typeface="+mj-lt"/>
                          <a:cs typeface="Times New Roman" pitchFamily="18" charset="0"/>
                        </a:rPr>
                        <a:t>4.213%</a:t>
                      </a:r>
                    </a:p>
                  </a:txBody>
                  <a:tcPr/>
                </a:tc>
                <a:tc>
                  <a:txBody>
                    <a:bodyPr/>
                    <a:lstStyle/>
                    <a:p>
                      <a:pPr algn="ctr"/>
                      <a:r>
                        <a:rPr lang="en-US" sz="1200" b="1" dirty="0">
                          <a:latin typeface="+mj-lt"/>
                          <a:cs typeface="Times New Roman" pitchFamily="18" charset="0"/>
                        </a:rPr>
                        <a:t>-39.7 b.p.</a:t>
                      </a:r>
                    </a:p>
                  </a:txBody>
                  <a:tcPr/>
                </a:tc>
                <a:extLst>
                  <a:ext uri="{0D108BD9-81ED-4DB2-BD59-A6C34878D82A}">
                    <a16:rowId xmlns:a16="http://schemas.microsoft.com/office/drawing/2014/main" val="10003"/>
                  </a:ext>
                </a:extLst>
              </a:tr>
              <a:tr h="446515">
                <a:tc>
                  <a:txBody>
                    <a:bodyPr/>
                    <a:lstStyle/>
                    <a:p>
                      <a:pPr algn="ctr"/>
                      <a:r>
                        <a:rPr lang="en-US" sz="1200" b="1" dirty="0">
                          <a:latin typeface="+mj-lt"/>
                          <a:cs typeface="Times New Roman" pitchFamily="18" charset="0"/>
                        </a:rPr>
                        <a:t>10 Year T-Note</a:t>
                      </a:r>
                    </a:p>
                  </a:txBody>
                  <a:tcPr/>
                </a:tc>
                <a:tc>
                  <a:txBody>
                    <a:bodyPr/>
                    <a:lstStyle/>
                    <a:p>
                      <a:pPr algn="ctr"/>
                      <a:r>
                        <a:rPr lang="en-US" sz="1200" dirty="0">
                          <a:latin typeface="+mj-lt"/>
                          <a:cs typeface="Times New Roman" pitchFamily="18" charset="0"/>
                        </a:rPr>
                        <a:t>4.572%</a:t>
                      </a:r>
                    </a:p>
                  </a:txBody>
                  <a:tcPr/>
                </a:tc>
                <a:tc>
                  <a:txBody>
                    <a:bodyPr/>
                    <a:lstStyle/>
                    <a:p>
                      <a:pPr algn="ctr"/>
                      <a:r>
                        <a:rPr lang="en-US" sz="1200" dirty="0">
                          <a:latin typeface="+mj-lt"/>
                          <a:cs typeface="Times New Roman" pitchFamily="18" charset="0"/>
                        </a:rPr>
                        <a:t>4.201%</a:t>
                      </a:r>
                    </a:p>
                  </a:txBody>
                  <a:tcPr/>
                </a:tc>
                <a:tc>
                  <a:txBody>
                    <a:bodyPr/>
                    <a:lstStyle/>
                    <a:p>
                      <a:pPr algn="ctr"/>
                      <a:r>
                        <a:rPr lang="en-US" sz="1200" b="1" dirty="0">
                          <a:latin typeface="+mj-lt"/>
                          <a:cs typeface="Times New Roman" pitchFamily="18" charset="0"/>
                        </a:rPr>
                        <a:t>-37.1 b.p.</a:t>
                      </a:r>
                    </a:p>
                  </a:txBody>
                  <a:tcPr/>
                </a:tc>
                <a:extLst>
                  <a:ext uri="{0D108BD9-81ED-4DB2-BD59-A6C34878D82A}">
                    <a16:rowId xmlns:a16="http://schemas.microsoft.com/office/drawing/2014/main" val="10004"/>
                  </a:ext>
                </a:extLst>
              </a:tr>
              <a:tr h="478410">
                <a:tc>
                  <a:txBody>
                    <a:bodyPr/>
                    <a:lstStyle/>
                    <a:p>
                      <a:pPr algn="ctr"/>
                      <a:r>
                        <a:rPr lang="en-US" sz="1200" b="1" dirty="0">
                          <a:latin typeface="+mj-lt"/>
                          <a:cs typeface="Times New Roman" pitchFamily="18" charset="0"/>
                        </a:rPr>
                        <a:t>30 Year T-Note</a:t>
                      </a:r>
                    </a:p>
                  </a:txBody>
                  <a:tcPr/>
                </a:tc>
                <a:tc>
                  <a:txBody>
                    <a:bodyPr/>
                    <a:lstStyle/>
                    <a:p>
                      <a:pPr algn="ctr"/>
                      <a:r>
                        <a:rPr lang="en-US" sz="1200" dirty="0">
                          <a:latin typeface="+mj-lt"/>
                          <a:cs typeface="Times New Roman" pitchFamily="18" charset="0"/>
                        </a:rPr>
                        <a:t>4.701%</a:t>
                      </a:r>
                    </a:p>
                  </a:txBody>
                  <a:tcPr/>
                </a:tc>
                <a:tc>
                  <a:txBody>
                    <a:bodyPr/>
                    <a:lstStyle/>
                    <a:p>
                      <a:pPr algn="ctr"/>
                      <a:r>
                        <a:rPr lang="en-US" sz="1200" dirty="0">
                          <a:latin typeface="+mj-lt"/>
                          <a:cs typeface="Times New Roman" pitchFamily="18" charset="0"/>
                        </a:rPr>
                        <a:t>4.344%</a:t>
                      </a:r>
                    </a:p>
                  </a:txBody>
                  <a:tcPr/>
                </a:tc>
                <a:tc>
                  <a:txBody>
                    <a:bodyPr/>
                    <a:lstStyle/>
                    <a:p>
                      <a:pPr algn="ctr"/>
                      <a:r>
                        <a:rPr lang="en-US" sz="1200" b="1" dirty="0">
                          <a:latin typeface="+mj-lt"/>
                          <a:cs typeface="Times New Roman" pitchFamily="18" charset="0"/>
                        </a:rPr>
                        <a:t>-35.8 b.p.</a:t>
                      </a:r>
                    </a:p>
                  </a:txBody>
                  <a:tcPr/>
                </a:tc>
                <a:extLst>
                  <a:ext uri="{0D108BD9-81ED-4DB2-BD59-A6C34878D82A}">
                    <a16:rowId xmlns:a16="http://schemas.microsoft.com/office/drawing/2014/main" val="10005"/>
                  </a:ext>
                </a:extLst>
              </a:tr>
            </a:tbl>
          </a:graphicData>
        </a:graphic>
      </p:graphicFrame>
      <p:sp>
        <p:nvSpPr>
          <p:cNvPr id="10" name="Rectangle 9">
            <a:extLst>
              <a:ext uri="{FF2B5EF4-FFF2-40B4-BE49-F238E27FC236}">
                <a16:creationId xmlns:a16="http://schemas.microsoft.com/office/drawing/2014/main" id="{D3B52170-FFFA-C118-F0FE-8584AF2B3F4C}"/>
              </a:ext>
            </a:extLst>
          </p:cNvPr>
          <p:cNvSpPr/>
          <p:nvPr/>
        </p:nvSpPr>
        <p:spPr>
          <a:xfrm>
            <a:off x="9799992" y="5925578"/>
            <a:ext cx="1353255" cy="2616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Bloomberg</a:t>
            </a:r>
          </a:p>
        </p:txBody>
      </p:sp>
      <p:sp>
        <p:nvSpPr>
          <p:cNvPr id="13" name="TextBox 12">
            <a:extLst>
              <a:ext uri="{FF2B5EF4-FFF2-40B4-BE49-F238E27FC236}">
                <a16:creationId xmlns:a16="http://schemas.microsoft.com/office/drawing/2014/main" id="{97395FC8-7FF8-C110-84F9-15B371BA0772}"/>
              </a:ext>
            </a:extLst>
          </p:cNvPr>
          <p:cNvSpPr txBox="1"/>
          <p:nvPr/>
        </p:nvSpPr>
        <p:spPr>
          <a:xfrm>
            <a:off x="1257300" y="2004410"/>
            <a:ext cx="31242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Treasuries</a:t>
            </a:r>
          </a:p>
        </p:txBody>
      </p:sp>
      <p:sp>
        <p:nvSpPr>
          <p:cNvPr id="15" name="TextBox 14">
            <a:extLst>
              <a:ext uri="{FF2B5EF4-FFF2-40B4-BE49-F238E27FC236}">
                <a16:creationId xmlns:a16="http://schemas.microsoft.com/office/drawing/2014/main" id="{5F903294-D188-8019-2E8C-2EB5978999C6}"/>
              </a:ext>
            </a:extLst>
          </p:cNvPr>
          <p:cNvSpPr txBox="1"/>
          <p:nvPr/>
        </p:nvSpPr>
        <p:spPr>
          <a:xfrm>
            <a:off x="7193939" y="1975457"/>
            <a:ext cx="31242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Spread Sectors</a:t>
            </a:r>
          </a:p>
        </p:txBody>
      </p:sp>
      <p:sp>
        <p:nvSpPr>
          <p:cNvPr id="2" name="Slide Number Placeholder 1">
            <a:extLst>
              <a:ext uri="{FF2B5EF4-FFF2-40B4-BE49-F238E27FC236}">
                <a16:creationId xmlns:a16="http://schemas.microsoft.com/office/drawing/2014/main" id="{EA3B7F0A-C1FC-DE47-8AD0-D9C0359BBE4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092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3D967-9B8F-261F-BEAB-DEB4F896391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C4D784-5C86-28C3-3B99-6EEBDE7DF76D}"/>
              </a:ext>
            </a:extLst>
          </p:cNvPr>
          <p:cNvSpPr>
            <a:spLocks noGrp="1"/>
          </p:cNvSpPr>
          <p:nvPr>
            <p:ph type="sldNum" sz="quarter" idx="12"/>
          </p:nvPr>
        </p:nvSpPr>
        <p:spPr/>
        <p:txBody>
          <a:bodyPr/>
          <a:lstStyle/>
          <a:p>
            <a:pPr defTabSz="914411"/>
            <a:fld id="{939BA12D-66C8-4ADD-AE22-8C591D475314}" type="slidenum">
              <a:rPr lang="en-US">
                <a:solidFill>
                  <a:srgbClr val="15234A">
                    <a:tint val="75000"/>
                  </a:srgbClr>
                </a:solidFill>
                <a:latin typeface="Calibri" panose="020F0502020204030204"/>
              </a:rPr>
              <a:pPr defTabSz="914411"/>
              <a:t>44</a:t>
            </a:fld>
            <a:endParaRPr lang="en-US" dirty="0">
              <a:solidFill>
                <a:srgbClr val="15234A">
                  <a:tint val="75000"/>
                </a:srgbClr>
              </a:solidFill>
              <a:latin typeface="Calibri" panose="020F0502020204030204"/>
            </a:endParaRPr>
          </a:p>
        </p:txBody>
      </p:sp>
      <p:graphicFrame>
        <p:nvGraphicFramePr>
          <p:cNvPr id="6" name="Chart 5">
            <a:extLst>
              <a:ext uri="{FF2B5EF4-FFF2-40B4-BE49-F238E27FC236}">
                <a16:creationId xmlns:a16="http://schemas.microsoft.com/office/drawing/2014/main" id="{6F0717FF-9A0D-5B40-3796-13E23FCBD541}"/>
              </a:ext>
            </a:extLst>
          </p:cNvPr>
          <p:cNvGraphicFramePr/>
          <p:nvPr/>
        </p:nvGraphicFramePr>
        <p:xfrm>
          <a:off x="923926" y="1829435"/>
          <a:ext cx="10325100"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D11E934B-C825-7649-AADA-226981C48D21}"/>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11"/>
            <a:r>
              <a:rPr lang="en-US" sz="3200" b="1" dirty="0">
                <a:solidFill>
                  <a:srgbClr val="15234A"/>
                </a:solidFill>
                <a:latin typeface="Calibri" panose="020F0502020204030204"/>
                <a:cs typeface="Times New Roman" pitchFamily="18" charset="0"/>
              </a:rPr>
              <a:t>Investment Pool Q4 2023 &amp; Q1 2024 Total Returns vs Benchmarks (excl. Time Deposits)</a:t>
            </a:r>
          </a:p>
        </p:txBody>
      </p:sp>
    </p:spTree>
    <p:extLst>
      <p:ext uri="{BB962C8B-B14F-4D97-AF65-F5344CB8AC3E}">
        <p14:creationId xmlns:p14="http://schemas.microsoft.com/office/powerpoint/2010/main" val="1496036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3098" y="539643"/>
            <a:ext cx="8229600" cy="1139825"/>
          </a:xfrm>
        </p:spPr>
        <p:txBody>
          <a:bodyPr>
            <a:noAutofit/>
          </a:bodyPr>
          <a:lstStyle/>
          <a:p>
            <a:pPr algn="ctr"/>
            <a:r>
              <a:rPr lang="en-US" sz="3600" b="1" dirty="0">
                <a:cs typeface="Times New Roman" pitchFamily="18" charset="0"/>
              </a:rPr>
              <a:t>Investment Pool Total Return </a:t>
            </a:r>
            <a:br>
              <a:rPr lang="en-US" sz="3600" b="1" dirty="0">
                <a:cs typeface="Times New Roman" pitchFamily="18" charset="0"/>
              </a:rPr>
            </a:br>
            <a:r>
              <a:rPr lang="en-US" sz="3600" b="1" dirty="0">
                <a:cs typeface="Times New Roman" pitchFamily="18" charset="0"/>
              </a:rPr>
              <a:t>(excl. Time Deposits)</a:t>
            </a:r>
          </a:p>
        </p:txBody>
      </p:sp>
      <p:graphicFrame>
        <p:nvGraphicFramePr>
          <p:cNvPr id="9" name="Chart 8"/>
          <p:cNvGraphicFramePr/>
          <p:nvPr>
            <p:extLst>
              <p:ext uri="{D42A27DB-BD31-4B8C-83A1-F6EECF244321}">
                <p14:modId xmlns:p14="http://schemas.microsoft.com/office/powerpoint/2010/main" val="3627663807"/>
              </p:ext>
            </p:extLst>
          </p:nvPr>
        </p:nvGraphicFramePr>
        <p:xfrm>
          <a:off x="1235378" y="1741118"/>
          <a:ext cx="9645041" cy="42655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4D7B62B-2265-4641-82E4-ED22F51F5428}"/>
              </a:ext>
            </a:extLst>
          </p:cNvPr>
          <p:cNvSpPr txBox="1"/>
          <p:nvPr/>
        </p:nvSpPr>
        <p:spPr>
          <a:xfrm>
            <a:off x="8071720" y="5586842"/>
            <a:ext cx="320040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Annualized</a:t>
            </a:r>
          </a:p>
        </p:txBody>
      </p:sp>
      <p:sp>
        <p:nvSpPr>
          <p:cNvPr id="3" name="Slide Number Placeholder 2">
            <a:extLst>
              <a:ext uri="{FF2B5EF4-FFF2-40B4-BE49-F238E27FC236}">
                <a16:creationId xmlns:a16="http://schemas.microsoft.com/office/drawing/2014/main" id="{AA65EF45-7B74-4299-98BE-1BD7ABD836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750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3DCC7AB9-0B47-4D4C-BD38-0538D69A05C9}"/>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46</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845323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3534912071"/>
              </p:ext>
            </p:extLst>
          </p:nvPr>
        </p:nvGraphicFramePr>
        <p:xfrm>
          <a:off x="822959" y="1583831"/>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2.73</a:t>
                      </a:r>
                    </a:p>
                  </a:txBody>
                  <a:tcPr/>
                </a:tc>
                <a:tc>
                  <a:txBody>
                    <a:bodyPr/>
                    <a:lstStyle/>
                    <a:p>
                      <a:pPr algn="ctr"/>
                      <a:r>
                        <a:rPr lang="en-US" sz="1400" dirty="0">
                          <a:latin typeface="+mj-lt"/>
                          <a:cs typeface="Times New Roman" pitchFamily="18" charset="0"/>
                        </a:rPr>
                        <a:t>5.37</a:t>
                      </a:r>
                    </a:p>
                  </a:txBody>
                  <a:tcPr/>
                </a:tc>
                <a:tc>
                  <a:txBody>
                    <a:bodyPr/>
                    <a:lstStyle/>
                    <a:p>
                      <a:pPr algn="ctr"/>
                      <a:r>
                        <a:rPr lang="en-US" sz="1400" dirty="0">
                          <a:latin typeface="+mj-lt"/>
                          <a:cs typeface="Times New Roman" pitchFamily="18" charset="0"/>
                        </a:rPr>
                        <a:t>2.54</a:t>
                      </a:r>
                    </a:p>
                  </a:txBody>
                  <a:tcPr/>
                </a:tc>
                <a:tc>
                  <a:txBody>
                    <a:bodyPr/>
                    <a:lstStyle/>
                    <a:p>
                      <a:pPr algn="ctr"/>
                      <a:r>
                        <a:rPr lang="en-US" sz="1400" dirty="0">
                          <a:latin typeface="+mj-lt"/>
                          <a:cs typeface="Times New Roman" pitchFamily="18" charset="0"/>
                        </a:rPr>
                        <a:t>1.97</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2.70</a:t>
                      </a:r>
                    </a:p>
                  </a:txBody>
                  <a:tcPr/>
                </a:tc>
                <a:tc>
                  <a:txBody>
                    <a:bodyPr/>
                    <a:lstStyle/>
                    <a:p>
                      <a:pPr algn="ctr"/>
                      <a:r>
                        <a:rPr lang="en-US" sz="1400" u="none" dirty="0">
                          <a:latin typeface="+mj-lt"/>
                          <a:cs typeface="Times New Roman" pitchFamily="18" charset="0"/>
                        </a:rPr>
                        <a:t>5.33</a:t>
                      </a:r>
                    </a:p>
                  </a:txBody>
                  <a:tcPr/>
                </a:tc>
                <a:tc>
                  <a:txBody>
                    <a:bodyPr/>
                    <a:lstStyle/>
                    <a:p>
                      <a:pPr algn="ctr"/>
                      <a:r>
                        <a:rPr lang="en-US" sz="1400" u="none" dirty="0">
                          <a:latin typeface="+mj-lt"/>
                          <a:cs typeface="Times New Roman" pitchFamily="18" charset="0"/>
                        </a:rPr>
                        <a:t>2.64</a:t>
                      </a:r>
                    </a:p>
                  </a:txBody>
                  <a:tcPr/>
                </a:tc>
                <a:tc>
                  <a:txBody>
                    <a:bodyPr/>
                    <a:lstStyle/>
                    <a:p>
                      <a:pPr algn="ctr"/>
                      <a:r>
                        <a:rPr lang="en-US" sz="1400" u="none" dirty="0">
                          <a:latin typeface="+mj-lt"/>
                          <a:cs typeface="Times New Roman" pitchFamily="18" charset="0"/>
                        </a:rPr>
                        <a:t>2.01</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0.03</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0.04</a:t>
                      </a:r>
                    </a:p>
                  </a:txBody>
                  <a:tcPr/>
                </a:tc>
                <a:tc>
                  <a:txBody>
                    <a:bodyPr/>
                    <a:lstStyle/>
                    <a:p>
                      <a:pPr algn="ctr"/>
                      <a:r>
                        <a:rPr lang="en-US" sz="1400" b="1" dirty="0">
                          <a:solidFill>
                            <a:schemeClr val="tx1"/>
                          </a:solidFill>
                          <a:latin typeface="+mj-lt"/>
                          <a:cs typeface="Times New Roman" pitchFamily="18" charset="0"/>
                        </a:rPr>
                        <a:t>-0.10</a:t>
                      </a:r>
                    </a:p>
                  </a:txBody>
                  <a:tcPr/>
                </a:tc>
                <a:tc>
                  <a:txBody>
                    <a:bodyPr/>
                    <a:lstStyle/>
                    <a:p>
                      <a:pPr algn="ctr"/>
                      <a:r>
                        <a:rPr lang="en-US" sz="1400" b="1" dirty="0">
                          <a:solidFill>
                            <a:schemeClr val="tx1"/>
                          </a:solidFill>
                          <a:latin typeface="+mj-lt"/>
                          <a:cs typeface="Times New Roman" pitchFamily="18" charset="0"/>
                        </a:rPr>
                        <a:t>-0.04</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503000" y="1169504"/>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Liquidity Portfolio</a:t>
            </a:r>
          </a:p>
        </p:txBody>
      </p:sp>
      <p:sp>
        <p:nvSpPr>
          <p:cNvPr id="16" name="TextBox 15"/>
          <p:cNvSpPr txBox="1"/>
          <p:nvPr/>
        </p:nvSpPr>
        <p:spPr>
          <a:xfrm>
            <a:off x="2551099" y="5965439"/>
            <a:ext cx="32766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100" dirty="0">
                <a:solidFill>
                  <a:srgbClr val="000000"/>
                </a:solidFill>
                <a:latin typeface="Calibri" panose="020F0502020204030204"/>
                <a:cs typeface="Times New Roman" pitchFamily="18" charset="0"/>
              </a:rPr>
              <a:t>* not annualized</a:t>
            </a:r>
            <a:r>
              <a:rPr lang="en-US" sz="1100" dirty="0">
                <a:solidFill>
                  <a:srgbClr val="000000"/>
                </a:solidFill>
                <a:latin typeface="Times New Roman" pitchFamily="18" charset="0"/>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Liquidity &amp; STIF Portfolios</a:t>
            </a:r>
            <a:r>
              <a:rPr lang="en-US" sz="1400" b="1" dirty="0">
                <a:cs typeface="Times New Roman" pitchFamily="18" charset="0"/>
              </a:rPr>
              <a:t> (as of March 31, 2024)</a:t>
            </a:r>
            <a:endParaRPr lang="en-US" sz="3400" b="1" dirty="0">
              <a:cs typeface="Times New Roman" pitchFamily="18" charset="0"/>
            </a:endParaRPr>
          </a:p>
        </p:txBody>
      </p:sp>
      <p:sp>
        <p:nvSpPr>
          <p:cNvPr id="13" name="TextBox 12"/>
          <p:cNvSpPr txBox="1"/>
          <p:nvPr/>
        </p:nvSpPr>
        <p:spPr>
          <a:xfrm>
            <a:off x="503000" y="5965439"/>
            <a:ext cx="30480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000" dirty="0">
                <a:solidFill>
                  <a:srgbClr val="000000"/>
                </a:solidFill>
                <a:latin typeface="Calibri" panose="020F0502020204030204"/>
                <a:cs typeface="Times New Roman" pitchFamily="18" charset="0"/>
              </a:rPr>
              <a:t>Information</a:t>
            </a:r>
            <a:r>
              <a:rPr lang="en-US" sz="1100" dirty="0">
                <a:solidFill>
                  <a:srgbClr val="000000"/>
                </a:solidFill>
                <a:latin typeface="Calibri" panose="020F0502020204030204"/>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47</a:t>
            </a:fld>
            <a:endParaRPr lang="en-US">
              <a:solidFill>
                <a:srgbClr val="15234A">
                  <a:tint val="75000"/>
                </a:srgbClr>
              </a:solidFill>
              <a:latin typeface="Calibri" panose="020F0502020204030204"/>
            </a:endParaRPr>
          </a:p>
        </p:txBody>
      </p:sp>
      <p:sp>
        <p:nvSpPr>
          <p:cNvPr id="15" name="Rectangle 14">
            <a:extLst>
              <a:ext uri="{FF2B5EF4-FFF2-40B4-BE49-F238E27FC236}">
                <a16:creationId xmlns:a16="http://schemas.microsoft.com/office/drawing/2014/main" id="{BC59A04E-8CEE-4B78-9A09-27289F33102F}"/>
              </a:ext>
            </a:extLst>
          </p:cNvPr>
          <p:cNvSpPr/>
          <p:nvPr/>
        </p:nvSpPr>
        <p:spPr>
          <a:xfrm>
            <a:off x="5446023" y="1583831"/>
            <a:ext cx="6123708" cy="4622749"/>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Primary goal is to provide funds to cover disbursements and help the entire pool maximize income.  Performance versus benchmark is sometimes a secondary concern.</a:t>
            </a:r>
          </a:p>
          <a:p>
            <a:pPr eaLnBrk="0" fontAlgn="base" hangingPunct="0">
              <a:spcBef>
                <a:spcPct val="20000"/>
              </a:spcBef>
              <a:spcAft>
                <a:spcPct val="0"/>
              </a:spcAft>
              <a:buClr>
                <a:srgbClr val="666600"/>
              </a:buClr>
              <a:buSzPct val="125000"/>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Due to maturity extension, portfolios benefited from the slight decline in short-term rates.  Choosing the highest yielding investments in the space to try to maintain a slight yield advantage.</a:t>
            </a: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Continue to maximize exposure to the 3 -12 month part of the yield curve mostly through T-bills as rate have peaked.  This exposure will greatly benefit performance if and when Federal Reserve initiates next rate-cut cycle.</a:t>
            </a:r>
          </a:p>
          <a:p>
            <a:pPr eaLnBrk="0" fontAlgn="base" hangingPunct="0">
              <a:spcBef>
                <a:spcPct val="20000"/>
              </a:spcBef>
              <a:spcAft>
                <a:spcPct val="0"/>
              </a:spcAft>
              <a:buClr>
                <a:srgbClr val="666600"/>
              </a:buClr>
              <a:buSzPct val="125000"/>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Maximizing Commercial Paper use in the very short-term space and finding attractive rates in Repos.  Opportunistically taking advantage of Agency discount notes and T-bills to extend duration</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ü"/>
              <a:defRPr/>
            </a:pPr>
            <a:endParaRPr lang="en-US" sz="1600" dirty="0">
              <a:solidFill>
                <a:srgbClr val="15234A"/>
              </a:solidFill>
              <a:latin typeface="Calibri" panose="020F0502020204030204"/>
              <a:cs typeface="Times New Roman" pitchFamily="18" charset="0"/>
            </a:endParaRPr>
          </a:p>
        </p:txBody>
      </p:sp>
      <p:sp>
        <p:nvSpPr>
          <p:cNvPr id="3" name="TextBox 2">
            <a:extLst>
              <a:ext uri="{FF2B5EF4-FFF2-40B4-BE49-F238E27FC236}">
                <a16:creationId xmlns:a16="http://schemas.microsoft.com/office/drawing/2014/main" id="{B7E96181-3AD6-06A6-46C8-B5C2BBB91F8C}"/>
              </a:ext>
            </a:extLst>
          </p:cNvPr>
          <p:cNvSpPr txBox="1"/>
          <p:nvPr/>
        </p:nvSpPr>
        <p:spPr>
          <a:xfrm>
            <a:off x="503000" y="3557393"/>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STIF Portfolio</a:t>
            </a:r>
          </a:p>
        </p:txBody>
      </p:sp>
      <p:graphicFrame>
        <p:nvGraphicFramePr>
          <p:cNvPr id="5" name="Content Placeholder 5">
            <a:extLst>
              <a:ext uri="{FF2B5EF4-FFF2-40B4-BE49-F238E27FC236}">
                <a16:creationId xmlns:a16="http://schemas.microsoft.com/office/drawing/2014/main" id="{0411D81C-98DE-A018-2A3D-EBCB59C5619A}"/>
              </a:ext>
            </a:extLst>
          </p:cNvPr>
          <p:cNvGraphicFramePr>
            <a:graphicFrameLocks/>
          </p:cNvGraphicFramePr>
          <p:nvPr>
            <p:extLst>
              <p:ext uri="{D42A27DB-BD31-4B8C-83A1-F6EECF244321}">
                <p14:modId xmlns:p14="http://schemas.microsoft.com/office/powerpoint/2010/main" val="372765898"/>
              </p:ext>
            </p:extLst>
          </p:nvPr>
        </p:nvGraphicFramePr>
        <p:xfrm>
          <a:off x="822958" y="4003612"/>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2.94</a:t>
                      </a:r>
                    </a:p>
                  </a:txBody>
                  <a:tcPr/>
                </a:tc>
                <a:tc>
                  <a:txBody>
                    <a:bodyPr/>
                    <a:lstStyle/>
                    <a:p>
                      <a:pPr algn="ctr"/>
                      <a:r>
                        <a:rPr lang="en-US" sz="1400" dirty="0">
                          <a:latin typeface="+mj-lt"/>
                          <a:cs typeface="Times New Roman" pitchFamily="18" charset="0"/>
                        </a:rPr>
                        <a:t>6.15</a:t>
                      </a:r>
                    </a:p>
                  </a:txBody>
                  <a:tcPr/>
                </a:tc>
                <a:tc>
                  <a:txBody>
                    <a:bodyPr/>
                    <a:lstStyle/>
                    <a:p>
                      <a:pPr algn="ctr"/>
                      <a:r>
                        <a:rPr lang="en-US" sz="1400" dirty="0">
                          <a:latin typeface="+mj-lt"/>
                          <a:cs typeface="Times New Roman" pitchFamily="18" charset="0"/>
                        </a:rPr>
                        <a:t>2.83</a:t>
                      </a:r>
                    </a:p>
                  </a:txBody>
                  <a:tcPr/>
                </a:tc>
                <a:tc>
                  <a:txBody>
                    <a:bodyPr/>
                    <a:lstStyle/>
                    <a:p>
                      <a:pPr algn="ctr"/>
                      <a:r>
                        <a:rPr lang="en-US" sz="1400" dirty="0">
                          <a:latin typeface="+mj-lt"/>
                          <a:cs typeface="Times New Roman" pitchFamily="18" charset="0"/>
                        </a:rPr>
                        <a:t>2.06</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2.70</a:t>
                      </a:r>
                    </a:p>
                  </a:txBody>
                  <a:tcPr/>
                </a:tc>
                <a:tc>
                  <a:txBody>
                    <a:bodyPr/>
                    <a:lstStyle/>
                    <a:p>
                      <a:pPr algn="ctr"/>
                      <a:r>
                        <a:rPr lang="en-US" sz="1400" u="none" dirty="0">
                          <a:latin typeface="+mj-lt"/>
                          <a:cs typeface="Times New Roman" pitchFamily="18" charset="0"/>
                        </a:rPr>
                        <a:t>5.33</a:t>
                      </a:r>
                    </a:p>
                  </a:txBody>
                  <a:tcPr/>
                </a:tc>
                <a:tc>
                  <a:txBody>
                    <a:bodyPr/>
                    <a:lstStyle/>
                    <a:p>
                      <a:pPr algn="ctr"/>
                      <a:r>
                        <a:rPr lang="en-US" sz="1400" u="none" dirty="0">
                          <a:latin typeface="+mj-lt"/>
                          <a:cs typeface="Times New Roman" pitchFamily="18" charset="0"/>
                        </a:rPr>
                        <a:t>2.64</a:t>
                      </a:r>
                    </a:p>
                  </a:txBody>
                  <a:tcPr/>
                </a:tc>
                <a:tc>
                  <a:txBody>
                    <a:bodyPr/>
                    <a:lstStyle/>
                    <a:p>
                      <a:pPr algn="ctr"/>
                      <a:r>
                        <a:rPr lang="en-US" sz="1400" u="none" dirty="0">
                          <a:latin typeface="+mj-lt"/>
                          <a:cs typeface="Times New Roman" pitchFamily="18" charset="0"/>
                        </a:rPr>
                        <a:t>2.01</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0.24</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0.81</a:t>
                      </a:r>
                    </a:p>
                  </a:txBody>
                  <a:tcPr/>
                </a:tc>
                <a:tc>
                  <a:txBody>
                    <a:bodyPr/>
                    <a:lstStyle/>
                    <a:p>
                      <a:pPr algn="ctr"/>
                      <a:r>
                        <a:rPr lang="en-US" sz="1400" b="1" dirty="0">
                          <a:solidFill>
                            <a:schemeClr val="tx1"/>
                          </a:solidFill>
                          <a:latin typeface="+mj-lt"/>
                          <a:cs typeface="Times New Roman" pitchFamily="18" charset="0"/>
                        </a:rPr>
                        <a:t>0.19</a:t>
                      </a:r>
                    </a:p>
                  </a:txBody>
                  <a:tcPr/>
                </a:tc>
                <a:tc>
                  <a:txBody>
                    <a:bodyPr/>
                    <a:lstStyle/>
                    <a:p>
                      <a:pPr algn="ctr"/>
                      <a:r>
                        <a:rPr lang="en-US" sz="1400" b="1" dirty="0">
                          <a:solidFill>
                            <a:schemeClr val="tx1"/>
                          </a:solidFill>
                          <a:latin typeface="+mj-lt"/>
                          <a:cs typeface="Times New Roman" pitchFamily="18" charset="0"/>
                        </a:rPr>
                        <a:t>0.04</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90360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67251" y="1696088"/>
            <a:ext cx="2667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rPr>
              <a:t>as of March 31, 2024</a:t>
            </a:r>
          </a:p>
        </p:txBody>
      </p:sp>
      <p:sp>
        <p:nvSpPr>
          <p:cNvPr id="16" name="TextBox 15"/>
          <p:cNvSpPr txBox="1"/>
          <p:nvPr/>
        </p:nvSpPr>
        <p:spPr>
          <a:xfrm>
            <a:off x="2190750" y="4828499"/>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not annualized.</a:t>
            </a:r>
          </a:p>
        </p:txBody>
      </p:sp>
      <p:sp>
        <p:nvSpPr>
          <p:cNvPr id="11" name="Title 10"/>
          <p:cNvSpPr>
            <a:spLocks noGrp="1"/>
          </p:cNvSpPr>
          <p:nvPr>
            <p:ph type="title"/>
          </p:nvPr>
        </p:nvSpPr>
        <p:spPr>
          <a:xfrm>
            <a:off x="832084" y="645863"/>
            <a:ext cx="10601324" cy="457200"/>
          </a:xfrm>
        </p:spPr>
        <p:txBody>
          <a:bodyPr>
            <a:noAutofit/>
          </a:bodyPr>
          <a:lstStyle/>
          <a:p>
            <a:r>
              <a:rPr lang="en-US" sz="3200" b="1" dirty="0">
                <a:solidFill>
                  <a:schemeClr val="tx1"/>
                </a:solidFill>
                <a:latin typeface="+mn-lt"/>
                <a:cs typeface="Times New Roman" pitchFamily="18" charset="0"/>
              </a:rPr>
              <a:t>Ultra Short Duration Portfolio - Performance and Attribution</a:t>
            </a:r>
          </a:p>
        </p:txBody>
      </p:sp>
      <p:sp>
        <p:nvSpPr>
          <p:cNvPr id="13" name="TextBox 12"/>
          <p:cNvSpPr txBox="1"/>
          <p:nvPr/>
        </p:nvSpPr>
        <p:spPr>
          <a:xfrm>
            <a:off x="257174" y="4845199"/>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provided by BNY Mellon.</a:t>
            </a:r>
          </a:p>
        </p:txBody>
      </p:sp>
      <p:sp>
        <p:nvSpPr>
          <p:cNvPr id="14" name="Slide Number Placeholder 13"/>
          <p:cNvSpPr>
            <a:spLocks noGrp="1"/>
          </p:cNvSpPr>
          <p:nvPr>
            <p:ph type="sldNum" sz="quarter" idx="12"/>
          </p:nvPr>
        </p:nvSpPr>
        <p:spPr>
          <a:xfrm>
            <a:off x="9906000" y="6400800"/>
            <a:ext cx="609600" cy="3048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3C3E94-8862-4467-8F19-CD52EB0E932F}" type="slidenum">
              <a:rPr kumimoji="0" lang="en-US" sz="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0" name="TextBox 19"/>
          <p:cNvSpPr txBox="1"/>
          <p:nvPr/>
        </p:nvSpPr>
        <p:spPr>
          <a:xfrm>
            <a:off x="4975894" y="1843544"/>
            <a:ext cx="6534150" cy="433965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rPr>
              <a:t>4</a:t>
            </a:r>
            <a:r>
              <a:rPr kumimoji="0" lang="en-US" sz="1400" b="1" i="0" u="none" strike="noStrike" kern="1200" cap="none" spc="0" normalizeH="0" baseline="30000" noProof="0" dirty="0">
                <a:ln>
                  <a:noFill/>
                </a:ln>
                <a:solidFill>
                  <a:schemeClr val="tx2"/>
                </a:solidFill>
                <a:effectLst/>
                <a:uLnTx/>
                <a:uFillTx/>
                <a:latin typeface="Times New Roman" pitchFamily="18" charset="0"/>
                <a:ea typeface="+mn-ea"/>
                <a:cs typeface="Times New Roman" pitchFamily="18" charset="0"/>
              </a:rPr>
              <a:t>th</a:t>
            </a:r>
            <a:r>
              <a:rPr kumimoji="0" lang="en-US" sz="1400" b="1"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rPr>
              <a:t> Quarter 2023 and 1</a:t>
            </a:r>
            <a:r>
              <a:rPr kumimoji="0" lang="en-US" sz="1400" b="1" i="0" u="none" strike="noStrike" kern="1200" cap="none" spc="0" normalizeH="0" baseline="30000" noProof="0" dirty="0">
                <a:ln>
                  <a:noFill/>
                </a:ln>
                <a:solidFill>
                  <a:schemeClr val="tx2"/>
                </a:solidFill>
                <a:effectLst/>
                <a:uLnTx/>
                <a:uFillTx/>
                <a:latin typeface="Times New Roman" pitchFamily="18" charset="0"/>
                <a:ea typeface="+mn-ea"/>
                <a:cs typeface="Times New Roman" pitchFamily="18" charset="0"/>
              </a:rPr>
              <a:t>st</a:t>
            </a:r>
            <a:r>
              <a:rPr kumimoji="0" lang="en-US" sz="1400" b="1"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rPr>
              <a:t> Quarter of 2024 ( +11.6 b.p.)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Duration / Yield Curve: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portfolio’s Duration strategy has shifted from an underweight bias to a more neutral stance as rates have risen.  The strategy contributed positively to performance over the period driven by tactical plays around end-of-month rebalancing.  Due to the inverted yield curve, the portfolio continues to favor a slightly barbell structure to gain a slight yield advantage.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Cross-Sector: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The portfolio’s sector allocation decisions contributed to performance over the period.  The underweight to treasuries and exposure to spread sectors (mostly ABS) was additive in a period where spreads compressed. ABS has more than doubled the yield per duration, when compared to corporate securities (1.973 vs. 0.756).  The reduction of 2% in corporate sector exposure from a year ago, was more than compensated by the increase in the ABS sector.  </a:t>
            </a:r>
            <a:endParaRPr kumimoji="0" lang="en-US" sz="14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Yield: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 has maintained a healthy yield/carry advantage versus the benchmark during the period.  Yield curve positioning, sector selection and participation in new issue market have all contributed to this yield advantage.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3" name="TextBox 22"/>
          <p:cNvSpPr txBox="1"/>
          <p:nvPr/>
        </p:nvSpPr>
        <p:spPr>
          <a:xfrm>
            <a:off x="6376069" y="1504990"/>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rPr>
              <a:t>ATTRIBUTION NOTES</a:t>
            </a:r>
          </a:p>
        </p:txBody>
      </p:sp>
      <p:graphicFrame>
        <p:nvGraphicFramePr>
          <p:cNvPr id="2" name="Table 2">
            <a:extLst>
              <a:ext uri="{FF2B5EF4-FFF2-40B4-BE49-F238E27FC236}">
                <a16:creationId xmlns:a16="http://schemas.microsoft.com/office/drawing/2014/main" id="{3AA29B9A-E049-2322-45DD-7A6B8E98FA24}"/>
              </a:ext>
            </a:extLst>
          </p:cNvPr>
          <p:cNvGraphicFramePr>
            <a:graphicFrameLocks noGrp="1"/>
          </p:cNvGraphicFramePr>
          <p:nvPr/>
        </p:nvGraphicFramePr>
        <p:xfrm>
          <a:off x="681956" y="2383463"/>
          <a:ext cx="4037590" cy="2428336"/>
        </p:xfrm>
        <a:graphic>
          <a:graphicData uri="http://schemas.openxmlformats.org/drawingml/2006/table">
            <a:tbl>
              <a:tblPr firstRow="1" bandRow="1">
                <a:tableStyleId>{5C22544A-7EE6-4342-B048-85BDC9FD1C3A}</a:tableStyleId>
              </a:tblPr>
              <a:tblGrid>
                <a:gridCol w="969822">
                  <a:extLst>
                    <a:ext uri="{9D8B030D-6E8A-4147-A177-3AD203B41FA5}">
                      <a16:colId xmlns:a16="http://schemas.microsoft.com/office/drawing/2014/main" val="2551370124"/>
                    </a:ext>
                  </a:extLst>
                </a:gridCol>
                <a:gridCol w="645214">
                  <a:extLst>
                    <a:ext uri="{9D8B030D-6E8A-4147-A177-3AD203B41FA5}">
                      <a16:colId xmlns:a16="http://schemas.microsoft.com/office/drawing/2014/main" val="1809392851"/>
                    </a:ext>
                  </a:extLst>
                </a:gridCol>
                <a:gridCol w="807518">
                  <a:extLst>
                    <a:ext uri="{9D8B030D-6E8A-4147-A177-3AD203B41FA5}">
                      <a16:colId xmlns:a16="http://schemas.microsoft.com/office/drawing/2014/main" val="3408272680"/>
                    </a:ext>
                  </a:extLst>
                </a:gridCol>
                <a:gridCol w="807518">
                  <a:extLst>
                    <a:ext uri="{9D8B030D-6E8A-4147-A177-3AD203B41FA5}">
                      <a16:colId xmlns:a16="http://schemas.microsoft.com/office/drawing/2014/main" val="3163391939"/>
                    </a:ext>
                  </a:extLst>
                </a:gridCol>
                <a:gridCol w="807518">
                  <a:extLst>
                    <a:ext uri="{9D8B030D-6E8A-4147-A177-3AD203B41FA5}">
                      <a16:colId xmlns:a16="http://schemas.microsoft.com/office/drawing/2014/main" val="2248722927"/>
                    </a:ext>
                  </a:extLst>
                </a:gridCol>
              </a:tblGrid>
              <a:tr h="607084">
                <a:tc>
                  <a:txBody>
                    <a:bodyPr/>
                    <a:lstStyle/>
                    <a:p>
                      <a:pPr algn="ctr"/>
                      <a:endParaRPr lang="en-US" sz="1050" dirty="0">
                        <a:latin typeface="Times New Roman" panose="02020603050405020304" pitchFamily="18" charset="0"/>
                        <a:cs typeface="Times New Roman" panose="02020603050405020304" pitchFamily="18" charset="0"/>
                      </a:endParaRPr>
                    </a:p>
                  </a:txBody>
                  <a:tcPr/>
                </a:tc>
                <a:tc>
                  <a:txBody>
                    <a:bodyPr/>
                    <a:lstStyle/>
                    <a:p>
                      <a:pPr algn="ctr"/>
                      <a:r>
                        <a:rPr lang="en-US" sz="1050" dirty="0">
                          <a:latin typeface="Times New Roman" panose="02020603050405020304" pitchFamily="18" charset="0"/>
                          <a:cs typeface="Times New Roman" panose="02020603050405020304" pitchFamily="18" charset="0"/>
                        </a:rPr>
                        <a:t>6 Mo*</a:t>
                      </a:r>
                    </a:p>
                  </a:txBody>
                  <a:tcPr/>
                </a:tc>
                <a:tc>
                  <a:txBody>
                    <a:bodyPr/>
                    <a:lstStyle/>
                    <a:p>
                      <a:pPr algn="ctr"/>
                      <a:r>
                        <a:rPr lang="en-US" sz="1050" dirty="0">
                          <a:latin typeface="Times New Roman" panose="02020603050405020304" pitchFamily="18" charset="0"/>
                          <a:cs typeface="Times New Roman" panose="02020603050405020304" pitchFamily="18" charset="0"/>
                        </a:rPr>
                        <a:t>1 Year</a:t>
                      </a:r>
                    </a:p>
                  </a:txBody>
                  <a:tcPr/>
                </a:tc>
                <a:tc>
                  <a:txBody>
                    <a:bodyPr/>
                    <a:lstStyle/>
                    <a:p>
                      <a:pPr algn="ctr"/>
                      <a:r>
                        <a:rPr lang="en-US" sz="1050" dirty="0">
                          <a:latin typeface="Times New Roman" panose="02020603050405020304" pitchFamily="18" charset="0"/>
                          <a:cs typeface="Times New Roman" panose="02020603050405020304" pitchFamily="18" charset="0"/>
                        </a:rPr>
                        <a:t>3 Year</a:t>
                      </a:r>
                    </a:p>
                  </a:txBody>
                  <a:tcPr/>
                </a:tc>
                <a:tc>
                  <a:txBody>
                    <a:bodyPr/>
                    <a:lstStyle/>
                    <a:p>
                      <a:pPr algn="ctr"/>
                      <a:r>
                        <a:rPr lang="en-US" sz="1050" dirty="0">
                          <a:latin typeface="Times New Roman" panose="02020603050405020304" pitchFamily="18" charset="0"/>
                          <a:cs typeface="Times New Roman" panose="02020603050405020304" pitchFamily="18" charset="0"/>
                        </a:rPr>
                        <a:t>5 Year</a:t>
                      </a:r>
                    </a:p>
                  </a:txBody>
                  <a:tcPr/>
                </a:tc>
                <a:extLst>
                  <a:ext uri="{0D108BD9-81ED-4DB2-BD59-A6C34878D82A}">
                    <a16:rowId xmlns:a16="http://schemas.microsoft.com/office/drawing/2014/main" val="2721652440"/>
                  </a:ext>
                </a:extLst>
              </a:tr>
              <a:tr h="607084">
                <a:tc>
                  <a:txBody>
                    <a:bodyPr/>
                    <a:lstStyle/>
                    <a:p>
                      <a:pPr algn="l"/>
                      <a:r>
                        <a:rPr lang="en-US" sz="1050" dirty="0">
                          <a:latin typeface="Times New Roman" panose="02020603050405020304" pitchFamily="18" charset="0"/>
                          <a:cs typeface="Times New Roman" panose="02020603050405020304" pitchFamily="18" charset="0"/>
                        </a:rPr>
                        <a:t>Portfolio</a:t>
                      </a:r>
                    </a:p>
                  </a:txBody>
                  <a:tcPr/>
                </a:tc>
                <a:tc>
                  <a:txBody>
                    <a:bodyPr/>
                    <a:lstStyle/>
                    <a:p>
                      <a:pPr algn="ctr"/>
                      <a:r>
                        <a:rPr lang="en-US" sz="1050" dirty="0">
                          <a:latin typeface="Times New Roman" panose="02020603050405020304" pitchFamily="18" charset="0"/>
                          <a:cs typeface="Times New Roman" panose="02020603050405020304" pitchFamily="18" charset="0"/>
                        </a:rPr>
                        <a:t>2.80</a:t>
                      </a:r>
                    </a:p>
                  </a:txBody>
                  <a:tcPr/>
                </a:tc>
                <a:tc>
                  <a:txBody>
                    <a:bodyPr/>
                    <a:lstStyle/>
                    <a:p>
                      <a:pPr algn="ctr"/>
                      <a:r>
                        <a:rPr lang="en-US" sz="1050" dirty="0">
                          <a:latin typeface="Times New Roman" panose="02020603050405020304" pitchFamily="18" charset="0"/>
                          <a:cs typeface="Times New Roman" panose="02020603050405020304" pitchFamily="18" charset="0"/>
                        </a:rPr>
                        <a:t>4.43</a:t>
                      </a:r>
                    </a:p>
                  </a:txBody>
                  <a:tcPr/>
                </a:tc>
                <a:tc>
                  <a:txBody>
                    <a:bodyPr/>
                    <a:lstStyle/>
                    <a:p>
                      <a:pPr algn="ctr"/>
                      <a:r>
                        <a:rPr lang="en-US" sz="1050" dirty="0">
                          <a:latin typeface="Times New Roman" panose="02020603050405020304" pitchFamily="18" charset="0"/>
                          <a:cs typeface="Times New Roman" panose="02020603050405020304" pitchFamily="18" charset="0"/>
                        </a:rPr>
                        <a:t>1.47</a:t>
                      </a:r>
                    </a:p>
                  </a:txBody>
                  <a:tcPr/>
                </a:tc>
                <a:tc>
                  <a:txBody>
                    <a:bodyPr/>
                    <a:lstStyle/>
                    <a:p>
                      <a:pPr algn="ctr"/>
                      <a:r>
                        <a:rPr lang="en-US" sz="1050" dirty="0">
                          <a:latin typeface="Times New Roman" panose="02020603050405020304" pitchFamily="18" charset="0"/>
                          <a:cs typeface="Times New Roman" panose="02020603050405020304" pitchFamily="18" charset="0"/>
                        </a:rPr>
                        <a:t>1.69</a:t>
                      </a:r>
                    </a:p>
                  </a:txBody>
                  <a:tcPr/>
                </a:tc>
                <a:extLst>
                  <a:ext uri="{0D108BD9-81ED-4DB2-BD59-A6C34878D82A}">
                    <a16:rowId xmlns:a16="http://schemas.microsoft.com/office/drawing/2014/main" val="4122159973"/>
                  </a:ext>
                </a:extLst>
              </a:tr>
              <a:tr h="607084">
                <a:tc>
                  <a:txBody>
                    <a:bodyPr/>
                    <a:lstStyle/>
                    <a:p>
                      <a:pPr algn="l"/>
                      <a:r>
                        <a:rPr lang="en-US" sz="1050" dirty="0">
                          <a:latin typeface="Times New Roman" panose="02020603050405020304" pitchFamily="18" charset="0"/>
                          <a:cs typeface="Times New Roman" panose="02020603050405020304" pitchFamily="18" charset="0"/>
                        </a:rPr>
                        <a:t>Benchmark</a:t>
                      </a:r>
                    </a:p>
                  </a:txBody>
                  <a:tcPr/>
                </a:tc>
                <a:tc>
                  <a:txBody>
                    <a:bodyPr/>
                    <a:lstStyle/>
                    <a:p>
                      <a:pPr algn="ctr"/>
                      <a:r>
                        <a:rPr lang="en-US" sz="1050" dirty="0">
                          <a:latin typeface="Times New Roman" panose="02020603050405020304" pitchFamily="18" charset="0"/>
                          <a:cs typeface="Times New Roman" panose="02020603050405020304" pitchFamily="18" charset="0"/>
                        </a:rPr>
                        <a:t>2.69</a:t>
                      </a:r>
                    </a:p>
                  </a:txBody>
                  <a:tcPr/>
                </a:tc>
                <a:tc>
                  <a:txBody>
                    <a:bodyPr/>
                    <a:lstStyle/>
                    <a:p>
                      <a:pPr algn="ctr"/>
                      <a:r>
                        <a:rPr lang="en-US" sz="1050" dirty="0">
                          <a:latin typeface="Times New Roman" panose="02020603050405020304" pitchFamily="18" charset="0"/>
                          <a:cs typeface="Times New Roman" panose="02020603050405020304" pitchFamily="18" charset="0"/>
                        </a:rPr>
                        <a:t>4.21</a:t>
                      </a:r>
                    </a:p>
                  </a:txBody>
                  <a:tcPr/>
                </a:tc>
                <a:tc>
                  <a:txBody>
                    <a:bodyPr/>
                    <a:lstStyle/>
                    <a:p>
                      <a:pPr algn="ctr"/>
                      <a:r>
                        <a:rPr lang="en-US" sz="1050" dirty="0">
                          <a:latin typeface="Times New Roman" panose="02020603050405020304" pitchFamily="18" charset="0"/>
                          <a:cs typeface="Times New Roman" panose="02020603050405020304" pitchFamily="18" charset="0"/>
                        </a:rPr>
                        <a:t>1.38</a:t>
                      </a:r>
                    </a:p>
                  </a:txBody>
                  <a:tcPr/>
                </a:tc>
                <a:tc>
                  <a:txBody>
                    <a:bodyPr/>
                    <a:lstStyle/>
                    <a:p>
                      <a:pPr algn="ctr"/>
                      <a:r>
                        <a:rPr lang="en-US" sz="1050" dirty="0">
                          <a:latin typeface="Times New Roman" panose="02020603050405020304" pitchFamily="18" charset="0"/>
                          <a:cs typeface="Times New Roman" panose="02020603050405020304" pitchFamily="18" charset="0"/>
                        </a:rPr>
                        <a:t>1.63</a:t>
                      </a:r>
                    </a:p>
                  </a:txBody>
                  <a:tcPr/>
                </a:tc>
                <a:extLst>
                  <a:ext uri="{0D108BD9-81ED-4DB2-BD59-A6C34878D82A}">
                    <a16:rowId xmlns:a16="http://schemas.microsoft.com/office/drawing/2014/main" val="3704746190"/>
                  </a:ext>
                </a:extLst>
              </a:tr>
              <a:tr h="607084">
                <a:tc>
                  <a:txBody>
                    <a:bodyPr/>
                    <a:lstStyle/>
                    <a:p>
                      <a:pPr algn="l"/>
                      <a:r>
                        <a:rPr lang="en-US" sz="1050" b="1" dirty="0">
                          <a:latin typeface="Times New Roman" panose="02020603050405020304" pitchFamily="18" charset="0"/>
                          <a:cs typeface="Times New Roman" panose="02020603050405020304" pitchFamily="18" charset="0"/>
                        </a:rPr>
                        <a:t>Excess Return</a:t>
                      </a:r>
                    </a:p>
                  </a:txBody>
                  <a:tcPr/>
                </a:tc>
                <a:tc>
                  <a:txBody>
                    <a:bodyPr/>
                    <a:lstStyle/>
                    <a:p>
                      <a:pPr algn="ctr"/>
                      <a:r>
                        <a:rPr lang="en-US" sz="1050" b="1" dirty="0">
                          <a:latin typeface="Times New Roman" panose="02020603050405020304" pitchFamily="18" charset="0"/>
                          <a:cs typeface="Times New Roman" panose="02020603050405020304" pitchFamily="18" charset="0"/>
                        </a:rPr>
                        <a:t>0.11</a:t>
                      </a:r>
                    </a:p>
                  </a:txBody>
                  <a:tcPr/>
                </a:tc>
                <a:tc>
                  <a:txBody>
                    <a:bodyPr/>
                    <a:lstStyle/>
                    <a:p>
                      <a:pPr algn="ctr"/>
                      <a:r>
                        <a:rPr lang="en-US" sz="1050" b="1" dirty="0">
                          <a:latin typeface="Times New Roman" panose="02020603050405020304" pitchFamily="18" charset="0"/>
                          <a:cs typeface="Times New Roman" panose="02020603050405020304" pitchFamily="18" charset="0"/>
                        </a:rPr>
                        <a:t>0.22</a:t>
                      </a:r>
                    </a:p>
                  </a:txBody>
                  <a:tcPr/>
                </a:tc>
                <a:tc>
                  <a:txBody>
                    <a:bodyPr/>
                    <a:lstStyle/>
                    <a:p>
                      <a:pPr algn="ctr"/>
                      <a:r>
                        <a:rPr lang="en-US" sz="1050" b="1" dirty="0">
                          <a:latin typeface="Times New Roman" panose="02020603050405020304" pitchFamily="18" charset="0"/>
                          <a:cs typeface="Times New Roman" panose="02020603050405020304" pitchFamily="18" charset="0"/>
                        </a:rPr>
                        <a:t>0.09</a:t>
                      </a:r>
                    </a:p>
                  </a:txBody>
                  <a:tcPr/>
                </a:tc>
                <a:tc>
                  <a:txBody>
                    <a:bodyPr/>
                    <a:lstStyle/>
                    <a:p>
                      <a:pPr algn="ctr"/>
                      <a:r>
                        <a:rPr lang="en-US" sz="1050" b="1" dirty="0">
                          <a:latin typeface="Times New Roman" panose="02020603050405020304" pitchFamily="18" charset="0"/>
                          <a:cs typeface="Times New Roman" panose="02020603050405020304" pitchFamily="18" charset="0"/>
                        </a:rPr>
                        <a:t>0.06</a:t>
                      </a:r>
                    </a:p>
                  </a:txBody>
                  <a:tcPr/>
                </a:tc>
                <a:extLst>
                  <a:ext uri="{0D108BD9-81ED-4DB2-BD59-A6C34878D82A}">
                    <a16:rowId xmlns:a16="http://schemas.microsoft.com/office/drawing/2014/main" val="702469800"/>
                  </a:ext>
                </a:extLst>
              </a:tr>
            </a:tbl>
          </a:graphicData>
        </a:graphic>
      </p:graphicFrame>
    </p:spTree>
    <p:extLst>
      <p:ext uri="{BB962C8B-B14F-4D97-AF65-F5344CB8AC3E}">
        <p14:creationId xmlns:p14="http://schemas.microsoft.com/office/powerpoint/2010/main" val="2661044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14375" y="974636"/>
            <a:ext cx="10668000" cy="457200"/>
          </a:xfrm>
        </p:spPr>
        <p:txBody>
          <a:bodyPr>
            <a:noAutofit/>
          </a:bodyPr>
          <a:lstStyle/>
          <a:p>
            <a:r>
              <a:rPr lang="en-US" sz="3000" b="1" dirty="0">
                <a:solidFill>
                  <a:schemeClr val="tx1"/>
                </a:solidFill>
                <a:cs typeface="Times New Roman" pitchFamily="18" charset="0"/>
              </a:rPr>
              <a:t>Ultra Short Duration Portfolio -</a:t>
            </a:r>
            <a:r>
              <a:rPr lang="en-US" sz="3000" b="1" dirty="0">
                <a:cs typeface="Times New Roman" pitchFamily="18" charset="0"/>
              </a:rPr>
              <a:t> </a:t>
            </a:r>
            <a:r>
              <a:rPr lang="en-US" sz="3000" b="1" dirty="0">
                <a:solidFill>
                  <a:schemeClr val="tx1"/>
                </a:solidFill>
                <a:cs typeface="Times New Roman" pitchFamily="18" charset="0"/>
              </a:rPr>
              <a:t>Current Strategy / Characteristics</a:t>
            </a:r>
          </a:p>
        </p:txBody>
      </p:sp>
      <p:sp>
        <p:nvSpPr>
          <p:cNvPr id="13" name="TextBox 12"/>
          <p:cNvSpPr txBox="1"/>
          <p:nvPr/>
        </p:nvSpPr>
        <p:spPr>
          <a:xfrm>
            <a:off x="8201025" y="6043668"/>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Data obtained from BNYM / Wilshire / Bloomberg</a:t>
            </a:r>
          </a:p>
        </p:txBody>
      </p:sp>
      <p:sp>
        <p:nvSpPr>
          <p:cNvPr id="20" name="TextBox 19"/>
          <p:cNvSpPr txBox="1"/>
          <p:nvPr/>
        </p:nvSpPr>
        <p:spPr>
          <a:xfrm>
            <a:off x="2071687" y="1748158"/>
            <a:ext cx="2667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nvGraphicFramePr>
        <p:xfrm>
          <a:off x="666750" y="2433557"/>
          <a:ext cx="5381625" cy="3368841"/>
        </p:xfrm>
        <a:graphic>
          <a:graphicData uri="http://schemas.openxmlformats.org/drawingml/2006/table">
            <a:tbl>
              <a:tblPr firstRow="1" bandRow="1">
                <a:tableStyleId>{69CF1AB2-1976-4502-BF36-3FF5EA218861}</a:tableStyleId>
              </a:tblPr>
              <a:tblGrid>
                <a:gridCol w="2047917">
                  <a:extLst>
                    <a:ext uri="{9D8B030D-6E8A-4147-A177-3AD203B41FA5}">
                      <a16:colId xmlns:a16="http://schemas.microsoft.com/office/drawing/2014/main" val="20000"/>
                    </a:ext>
                  </a:extLst>
                </a:gridCol>
                <a:gridCol w="3333708">
                  <a:extLst>
                    <a:ext uri="{9D8B030D-6E8A-4147-A177-3AD203B41FA5}">
                      <a16:colId xmlns:a16="http://schemas.microsoft.com/office/drawing/2014/main" val="20001"/>
                    </a:ext>
                  </a:extLst>
                </a:gridCol>
              </a:tblGrid>
              <a:tr h="559966">
                <a:tc>
                  <a:txBody>
                    <a:bodyPr/>
                    <a:lstStyle/>
                    <a:p>
                      <a:r>
                        <a:rPr lang="en-US" sz="1400" b="1" dirty="0">
                          <a:latin typeface="Times New Roman" pitchFamily="18" charset="0"/>
                          <a:cs typeface="Times New Roman" pitchFamily="18" charset="0"/>
                        </a:rPr>
                        <a:t>Duration</a:t>
                      </a:r>
                      <a:r>
                        <a:rPr lang="en-US" sz="1400" b="1" baseline="0" dirty="0">
                          <a:latin typeface="Times New Roman" pitchFamily="18" charset="0"/>
                          <a:cs typeface="Times New Roman" pitchFamily="18" charset="0"/>
                        </a:rPr>
                        <a:t> / Yield Curve</a:t>
                      </a:r>
                      <a:endParaRPr lang="en-US" sz="1400" b="1"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pitchFamily="18" charset="0"/>
                          <a:cs typeface="Times New Roman" pitchFamily="18" charset="0"/>
                        </a:rPr>
                        <a:t>It may be time to shift strategy to a longer duration.  This is based on the idea that the FED next move is a rate cut.  Still maintain a barbell structure to add yield and will continue to play duration tactically at end of month rebalancing. </a:t>
                      </a:r>
                      <a:endParaRPr lang="en-US" sz="1400" dirty="0">
                        <a:solidFill>
                          <a:schemeClr val="tx1"/>
                        </a:solidFill>
                        <a:latin typeface="+mj-lt"/>
                        <a:cs typeface="Times New Roman" pitchFamily="18" charset="0"/>
                      </a:endParaRPr>
                    </a:p>
                  </a:txBody>
                  <a:tcPr/>
                </a:tc>
                <a:extLst>
                  <a:ext uri="{0D108BD9-81ED-4DB2-BD59-A6C34878D82A}">
                    <a16:rowId xmlns:a16="http://schemas.microsoft.com/office/drawing/2014/main" val="10000"/>
                  </a:ext>
                </a:extLst>
              </a:tr>
              <a:tr h="643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cs typeface="Times New Roman" pitchFamily="18" charset="0"/>
                        </a:rPr>
                        <a:t>Credit / Other</a:t>
                      </a:r>
                      <a:r>
                        <a:rPr lang="en-US" sz="1400" b="1" baseline="0" dirty="0">
                          <a:latin typeface="Times New Roman" pitchFamily="18" charset="0"/>
                          <a:cs typeface="Times New Roman" pitchFamily="18" charset="0"/>
                        </a:rPr>
                        <a:t> Spread </a:t>
                      </a:r>
                    </a:p>
                    <a:p>
                      <a:pPr marL="0" marR="0" indent="0" algn="l" defTabSz="913864" rtl="0" eaLnBrk="1" fontAlgn="auto" latinLnBrk="0" hangingPunct="1">
                        <a:lnSpc>
                          <a:spcPct val="100000"/>
                        </a:lnSpc>
                        <a:spcBef>
                          <a:spcPts val="0"/>
                        </a:spcBef>
                        <a:spcAft>
                          <a:spcPts val="0"/>
                        </a:spcAft>
                        <a:buClrTx/>
                        <a:buSzTx/>
                        <a:buFontTx/>
                        <a:buNone/>
                        <a:tabLst/>
                        <a:defRPr/>
                      </a:pPr>
                      <a:r>
                        <a:rPr lang="en-US" sz="1400" b="1" baseline="0" dirty="0">
                          <a:latin typeface="Times New Roman" pitchFamily="18" charset="0"/>
                          <a:cs typeface="Times New Roman" pitchFamily="18" charset="0"/>
                        </a:rPr>
                        <a:t>Sectors</a:t>
                      </a:r>
                      <a:endParaRPr lang="en-US" sz="1400" dirty="0">
                        <a:latin typeface="Times New Roman" pitchFamily="18" charset="0"/>
                        <a:cs typeface="Times New Roman" pitchFamily="18" charset="0"/>
                      </a:endParaRPr>
                    </a:p>
                  </a:txBody>
                  <a:tcPr/>
                </a:tc>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Times New Roman" pitchFamily="18" charset="0"/>
                          <a:cs typeface="Times New Roman" pitchFamily="18" charset="0"/>
                        </a:rPr>
                        <a:t>Continue to favor ABS versus Corporates.  Waiting for a better re-entry point in corporates as spreads have been tight.  New purchases done almost exclusively in the primary market despite narrow new issue concessions.  </a:t>
                      </a:r>
                      <a:endParaRPr lang="en-US" sz="14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625641">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Times New Roman" pitchFamily="18" charset="0"/>
                          <a:cs typeface="Times New Roman" pitchFamily="18" charset="0"/>
                        </a:rPr>
                        <a:t>Other</a:t>
                      </a:r>
                      <a:endParaRPr lang="en-US" sz="1400" dirty="0">
                        <a:latin typeface="Times New Roman" pitchFamily="18" charset="0"/>
                        <a:cs typeface="Times New Roman" pitchFamily="18" charset="0"/>
                      </a:endParaRPr>
                    </a:p>
                  </a:txBody>
                  <a:tcPr/>
                </a:tc>
                <a:tc>
                  <a:txBody>
                    <a:bodyPr/>
                    <a:lstStyle/>
                    <a:p>
                      <a:pPr marL="0" marR="0" lvl="0" indent="0" algn="l"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Times New Roman" pitchFamily="18" charset="0"/>
                          <a:cs typeface="Times New Roman" pitchFamily="18" charset="0"/>
                        </a:rPr>
                        <a:t>Continue to maximize the use of “swing trades” to save on trading costs.</a:t>
                      </a:r>
                      <a:endParaRPr lang="en-US" sz="14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21" name="TextBox 20"/>
          <p:cNvSpPr txBox="1"/>
          <p:nvPr/>
        </p:nvSpPr>
        <p:spPr>
          <a:xfrm>
            <a:off x="6995064" y="1795032"/>
            <a:ext cx="41148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nvGraphicFramePr>
        <p:xfrm>
          <a:off x="6408229" y="2433559"/>
          <a:ext cx="5088446" cy="3575300"/>
        </p:xfrm>
        <a:graphic>
          <a:graphicData uri="http://schemas.openxmlformats.org/drawingml/2006/table">
            <a:tbl>
              <a:tblPr firstRow="1" bandRow="1">
                <a:tableStyleId>{5C22544A-7EE6-4342-B048-85BDC9FD1C3A}</a:tableStyleId>
              </a:tblPr>
              <a:tblGrid>
                <a:gridCol w="1943885">
                  <a:extLst>
                    <a:ext uri="{9D8B030D-6E8A-4147-A177-3AD203B41FA5}">
                      <a16:colId xmlns:a16="http://schemas.microsoft.com/office/drawing/2014/main" val="20000"/>
                    </a:ext>
                  </a:extLst>
                </a:gridCol>
                <a:gridCol w="641942">
                  <a:extLst>
                    <a:ext uri="{9D8B030D-6E8A-4147-A177-3AD203B41FA5}">
                      <a16:colId xmlns:a16="http://schemas.microsoft.com/office/drawing/2014/main" val="20001"/>
                    </a:ext>
                  </a:extLst>
                </a:gridCol>
                <a:gridCol w="905699">
                  <a:extLst>
                    <a:ext uri="{9D8B030D-6E8A-4147-A177-3AD203B41FA5}">
                      <a16:colId xmlns:a16="http://schemas.microsoft.com/office/drawing/2014/main" val="20002"/>
                    </a:ext>
                  </a:extLst>
                </a:gridCol>
                <a:gridCol w="959295">
                  <a:extLst>
                    <a:ext uri="{9D8B030D-6E8A-4147-A177-3AD203B41FA5}">
                      <a16:colId xmlns:a16="http://schemas.microsoft.com/office/drawing/2014/main" val="20003"/>
                    </a:ext>
                  </a:extLst>
                </a:gridCol>
                <a:gridCol w="637625">
                  <a:extLst>
                    <a:ext uri="{9D8B030D-6E8A-4147-A177-3AD203B41FA5}">
                      <a16:colId xmlns:a16="http://schemas.microsoft.com/office/drawing/2014/main" val="20004"/>
                    </a:ext>
                  </a:extLst>
                </a:gridCol>
              </a:tblGrid>
              <a:tr h="655258">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Non-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Treasuries</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 </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endParaRPr lang="en-US" sz="1400" baseline="0" dirty="0">
                        <a:solidFill>
                          <a:schemeClr val="bg1"/>
                        </a:solidFill>
                        <a:latin typeface="+mj-lt"/>
                        <a:cs typeface="Times New Roman" pitchFamily="18" charset="0"/>
                      </a:endParaRP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BBB</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655258">
                <a:tc>
                  <a:txBody>
                    <a:bodyPr/>
                    <a:lstStyle/>
                    <a:p>
                      <a:pPr algn="ctr"/>
                      <a:r>
                        <a:rPr lang="en-US" sz="1400" b="1" dirty="0">
                          <a:latin typeface="+mj-lt"/>
                          <a:cs typeface="Times New Roman" pitchFamily="18" charset="0"/>
                        </a:rPr>
                        <a:t>ICEML 0-2 </a:t>
                      </a:r>
                      <a:r>
                        <a:rPr lang="en-US" sz="1400" b="1" dirty="0" err="1">
                          <a:latin typeface="+mj-lt"/>
                          <a:cs typeface="Times New Roman" pitchFamily="18" charset="0"/>
                        </a:rPr>
                        <a:t>Yr</a:t>
                      </a:r>
                      <a:r>
                        <a:rPr lang="en-US" sz="1400" b="1" dirty="0">
                          <a:latin typeface="+mj-lt"/>
                          <a:cs typeface="Times New Roman" pitchFamily="18" charset="0"/>
                        </a:rPr>
                        <a:t> </a:t>
                      </a:r>
                    </a:p>
                    <a:p>
                      <a:pPr algn="ctr"/>
                      <a:r>
                        <a:rPr lang="en-US" sz="1400" b="1" dirty="0">
                          <a:latin typeface="+mj-lt"/>
                          <a:cs typeface="Times New Roman" pitchFamily="18" charset="0"/>
                        </a:rPr>
                        <a:t>US Treasuries Index</a:t>
                      </a:r>
                      <a:endParaRPr lang="en-US" sz="1400" b="0" dirty="0">
                        <a:latin typeface="+mj-lt"/>
                        <a:cs typeface="Times New Roman" pitchFamily="18" charset="0"/>
                      </a:endParaRPr>
                    </a:p>
                    <a:p>
                      <a:pPr algn="ctr"/>
                      <a:r>
                        <a:rPr lang="en-US" sz="1400" b="0" dirty="0">
                          <a:latin typeface="+mj-lt"/>
                          <a:cs typeface="Times New Roman" pitchFamily="18" charset="0"/>
                        </a:rPr>
                        <a:t>3/31/2024</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4.99</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0.98</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tc>
                  <a:txBody>
                    <a:bodyPr/>
                    <a:lstStyle/>
                    <a:p>
                      <a:pPr algn="ctr"/>
                      <a:endParaRPr lang="en-US" sz="1400" dirty="0">
                        <a:latin typeface="+mj-lt"/>
                        <a:cs typeface="Times New Roman" pitchFamily="18" charset="0"/>
                      </a:endParaRPr>
                    </a:p>
                    <a:p>
                      <a:pPr algn="ctr"/>
                      <a:r>
                        <a:rPr lang="en-US" sz="1400" dirty="0">
                          <a:latin typeface="+mj-lt"/>
                          <a:cs typeface="Times New Roman" pitchFamily="18" charset="0"/>
                        </a:rPr>
                        <a:t>0.0</a:t>
                      </a:r>
                    </a:p>
                  </a:txBody>
                  <a:tcPr/>
                </a:tc>
                <a:extLst>
                  <a:ext uri="{0D108BD9-81ED-4DB2-BD59-A6C34878D82A}">
                    <a16:rowId xmlns:a16="http://schemas.microsoft.com/office/drawing/2014/main" val="278158920"/>
                  </a:ext>
                </a:extLst>
              </a:tr>
              <a:tr h="557780">
                <a:tc>
                  <a:txBody>
                    <a:bodyPr/>
                    <a:lstStyle/>
                    <a:p>
                      <a:pPr algn="ctr"/>
                      <a:endParaRPr lang="en-US" sz="1400" b="1" u="none" dirty="0">
                        <a:latin typeface="+mj-lt"/>
                        <a:cs typeface="Times New Roman" pitchFamily="18" charset="0"/>
                      </a:endParaRPr>
                    </a:p>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1"/>
                  </a:ext>
                </a:extLst>
              </a:tr>
              <a:tr h="464141">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3/31/2024</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5.13</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0.96</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9.12</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0.34</a:t>
                      </a:r>
                    </a:p>
                  </a:txBody>
                  <a:tcPr/>
                </a:tc>
                <a:extLst>
                  <a:ext uri="{0D108BD9-81ED-4DB2-BD59-A6C34878D82A}">
                    <a16:rowId xmlns:a16="http://schemas.microsoft.com/office/drawing/2014/main" val="10002"/>
                  </a:ext>
                </a:extLst>
              </a:tr>
              <a:tr h="499156">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9/30/2023</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5.37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0.97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7.60</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0.23</a:t>
                      </a:r>
                    </a:p>
                  </a:txBody>
                  <a:tcPr/>
                </a:tc>
                <a:extLst>
                  <a:ext uri="{0D108BD9-81ED-4DB2-BD59-A6C34878D82A}">
                    <a16:rowId xmlns:a16="http://schemas.microsoft.com/office/drawing/2014/main" val="10003"/>
                  </a:ext>
                </a:extLst>
              </a:tr>
              <a:tr h="499156">
                <a:tc>
                  <a:txBody>
                    <a:bodyPr/>
                    <a:lstStyle/>
                    <a:p>
                      <a:pPr algn="ctr"/>
                      <a:endParaRPr lang="en-US" sz="1400" b="0" u="none" dirty="0">
                        <a:latin typeface="+mj-lt"/>
                        <a:cs typeface="Times New Roman" pitchFamily="18" charset="0"/>
                      </a:endParaRPr>
                    </a:p>
                    <a:p>
                      <a:pPr algn="ctr"/>
                      <a:r>
                        <a:rPr lang="en-US" sz="1400" b="0" u="none" dirty="0">
                          <a:latin typeface="+mj-lt"/>
                          <a:cs typeface="Times New Roman" pitchFamily="18" charset="0"/>
                        </a:rPr>
                        <a:t>3/31/2023</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4.62</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0.97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7.57</a:t>
                      </a:r>
                    </a:p>
                  </a:txBody>
                  <a:tcPr/>
                </a:tc>
                <a:tc>
                  <a:txBody>
                    <a:bodyPr/>
                    <a:lstStyle/>
                    <a:p>
                      <a:pPr algn="ctr"/>
                      <a:endParaRPr lang="en-US" sz="1400" u="none" dirty="0">
                        <a:latin typeface="+mj-lt"/>
                        <a:cs typeface="Times New Roman" pitchFamily="18" charset="0"/>
                      </a:endParaRPr>
                    </a:p>
                    <a:p>
                      <a:pPr algn="ctr"/>
                      <a:r>
                        <a:rPr lang="en-US" sz="1400" u="none" dirty="0">
                          <a:latin typeface="+mj-lt"/>
                          <a:cs typeface="Times New Roman" pitchFamily="18" charset="0"/>
                        </a:rPr>
                        <a:t>0.17</a:t>
                      </a:r>
                    </a:p>
                  </a:txBody>
                  <a:tcPr/>
                </a:tc>
                <a:extLst>
                  <a:ext uri="{0D108BD9-81ED-4DB2-BD59-A6C34878D82A}">
                    <a16:rowId xmlns:a16="http://schemas.microsoft.com/office/drawing/2014/main" val="1656441757"/>
                  </a:ext>
                </a:extLst>
              </a:tr>
            </a:tbl>
          </a:graphicData>
        </a:graphic>
      </p:graphicFrame>
      <p:sp>
        <p:nvSpPr>
          <p:cNvPr id="2" name="Slide Number Placeholder 1">
            <a:extLst>
              <a:ext uri="{FF2B5EF4-FFF2-40B4-BE49-F238E27FC236}">
                <a16:creationId xmlns:a16="http://schemas.microsoft.com/office/drawing/2014/main" id="{9EC62A27-24F5-4511-BE32-68A61D6D15B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38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83F7-2C03-4795-969D-DB5326A08455}"/>
              </a:ext>
            </a:extLst>
          </p:cNvPr>
          <p:cNvSpPr>
            <a:spLocks noGrp="1"/>
          </p:cNvSpPr>
          <p:nvPr>
            <p:ph type="title"/>
          </p:nvPr>
        </p:nvSpPr>
        <p:spPr/>
        <p:txBody>
          <a:bodyPr/>
          <a:lstStyle/>
          <a:p>
            <a:r>
              <a:rPr lang="en-US" b="1" dirty="0"/>
              <a:t>State Net Receipts</a:t>
            </a:r>
            <a:br>
              <a:rPr lang="en-US" b="1" dirty="0"/>
            </a:br>
            <a:r>
              <a:rPr lang="en-US" sz="2000" b="1" dirty="0"/>
              <a:t>(Including Federal Stimulus)</a:t>
            </a:r>
            <a:endParaRPr lang="en-US" sz="2000" dirty="0"/>
          </a:p>
        </p:txBody>
      </p:sp>
      <p:graphicFrame>
        <p:nvGraphicFramePr>
          <p:cNvPr id="7" name="Content Placeholder 6">
            <a:extLst>
              <a:ext uri="{FF2B5EF4-FFF2-40B4-BE49-F238E27FC236}">
                <a16:creationId xmlns:a16="http://schemas.microsoft.com/office/drawing/2014/main" id="{4AB1F27C-DE57-4208-8362-08AB1371D4F8}"/>
              </a:ext>
            </a:extLst>
          </p:cNvPr>
          <p:cNvGraphicFramePr>
            <a:graphicFrameLocks noGrp="1"/>
          </p:cNvGraphicFramePr>
          <p:nvPr>
            <p:ph idx="1"/>
            <p:extLst>
              <p:ext uri="{D42A27DB-BD31-4B8C-83A1-F6EECF244321}">
                <p14:modId xmlns:p14="http://schemas.microsoft.com/office/powerpoint/2010/main" val="2366055778"/>
              </p:ext>
            </p:extLst>
          </p:nvPr>
        </p:nvGraphicFramePr>
        <p:xfrm>
          <a:off x="838200" y="1743961"/>
          <a:ext cx="10515600" cy="442887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4C58172-416E-4E4F-9343-968CCECDD4D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5</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349198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588397" y="533400"/>
            <a:ext cx="10988701" cy="457200"/>
          </a:xfrm>
        </p:spPr>
        <p:txBody>
          <a:bodyPr>
            <a:noAutofit/>
          </a:bodyPr>
          <a:lstStyle/>
          <a:p>
            <a:pPr algn="ctr"/>
            <a:r>
              <a:rPr lang="en-US" sz="2800" b="1" dirty="0">
                <a:cs typeface="Times New Roman" pitchFamily="18" charset="0"/>
              </a:rPr>
              <a:t>Ultra </a:t>
            </a:r>
            <a:r>
              <a:rPr lang="en-US" sz="28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nvGraphicFramePr>
        <p:xfrm>
          <a:off x="1047751" y="2933700"/>
          <a:ext cx="9782174" cy="1733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7"/>
          <p:cNvGraphicFramePr>
            <a:graphicFrameLocks noChangeAspect="1"/>
          </p:cNvGraphicFramePr>
          <p:nvPr/>
        </p:nvGraphicFramePr>
        <p:xfrm>
          <a:off x="1047750" y="1129084"/>
          <a:ext cx="10000206" cy="180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7"/>
          <p:cNvGraphicFramePr>
            <a:graphicFrameLocks noChangeAspect="1"/>
          </p:cNvGraphicFramePr>
          <p:nvPr/>
        </p:nvGraphicFramePr>
        <p:xfrm>
          <a:off x="1047750" y="4667416"/>
          <a:ext cx="9874946" cy="1661821"/>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060CD683-85EA-4E3D-8CB8-1C850659DA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51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nvGraphicFramePr>
        <p:xfrm>
          <a:off x="620671" y="2771577"/>
          <a:ext cx="3984665" cy="2057400"/>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46469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50508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3.11</a:t>
                      </a:r>
                    </a:p>
                  </a:txBody>
                  <a:tcPr/>
                </a:tc>
                <a:tc>
                  <a:txBody>
                    <a:bodyPr/>
                    <a:lstStyle/>
                    <a:p>
                      <a:pPr algn="ctr"/>
                      <a:r>
                        <a:rPr lang="en-US" sz="1400" dirty="0">
                          <a:latin typeface="+mj-lt"/>
                          <a:cs typeface="Times New Roman" pitchFamily="18" charset="0"/>
                        </a:rPr>
                        <a:t>3.65</a:t>
                      </a:r>
                    </a:p>
                  </a:txBody>
                  <a:tcPr/>
                </a:tc>
                <a:tc>
                  <a:txBody>
                    <a:bodyPr/>
                    <a:lstStyle/>
                    <a:p>
                      <a:pPr algn="ctr"/>
                      <a:r>
                        <a:rPr lang="en-US" sz="1400" dirty="0">
                          <a:latin typeface="+mj-lt"/>
                          <a:cs typeface="Times New Roman" pitchFamily="18" charset="0"/>
                        </a:rPr>
                        <a:t>0.37</a:t>
                      </a:r>
                    </a:p>
                  </a:txBody>
                  <a:tcPr/>
                </a:tc>
                <a:tc>
                  <a:txBody>
                    <a:bodyPr/>
                    <a:lstStyle/>
                    <a:p>
                      <a:pPr algn="ctr"/>
                      <a:r>
                        <a:rPr lang="en-US" sz="1400" dirty="0">
                          <a:latin typeface="+mj-lt"/>
                          <a:cs typeface="Times New Roman" pitchFamily="18" charset="0"/>
                        </a:rPr>
                        <a:t>1.41</a:t>
                      </a:r>
                    </a:p>
                  </a:txBody>
                  <a:tcPr/>
                </a:tc>
                <a:extLst>
                  <a:ext uri="{0D108BD9-81ED-4DB2-BD59-A6C34878D82A}">
                    <a16:rowId xmlns:a16="http://schemas.microsoft.com/office/drawing/2014/main" val="10001"/>
                  </a:ext>
                </a:extLst>
              </a:tr>
              <a:tr h="558654">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2.98</a:t>
                      </a:r>
                    </a:p>
                  </a:txBody>
                  <a:tcPr/>
                </a:tc>
                <a:tc>
                  <a:txBody>
                    <a:bodyPr/>
                    <a:lstStyle/>
                    <a:p>
                      <a:pPr algn="ctr"/>
                      <a:r>
                        <a:rPr lang="en-US" sz="1400" u="none" dirty="0">
                          <a:latin typeface="+mj-lt"/>
                          <a:cs typeface="Times New Roman" pitchFamily="18" charset="0"/>
                        </a:rPr>
                        <a:t>3.29</a:t>
                      </a:r>
                    </a:p>
                  </a:txBody>
                  <a:tcPr/>
                </a:tc>
                <a:tc>
                  <a:txBody>
                    <a:bodyPr/>
                    <a:lstStyle/>
                    <a:p>
                      <a:pPr algn="ctr"/>
                      <a:r>
                        <a:rPr lang="en-US" sz="1400" u="none" dirty="0">
                          <a:latin typeface="+mj-lt"/>
                          <a:cs typeface="Times New Roman" pitchFamily="18" charset="0"/>
                        </a:rPr>
                        <a:t>0.20</a:t>
                      </a:r>
                    </a:p>
                  </a:txBody>
                  <a:tcPr/>
                </a:tc>
                <a:tc>
                  <a:txBody>
                    <a:bodyPr/>
                    <a:lstStyle/>
                    <a:p>
                      <a:pPr algn="ctr"/>
                      <a:r>
                        <a:rPr lang="en-US" sz="1400" u="none" dirty="0">
                          <a:latin typeface="+mj-lt"/>
                          <a:cs typeface="Times New Roman" pitchFamily="18" charset="0"/>
                        </a:rPr>
                        <a:t>1.29</a:t>
                      </a:r>
                    </a:p>
                  </a:txBody>
                  <a:tcPr/>
                </a:tc>
                <a:extLst>
                  <a:ext uri="{0D108BD9-81ED-4DB2-BD59-A6C34878D82A}">
                    <a16:rowId xmlns:a16="http://schemas.microsoft.com/office/drawing/2014/main" val="10002"/>
                  </a:ext>
                </a:extLst>
              </a:tr>
              <a:tr h="528969">
                <a:tc>
                  <a:txBody>
                    <a:bodyPr/>
                    <a:lstStyle/>
                    <a:p>
                      <a:r>
                        <a:rPr lang="en-US" sz="1400" dirty="0">
                          <a:latin typeface="+mj-lt"/>
                          <a:cs typeface="Times New Roman" pitchFamily="18" charset="0"/>
                        </a:rPr>
                        <a:t>Excess Return</a:t>
                      </a:r>
                    </a:p>
                  </a:txBody>
                  <a:tcPr/>
                </a:tc>
                <a:tc>
                  <a:txBody>
                    <a:bodyPr/>
                    <a:lstStyle/>
                    <a:p>
                      <a:pPr marL="0" algn="ctr" defTabSz="913864" rtl="0" eaLnBrk="1" latinLnBrk="0" hangingPunct="1"/>
                      <a:r>
                        <a:rPr lang="en-US" sz="1400" kern="1200" dirty="0">
                          <a:solidFill>
                            <a:schemeClr val="tx1"/>
                          </a:solidFill>
                          <a:latin typeface="+mj-lt"/>
                          <a:ea typeface="+mn-ea"/>
                          <a:cs typeface="Times New Roman" pitchFamily="18" charset="0"/>
                        </a:rPr>
                        <a:t>0.13</a:t>
                      </a:r>
                    </a:p>
                  </a:txBody>
                  <a:tcPr/>
                </a:tc>
                <a:tc>
                  <a:txBody>
                    <a:bodyPr/>
                    <a:lstStyle/>
                    <a:p>
                      <a:pPr algn="ctr"/>
                      <a:r>
                        <a:rPr lang="en-US" sz="1400" dirty="0">
                          <a:solidFill>
                            <a:schemeClr val="tx1"/>
                          </a:solidFill>
                          <a:latin typeface="+mj-lt"/>
                          <a:cs typeface="Times New Roman" pitchFamily="18" charset="0"/>
                        </a:rPr>
                        <a:t>0.36</a:t>
                      </a:r>
                    </a:p>
                  </a:txBody>
                  <a:tcPr/>
                </a:tc>
                <a:tc>
                  <a:txBody>
                    <a:bodyPr/>
                    <a:lstStyle/>
                    <a:p>
                      <a:pPr algn="ctr"/>
                      <a:r>
                        <a:rPr lang="en-US" sz="1400" dirty="0">
                          <a:solidFill>
                            <a:schemeClr val="tx1"/>
                          </a:solidFill>
                          <a:latin typeface="+mj-lt"/>
                          <a:cs typeface="Times New Roman" pitchFamily="18" charset="0"/>
                        </a:rPr>
                        <a:t>0.17</a:t>
                      </a:r>
                    </a:p>
                  </a:txBody>
                  <a:tcPr/>
                </a:tc>
                <a:tc>
                  <a:txBody>
                    <a:bodyPr/>
                    <a:lstStyle/>
                    <a:p>
                      <a:pPr algn="ctr"/>
                      <a:r>
                        <a:rPr lang="en-US" sz="1400" dirty="0">
                          <a:solidFill>
                            <a:schemeClr val="tx1"/>
                          </a:solidFill>
                          <a:latin typeface="+mj-lt"/>
                          <a:cs typeface="Times New Roman" pitchFamily="18" charset="0"/>
                        </a:rPr>
                        <a:t>0.13</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279503" y="1899795"/>
            <a:ext cx="26670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TOTAL RETURNS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as of March 31, 2024</a:t>
            </a:r>
          </a:p>
        </p:txBody>
      </p:sp>
      <p:sp>
        <p:nvSpPr>
          <p:cNvPr id="16" name="TextBox 15"/>
          <p:cNvSpPr txBox="1"/>
          <p:nvPr/>
        </p:nvSpPr>
        <p:spPr>
          <a:xfrm>
            <a:off x="2205038" y="4976004"/>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825961"/>
            <a:ext cx="10765597" cy="457200"/>
          </a:xfrm>
        </p:spPr>
        <p:txBody>
          <a:bodyPr>
            <a:noAutofit/>
          </a:bodyPr>
          <a:lstStyle/>
          <a:p>
            <a:r>
              <a:rPr lang="en-US" sz="3400" b="1" dirty="0">
                <a:cs typeface="Times New Roman" pitchFamily="18" charset="0"/>
              </a:rPr>
              <a:t>Short Duration</a:t>
            </a:r>
            <a:r>
              <a:rPr lang="en-US" sz="3400" b="1" dirty="0">
                <a:solidFill>
                  <a:schemeClr val="tx1"/>
                </a:solidFill>
                <a:cs typeface="Times New Roman" pitchFamily="18" charset="0"/>
              </a:rPr>
              <a:t> Portfolio - Performance and Attribution</a:t>
            </a:r>
          </a:p>
        </p:txBody>
      </p:sp>
      <p:sp>
        <p:nvSpPr>
          <p:cNvPr id="13" name="TextBox 12"/>
          <p:cNvSpPr txBox="1"/>
          <p:nvPr/>
        </p:nvSpPr>
        <p:spPr>
          <a:xfrm>
            <a:off x="161924" y="49760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0" name="TextBox 19"/>
          <p:cNvSpPr txBox="1"/>
          <p:nvPr/>
        </p:nvSpPr>
        <p:spPr>
          <a:xfrm>
            <a:off x="5238750" y="2497755"/>
            <a:ext cx="6343650" cy="33239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4th Quarter 2023 and 1st Quarter 2024 ( +13 b.p.)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Duration / Yield Curve:</a:t>
            </a: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The portfolio’s Duration strategy contributed positively to performance over the period.  Performance was driven by our tactical position and end-of-month rebalancing strategy.  The slight barbell structure vs benchmark was also additive as it increased </a:t>
            </a:r>
            <a:r>
              <a:rPr kumimoji="0" lang="en-US" sz="1300" b="0" i="0" u="none" strike="noStrike" kern="1200" cap="none" spc="0" normalizeH="0" baseline="0" noProof="0">
                <a:ln>
                  <a:noFill/>
                </a:ln>
                <a:solidFill>
                  <a:srgbClr val="15234A"/>
                </a:solidFill>
                <a:effectLst/>
                <a:uLnTx/>
                <a:uFillTx/>
                <a:latin typeface="Times New Roman" pitchFamily="18" charset="0"/>
                <a:ea typeface="+mn-ea"/>
                <a:cs typeface="Times New Roman" pitchFamily="18" charset="0"/>
              </a:rPr>
              <a:t>portfolio yield/carry</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a:t>
            </a: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Cross-Sector: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Our </a:t>
            </a:r>
            <a:r>
              <a:rPr kumimoji="0" lang="en-US" sz="1300" b="0" i="0" u="none" strike="noStrike" kern="1200" cap="none" spc="0" normalizeH="0" baseline="0" noProof="0" dirty="0" err="1">
                <a:ln>
                  <a:noFill/>
                </a:ln>
                <a:solidFill>
                  <a:srgbClr val="15234A"/>
                </a:solidFill>
                <a:effectLst/>
                <a:uLnTx/>
                <a:uFillTx/>
                <a:latin typeface="Times New Roman" pitchFamily="18" charset="0"/>
                <a:ea typeface="+mn-ea"/>
                <a:cs typeface="Times New Roman" pitchFamily="18" charset="0"/>
              </a:rPr>
              <a:t>cros</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s-sector position contributed to performance due to our sector underweight to treasuries and overweight to ABS.  This was slightly offset by the portfolio’s smaller contribution to duration coming from the corporate sector.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    Yield:  </a:t>
            </a:r>
            <a:r>
              <a:rPr kumimoji="0" lang="en-US" sz="1300" b="0"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We maintained a benchmark-relative yield advantage through a majority of the period due to curve positioning and sector selection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3" name="TextBox 22"/>
          <p:cNvSpPr txBox="1"/>
          <p:nvPr/>
        </p:nvSpPr>
        <p:spPr>
          <a:xfrm>
            <a:off x="6838950" y="1899795"/>
            <a:ext cx="37338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Times New Roman" pitchFamily="18" charset="0"/>
                <a:ea typeface="+mn-ea"/>
                <a:cs typeface="Times New Roman" pitchFamily="18" charset="0"/>
              </a:rPr>
              <a:t>ATTRIBUTION NOTES</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216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9370" y="790185"/>
            <a:ext cx="11266999" cy="457200"/>
          </a:xfrm>
        </p:spPr>
        <p:txBody>
          <a:bodyPr>
            <a:noAutofit/>
          </a:bodyPr>
          <a:lstStyle/>
          <a:p>
            <a:r>
              <a:rPr lang="en-US" sz="3000" b="1" dirty="0">
                <a:solidFill>
                  <a:schemeClr val="tx1"/>
                </a:solidFill>
                <a:cs typeface="Times New Roman" pitchFamily="18" charset="0"/>
              </a:rPr>
              <a:t>Short Duration Portfolio - Current Strategy / Portfolio Characteristics</a:t>
            </a:r>
          </a:p>
        </p:txBody>
      </p:sp>
      <p:sp>
        <p:nvSpPr>
          <p:cNvPr id="13" name="TextBox 12"/>
          <p:cNvSpPr txBox="1"/>
          <p:nvPr/>
        </p:nvSpPr>
        <p:spPr>
          <a:xfrm>
            <a:off x="8194647" y="5854704"/>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Data obtained from BNYM / Wilshire / Bloomberg</a:t>
            </a:r>
          </a:p>
        </p:txBody>
      </p:sp>
      <p:sp>
        <p:nvSpPr>
          <p:cNvPr id="20" name="TextBox 19"/>
          <p:cNvSpPr txBox="1"/>
          <p:nvPr/>
        </p:nvSpPr>
        <p:spPr>
          <a:xfrm>
            <a:off x="2241146" y="1388477"/>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Current Strategy</a:t>
            </a:r>
          </a:p>
        </p:txBody>
      </p:sp>
      <p:graphicFrame>
        <p:nvGraphicFramePr>
          <p:cNvPr id="23" name="Table 22"/>
          <p:cNvGraphicFramePr>
            <a:graphicFrameLocks noGrp="1"/>
          </p:cNvGraphicFramePr>
          <p:nvPr/>
        </p:nvGraphicFramePr>
        <p:xfrm>
          <a:off x="631611" y="2035861"/>
          <a:ext cx="5648325" cy="4032061"/>
        </p:xfrm>
        <a:graphic>
          <a:graphicData uri="http://schemas.openxmlformats.org/drawingml/2006/table">
            <a:tbl>
              <a:tblPr firstRow="1" bandRow="1">
                <a:tableStyleId>{69CF1AB2-1976-4502-BF36-3FF5EA218861}</a:tableStyleId>
              </a:tblPr>
              <a:tblGrid>
                <a:gridCol w="2493645">
                  <a:extLst>
                    <a:ext uri="{9D8B030D-6E8A-4147-A177-3AD203B41FA5}">
                      <a16:colId xmlns:a16="http://schemas.microsoft.com/office/drawing/2014/main" val="20000"/>
                    </a:ext>
                  </a:extLst>
                </a:gridCol>
                <a:gridCol w="3154680">
                  <a:extLst>
                    <a:ext uri="{9D8B030D-6E8A-4147-A177-3AD203B41FA5}">
                      <a16:colId xmlns:a16="http://schemas.microsoft.com/office/drawing/2014/main" val="20001"/>
                    </a:ext>
                  </a:extLst>
                </a:gridCol>
              </a:tblGrid>
              <a:tr h="1485899">
                <a:tc>
                  <a:txBody>
                    <a:bodyPr/>
                    <a:lstStyle/>
                    <a:p>
                      <a:r>
                        <a:rPr lang="en-US" sz="1400" dirty="0">
                          <a:latin typeface="+mj-lt"/>
                          <a:cs typeface="Times New Roman" pitchFamily="18" charset="0"/>
                        </a:rPr>
                        <a:t>Duration</a:t>
                      </a:r>
                      <a:r>
                        <a:rPr lang="en-US" sz="1400" baseline="0" dirty="0">
                          <a:latin typeface="+mj-lt"/>
                          <a:cs typeface="Times New Roman" pitchFamily="18" charset="0"/>
                        </a:rPr>
                        <a:t> / Yield Curve</a:t>
                      </a:r>
                      <a:endParaRPr lang="en-US" sz="1400" dirty="0">
                        <a:latin typeface="+mj-lt"/>
                        <a:cs typeface="Times New Roman" pitchFamily="18" charset="0"/>
                      </a:endParaRPr>
                    </a:p>
                  </a:txBody>
                  <a:tcPr/>
                </a:tc>
                <a:tc>
                  <a:txBody>
                    <a:bodyPr/>
                    <a:lstStyle/>
                    <a:p>
                      <a:r>
                        <a:rPr lang="en-US" sz="1400" b="0" dirty="0">
                          <a:latin typeface="+mj-lt"/>
                          <a:cs typeface="Times New Roman" pitchFamily="18" charset="0"/>
                        </a:rPr>
                        <a:t>We  have become neutral on duration as rates seem to have peaked.  Continue to do short-term tactical plays mostly around end of month rebalancing</a:t>
                      </a:r>
                      <a:r>
                        <a:rPr lang="en-US" sz="1400" b="0" baseline="0" dirty="0">
                          <a:latin typeface="+mj-lt"/>
                          <a:cs typeface="Times New Roman" pitchFamily="18" charset="0"/>
                        </a:rPr>
                        <a:t>.  Due to the curve inversion, we are maintaining a slight barbell structure to increase overall yield.</a:t>
                      </a:r>
                      <a:endParaRPr lang="en-US" sz="1400" b="0" dirty="0">
                        <a:latin typeface="+mj-lt"/>
                        <a:cs typeface="Times New Roman" pitchFamily="18" charset="0"/>
                      </a:endParaRPr>
                    </a:p>
                  </a:txBody>
                  <a:tcPr/>
                </a:tc>
                <a:extLst>
                  <a:ext uri="{0D108BD9-81ED-4DB2-BD59-A6C34878D82A}">
                    <a16:rowId xmlns:a16="http://schemas.microsoft.com/office/drawing/2014/main" val="10000"/>
                  </a:ext>
                </a:extLst>
              </a:tr>
              <a:tr h="1285874">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dirty="0">
                          <a:latin typeface="+mj-lt"/>
                          <a:cs typeface="Times New Roman" pitchFamily="18" charset="0"/>
                        </a:rPr>
                        <a:t>Cross-Sector</a:t>
                      </a:r>
                      <a:endParaRPr lang="en-US" sz="1400" b="1" baseline="0" dirty="0">
                        <a:latin typeface="+mj-lt"/>
                        <a:cs typeface="Times New Roman" pitchFamily="18" charset="0"/>
                      </a:endParaRP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dirty="0">
                          <a:latin typeface="+mj-lt"/>
                          <a:cs typeface="Times New Roman" pitchFamily="18" charset="0"/>
                        </a:rPr>
                        <a:t>Given the current low spread levels, we have a neutral position to the corporate sector as we wait for opportunities to add at more attractive levels.  Continue to favor the ABS sector given its better valuation metrics.</a:t>
                      </a:r>
                    </a:p>
                  </a:txBody>
                  <a:tcPr/>
                </a:tc>
                <a:extLst>
                  <a:ext uri="{0D108BD9-81ED-4DB2-BD59-A6C34878D82A}">
                    <a16:rowId xmlns:a16="http://schemas.microsoft.com/office/drawing/2014/main" val="10002"/>
                  </a:ext>
                </a:extLst>
              </a:tr>
              <a:tr h="1075501">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b="1" baseline="0" dirty="0">
                          <a:latin typeface="+mj-lt"/>
                          <a:cs typeface="Times New Roman" pitchFamily="18" charset="0"/>
                        </a:rPr>
                        <a:t>Other</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400" dirty="0">
                          <a:latin typeface="+mj-lt"/>
                          <a:cs typeface="Times New Roman" pitchFamily="18" charset="0"/>
                        </a:rPr>
                        <a:t>Continue to maximize the use of “swing trades” to save on trading costs and prefer new issue vs secondary when looking to add corporates. </a:t>
                      </a:r>
                    </a:p>
                  </a:txBody>
                  <a:tcPr/>
                </a:tc>
                <a:extLst>
                  <a:ext uri="{0D108BD9-81ED-4DB2-BD59-A6C34878D82A}">
                    <a16:rowId xmlns:a16="http://schemas.microsoft.com/office/drawing/2014/main" val="1494451665"/>
                  </a:ext>
                </a:extLst>
              </a:tr>
            </a:tbl>
          </a:graphicData>
        </a:graphic>
      </p:graphicFrame>
      <p:sp>
        <p:nvSpPr>
          <p:cNvPr id="21" name="TextBox 20"/>
          <p:cNvSpPr txBox="1"/>
          <p:nvPr/>
        </p:nvSpPr>
        <p:spPr>
          <a:xfrm>
            <a:off x="6994311" y="1388477"/>
            <a:ext cx="41148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 Characteristics Summary</a:t>
            </a:r>
          </a:p>
        </p:txBody>
      </p:sp>
      <p:graphicFrame>
        <p:nvGraphicFramePr>
          <p:cNvPr id="27" name="Content Placeholder 5"/>
          <p:cNvGraphicFramePr>
            <a:graphicFrameLocks/>
          </p:cNvGraphicFramePr>
          <p:nvPr/>
        </p:nvGraphicFramePr>
        <p:xfrm>
          <a:off x="6644847" y="2066306"/>
          <a:ext cx="4813728" cy="3631817"/>
        </p:xfrm>
        <a:graphic>
          <a:graphicData uri="http://schemas.openxmlformats.org/drawingml/2006/table">
            <a:tbl>
              <a:tblPr firstRow="1" bandRow="1">
                <a:tableStyleId>{5C22544A-7EE6-4342-B048-85BDC9FD1C3A}</a:tableStyleId>
              </a:tblPr>
              <a:tblGrid>
                <a:gridCol w="1771333">
                  <a:extLst>
                    <a:ext uri="{9D8B030D-6E8A-4147-A177-3AD203B41FA5}">
                      <a16:colId xmlns:a16="http://schemas.microsoft.com/office/drawing/2014/main" val="20000"/>
                    </a:ext>
                  </a:extLst>
                </a:gridCol>
                <a:gridCol w="746870">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gridCol w="561975">
                  <a:extLst>
                    <a:ext uri="{9D8B030D-6E8A-4147-A177-3AD203B41FA5}">
                      <a16:colId xmlns:a16="http://schemas.microsoft.com/office/drawing/2014/main" val="20004"/>
                    </a:ext>
                  </a:extLst>
                </a:gridCol>
              </a:tblGrid>
              <a:tr h="967411">
                <a:tc>
                  <a:txBody>
                    <a:bodyPr/>
                    <a:lstStyle/>
                    <a:p>
                      <a:pPr algn="ctr"/>
                      <a:endParaRPr lang="en-US" sz="1400" dirty="0">
                        <a:solidFill>
                          <a:schemeClr val="bg1"/>
                        </a:solidFill>
                        <a:latin typeface="+mj-lt"/>
                      </a:endParaRP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Yield</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Times New Roman" pitchFamily="18" charset="0"/>
                        </a:rPr>
                        <a:t>Duration</a:t>
                      </a:r>
                    </a:p>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 &gt; 3</a:t>
                      </a:r>
                      <a:r>
                        <a:rPr lang="en-US" sz="1400" baseline="0" dirty="0">
                          <a:solidFill>
                            <a:schemeClr val="bg1"/>
                          </a:solidFill>
                          <a:latin typeface="+mj-lt"/>
                          <a:cs typeface="Times New Roman" pitchFamily="18" charset="0"/>
                        </a:rPr>
                        <a:t> </a:t>
                      </a:r>
                      <a:r>
                        <a:rPr lang="en-US" sz="1400" dirty="0">
                          <a:solidFill>
                            <a:schemeClr val="bg1"/>
                          </a:solidFill>
                          <a:latin typeface="+mj-lt"/>
                          <a:cs typeface="Times New Roman" pitchFamily="18" charset="0"/>
                        </a:rPr>
                        <a:t>Years</a:t>
                      </a:r>
                    </a:p>
                  </a:txBody>
                  <a:tcPr/>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400" baseline="0" dirty="0">
                          <a:solidFill>
                            <a:schemeClr val="bg1"/>
                          </a:solidFill>
                          <a:latin typeface="+mj-lt"/>
                          <a:cs typeface="Times New Roman" pitchFamily="18" charset="0"/>
                        </a:rPr>
                        <a:t>% BBB</a:t>
                      </a:r>
                      <a:endParaRPr lang="en-US" sz="1400" dirty="0">
                        <a:solidFill>
                          <a:schemeClr val="bg1"/>
                        </a:solidFill>
                        <a:latin typeface="+mj-lt"/>
                        <a:cs typeface="Times New Roman" pitchFamily="18" charset="0"/>
                      </a:endParaRPr>
                    </a:p>
                  </a:txBody>
                  <a:tcPr/>
                </a:tc>
                <a:extLst>
                  <a:ext uri="{0D108BD9-81ED-4DB2-BD59-A6C34878D82A}">
                    <a16:rowId xmlns:a16="http://schemas.microsoft.com/office/drawing/2014/main" val="10000"/>
                  </a:ext>
                </a:extLst>
              </a:tr>
              <a:tr h="748963">
                <a:tc>
                  <a:txBody>
                    <a:bodyPr/>
                    <a:lstStyle/>
                    <a:p>
                      <a:pPr algn="ctr"/>
                      <a:r>
                        <a:rPr lang="en-US" sz="1400" b="1" kern="1200" dirty="0">
                          <a:solidFill>
                            <a:schemeClr val="dk1"/>
                          </a:solidFill>
                          <a:latin typeface="+mn-lt"/>
                          <a:ea typeface="+mn-ea"/>
                          <a:cs typeface="Times New Roman" pitchFamily="18" charset="0"/>
                        </a:rPr>
                        <a:t>ICEML 1-3Yr A-AAA </a:t>
                      </a:r>
                    </a:p>
                    <a:p>
                      <a:pPr algn="ctr"/>
                      <a:r>
                        <a:rPr lang="en-US" sz="1400" b="1" kern="1200" dirty="0">
                          <a:solidFill>
                            <a:schemeClr val="dk1"/>
                          </a:solidFill>
                          <a:latin typeface="+mn-lt"/>
                          <a:ea typeface="+mn-ea"/>
                          <a:cs typeface="Times New Roman" pitchFamily="18" charset="0"/>
                        </a:rPr>
                        <a:t>US Corp &amp; Gov. Index</a:t>
                      </a:r>
                    </a:p>
                    <a:p>
                      <a:pPr algn="ctr"/>
                      <a:r>
                        <a:rPr lang="en-US" sz="1400" b="0" dirty="0">
                          <a:latin typeface="+mj-lt"/>
                          <a:cs typeface="Times New Roman" pitchFamily="18" charset="0"/>
                        </a:rPr>
                        <a:t>3/31/2024</a:t>
                      </a:r>
                    </a:p>
                  </a:txBody>
                  <a:tcPr/>
                </a:tc>
                <a:tc>
                  <a:txBody>
                    <a:bodyPr/>
                    <a:lstStyle/>
                    <a:p>
                      <a:pPr algn="ctr"/>
                      <a:r>
                        <a:rPr lang="en-US" sz="1400" dirty="0">
                          <a:latin typeface="+mj-lt"/>
                          <a:cs typeface="Times New Roman" pitchFamily="18" charset="0"/>
                        </a:rPr>
                        <a:t>4.81</a:t>
                      </a:r>
                    </a:p>
                  </a:txBody>
                  <a:tcPr/>
                </a:tc>
                <a:tc>
                  <a:txBody>
                    <a:bodyPr/>
                    <a:lstStyle/>
                    <a:p>
                      <a:pPr algn="ctr"/>
                      <a:r>
                        <a:rPr lang="en-US" sz="1400" dirty="0">
                          <a:latin typeface="+mj-lt"/>
                          <a:cs typeface="Times New Roman" pitchFamily="18" charset="0"/>
                        </a:rPr>
                        <a:t>1.83</a:t>
                      </a:r>
                    </a:p>
                  </a:txBody>
                  <a:tcPr/>
                </a:tc>
                <a:tc>
                  <a:txBody>
                    <a:bodyPr/>
                    <a:lstStyle/>
                    <a:p>
                      <a:pPr algn="ctr"/>
                      <a:r>
                        <a:rPr lang="en-US" sz="1400" dirty="0">
                          <a:latin typeface="+mj-lt"/>
                          <a:cs typeface="Times New Roman" pitchFamily="18" charset="0"/>
                        </a:rPr>
                        <a:t>0.0</a:t>
                      </a:r>
                    </a:p>
                  </a:txBody>
                  <a:tcPr/>
                </a:tc>
                <a:tc>
                  <a:txBody>
                    <a:bodyPr/>
                    <a:lstStyle/>
                    <a:p>
                      <a:pPr algn="ctr"/>
                      <a:r>
                        <a:rPr lang="en-US" sz="1400" dirty="0">
                          <a:latin typeface="+mj-lt"/>
                          <a:cs typeface="Times New Roman" pitchFamily="18" charset="0"/>
                        </a:rPr>
                        <a:t>2.7</a:t>
                      </a:r>
                    </a:p>
                  </a:txBody>
                  <a:tcPr/>
                </a:tc>
                <a:extLst>
                  <a:ext uri="{0D108BD9-81ED-4DB2-BD59-A6C34878D82A}">
                    <a16:rowId xmlns:a16="http://schemas.microsoft.com/office/drawing/2014/main" val="10001"/>
                  </a:ext>
                </a:extLst>
              </a:tr>
              <a:tr h="358596">
                <a:tc>
                  <a:txBody>
                    <a:bodyPr/>
                    <a:lstStyle/>
                    <a:p>
                      <a:pPr algn="ctr"/>
                      <a:r>
                        <a:rPr lang="en-US" sz="1400" b="1" u="none" dirty="0">
                          <a:latin typeface="+mj-lt"/>
                          <a:cs typeface="Times New Roman" pitchFamily="18" charset="0"/>
                        </a:rPr>
                        <a:t>Portfolio:</a:t>
                      </a: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tc>
                  <a:txBody>
                    <a:bodyPr/>
                    <a:lstStyle/>
                    <a:p>
                      <a:pPr algn="ctr"/>
                      <a:endParaRPr lang="en-US" sz="1400" u="none" dirty="0">
                        <a:latin typeface="+mj-lt"/>
                        <a:cs typeface="Times New Roman" pitchFamily="18" charset="0"/>
                      </a:endParaRPr>
                    </a:p>
                  </a:txBody>
                  <a:tcPr/>
                </a:tc>
                <a:extLst>
                  <a:ext uri="{0D108BD9-81ED-4DB2-BD59-A6C34878D82A}">
                    <a16:rowId xmlns:a16="http://schemas.microsoft.com/office/drawing/2014/main" val="10002"/>
                  </a:ext>
                </a:extLst>
              </a:tr>
              <a:tr h="537895">
                <a:tc>
                  <a:txBody>
                    <a:bodyPr/>
                    <a:lstStyle/>
                    <a:p>
                      <a:pPr algn="ctr"/>
                      <a:r>
                        <a:rPr lang="en-US" sz="1400" b="0" u="none" dirty="0">
                          <a:latin typeface="+mj-lt"/>
                          <a:cs typeface="Times New Roman" pitchFamily="18" charset="0"/>
                        </a:rPr>
                        <a:t>3/31/2024</a:t>
                      </a:r>
                    </a:p>
                  </a:txBody>
                  <a:tcPr/>
                </a:tc>
                <a:tc>
                  <a:txBody>
                    <a:bodyPr/>
                    <a:lstStyle/>
                    <a:p>
                      <a:pPr algn="ctr"/>
                      <a:r>
                        <a:rPr lang="en-US" sz="1400" u="none" dirty="0">
                          <a:latin typeface="+mj-lt"/>
                          <a:cs typeface="Times New Roman" pitchFamily="18" charset="0"/>
                        </a:rPr>
                        <a:t>5.03</a:t>
                      </a:r>
                    </a:p>
                  </a:txBody>
                  <a:tcPr/>
                </a:tc>
                <a:tc>
                  <a:txBody>
                    <a:bodyPr/>
                    <a:lstStyle/>
                    <a:p>
                      <a:pPr algn="ctr"/>
                      <a:r>
                        <a:rPr lang="en-US" sz="1400" u="none" dirty="0">
                          <a:latin typeface="+mj-lt"/>
                          <a:cs typeface="Times New Roman" pitchFamily="18" charset="0"/>
                        </a:rPr>
                        <a:t>1.81</a:t>
                      </a:r>
                    </a:p>
                  </a:txBody>
                  <a:tcPr/>
                </a:tc>
                <a:tc>
                  <a:txBody>
                    <a:bodyPr/>
                    <a:lstStyle/>
                    <a:p>
                      <a:pPr algn="ctr"/>
                      <a:r>
                        <a:rPr lang="en-US" sz="1400" u="none" dirty="0">
                          <a:latin typeface="+mj-lt"/>
                          <a:cs typeface="Times New Roman" pitchFamily="18" charset="0"/>
                        </a:rPr>
                        <a:t>3.9</a:t>
                      </a:r>
                    </a:p>
                  </a:txBody>
                  <a:tcPr/>
                </a:tc>
                <a:tc>
                  <a:txBody>
                    <a:bodyPr/>
                    <a:lstStyle/>
                    <a:p>
                      <a:pPr algn="ctr"/>
                      <a:r>
                        <a:rPr lang="en-US" sz="1400" u="none" dirty="0">
                          <a:latin typeface="+mj-lt"/>
                          <a:cs typeface="Times New Roman" pitchFamily="18" charset="0"/>
                        </a:rPr>
                        <a:t>2.8</a:t>
                      </a:r>
                    </a:p>
                  </a:txBody>
                  <a:tcPr/>
                </a:tc>
                <a:extLst>
                  <a:ext uri="{0D108BD9-81ED-4DB2-BD59-A6C34878D82A}">
                    <a16:rowId xmlns:a16="http://schemas.microsoft.com/office/drawing/2014/main" val="10003"/>
                  </a:ext>
                </a:extLst>
              </a:tr>
              <a:tr h="448246">
                <a:tc>
                  <a:txBody>
                    <a:bodyPr/>
                    <a:lstStyle/>
                    <a:p>
                      <a:pPr algn="ctr"/>
                      <a:r>
                        <a:rPr lang="en-US" sz="1400" b="0" u="none" dirty="0">
                          <a:latin typeface="+mj-lt"/>
                          <a:cs typeface="Times New Roman" pitchFamily="18" charset="0"/>
                        </a:rPr>
                        <a:t>9/30/2023</a:t>
                      </a:r>
                    </a:p>
                  </a:txBody>
                  <a:tcPr/>
                </a:tc>
                <a:tc>
                  <a:txBody>
                    <a:bodyPr/>
                    <a:lstStyle/>
                    <a:p>
                      <a:pPr algn="ctr"/>
                      <a:r>
                        <a:rPr lang="en-US" sz="1400" u="none" dirty="0">
                          <a:latin typeface="+mj-lt"/>
                          <a:cs typeface="Times New Roman" pitchFamily="18" charset="0"/>
                        </a:rPr>
                        <a:t>5.27</a:t>
                      </a:r>
                    </a:p>
                  </a:txBody>
                  <a:tcPr/>
                </a:tc>
                <a:tc>
                  <a:txBody>
                    <a:bodyPr/>
                    <a:lstStyle/>
                    <a:p>
                      <a:pPr algn="ctr"/>
                      <a:r>
                        <a:rPr lang="en-US" sz="1400" u="none" dirty="0">
                          <a:latin typeface="+mj-lt"/>
                          <a:cs typeface="Times New Roman" pitchFamily="18" charset="0"/>
                        </a:rPr>
                        <a:t>1.86</a:t>
                      </a:r>
                    </a:p>
                  </a:txBody>
                  <a:tcPr/>
                </a:tc>
                <a:tc>
                  <a:txBody>
                    <a:bodyPr/>
                    <a:lstStyle/>
                    <a:p>
                      <a:pPr algn="ctr"/>
                      <a:r>
                        <a:rPr lang="en-US" sz="1400" u="none" dirty="0">
                          <a:latin typeface="+mj-lt"/>
                          <a:cs typeface="Times New Roman" pitchFamily="18" charset="0"/>
                        </a:rPr>
                        <a:t>12.7</a:t>
                      </a:r>
                    </a:p>
                  </a:txBody>
                  <a:tcPr/>
                </a:tc>
                <a:tc>
                  <a:txBody>
                    <a:bodyPr/>
                    <a:lstStyle/>
                    <a:p>
                      <a:pPr algn="ctr"/>
                      <a:r>
                        <a:rPr lang="en-US" sz="1400" u="none" dirty="0">
                          <a:latin typeface="+mj-lt"/>
                          <a:cs typeface="Times New Roman" pitchFamily="18" charset="0"/>
                        </a:rPr>
                        <a:t>2.2</a:t>
                      </a:r>
                    </a:p>
                  </a:txBody>
                  <a:tcPr/>
                </a:tc>
                <a:extLst>
                  <a:ext uri="{0D108BD9-81ED-4DB2-BD59-A6C34878D82A}">
                    <a16:rowId xmlns:a16="http://schemas.microsoft.com/office/drawing/2014/main" val="10004"/>
                  </a:ext>
                </a:extLst>
              </a:tr>
              <a:tr h="570706">
                <a:tc>
                  <a:txBody>
                    <a:bodyPr/>
                    <a:lstStyle/>
                    <a:p>
                      <a:pPr algn="ctr"/>
                      <a:r>
                        <a:rPr lang="en-US" sz="1400" b="0" u="none" dirty="0">
                          <a:latin typeface="+mj-lt"/>
                          <a:cs typeface="Times New Roman" pitchFamily="18" charset="0"/>
                        </a:rPr>
                        <a:t>3/31/2023</a:t>
                      </a:r>
                    </a:p>
                  </a:txBody>
                  <a:tcPr/>
                </a:tc>
                <a:tc>
                  <a:txBody>
                    <a:bodyPr/>
                    <a:lstStyle/>
                    <a:p>
                      <a:pPr algn="ctr"/>
                      <a:r>
                        <a:rPr lang="en-US" sz="1400" u="none" dirty="0">
                          <a:latin typeface="+mj-lt"/>
                          <a:cs typeface="Times New Roman" pitchFamily="18" charset="0"/>
                        </a:rPr>
                        <a:t>4.39</a:t>
                      </a:r>
                    </a:p>
                  </a:txBody>
                  <a:tcPr/>
                </a:tc>
                <a:tc>
                  <a:txBody>
                    <a:bodyPr/>
                    <a:lstStyle/>
                    <a:p>
                      <a:pPr algn="ctr"/>
                      <a:r>
                        <a:rPr lang="en-US" sz="1400" u="none" dirty="0">
                          <a:latin typeface="+mj-lt"/>
                          <a:cs typeface="Times New Roman" pitchFamily="18" charset="0"/>
                        </a:rPr>
                        <a:t>1.83</a:t>
                      </a:r>
                    </a:p>
                  </a:txBody>
                  <a:tcPr/>
                </a:tc>
                <a:tc>
                  <a:txBody>
                    <a:bodyPr/>
                    <a:lstStyle/>
                    <a:p>
                      <a:pPr algn="ctr"/>
                      <a:r>
                        <a:rPr lang="en-US" sz="1400" u="none" dirty="0">
                          <a:latin typeface="+mj-lt"/>
                          <a:cs typeface="Times New Roman" pitchFamily="18" charset="0"/>
                        </a:rPr>
                        <a:t>6.5</a:t>
                      </a:r>
                    </a:p>
                  </a:txBody>
                  <a:tcPr/>
                </a:tc>
                <a:tc>
                  <a:txBody>
                    <a:bodyPr/>
                    <a:lstStyle/>
                    <a:p>
                      <a:pPr algn="ctr"/>
                      <a:r>
                        <a:rPr lang="en-US" sz="1400" u="none" dirty="0">
                          <a:latin typeface="+mj-lt"/>
                          <a:cs typeface="Times New Roman" pitchFamily="18" charset="0"/>
                        </a:rPr>
                        <a:t>3.1</a:t>
                      </a:r>
                    </a:p>
                  </a:txBody>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852E321C-53A3-4D82-BBF4-33010609047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955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1192696" y="733420"/>
            <a:ext cx="10284929" cy="457200"/>
          </a:xfrm>
        </p:spPr>
        <p:txBody>
          <a:bodyPr>
            <a:noAutofit/>
          </a:bodyPr>
          <a:lstStyle/>
          <a:p>
            <a:r>
              <a:rPr lang="en-US" sz="3000" b="1" dirty="0">
                <a:solidFill>
                  <a:schemeClr val="tx1"/>
                </a:solidFill>
                <a:cs typeface="Times New Roman" pitchFamily="18" charset="0"/>
              </a:rPr>
              <a:t>Short Duration Portfolio – Portfolio Characteristics (continued)</a:t>
            </a:r>
          </a:p>
        </p:txBody>
      </p:sp>
      <p:graphicFrame>
        <p:nvGraphicFramePr>
          <p:cNvPr id="7" name="Object 27"/>
          <p:cNvGraphicFramePr>
            <a:graphicFrameLocks noChangeAspect="1"/>
          </p:cNvGraphicFramePr>
          <p:nvPr/>
        </p:nvGraphicFramePr>
        <p:xfrm>
          <a:off x="938255" y="3959750"/>
          <a:ext cx="10377446" cy="22661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27"/>
          <p:cNvGraphicFramePr>
            <a:graphicFrameLocks noChangeAspect="1"/>
          </p:cNvGraphicFramePr>
          <p:nvPr/>
        </p:nvGraphicFramePr>
        <p:xfrm>
          <a:off x="938255" y="1190620"/>
          <a:ext cx="10377446" cy="276913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A145A5BF-F9FE-4002-BBC4-6D9F3EE42C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4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644057" y="762000"/>
            <a:ext cx="10901238" cy="457200"/>
          </a:xfrm>
        </p:spPr>
        <p:txBody>
          <a:bodyPr>
            <a:noAutofit/>
          </a:bodyPr>
          <a:lstStyle/>
          <a:p>
            <a:r>
              <a:rPr lang="en-US" sz="3200" b="1" dirty="0">
                <a:solidFill>
                  <a:schemeClr val="tx1"/>
                </a:solidFill>
                <a:cs typeface="Times New Roman" pitchFamily="18" charset="0"/>
              </a:rPr>
              <a:t>Short Duration Portfolio – Portfolio Characteristics (continued)</a:t>
            </a:r>
          </a:p>
        </p:txBody>
      </p:sp>
      <p:graphicFrame>
        <p:nvGraphicFramePr>
          <p:cNvPr id="10" name="Object 27"/>
          <p:cNvGraphicFramePr>
            <a:graphicFrameLocks noChangeAspect="1"/>
          </p:cNvGraphicFramePr>
          <p:nvPr/>
        </p:nvGraphicFramePr>
        <p:xfrm>
          <a:off x="1104899" y="1466850"/>
          <a:ext cx="9972675" cy="2266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27"/>
          <p:cNvGraphicFramePr>
            <a:graphicFrameLocks noChangeAspect="1"/>
          </p:cNvGraphicFramePr>
          <p:nvPr/>
        </p:nvGraphicFramePr>
        <p:xfrm>
          <a:off x="1104899" y="3886200"/>
          <a:ext cx="9972675" cy="2200275"/>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3A6937E1-F866-46E2-8F03-D11BDF56C6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20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13B0-BEEE-4647-BBE1-E9FD2DC0781C}"/>
              </a:ext>
            </a:extLst>
          </p:cNvPr>
          <p:cNvSpPr>
            <a:spLocks noGrp="1"/>
          </p:cNvSpPr>
          <p:nvPr>
            <p:ph type="title"/>
          </p:nvPr>
        </p:nvSpPr>
        <p:spPr/>
        <p:txBody>
          <a:bodyPr>
            <a:normAutofit/>
          </a:bodyPr>
          <a:lstStyle/>
          <a:p>
            <a:r>
              <a:rPr lang="en-US" sz="4000" b="1" dirty="0">
                <a:solidFill>
                  <a:schemeClr val="tx2"/>
                </a:solidFill>
              </a:rPr>
              <a:t>Intermediate Duration Portfolio Net of Fee </a:t>
            </a:r>
            <a:r>
              <a:rPr lang="en-US" sz="2000" b="1" dirty="0">
                <a:solidFill>
                  <a:schemeClr val="tx2"/>
                </a:solidFill>
              </a:rPr>
              <a:t>Performance as of March 31, 2024</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C844CB90-57FF-43D1-891C-F856D9B815A2}"/>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6731B62-93CA-43BE-A49C-6B79419EECBC}"/>
              </a:ext>
            </a:extLst>
          </p:cNvPr>
          <p:cNvSpPr/>
          <p:nvPr/>
        </p:nvSpPr>
        <p:spPr>
          <a:xfrm>
            <a:off x="1035050" y="5293712"/>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3200E183-FA64-3466-F0C0-AF2016E4DA05}"/>
              </a:ext>
            </a:extLst>
          </p:cNvPr>
          <p:cNvGraphicFramePr>
            <a:graphicFrameLocks noGrp="1"/>
          </p:cNvGraphicFramePr>
          <p:nvPr/>
        </p:nvGraphicFramePr>
        <p:xfrm>
          <a:off x="838200" y="2196544"/>
          <a:ext cx="10515600" cy="2850947"/>
        </p:xfrm>
        <a:graphic>
          <a:graphicData uri="http://schemas.openxmlformats.org/drawingml/2006/table">
            <a:tbl>
              <a:tblPr/>
              <a:tblGrid>
                <a:gridCol w="1377884">
                  <a:extLst>
                    <a:ext uri="{9D8B030D-6E8A-4147-A177-3AD203B41FA5}">
                      <a16:colId xmlns:a16="http://schemas.microsoft.com/office/drawing/2014/main" val="3590821522"/>
                    </a:ext>
                  </a:extLst>
                </a:gridCol>
                <a:gridCol w="544388">
                  <a:extLst>
                    <a:ext uri="{9D8B030D-6E8A-4147-A177-3AD203B41FA5}">
                      <a16:colId xmlns:a16="http://schemas.microsoft.com/office/drawing/2014/main" val="1783063625"/>
                    </a:ext>
                  </a:extLst>
                </a:gridCol>
                <a:gridCol w="1144136">
                  <a:extLst>
                    <a:ext uri="{9D8B030D-6E8A-4147-A177-3AD203B41FA5}">
                      <a16:colId xmlns:a16="http://schemas.microsoft.com/office/drawing/2014/main" val="1748798504"/>
                    </a:ext>
                  </a:extLst>
                </a:gridCol>
                <a:gridCol w="516707">
                  <a:extLst>
                    <a:ext uri="{9D8B030D-6E8A-4147-A177-3AD203B41FA5}">
                      <a16:colId xmlns:a16="http://schemas.microsoft.com/office/drawing/2014/main" val="2341072913"/>
                    </a:ext>
                  </a:extLst>
                </a:gridCol>
                <a:gridCol w="544388">
                  <a:extLst>
                    <a:ext uri="{9D8B030D-6E8A-4147-A177-3AD203B41FA5}">
                      <a16:colId xmlns:a16="http://schemas.microsoft.com/office/drawing/2014/main" val="2742208548"/>
                    </a:ext>
                  </a:extLst>
                </a:gridCol>
                <a:gridCol w="221446">
                  <a:extLst>
                    <a:ext uri="{9D8B030D-6E8A-4147-A177-3AD203B41FA5}">
                      <a16:colId xmlns:a16="http://schemas.microsoft.com/office/drawing/2014/main" val="438950357"/>
                    </a:ext>
                  </a:extLst>
                </a:gridCol>
                <a:gridCol w="504404">
                  <a:extLst>
                    <a:ext uri="{9D8B030D-6E8A-4147-A177-3AD203B41FA5}">
                      <a16:colId xmlns:a16="http://schemas.microsoft.com/office/drawing/2014/main" val="112643550"/>
                    </a:ext>
                  </a:extLst>
                </a:gridCol>
                <a:gridCol w="246051">
                  <a:extLst>
                    <a:ext uri="{9D8B030D-6E8A-4147-A177-3AD203B41FA5}">
                      <a16:colId xmlns:a16="http://schemas.microsoft.com/office/drawing/2014/main" val="1937787326"/>
                    </a:ext>
                  </a:extLst>
                </a:gridCol>
                <a:gridCol w="578220">
                  <a:extLst>
                    <a:ext uri="{9D8B030D-6E8A-4147-A177-3AD203B41FA5}">
                      <a16:colId xmlns:a16="http://schemas.microsoft.com/office/drawing/2014/main" val="1800219621"/>
                    </a:ext>
                  </a:extLst>
                </a:gridCol>
                <a:gridCol w="246051">
                  <a:extLst>
                    <a:ext uri="{9D8B030D-6E8A-4147-A177-3AD203B41FA5}">
                      <a16:colId xmlns:a16="http://schemas.microsoft.com/office/drawing/2014/main" val="1668242427"/>
                    </a:ext>
                  </a:extLst>
                </a:gridCol>
                <a:gridCol w="578220">
                  <a:extLst>
                    <a:ext uri="{9D8B030D-6E8A-4147-A177-3AD203B41FA5}">
                      <a16:colId xmlns:a16="http://schemas.microsoft.com/office/drawing/2014/main" val="1653282085"/>
                    </a:ext>
                  </a:extLst>
                </a:gridCol>
                <a:gridCol w="246051">
                  <a:extLst>
                    <a:ext uri="{9D8B030D-6E8A-4147-A177-3AD203B41FA5}">
                      <a16:colId xmlns:a16="http://schemas.microsoft.com/office/drawing/2014/main" val="1013473978"/>
                    </a:ext>
                  </a:extLst>
                </a:gridCol>
                <a:gridCol w="498253">
                  <a:extLst>
                    <a:ext uri="{9D8B030D-6E8A-4147-A177-3AD203B41FA5}">
                      <a16:colId xmlns:a16="http://schemas.microsoft.com/office/drawing/2014/main" val="3236385041"/>
                    </a:ext>
                  </a:extLst>
                </a:gridCol>
                <a:gridCol w="239900">
                  <a:extLst>
                    <a:ext uri="{9D8B030D-6E8A-4147-A177-3AD203B41FA5}">
                      <a16:colId xmlns:a16="http://schemas.microsoft.com/office/drawing/2014/main" val="1870792039"/>
                    </a:ext>
                  </a:extLst>
                </a:gridCol>
                <a:gridCol w="498253">
                  <a:extLst>
                    <a:ext uri="{9D8B030D-6E8A-4147-A177-3AD203B41FA5}">
                      <a16:colId xmlns:a16="http://schemas.microsoft.com/office/drawing/2014/main" val="925310645"/>
                    </a:ext>
                  </a:extLst>
                </a:gridCol>
                <a:gridCol w="239900">
                  <a:extLst>
                    <a:ext uri="{9D8B030D-6E8A-4147-A177-3AD203B41FA5}">
                      <a16:colId xmlns:a16="http://schemas.microsoft.com/office/drawing/2014/main" val="535248878"/>
                    </a:ext>
                  </a:extLst>
                </a:gridCol>
                <a:gridCol w="498253">
                  <a:extLst>
                    <a:ext uri="{9D8B030D-6E8A-4147-A177-3AD203B41FA5}">
                      <a16:colId xmlns:a16="http://schemas.microsoft.com/office/drawing/2014/main" val="2072524108"/>
                    </a:ext>
                  </a:extLst>
                </a:gridCol>
                <a:gridCol w="313714">
                  <a:extLst>
                    <a:ext uri="{9D8B030D-6E8A-4147-A177-3AD203B41FA5}">
                      <a16:colId xmlns:a16="http://schemas.microsoft.com/office/drawing/2014/main" val="783792056"/>
                    </a:ext>
                  </a:extLst>
                </a:gridCol>
                <a:gridCol w="489026">
                  <a:extLst>
                    <a:ext uri="{9D8B030D-6E8A-4147-A177-3AD203B41FA5}">
                      <a16:colId xmlns:a16="http://schemas.microsoft.com/office/drawing/2014/main" val="2694450405"/>
                    </a:ext>
                  </a:extLst>
                </a:gridCol>
                <a:gridCol w="239900">
                  <a:extLst>
                    <a:ext uri="{9D8B030D-6E8A-4147-A177-3AD203B41FA5}">
                      <a16:colId xmlns:a16="http://schemas.microsoft.com/office/drawing/2014/main" val="348722446"/>
                    </a:ext>
                  </a:extLst>
                </a:gridCol>
                <a:gridCol w="504404">
                  <a:extLst>
                    <a:ext uri="{9D8B030D-6E8A-4147-A177-3AD203B41FA5}">
                      <a16:colId xmlns:a16="http://schemas.microsoft.com/office/drawing/2014/main" val="3451309004"/>
                    </a:ext>
                  </a:extLst>
                </a:gridCol>
                <a:gridCol w="246051">
                  <a:extLst>
                    <a:ext uri="{9D8B030D-6E8A-4147-A177-3AD203B41FA5}">
                      <a16:colId xmlns:a16="http://schemas.microsoft.com/office/drawing/2014/main" val="3744632995"/>
                    </a:ext>
                  </a:extLst>
                </a:gridCol>
              </a:tblGrid>
              <a:tr h="276420">
                <a:tc>
                  <a:txBody>
                    <a:bodyPr/>
                    <a:lstStyle/>
                    <a:p>
                      <a:pPr algn="l" fontAlgn="b"/>
                      <a:endParaRPr lang="en-US" sz="1000" b="0"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 of</a:t>
                      </a:r>
                    </a:p>
                  </a:txBody>
                  <a:tcPr marL="9192" marR="9192" marT="9192"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Mgr </a:t>
                      </a:r>
                    </a:p>
                  </a:txBody>
                  <a:tcPr marL="9192" marR="9192" marT="9192"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n-US" sz="1000" b="1" i="0" u="none" strike="noStrike">
                          <a:effectLst/>
                          <a:latin typeface="Arial" panose="020B0604020202020204" pitchFamily="34" charset="0"/>
                        </a:rPr>
                        <a:t>Annualized</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a:effectLst/>
                          <a:latin typeface="Arial" panose="020B0604020202020204" pitchFamily="34" charset="0"/>
                        </a:rPr>
                        <a:t> </a:t>
                      </a:r>
                    </a:p>
                  </a:txBody>
                  <a:tcPr marL="9192" marR="9192" marT="91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298102"/>
                  </a:ext>
                </a:extLst>
              </a:tr>
              <a:tr h="363167">
                <a:tc>
                  <a:txBody>
                    <a:bodyPr/>
                    <a:lstStyle/>
                    <a:p>
                      <a:pPr algn="l" fontAlgn="b"/>
                      <a:endParaRPr lang="en-US" sz="1000" b="1" i="0" u="none" strike="noStrike">
                        <a:effectLst/>
                        <a:latin typeface="Arial" panose="020B0604020202020204" pitchFamily="34" charset="0"/>
                      </a:endParaRP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Inv. Pool</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Market Value</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Rank*</a:t>
                      </a:r>
                    </a:p>
                  </a:txBody>
                  <a:tcPr marL="9192" marR="9192" marT="9192" marB="0" anchor="b">
                    <a:lnL>
                      <a:noFill/>
                    </a:lnL>
                    <a:lnR>
                      <a:noFill/>
                    </a:lnR>
                    <a:lnT>
                      <a:noFill/>
                    </a:lnT>
                    <a:lnB>
                      <a:noFill/>
                    </a:lnB>
                  </a:tcPr>
                </a:tc>
                <a:tc gridSpan="2">
                  <a:txBody>
                    <a:bodyPr/>
                    <a:lstStyle/>
                    <a:p>
                      <a:pPr algn="ctr" fontAlgn="b"/>
                      <a:r>
                        <a:rPr lang="en-US" sz="1000" b="1" i="0" u="none" strike="noStrike">
                          <a:effectLst/>
                          <a:latin typeface="Arial" panose="020B0604020202020204" pitchFamily="34" charset="0"/>
                        </a:rPr>
                        <a:t>1 Month</a:t>
                      </a:r>
                    </a:p>
                  </a:txBody>
                  <a:tcPr marL="9192" marR="9192" marT="9192"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Month</a:t>
                      </a:r>
                    </a:p>
                  </a:txBody>
                  <a:tcPr marL="9192" marR="9192" marT="9192"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6 Month</a:t>
                      </a:r>
                    </a:p>
                  </a:txBody>
                  <a:tcPr marL="9192" marR="9192" marT="9192"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 Year</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2 Year</a:t>
                      </a: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Year</a:t>
                      </a:r>
                    </a:p>
                  </a:txBody>
                  <a:tcPr marL="9192" marR="9192" marT="919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5 Year</a:t>
                      </a:r>
                    </a:p>
                  </a:txBody>
                  <a:tcPr marL="9192" marR="9192" marT="919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7 Year</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10 Year</a:t>
                      </a:r>
                    </a:p>
                  </a:txBody>
                  <a:tcPr marL="9192" marR="9192" marT="9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68633663"/>
                  </a:ext>
                </a:extLst>
              </a:tr>
              <a:tr h="276420">
                <a:tc>
                  <a:txBody>
                    <a:bodyPr/>
                    <a:lstStyle/>
                    <a:p>
                      <a:pPr algn="l" fontAlgn="b"/>
                      <a:r>
                        <a:rPr lang="en-US" sz="1000" b="1" i="0" u="none" strike="noStrike">
                          <a:effectLst/>
                          <a:latin typeface="Arial" panose="020B0604020202020204" pitchFamily="34" charset="0"/>
                        </a:rPr>
                        <a:t>IR+M</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3.27%</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$2,001,329,748.63</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0.851%</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-0.063%</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5.468%</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3.081%</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0.336%</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-1.223%</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1.147%</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1.510%</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0.017</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54923204"/>
                  </a:ext>
                </a:extLst>
              </a:tr>
              <a:tr h="276420">
                <a:tc>
                  <a:txBody>
                    <a:bodyPr/>
                    <a:lstStyle/>
                    <a:p>
                      <a:pPr algn="l" fontAlgn="b"/>
                      <a:r>
                        <a:rPr lang="en-US" sz="1000" b="1" i="0" u="none" strike="noStrike">
                          <a:effectLst/>
                          <a:latin typeface="Arial" panose="020B0604020202020204" pitchFamily="34" charset="0"/>
                        </a:rPr>
                        <a:t>MetWest</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3.18%</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$1,944,490,990.15</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0.846%</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5</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-0.568%</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6</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5.091%</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6</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2.271%</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6</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-0.306%</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-1.566%</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0.876%</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1.323%</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0.015</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1572239"/>
                  </a:ext>
                </a:extLst>
              </a:tr>
              <a:tr h="276420">
                <a:tc>
                  <a:txBody>
                    <a:bodyPr/>
                    <a:lstStyle/>
                    <a:p>
                      <a:pPr algn="l" fontAlgn="b"/>
                      <a:r>
                        <a:rPr lang="en-US" sz="1000" b="1" i="0" u="none" strike="noStrike">
                          <a:effectLst/>
                          <a:latin typeface="Arial" panose="020B0604020202020204" pitchFamily="34" charset="0"/>
                        </a:rPr>
                        <a:t>Galliard</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3.00%</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$1,834,347,353.79</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0.868%</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-0.047%</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dirty="0">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5.542%</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3.215%</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0.147%</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-1.337%</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1.009%</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1.469%</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0.017</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75319652"/>
                  </a:ext>
                </a:extLst>
              </a:tr>
              <a:tr h="276420">
                <a:tc>
                  <a:txBody>
                    <a:bodyPr/>
                    <a:lstStyle/>
                    <a:p>
                      <a:pPr algn="l" fontAlgn="b"/>
                      <a:r>
                        <a:rPr lang="en-US" sz="1000" b="1" i="0" u="none" strike="noStrike">
                          <a:effectLst/>
                          <a:latin typeface="Arial" panose="020B0604020202020204" pitchFamily="34" charset="0"/>
                        </a:rPr>
                        <a:t>Sterling Capital</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2.95%</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$1,802,049,639.51</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0.942%</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0.016%</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5.513%</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3.387%</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0.449%</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-1.014%</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1.224%</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1.605%</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0.017</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1003791"/>
                  </a:ext>
                </a:extLst>
              </a:tr>
              <a:tr h="276420">
                <a:tc>
                  <a:txBody>
                    <a:bodyPr/>
                    <a:lstStyle/>
                    <a:p>
                      <a:pPr algn="l" fontAlgn="b"/>
                      <a:r>
                        <a:rPr lang="en-US" sz="1000" b="1" i="0" u="none" strike="noStrike">
                          <a:effectLst/>
                          <a:latin typeface="Arial" panose="020B0604020202020204" pitchFamily="34" charset="0"/>
                        </a:rPr>
                        <a:t>Reams Asset Mgmt</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2.04%</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$1,244,544,339.14</a:t>
                      </a:r>
                    </a:p>
                  </a:txBody>
                  <a:tcPr marL="9192" marR="9192" marT="9192"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NR</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0.885%</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-0.175%</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5.263%</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2.929%</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effectLst/>
                        <a:latin typeface="Arial" panose="020B0604020202020204" pitchFamily="34" charset="0"/>
                      </a:endParaRP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effectLst/>
                        <a:latin typeface="Arial" panose="020B0604020202020204" pitchFamily="34" charset="0"/>
                      </a:endParaRP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0" i="0" u="none" strike="noStrike">
                        <a:effectLst/>
                        <a:latin typeface="Arial" panose="020B0604020202020204" pitchFamily="34" charset="0"/>
                      </a:endParaRP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 </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7030599"/>
                  </a:ext>
                </a:extLst>
              </a:tr>
              <a:tr h="276420">
                <a:tc>
                  <a:txBody>
                    <a:bodyPr/>
                    <a:lstStyle/>
                    <a:p>
                      <a:pPr algn="l" fontAlgn="b"/>
                      <a:r>
                        <a:rPr lang="en-US" sz="1000" b="1" i="0" u="none" strike="noStrike">
                          <a:effectLst/>
                          <a:latin typeface="Arial" panose="020B0604020202020204" pitchFamily="34" charset="0"/>
                        </a:rPr>
                        <a:t>Wellington Mgmt Co</a:t>
                      </a:r>
                    </a:p>
                  </a:txBody>
                  <a:tcPr marL="9192" marR="9192" marT="9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2.03%</a:t>
                      </a:r>
                    </a:p>
                  </a:txBody>
                  <a:tcPr marL="9192" marR="9192" marT="9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$1,240,652,666.09</a:t>
                      </a:r>
                    </a:p>
                  </a:txBody>
                  <a:tcPr marL="9192" marR="9192" marT="91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NR</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0.809%</a:t>
                      </a: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6</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-0.366%</a:t>
                      </a: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5</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5.138%</a:t>
                      </a: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5</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2.611%</a:t>
                      </a: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5</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0000"/>
                          </a:solidFill>
                          <a:effectLst/>
                          <a:latin typeface="Arial" panose="020B0604020202020204" pitchFamily="34" charset="0"/>
                        </a:rPr>
                        <a:t> </a:t>
                      </a: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 </a:t>
                      </a:r>
                    </a:p>
                  </a:txBody>
                  <a:tcPr marL="9192" marR="9192" marT="9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012685"/>
                  </a:ext>
                </a:extLst>
              </a:tr>
              <a:tr h="276420">
                <a:tc>
                  <a:txBody>
                    <a:bodyPr/>
                    <a:lstStyle/>
                    <a:p>
                      <a:pPr algn="l" fontAlgn="b"/>
                      <a:r>
                        <a:rPr lang="en-US" sz="1000" b="1" i="0" u="none" strike="noStrike">
                          <a:effectLst/>
                          <a:latin typeface="Arial" panose="020B0604020202020204" pitchFamily="34" charset="0"/>
                        </a:rPr>
                        <a:t>Total</a:t>
                      </a:r>
                    </a:p>
                  </a:txBody>
                  <a:tcPr marL="9192" marR="9192" marT="9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16.46%</a:t>
                      </a:r>
                    </a:p>
                  </a:txBody>
                  <a:tcPr marL="9192" marR="9192" marT="9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$10,067,414,737.31</a:t>
                      </a:r>
                    </a:p>
                  </a:txBody>
                  <a:tcPr marL="9192" marR="9192" marT="9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0.868%</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-0.195%</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5.350%</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2.925%</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0.136%</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-1.301%</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1.055%</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1.473%</a:t>
                      </a:r>
                    </a:p>
                  </a:txBody>
                  <a:tcPr marL="9192" marR="9192" marT="9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1" i="0" u="none" strike="noStrike">
                        <a:effectLst/>
                        <a:latin typeface="Arial" panose="020B0604020202020204" pitchFamily="34" charset="0"/>
                      </a:endParaRPr>
                    </a:p>
                  </a:txBody>
                  <a:tcPr marL="9192" marR="9192" marT="9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0.016</a:t>
                      </a:r>
                    </a:p>
                  </a:txBody>
                  <a:tcPr marL="9192" marR="9192" marT="91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1" i="0" u="none" strike="noStrike">
                        <a:effectLst/>
                        <a:latin typeface="Arial" panose="020B0604020202020204" pitchFamily="34" charset="0"/>
                      </a:endParaRPr>
                    </a:p>
                  </a:txBody>
                  <a:tcPr marL="9192" marR="9192" marT="919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6078637"/>
                  </a:ext>
                </a:extLst>
              </a:tr>
              <a:tr h="276420">
                <a:tc>
                  <a:txBody>
                    <a:bodyPr/>
                    <a:lstStyle/>
                    <a:p>
                      <a:pPr algn="l" fontAlgn="b"/>
                      <a:r>
                        <a:rPr lang="en-US" sz="1000" b="1" i="0" u="none" strike="noStrike">
                          <a:solidFill>
                            <a:srgbClr val="0000FF"/>
                          </a:solidFill>
                          <a:effectLst/>
                          <a:latin typeface="Arial" panose="020B0604020202020204" pitchFamily="34" charset="0"/>
                        </a:rPr>
                        <a:t>Benchmark</a:t>
                      </a:r>
                    </a:p>
                  </a:txBody>
                  <a:tcPr marL="9192" marR="9192" marT="9192" marB="0" anchor="b">
                    <a:lnL>
                      <a:noFill/>
                    </a:lnL>
                    <a:lnR>
                      <a:noFill/>
                    </a:lnR>
                    <a:lnT>
                      <a:noFill/>
                    </a:lnT>
                    <a:lnB>
                      <a:noFill/>
                    </a:lnB>
                  </a:tcPr>
                </a:tc>
                <a:tc>
                  <a:txBody>
                    <a:bodyPr/>
                    <a:lstStyle/>
                    <a:p>
                      <a:pPr algn="l" fontAlgn="b"/>
                      <a:endParaRPr lang="en-US" sz="1000" b="1" i="0" u="none" strike="noStrike">
                        <a:solidFill>
                          <a:srgbClr val="0000FF"/>
                        </a:solidFill>
                        <a:effectLst/>
                        <a:latin typeface="Arial" panose="020B0604020202020204" pitchFamily="34" charset="0"/>
                      </a:endParaRPr>
                    </a:p>
                  </a:txBody>
                  <a:tcPr marL="9192" marR="9192" marT="9192"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192" marR="9192" marT="9192"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0.779%</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-0.416%</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5.059%</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2.304%</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-0.275%</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-1.663%</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0.615%</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192" marR="9192" marT="9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1.088%</a:t>
                      </a:r>
                    </a:p>
                  </a:txBody>
                  <a:tcPr marL="9192" marR="9192" marT="9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a:solidFill>
                          <a:srgbClr val="0000FF"/>
                        </a:solidFill>
                        <a:effectLst/>
                        <a:latin typeface="Arial" panose="020B0604020202020204" pitchFamily="34" charset="0"/>
                      </a:endParaRPr>
                    </a:p>
                  </a:txBody>
                  <a:tcPr marL="9192" marR="9192" marT="9192" marB="0" anchor="b">
                    <a:lnL>
                      <a:noFill/>
                    </a:lnL>
                    <a:lnR>
                      <a:noFill/>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0.014</a:t>
                      </a:r>
                    </a:p>
                  </a:txBody>
                  <a:tcPr marL="9192" marR="9192" marT="9192" marB="0" anchor="b">
                    <a:lnL>
                      <a:noFill/>
                    </a:lnL>
                    <a:lnR>
                      <a:noFill/>
                    </a:lnR>
                    <a:lnT>
                      <a:noFill/>
                    </a:lnT>
                    <a:lnB>
                      <a:noFill/>
                    </a:lnB>
                  </a:tcPr>
                </a:tc>
                <a:tc>
                  <a:txBody>
                    <a:bodyPr/>
                    <a:lstStyle/>
                    <a:p>
                      <a:pPr algn="ctr" fontAlgn="b"/>
                      <a:endParaRPr lang="en-US" sz="700" b="1" i="0" u="none" strike="noStrike" dirty="0">
                        <a:solidFill>
                          <a:srgbClr val="0000FF"/>
                        </a:solidFill>
                        <a:effectLst/>
                        <a:latin typeface="Arial" panose="020B0604020202020204" pitchFamily="34" charset="0"/>
                      </a:endParaRPr>
                    </a:p>
                  </a:txBody>
                  <a:tcPr marL="9192" marR="9192" marT="9192" marB="0" anchor="b">
                    <a:lnL>
                      <a:noFill/>
                    </a:lnL>
                    <a:lnR>
                      <a:noFill/>
                    </a:lnR>
                    <a:lnT>
                      <a:noFill/>
                    </a:lnT>
                    <a:lnB>
                      <a:noFill/>
                    </a:lnB>
                  </a:tcPr>
                </a:tc>
                <a:extLst>
                  <a:ext uri="{0D108BD9-81ED-4DB2-BD59-A6C34878D82A}">
                    <a16:rowId xmlns:a16="http://schemas.microsoft.com/office/drawing/2014/main" val="2384687370"/>
                  </a:ext>
                </a:extLst>
              </a:tr>
            </a:tbl>
          </a:graphicData>
        </a:graphic>
      </p:graphicFrame>
    </p:spTree>
    <p:extLst>
      <p:ext uri="{BB962C8B-B14F-4D97-AF65-F5344CB8AC3E}">
        <p14:creationId xmlns:p14="http://schemas.microsoft.com/office/powerpoint/2010/main" val="3688533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5FA9-1F38-4BE8-8E31-C40AE5283E81}"/>
              </a:ext>
            </a:extLst>
          </p:cNvPr>
          <p:cNvSpPr>
            <a:spLocks noGrp="1"/>
          </p:cNvSpPr>
          <p:nvPr>
            <p:ph type="title"/>
          </p:nvPr>
        </p:nvSpPr>
        <p:spPr>
          <a:xfrm>
            <a:off x="838200" y="519796"/>
            <a:ext cx="10515600" cy="1097452"/>
          </a:xfrm>
        </p:spPr>
        <p:txBody>
          <a:bodyPr>
            <a:noAutofit/>
          </a:bodyPr>
          <a:lstStyle/>
          <a:p>
            <a:r>
              <a:rPr lang="en-US" sz="3600" b="1" dirty="0">
                <a:solidFill>
                  <a:schemeClr val="tx2"/>
                </a:solidFill>
              </a:rPr>
              <a:t>Long Duration Portfolio Net of Fee </a:t>
            </a:r>
            <a:br>
              <a:rPr lang="en-US" sz="3600" b="1" dirty="0">
                <a:solidFill>
                  <a:schemeClr val="tx2"/>
                </a:solidFill>
              </a:rPr>
            </a:br>
            <a:r>
              <a:rPr lang="en-US" sz="2000" b="1" dirty="0">
                <a:solidFill>
                  <a:schemeClr val="tx2"/>
                </a:solidFill>
              </a:rPr>
              <a:t>Performance as of March 31, 2024</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08E276E8-4AE7-4061-B723-A4B7D23CFF45}"/>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638F834-E704-4E9C-9827-EDF9471A9355}"/>
              </a:ext>
            </a:extLst>
          </p:cNvPr>
          <p:cNvSpPr/>
          <p:nvPr/>
        </p:nvSpPr>
        <p:spPr>
          <a:xfrm>
            <a:off x="527901" y="6042582"/>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C4AFAA7B-9507-684E-2191-FCAD0C04A48B}"/>
              </a:ext>
            </a:extLst>
          </p:cNvPr>
          <p:cNvGraphicFramePr>
            <a:graphicFrameLocks noGrp="1"/>
          </p:cNvGraphicFramePr>
          <p:nvPr/>
        </p:nvGraphicFramePr>
        <p:xfrm>
          <a:off x="701040" y="1617248"/>
          <a:ext cx="10652757" cy="4216620"/>
        </p:xfrm>
        <a:graphic>
          <a:graphicData uri="http://schemas.openxmlformats.org/drawingml/2006/table">
            <a:tbl>
              <a:tblPr/>
              <a:tblGrid>
                <a:gridCol w="1129571">
                  <a:extLst>
                    <a:ext uri="{9D8B030D-6E8A-4147-A177-3AD203B41FA5}">
                      <a16:colId xmlns:a16="http://schemas.microsoft.com/office/drawing/2014/main" val="806304771"/>
                    </a:ext>
                  </a:extLst>
                </a:gridCol>
                <a:gridCol w="446281">
                  <a:extLst>
                    <a:ext uri="{9D8B030D-6E8A-4147-A177-3AD203B41FA5}">
                      <a16:colId xmlns:a16="http://schemas.microsoft.com/office/drawing/2014/main" val="3929476562"/>
                    </a:ext>
                  </a:extLst>
                </a:gridCol>
                <a:gridCol w="937947">
                  <a:extLst>
                    <a:ext uri="{9D8B030D-6E8A-4147-A177-3AD203B41FA5}">
                      <a16:colId xmlns:a16="http://schemas.microsoft.com/office/drawing/2014/main" val="1582844937"/>
                    </a:ext>
                  </a:extLst>
                </a:gridCol>
                <a:gridCol w="423589">
                  <a:extLst>
                    <a:ext uri="{9D8B030D-6E8A-4147-A177-3AD203B41FA5}">
                      <a16:colId xmlns:a16="http://schemas.microsoft.com/office/drawing/2014/main" val="2325424161"/>
                    </a:ext>
                  </a:extLst>
                </a:gridCol>
                <a:gridCol w="446281">
                  <a:extLst>
                    <a:ext uri="{9D8B030D-6E8A-4147-A177-3AD203B41FA5}">
                      <a16:colId xmlns:a16="http://schemas.microsoft.com/office/drawing/2014/main" val="3506575417"/>
                    </a:ext>
                  </a:extLst>
                </a:gridCol>
                <a:gridCol w="181537">
                  <a:extLst>
                    <a:ext uri="{9D8B030D-6E8A-4147-A177-3AD203B41FA5}">
                      <a16:colId xmlns:a16="http://schemas.microsoft.com/office/drawing/2014/main" val="350334296"/>
                    </a:ext>
                  </a:extLst>
                </a:gridCol>
                <a:gridCol w="413504">
                  <a:extLst>
                    <a:ext uri="{9D8B030D-6E8A-4147-A177-3AD203B41FA5}">
                      <a16:colId xmlns:a16="http://schemas.microsoft.com/office/drawing/2014/main" val="3716154233"/>
                    </a:ext>
                  </a:extLst>
                </a:gridCol>
                <a:gridCol w="201709">
                  <a:extLst>
                    <a:ext uri="{9D8B030D-6E8A-4147-A177-3AD203B41FA5}">
                      <a16:colId xmlns:a16="http://schemas.microsoft.com/office/drawing/2014/main" val="2053344830"/>
                    </a:ext>
                  </a:extLst>
                </a:gridCol>
                <a:gridCol w="474016">
                  <a:extLst>
                    <a:ext uri="{9D8B030D-6E8A-4147-A177-3AD203B41FA5}">
                      <a16:colId xmlns:a16="http://schemas.microsoft.com/office/drawing/2014/main" val="2233894910"/>
                    </a:ext>
                  </a:extLst>
                </a:gridCol>
                <a:gridCol w="201709">
                  <a:extLst>
                    <a:ext uri="{9D8B030D-6E8A-4147-A177-3AD203B41FA5}">
                      <a16:colId xmlns:a16="http://schemas.microsoft.com/office/drawing/2014/main" val="1937229992"/>
                    </a:ext>
                  </a:extLst>
                </a:gridCol>
                <a:gridCol w="474016">
                  <a:extLst>
                    <a:ext uri="{9D8B030D-6E8A-4147-A177-3AD203B41FA5}">
                      <a16:colId xmlns:a16="http://schemas.microsoft.com/office/drawing/2014/main" val="2989256733"/>
                    </a:ext>
                  </a:extLst>
                </a:gridCol>
                <a:gridCol w="201709">
                  <a:extLst>
                    <a:ext uri="{9D8B030D-6E8A-4147-A177-3AD203B41FA5}">
                      <a16:colId xmlns:a16="http://schemas.microsoft.com/office/drawing/2014/main" val="3179327769"/>
                    </a:ext>
                  </a:extLst>
                </a:gridCol>
                <a:gridCol w="408461">
                  <a:extLst>
                    <a:ext uri="{9D8B030D-6E8A-4147-A177-3AD203B41FA5}">
                      <a16:colId xmlns:a16="http://schemas.microsoft.com/office/drawing/2014/main" val="3798435607"/>
                    </a:ext>
                  </a:extLst>
                </a:gridCol>
                <a:gridCol w="196666">
                  <a:extLst>
                    <a:ext uri="{9D8B030D-6E8A-4147-A177-3AD203B41FA5}">
                      <a16:colId xmlns:a16="http://schemas.microsoft.com/office/drawing/2014/main" val="1584864130"/>
                    </a:ext>
                  </a:extLst>
                </a:gridCol>
                <a:gridCol w="408461">
                  <a:extLst>
                    <a:ext uri="{9D8B030D-6E8A-4147-A177-3AD203B41FA5}">
                      <a16:colId xmlns:a16="http://schemas.microsoft.com/office/drawing/2014/main" val="459079898"/>
                    </a:ext>
                  </a:extLst>
                </a:gridCol>
                <a:gridCol w="196666">
                  <a:extLst>
                    <a:ext uri="{9D8B030D-6E8A-4147-A177-3AD203B41FA5}">
                      <a16:colId xmlns:a16="http://schemas.microsoft.com/office/drawing/2014/main" val="1462439349"/>
                    </a:ext>
                  </a:extLst>
                </a:gridCol>
                <a:gridCol w="408461">
                  <a:extLst>
                    <a:ext uri="{9D8B030D-6E8A-4147-A177-3AD203B41FA5}">
                      <a16:colId xmlns:a16="http://schemas.microsoft.com/office/drawing/2014/main" val="3010589863"/>
                    </a:ext>
                  </a:extLst>
                </a:gridCol>
                <a:gridCol w="257179">
                  <a:extLst>
                    <a:ext uri="{9D8B030D-6E8A-4147-A177-3AD203B41FA5}">
                      <a16:colId xmlns:a16="http://schemas.microsoft.com/office/drawing/2014/main" val="1790889834"/>
                    </a:ext>
                  </a:extLst>
                </a:gridCol>
                <a:gridCol w="400897">
                  <a:extLst>
                    <a:ext uri="{9D8B030D-6E8A-4147-A177-3AD203B41FA5}">
                      <a16:colId xmlns:a16="http://schemas.microsoft.com/office/drawing/2014/main" val="4293796350"/>
                    </a:ext>
                  </a:extLst>
                </a:gridCol>
                <a:gridCol w="196666">
                  <a:extLst>
                    <a:ext uri="{9D8B030D-6E8A-4147-A177-3AD203B41FA5}">
                      <a16:colId xmlns:a16="http://schemas.microsoft.com/office/drawing/2014/main" val="3250008499"/>
                    </a:ext>
                  </a:extLst>
                </a:gridCol>
                <a:gridCol w="408461">
                  <a:extLst>
                    <a:ext uri="{9D8B030D-6E8A-4147-A177-3AD203B41FA5}">
                      <a16:colId xmlns:a16="http://schemas.microsoft.com/office/drawing/2014/main" val="953843243"/>
                    </a:ext>
                  </a:extLst>
                </a:gridCol>
                <a:gridCol w="196666">
                  <a:extLst>
                    <a:ext uri="{9D8B030D-6E8A-4147-A177-3AD203B41FA5}">
                      <a16:colId xmlns:a16="http://schemas.microsoft.com/office/drawing/2014/main" val="1727607640"/>
                    </a:ext>
                  </a:extLst>
                </a:gridCol>
                <a:gridCol w="484102">
                  <a:extLst>
                    <a:ext uri="{9D8B030D-6E8A-4147-A177-3AD203B41FA5}">
                      <a16:colId xmlns:a16="http://schemas.microsoft.com/office/drawing/2014/main" val="4276841684"/>
                    </a:ext>
                  </a:extLst>
                </a:gridCol>
                <a:gridCol w="196666">
                  <a:extLst>
                    <a:ext uri="{9D8B030D-6E8A-4147-A177-3AD203B41FA5}">
                      <a16:colId xmlns:a16="http://schemas.microsoft.com/office/drawing/2014/main" val="2672132325"/>
                    </a:ext>
                  </a:extLst>
                </a:gridCol>
                <a:gridCol w="484102">
                  <a:extLst>
                    <a:ext uri="{9D8B030D-6E8A-4147-A177-3AD203B41FA5}">
                      <a16:colId xmlns:a16="http://schemas.microsoft.com/office/drawing/2014/main" val="3397361476"/>
                    </a:ext>
                  </a:extLst>
                </a:gridCol>
                <a:gridCol w="196666">
                  <a:extLst>
                    <a:ext uri="{9D8B030D-6E8A-4147-A177-3AD203B41FA5}">
                      <a16:colId xmlns:a16="http://schemas.microsoft.com/office/drawing/2014/main" val="192382064"/>
                    </a:ext>
                  </a:extLst>
                </a:gridCol>
                <a:gridCol w="484102">
                  <a:extLst>
                    <a:ext uri="{9D8B030D-6E8A-4147-A177-3AD203B41FA5}">
                      <a16:colId xmlns:a16="http://schemas.microsoft.com/office/drawing/2014/main" val="1819613768"/>
                    </a:ext>
                  </a:extLst>
                </a:gridCol>
                <a:gridCol w="196666">
                  <a:extLst>
                    <a:ext uri="{9D8B030D-6E8A-4147-A177-3AD203B41FA5}">
                      <a16:colId xmlns:a16="http://schemas.microsoft.com/office/drawing/2014/main" val="3016349649"/>
                    </a:ext>
                  </a:extLst>
                </a:gridCol>
              </a:tblGrid>
              <a:tr h="275572">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 of</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Market Value</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Mgr </a:t>
                      </a: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gridSpan="16">
                  <a:txBody>
                    <a:bodyPr/>
                    <a:lstStyle/>
                    <a:p>
                      <a:pPr algn="ctr" fontAlgn="b"/>
                      <a:r>
                        <a:rPr lang="en-US" sz="800" b="1" i="0" u="none" strike="noStrike">
                          <a:effectLst/>
                          <a:latin typeface="Arial" panose="020B0604020202020204" pitchFamily="34" charset="0"/>
                        </a:rPr>
                        <a:t>Annualized</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7778157"/>
                  </a:ext>
                </a:extLst>
              </a:tr>
              <a:tr h="275572">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Inv. Pool</a:t>
                      </a:r>
                    </a:p>
                  </a:txBody>
                  <a:tcPr marL="7426" marR="7426" marT="7426" marB="0" anchor="b">
                    <a:lnL>
                      <a:noFill/>
                    </a:lnL>
                    <a:lnR>
                      <a:noFill/>
                    </a:lnR>
                    <a:lnT>
                      <a:noFill/>
                    </a:lnT>
                    <a:lnB>
                      <a:noFill/>
                    </a:lnB>
                  </a:tcPr>
                </a:tc>
                <a:tc>
                  <a:txBody>
                    <a:bodyPr/>
                    <a:lstStyle/>
                    <a:p>
                      <a:pPr algn="ctr"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Rank*</a:t>
                      </a:r>
                    </a:p>
                  </a:txBody>
                  <a:tcPr marL="7426" marR="7426" marT="7426" marB="0" anchor="b">
                    <a:lnL>
                      <a:noFill/>
                    </a:lnL>
                    <a:lnR>
                      <a:noFill/>
                    </a:lnR>
                    <a:lnT>
                      <a:noFill/>
                    </a:lnT>
                    <a:lnB>
                      <a:noFill/>
                    </a:lnB>
                  </a:tcPr>
                </a:tc>
                <a:tc gridSpan="2">
                  <a:txBody>
                    <a:bodyPr/>
                    <a:lstStyle/>
                    <a:p>
                      <a:pPr algn="ctr" fontAlgn="b"/>
                      <a:r>
                        <a:rPr lang="en-US" sz="800" b="1" i="0" u="none" strike="noStrike">
                          <a:effectLst/>
                          <a:latin typeface="Arial" panose="020B0604020202020204" pitchFamily="34" charset="0"/>
                        </a:rPr>
                        <a:t>1 Month</a:t>
                      </a:r>
                    </a:p>
                  </a:txBody>
                  <a:tcPr marL="7426" marR="7426" marT="742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Month</a:t>
                      </a:r>
                    </a:p>
                  </a:txBody>
                  <a:tcPr marL="7426" marR="7426" marT="742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6 Month</a:t>
                      </a:r>
                    </a:p>
                  </a:txBody>
                  <a:tcPr marL="7426" marR="7426" marT="742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 Year</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 Year</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7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25 Year</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2373464"/>
                  </a:ext>
                </a:extLst>
              </a:tr>
              <a:tr h="275572">
                <a:tc>
                  <a:txBody>
                    <a:bodyPr/>
                    <a:lstStyle/>
                    <a:p>
                      <a:pPr algn="l" fontAlgn="b"/>
                      <a:r>
                        <a:rPr lang="en-US" sz="800" b="1" i="0" u="none" strike="noStrike">
                          <a:effectLst/>
                          <a:latin typeface="Arial" panose="020B0604020202020204" pitchFamily="34" charset="0"/>
                        </a:rPr>
                        <a:t>Galliard</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4.36%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$2,668,279,980.25</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1.068%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-0.379%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6.532%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2.491%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-1.232%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-2.054%</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0.948%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1.591%</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2.078%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1352223"/>
                  </a:ext>
                </a:extLst>
              </a:tr>
              <a:tr h="275572">
                <a:tc>
                  <a:txBody>
                    <a:bodyPr/>
                    <a:lstStyle/>
                    <a:p>
                      <a:pPr algn="l" fontAlgn="b"/>
                      <a:r>
                        <a:rPr lang="en-US" sz="800" b="1" i="0" u="none" strike="noStrike">
                          <a:effectLst/>
                          <a:latin typeface="Arial" panose="020B0604020202020204" pitchFamily="34" charset="0"/>
                        </a:rPr>
                        <a:t>All Spring (Wells)</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4.35%</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$2,660,147,191.06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1.054%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-0.498%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6.321%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2.430%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-1.523%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-2.269%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0.773%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1.412%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1.829%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3.092%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3.326%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3853568"/>
                  </a:ext>
                </a:extLst>
              </a:tr>
              <a:tr h="275572">
                <a:tc>
                  <a:txBody>
                    <a:bodyPr/>
                    <a:lstStyle/>
                    <a:p>
                      <a:pPr algn="l" fontAlgn="b"/>
                      <a:r>
                        <a:rPr lang="en-US" sz="800" b="1" i="0" u="none" strike="noStrike">
                          <a:effectLst/>
                          <a:latin typeface="Arial" panose="020B0604020202020204" pitchFamily="34" charset="0"/>
                        </a:rPr>
                        <a:t>Fidelity</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4.16%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$2,547,011,608.20</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0.993%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-0.796%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6.065%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1.972%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-1.624%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-2.215%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0.767%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1.404%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1.801%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3.236%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3.486%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4.294%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56335003"/>
                  </a:ext>
                </a:extLst>
              </a:tr>
              <a:tr h="275572">
                <a:tc>
                  <a:txBody>
                    <a:bodyPr/>
                    <a:lstStyle/>
                    <a:p>
                      <a:pPr algn="l" fontAlgn="b"/>
                      <a:r>
                        <a:rPr lang="en-US" sz="800" b="1" i="0" u="none" strike="noStrike">
                          <a:effectLst/>
                          <a:latin typeface="Arial" panose="020B0604020202020204" pitchFamily="34" charset="0"/>
                        </a:rPr>
                        <a:t>Sterling Capital</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3.86%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$2,360,395,441.14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-0.338%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6.448%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2.652%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-0.971%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-1.938%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0.905%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1.569%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1.975%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3.246%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6809105"/>
                  </a:ext>
                </a:extLst>
              </a:tr>
              <a:tr h="275572">
                <a:tc>
                  <a:txBody>
                    <a:bodyPr/>
                    <a:lstStyle/>
                    <a:p>
                      <a:pPr algn="l" fontAlgn="b"/>
                      <a:r>
                        <a:rPr lang="en-US" sz="800" b="1" i="0" u="none" strike="noStrike">
                          <a:effectLst/>
                          <a:latin typeface="Arial" panose="020B0604020202020204" pitchFamily="34" charset="0"/>
                        </a:rPr>
                        <a:t>Goldman Sachs</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3.17%</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$1,938,431,520.88</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1.003%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-0.600%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6.270%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2.210%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-2.188%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0.777%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1.422%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1.743%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3.191%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3.230%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4.096%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2590985"/>
                  </a:ext>
                </a:extLst>
              </a:tr>
              <a:tr h="275572">
                <a:tc>
                  <a:txBody>
                    <a:bodyPr/>
                    <a:lstStyle/>
                    <a:p>
                      <a:pPr algn="l" fontAlgn="b"/>
                      <a:r>
                        <a:rPr lang="en-US" sz="800" b="1" i="0" u="none" strike="noStrike">
                          <a:effectLst/>
                          <a:latin typeface="Arial" panose="020B0604020202020204" pitchFamily="34" charset="0"/>
                        </a:rPr>
                        <a:t>Amundi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3.08%</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$1,881,650,281.92</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1.074%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-0.492%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6.616%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2.884%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-1.097%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-2.109%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0.820%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1.420%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1.926%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3.829%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3.529%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4.358%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2188125"/>
                  </a:ext>
                </a:extLst>
              </a:tr>
              <a:tr h="275572">
                <a:tc>
                  <a:txBody>
                    <a:bodyPr/>
                    <a:lstStyle/>
                    <a:p>
                      <a:pPr algn="l" fontAlgn="b"/>
                      <a:r>
                        <a:rPr lang="en-US" sz="800" b="1" i="0" u="none" strike="noStrike">
                          <a:effectLst/>
                          <a:latin typeface="Arial" panose="020B0604020202020204" pitchFamily="34" charset="0"/>
                        </a:rPr>
                        <a:t>Western Asset</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2.84%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$1,734,145,844.10</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1.074%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-0.625%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6.480%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2.178%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-2.191%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0.626%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1.325%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1.827%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3.557%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3.229%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4.127%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16377510"/>
                  </a:ext>
                </a:extLst>
              </a:tr>
              <a:tr h="275572">
                <a:tc>
                  <a:txBody>
                    <a:bodyPr/>
                    <a:lstStyle/>
                    <a:p>
                      <a:pPr algn="l" fontAlgn="b"/>
                      <a:r>
                        <a:rPr lang="en-US" sz="800" b="1" i="0" u="none" strike="noStrike">
                          <a:effectLst/>
                          <a:latin typeface="Arial" panose="020B0604020202020204" pitchFamily="34" charset="0"/>
                        </a:rPr>
                        <a:t>Manulife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2.80%</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$1,709,392,809.53</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1.091%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-0.561%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6.460%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2.215%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-2.271%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0.648%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1.377%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1.805%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3.615%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3.370%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4.196%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7138192"/>
                  </a:ext>
                </a:extLst>
              </a:tr>
              <a:tr h="275572">
                <a:tc>
                  <a:txBody>
                    <a:bodyPr/>
                    <a:lstStyle/>
                    <a:p>
                      <a:pPr algn="l" fontAlgn="b"/>
                      <a:r>
                        <a:rPr lang="en-US" sz="800" b="1" i="0" u="none" strike="noStrike">
                          <a:effectLst/>
                          <a:latin typeface="Arial" panose="020B0604020202020204" pitchFamily="34" charset="0"/>
                        </a:rPr>
                        <a:t>PGIM</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2.36%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$1,442,890,916.02</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1.070%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-0.423%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6.623%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2.731%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-1.298%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-2.275%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0.625%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1.334%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1.787%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3.237%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91448099"/>
                  </a:ext>
                </a:extLst>
              </a:tr>
              <a:tr h="275572">
                <a:tc>
                  <a:txBody>
                    <a:bodyPr/>
                    <a:lstStyle/>
                    <a:p>
                      <a:pPr algn="l" fontAlgn="b"/>
                      <a:r>
                        <a:rPr lang="en-US" sz="800" b="1" i="0" u="none" strike="noStrike">
                          <a:effectLst/>
                          <a:latin typeface="Arial" panose="020B0604020202020204" pitchFamily="34" charset="0"/>
                        </a:rPr>
                        <a:t>Nuveen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1.33%</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$815,407,017.24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0.987%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-0.615%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6.084%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1.898%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-1.485%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-2.172%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0.578%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1.597%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3.476%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3.204%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4.017%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716571"/>
                  </a:ext>
                </a:extLst>
              </a:tr>
              <a:tr h="275572">
                <a:tc>
                  <a:txBody>
                    <a:bodyPr/>
                    <a:lstStyle/>
                    <a:p>
                      <a:pPr algn="l" fontAlgn="b"/>
                      <a:r>
                        <a:rPr lang="en-US" sz="800" b="1" i="0" u="none" strike="noStrike">
                          <a:effectLst/>
                          <a:latin typeface="Arial" panose="020B0604020202020204" pitchFamily="34" charset="0"/>
                        </a:rPr>
                        <a:t>Insight Investment</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1.16%</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$711,294,354.74</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1.063%</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-0.594%</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6.532%</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2.453%</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-1.341%</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-2.178%</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0.713%</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1.296%</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1.712%</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263865"/>
                  </a:ext>
                </a:extLst>
              </a:tr>
              <a:tr h="358612">
                <a:tc>
                  <a:txBody>
                    <a:bodyPr/>
                    <a:lstStyle/>
                    <a:p>
                      <a:pPr algn="l" fontAlgn="b"/>
                      <a:r>
                        <a:rPr lang="en-US" sz="800" b="1" i="0" u="none" strike="noStrike">
                          <a:effectLst/>
                          <a:latin typeface="Arial" panose="020B0604020202020204" pitchFamily="34" charset="0"/>
                        </a:rPr>
                        <a:t>Total</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33.47%</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$20,469,046,965.08</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1.055%</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-0.530%</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6.395%</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2.378%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-1.351%</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-2.183%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0.755%</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1.403%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1.818%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3.326%</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3.222%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4.033%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713056"/>
                  </a:ext>
                </a:extLst>
              </a:tr>
              <a:tr h="275572">
                <a:tc>
                  <a:txBody>
                    <a:bodyPr/>
                    <a:lstStyle/>
                    <a:p>
                      <a:pPr algn="l" fontAlgn="b"/>
                      <a:r>
                        <a:rPr lang="en-US" sz="800" b="1" i="0" u="none" strike="noStrike">
                          <a:solidFill>
                            <a:srgbClr val="0000FF"/>
                          </a:solidFill>
                          <a:effectLst/>
                          <a:latin typeface="Arial" panose="020B0604020202020204" pitchFamily="34" charset="0"/>
                        </a:rPr>
                        <a:t>Benchmark</a:t>
                      </a:r>
                    </a:p>
                  </a:txBody>
                  <a:tcPr marL="7426" marR="7426" marT="7426" marB="0" anchor="b">
                    <a:lnL>
                      <a:noFill/>
                    </a:lnL>
                    <a:lnR>
                      <a:noFill/>
                    </a:lnR>
                    <a:lnT>
                      <a:noFill/>
                    </a:lnT>
                    <a:lnB>
                      <a:noFill/>
                    </a:lnB>
                  </a:tcPr>
                </a:tc>
                <a:tc>
                  <a:txBody>
                    <a:bodyPr/>
                    <a:lstStyle/>
                    <a:p>
                      <a:pPr algn="l"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0.923%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-0.776%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5.989%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1.698%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-1.596%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-2.456%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0.362%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1.061%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1.545%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2.618%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2.994%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3.840%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dirty="0">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05322578"/>
                  </a:ext>
                </a:extLst>
              </a:tr>
            </a:tbl>
          </a:graphicData>
        </a:graphic>
      </p:graphicFrame>
    </p:spTree>
    <p:extLst>
      <p:ext uri="{BB962C8B-B14F-4D97-AF65-F5344CB8AC3E}">
        <p14:creationId xmlns:p14="http://schemas.microsoft.com/office/powerpoint/2010/main" val="3865044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5166"/>
            <a:ext cx="10515600" cy="944852"/>
          </a:xfrm>
        </p:spPr>
        <p:txBody>
          <a:bodyPr/>
          <a:lstStyle/>
          <a:p>
            <a:pPr algn="ctr"/>
            <a:r>
              <a:rPr lang="en-US" b="1" dirty="0">
                <a:solidFill>
                  <a:schemeClr val="tx1"/>
                </a:solidFill>
              </a:rPr>
              <a:t>Fixed Income Characteristics </a:t>
            </a:r>
            <a:r>
              <a:rPr lang="en-US" sz="2400" b="1" dirty="0">
                <a:solidFill>
                  <a:schemeClr val="tx1"/>
                </a:solidFill>
              </a:rPr>
              <a:t>(as of </a:t>
            </a:r>
            <a:r>
              <a:rPr lang="en-US" sz="2400" b="1" dirty="0"/>
              <a:t>March 31, 2024</a:t>
            </a:r>
            <a:r>
              <a:rPr lang="en-US" sz="2400" b="1" dirty="0">
                <a:solidFill>
                  <a:schemeClr val="tx1"/>
                </a:solidFill>
              </a:rPr>
              <a:t>)</a:t>
            </a:r>
            <a:endParaRPr lang="en-US" b="1" dirty="0">
              <a:solidFill>
                <a:schemeClr val="tx1"/>
              </a:solidFill>
            </a:endParaRPr>
          </a:p>
        </p:txBody>
      </p:sp>
      <p:graphicFrame>
        <p:nvGraphicFramePr>
          <p:cNvPr id="8" name="Content Placeholder 7"/>
          <p:cNvGraphicFramePr>
            <a:graphicFrameLocks noGrp="1"/>
          </p:cNvGraphicFramePr>
          <p:nvPr>
            <p:ph sz="half" idx="1"/>
          </p:nvPr>
        </p:nvGraphicFramePr>
        <p:xfrm>
          <a:off x="1981200" y="1524001"/>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36105">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Intermediate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3.49%</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3.17%</a:t>
                      </a:r>
                    </a:p>
                  </a:txBody>
                  <a:tcPr marL="92295" marR="92295" anchor="ctr" horzOverflow="overflow"/>
                </a:tc>
                <a:extLst>
                  <a:ext uri="{0D108BD9-81ED-4DB2-BD59-A6C34878D82A}">
                    <a16:rowId xmlns:a16="http://schemas.microsoft.com/office/drawing/2014/main" val="10002"/>
                  </a:ext>
                </a:extLst>
              </a:tr>
              <a:tr h="786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4.91%</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4.71%</a:t>
                      </a:r>
                    </a:p>
                  </a:txBody>
                  <a:tcPr marL="92295" marR="92295" anchor="ctr" horzOverflow="overflow"/>
                </a:tc>
                <a:extLst>
                  <a:ext uri="{0D108BD9-81ED-4DB2-BD59-A6C34878D82A}">
                    <a16:rowId xmlns:a16="http://schemas.microsoft.com/office/drawing/2014/main" val="10003"/>
                  </a:ext>
                </a:extLst>
              </a:tr>
              <a:tr h="803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4.51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4.46 years</a:t>
                      </a:r>
                    </a:p>
                  </a:txBody>
                  <a:tcPr marL="92295" marR="92295" anchor="ctr" horzOverflow="overflow"/>
                </a:tc>
                <a:extLst>
                  <a:ext uri="{0D108BD9-81ED-4DB2-BD59-A6C34878D82A}">
                    <a16:rowId xmlns:a16="http://schemas.microsoft.com/office/drawing/2014/main" val="10004"/>
                  </a:ext>
                </a:extLst>
              </a:tr>
            </a:tbl>
          </a:graphicData>
        </a:graphic>
      </p:graphicFrame>
      <p:graphicFrame>
        <p:nvGraphicFramePr>
          <p:cNvPr id="9" name="Content Placeholder 8"/>
          <p:cNvGraphicFramePr>
            <a:graphicFrameLocks noGrp="1"/>
          </p:cNvGraphicFramePr>
          <p:nvPr>
            <p:ph sz="half" idx="2"/>
          </p:nvPr>
        </p:nvGraphicFramePr>
        <p:xfrm>
          <a:off x="6172200" y="1524000"/>
          <a:ext cx="4038600" cy="4114800"/>
        </p:xfrm>
        <a:graphic>
          <a:graphicData uri="http://schemas.openxmlformats.org/drawingml/2006/table">
            <a:tbl>
              <a:tblPr firstRow="1" bandRow="1">
                <a:tableStyleId>{5940675A-B579-460E-94D1-54222C63F5DA}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914400">
                <a:tc gridSpan="3">
                  <a:txBody>
                    <a:bodyPr/>
                    <a:lstStyle/>
                    <a:p>
                      <a:pPr algn="ctr" rtl="0" eaLnBrk="1" fontAlgn="base" latinLnBrk="0" hangingPunct="1">
                        <a:defRPr sz="1398" b="1" i="0" u="sng" strike="noStrike" kern="1200" cap="small" normalizeH="0" baseline="0">
                          <a:solidFill>
                            <a:srgbClr val="000000"/>
                          </a:solidFill>
                          <a:latin typeface="Arial"/>
                          <a:ea typeface="Arial"/>
                          <a:cs typeface="Arial"/>
                        </a:defRPr>
                      </a:pPr>
                      <a:r>
                        <a:rPr lang="en-US" sz="1400" b="1" i="1" u="sng" baseline="0" dirty="0">
                          <a:latin typeface="+mn-lt"/>
                        </a:rPr>
                        <a:t>Long Duration Composite</a:t>
                      </a:r>
                      <a:endParaRPr lang="en-US" sz="1400" dirty="0">
                        <a:latin typeface="+mn-lt"/>
                      </a:endParaRPr>
                    </a:p>
                  </a:txBody>
                  <a:tcPr marL="92295" marR="92295"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6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Portfolio</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Benchmark</a:t>
                      </a:r>
                    </a:p>
                  </a:txBody>
                  <a:tcPr marL="92295" marR="92295" anchor="ctr" horzOverflow="overflow"/>
                </a:tc>
                <a:extLst>
                  <a:ext uri="{0D108BD9-81ED-4DB2-BD59-A6C34878D82A}">
                    <a16:rowId xmlns:a16="http://schemas.microsoft.com/office/drawing/2014/main" val="10001"/>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Coupon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3.79%</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3.30%</a:t>
                      </a:r>
                    </a:p>
                  </a:txBody>
                  <a:tcPr marL="92295" marR="92295" anchor="ctr" horzOverflow="overflow"/>
                </a:tc>
                <a:extLst>
                  <a:ext uri="{0D108BD9-81ED-4DB2-BD59-A6C34878D82A}">
                    <a16:rowId xmlns:a16="http://schemas.microsoft.com/office/drawing/2014/main" val="10002"/>
                  </a:ext>
                </a:extLst>
              </a:tr>
              <a:tr h="761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YTM</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5.15%</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4.85%</a:t>
                      </a:r>
                    </a:p>
                  </a:txBody>
                  <a:tcPr marL="92295" marR="92295" anchor="ctr" horzOverflow="overflow"/>
                </a:tc>
                <a:extLst>
                  <a:ext uri="{0D108BD9-81ED-4DB2-BD59-A6C34878D82A}">
                    <a16:rowId xmlns:a16="http://schemas.microsoft.com/office/drawing/2014/main" val="10003"/>
                  </a:ext>
                </a:extLst>
              </a:tr>
              <a:tr h="8509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1" u="sng" strike="noStrike" cap="none" normalizeH="0" baseline="0" dirty="0">
                          <a:ln>
                            <a:noFill/>
                          </a:ln>
                          <a:solidFill>
                            <a:schemeClr val="tx1"/>
                          </a:solidFill>
                          <a:effectLst/>
                          <a:latin typeface="+mn-lt"/>
                        </a:rPr>
                        <a:t>Effective Duration</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6.17 years</a:t>
                      </a:r>
                    </a:p>
                  </a:txBody>
                  <a:tcPr marL="92295" marR="92295"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6.15 years</a:t>
                      </a:r>
                    </a:p>
                  </a:txBody>
                  <a:tcPr marL="92295" marR="92295" anchor="ctr" horzOverflow="overflow"/>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93497334-606F-44E3-91D6-A5A31540003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480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6"/>
            <a:ext cx="10515600" cy="928950"/>
          </a:xfrm>
        </p:spPr>
        <p:txBody>
          <a:bodyPr/>
          <a:lstStyle/>
          <a:p>
            <a:pPr algn="ctr"/>
            <a:r>
              <a:rPr lang="en-US" b="1" dirty="0">
                <a:solidFill>
                  <a:schemeClr val="tx1"/>
                </a:solidFill>
              </a:rPr>
              <a:t>Sector Allocation</a:t>
            </a:r>
          </a:p>
        </p:txBody>
      </p:sp>
      <p:graphicFrame>
        <p:nvGraphicFramePr>
          <p:cNvPr id="10" name="Object 6"/>
          <p:cNvGraphicFramePr>
            <a:graphicFrameLocks noGrp="1" noChangeAspect="1"/>
          </p:cNvGraphicFramePr>
          <p:nvPr>
            <p:ph sz="half" idx="1"/>
          </p:nvPr>
        </p:nvGraphicFramePr>
        <p:xfrm>
          <a:off x="1669773" y="1371599"/>
          <a:ext cx="8810045" cy="2429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6"/>
          <p:cNvGraphicFramePr>
            <a:graphicFrameLocks noGrp="1" noChangeAspect="1"/>
          </p:cNvGraphicFramePr>
          <p:nvPr>
            <p:ph sz="half" idx="2"/>
          </p:nvPr>
        </p:nvGraphicFramePr>
        <p:xfrm>
          <a:off x="1669773" y="3745064"/>
          <a:ext cx="8810045"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D8A600BD-B857-49E6-BC15-E8BC6539A2F3}"/>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22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81200" y="533400"/>
            <a:ext cx="8229600" cy="762000"/>
          </a:xfrm>
        </p:spPr>
        <p:txBody>
          <a:bodyPr>
            <a:normAutofit/>
          </a:bodyPr>
          <a:lstStyle/>
          <a:p>
            <a:pPr algn="ctr"/>
            <a:r>
              <a:rPr lang="en-US" b="1" dirty="0">
                <a:solidFill>
                  <a:schemeClr val="tx1"/>
                </a:solidFill>
              </a:rPr>
              <a:t>Credit Quality (Moody’s)</a:t>
            </a:r>
            <a:endParaRPr lang="en-US" b="1" dirty="0"/>
          </a:p>
        </p:txBody>
      </p:sp>
      <p:graphicFrame>
        <p:nvGraphicFramePr>
          <p:cNvPr id="14" name="Object 27"/>
          <p:cNvGraphicFramePr>
            <a:graphicFrameLocks noGrp="1" noChangeAspect="1"/>
          </p:cNvGraphicFramePr>
          <p:nvPr>
            <p:ph sz="half" idx="1"/>
          </p:nvPr>
        </p:nvGraphicFramePr>
        <p:xfrm>
          <a:off x="1981200" y="1295400"/>
          <a:ext cx="83820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27"/>
          <p:cNvGraphicFramePr>
            <a:graphicFrameLocks noGrp="1" noChangeAspect="1"/>
          </p:cNvGraphicFramePr>
          <p:nvPr>
            <p:ph sz="half" idx="2"/>
          </p:nvPr>
        </p:nvGraphicFramePr>
        <p:xfrm>
          <a:off x="1981200" y="3657601"/>
          <a:ext cx="8382000" cy="245695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08C87D4F-773C-4961-A26B-B56484E35959}"/>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80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86426"/>
            <a:ext cx="8077200" cy="846134"/>
          </a:xfrm>
        </p:spPr>
        <p:txBody>
          <a:bodyPr/>
          <a:lstStyle/>
          <a:p>
            <a:pPr algn="ctr" eaLnBrk="1" hangingPunct="1"/>
            <a:r>
              <a:rPr lang="en-US" b="1" dirty="0">
                <a:solidFill>
                  <a:schemeClr val="tx1"/>
                </a:solidFill>
                <a:latin typeface="+mn-lt"/>
              </a:rPr>
              <a:t>State Operating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1"/>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593B113-1CD0-4BE1-9D9B-A3ECCD4D44E1}"/>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6</a:t>
            </a:fld>
            <a:endParaRPr lang="en-US" dirty="0">
              <a:solidFill>
                <a:srgbClr val="15234A">
                  <a:tint val="75000"/>
                </a:srgbClr>
              </a:solidFill>
              <a:latin typeface="Calibri" panose="020F0502020204030204"/>
            </a:endParaRPr>
          </a:p>
        </p:txBody>
      </p:sp>
      <p:graphicFrame>
        <p:nvGraphicFramePr>
          <p:cNvPr id="4" name="Chart 3">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2905878392"/>
              </p:ext>
            </p:extLst>
          </p:nvPr>
        </p:nvGraphicFramePr>
        <p:xfrm>
          <a:off x="738909" y="1348739"/>
          <a:ext cx="10446327" cy="47657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7704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165"/>
            <a:ext cx="10515600" cy="1032317"/>
          </a:xfrm>
        </p:spPr>
        <p:txBody>
          <a:bodyPr>
            <a:noAutofit/>
          </a:bodyPr>
          <a:lstStyle/>
          <a:p>
            <a:pPr algn="ctr"/>
            <a:r>
              <a:rPr lang="en-US" b="1" dirty="0"/>
              <a:t>Overall Ranking Using </a:t>
            </a:r>
            <a:br>
              <a:rPr lang="en-US" b="1" dirty="0"/>
            </a:br>
            <a:r>
              <a:rPr lang="en-US" b="1" dirty="0"/>
              <a:t>Absolute and Risk-Adjusted Returns</a:t>
            </a:r>
          </a:p>
        </p:txBody>
      </p:sp>
      <p:sp>
        <p:nvSpPr>
          <p:cNvPr id="7" name="TextBox 6"/>
          <p:cNvSpPr txBox="1"/>
          <p:nvPr/>
        </p:nvSpPr>
        <p:spPr>
          <a:xfrm>
            <a:off x="8845163" y="5871509"/>
            <a:ext cx="2590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Rankings Based on 1, 3  and 5 Year  Risk / Return Metrics </a:t>
            </a:r>
          </a:p>
        </p:txBody>
      </p:sp>
      <p:sp>
        <p:nvSpPr>
          <p:cNvPr id="6" name="Slide Number Placeholder 4">
            <a:extLst>
              <a:ext uri="{FF2B5EF4-FFF2-40B4-BE49-F238E27FC236}">
                <a16:creationId xmlns:a16="http://schemas.microsoft.com/office/drawing/2014/main" id="{492F8AC2-860D-48F0-BE94-D17269BE4F56}"/>
              </a:ext>
            </a:extLst>
          </p:cNvPr>
          <p:cNvSpPr>
            <a:spLocks noGrp="1"/>
          </p:cNvSpPr>
          <p:nvPr>
            <p:ph type="sldNum" sz="quarter" idx="4"/>
          </p:nvPr>
        </p:nvSpPr>
        <p:spPr>
          <a:xfrm>
            <a:off x="9012936" y="6484366"/>
            <a:ext cx="27432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306668CB-41A8-DE5A-D2A6-62B9A5E6446A}"/>
              </a:ext>
            </a:extLst>
          </p:cNvPr>
          <p:cNvGraphicFramePr>
            <a:graphicFrameLocks noChangeAspect="1"/>
          </p:cNvGraphicFramePr>
          <p:nvPr/>
        </p:nvGraphicFramePr>
        <p:xfrm>
          <a:off x="1965960" y="1718609"/>
          <a:ext cx="8284463" cy="4152900"/>
        </p:xfrm>
        <a:graphic>
          <a:graphicData uri="http://schemas.openxmlformats.org/presentationml/2006/ole">
            <mc:AlternateContent xmlns:mc="http://schemas.openxmlformats.org/markup-compatibility/2006">
              <mc:Choice xmlns:v="urn:schemas-microsoft-com:vml" Requires="v">
                <p:oleObj name="Worksheet" r:id="rId2" imgW="7172227" imgH="4153029" progId="Excel.Sheet.12">
                  <p:embed/>
                </p:oleObj>
              </mc:Choice>
              <mc:Fallback>
                <p:oleObj name="Worksheet" r:id="rId2" imgW="7172227" imgH="4153029" progId="Excel.Sheet.12">
                  <p:embed/>
                  <p:pic>
                    <p:nvPicPr>
                      <p:cNvPr id="3" name="Object 2">
                        <a:extLst>
                          <a:ext uri="{FF2B5EF4-FFF2-40B4-BE49-F238E27FC236}">
                            <a16:creationId xmlns:a16="http://schemas.microsoft.com/office/drawing/2014/main" id="{306668CB-41A8-DE5A-D2A6-62B9A5E6446A}"/>
                          </a:ext>
                        </a:extLst>
                      </p:cNvPr>
                      <p:cNvPicPr/>
                      <p:nvPr/>
                    </p:nvPicPr>
                    <p:blipFill>
                      <a:blip r:embed="rId3"/>
                      <a:stretch>
                        <a:fillRect/>
                      </a:stretch>
                    </p:blipFill>
                    <p:spPr>
                      <a:xfrm>
                        <a:off x="1965960" y="1718609"/>
                        <a:ext cx="8284463" cy="4152900"/>
                      </a:xfrm>
                      <a:prstGeom prst="rect">
                        <a:avLst/>
                      </a:prstGeom>
                    </p:spPr>
                  </p:pic>
                </p:oleObj>
              </mc:Fallback>
            </mc:AlternateContent>
          </a:graphicData>
        </a:graphic>
      </p:graphicFrame>
    </p:spTree>
    <p:extLst>
      <p:ext uri="{BB962C8B-B14F-4D97-AF65-F5344CB8AC3E}">
        <p14:creationId xmlns:p14="http://schemas.microsoft.com/office/powerpoint/2010/main" val="1329275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2CFE-B312-4CF0-B2A2-34472ABE27AB}"/>
              </a:ext>
            </a:extLst>
          </p:cNvPr>
          <p:cNvSpPr>
            <a:spLocks noGrp="1"/>
          </p:cNvSpPr>
          <p:nvPr>
            <p:ph type="title"/>
          </p:nvPr>
        </p:nvSpPr>
        <p:spPr>
          <a:xfrm>
            <a:off x="838200" y="685165"/>
            <a:ext cx="10515600" cy="1061339"/>
          </a:xfrm>
        </p:spPr>
        <p:txBody>
          <a:bodyPr/>
          <a:lstStyle/>
          <a:p>
            <a:r>
              <a:rPr lang="en-US" b="1" dirty="0"/>
              <a:t>Recent Actions</a:t>
            </a:r>
            <a:endParaRPr lang="en-US" dirty="0"/>
          </a:p>
        </p:txBody>
      </p:sp>
      <p:sp>
        <p:nvSpPr>
          <p:cNvPr id="3" name="Content Placeholder 2">
            <a:extLst>
              <a:ext uri="{FF2B5EF4-FFF2-40B4-BE49-F238E27FC236}">
                <a16:creationId xmlns:a16="http://schemas.microsoft.com/office/drawing/2014/main" id="{2E4961E4-A9D3-43DD-8E52-A4CD168FA4A0}"/>
              </a:ext>
            </a:extLst>
          </p:cNvPr>
          <p:cNvSpPr>
            <a:spLocks noGrp="1"/>
          </p:cNvSpPr>
          <p:nvPr>
            <p:ph idx="1"/>
          </p:nvPr>
        </p:nvSpPr>
        <p:spPr>
          <a:xfrm>
            <a:off x="838200" y="1673353"/>
            <a:ext cx="10515600" cy="4682998"/>
          </a:xfrm>
        </p:spPr>
        <p:txBody>
          <a:bodyPr/>
          <a:lstStyle/>
          <a:p>
            <a:r>
              <a:rPr lang="en-US" dirty="0"/>
              <a:t>Put Manulife and Insight on Watch (Manulife – Jan 2024 ; Insight March 2024) for qualitative reasons:</a:t>
            </a:r>
          </a:p>
          <a:p>
            <a:pPr marL="0" indent="0">
              <a:buNone/>
            </a:pPr>
            <a:endParaRPr lang="en-US" dirty="0"/>
          </a:p>
          <a:p>
            <a:pPr lvl="1">
              <a:buFont typeface="Wingdings" panose="05000000000000000000" pitchFamily="2" charset="2"/>
              <a:buChar char="Ø"/>
            </a:pPr>
            <a:r>
              <a:rPr lang="en-US" dirty="0"/>
              <a:t>Both had a sudden change in lead PM on our account (left firm) and significant changes in the PM team.</a:t>
            </a:r>
          </a:p>
          <a:p>
            <a:pPr marL="457200" lvl="1" indent="0">
              <a:buNone/>
            </a:pPr>
            <a:endParaRPr lang="en-US" dirty="0"/>
          </a:p>
          <a:p>
            <a:pPr lvl="1">
              <a:buFont typeface="Wingdings" panose="05000000000000000000" pitchFamily="2" charset="2"/>
              <a:buChar char="Ø"/>
            </a:pPr>
            <a:r>
              <a:rPr lang="en-US" dirty="0"/>
              <a:t>Reduce Manulife assets by $495 million and reallocated to a better performing Manager, </a:t>
            </a:r>
            <a:r>
              <a:rPr lang="en-US" dirty="0" err="1"/>
              <a:t>Amundi</a:t>
            </a:r>
            <a:r>
              <a:rPr lang="en-US" dirty="0"/>
              <a:t> ($165 mm per month).</a:t>
            </a:r>
          </a:p>
          <a:p>
            <a:pPr marL="457200" lvl="1" indent="0">
              <a:buNone/>
            </a:pPr>
            <a:endParaRPr lang="en-US" dirty="0"/>
          </a:p>
          <a:p>
            <a:pPr lvl="1">
              <a:buFont typeface="Wingdings" panose="05000000000000000000" pitchFamily="2" charset="2"/>
              <a:buChar char="Ø"/>
            </a:pPr>
            <a:r>
              <a:rPr lang="en-US" dirty="0"/>
              <a:t>Due to the reduced size of assets managed and a better rank, no assets were taken from Insight.</a:t>
            </a:r>
          </a:p>
          <a:p>
            <a:endParaRPr lang="en-US" dirty="0"/>
          </a:p>
        </p:txBody>
      </p:sp>
      <p:sp>
        <p:nvSpPr>
          <p:cNvPr id="4" name="Slide Number Placeholder 3">
            <a:extLst>
              <a:ext uri="{FF2B5EF4-FFF2-40B4-BE49-F238E27FC236}">
                <a16:creationId xmlns:a16="http://schemas.microsoft.com/office/drawing/2014/main" id="{F4E46200-9226-457B-ADB7-9A7A7BAFD14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866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B736-F9F3-4094-98DC-BBCF1C55F274}"/>
              </a:ext>
            </a:extLst>
          </p:cNvPr>
          <p:cNvSpPr>
            <a:spLocks noGrp="1"/>
          </p:cNvSpPr>
          <p:nvPr>
            <p:ph type="title"/>
          </p:nvPr>
        </p:nvSpPr>
        <p:spPr>
          <a:xfrm>
            <a:off x="838200" y="685166"/>
            <a:ext cx="10515600" cy="1115730"/>
          </a:xfrm>
        </p:spPr>
        <p:txBody>
          <a:bodyPr/>
          <a:lstStyle/>
          <a:p>
            <a:r>
              <a:rPr lang="en-US" b="1" dirty="0"/>
              <a:t>Watch List Update – Long Duration </a:t>
            </a:r>
            <a:endParaRPr lang="en-US" dirty="0"/>
          </a:p>
        </p:txBody>
      </p:sp>
      <p:sp>
        <p:nvSpPr>
          <p:cNvPr id="4" name="Slide Number Placeholder 3">
            <a:extLst>
              <a:ext uri="{FF2B5EF4-FFF2-40B4-BE49-F238E27FC236}">
                <a16:creationId xmlns:a16="http://schemas.microsoft.com/office/drawing/2014/main" id="{6FBF08F7-2F97-41F8-8E7B-9B9597BC2FF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DA31DCE0-5771-C7A6-0A3A-533FFE49395E}"/>
              </a:ext>
            </a:extLst>
          </p:cNvPr>
          <p:cNvGraphicFramePr>
            <a:graphicFrameLocks noGrp="1"/>
          </p:cNvGraphicFramePr>
          <p:nvPr>
            <p:ph idx="1"/>
          </p:nvPr>
        </p:nvGraphicFramePr>
        <p:xfrm>
          <a:off x="1028699" y="1794927"/>
          <a:ext cx="4020312" cy="3434969"/>
        </p:xfrm>
        <a:graphic>
          <a:graphicData uri="http://schemas.openxmlformats.org/drawingml/2006/table">
            <a:tbl>
              <a:tblPr/>
              <a:tblGrid>
                <a:gridCol w="1776417">
                  <a:extLst>
                    <a:ext uri="{9D8B030D-6E8A-4147-A177-3AD203B41FA5}">
                      <a16:colId xmlns:a16="http://schemas.microsoft.com/office/drawing/2014/main" val="2861545710"/>
                    </a:ext>
                  </a:extLst>
                </a:gridCol>
                <a:gridCol w="747965">
                  <a:extLst>
                    <a:ext uri="{9D8B030D-6E8A-4147-A177-3AD203B41FA5}">
                      <a16:colId xmlns:a16="http://schemas.microsoft.com/office/drawing/2014/main" val="3919977984"/>
                    </a:ext>
                  </a:extLst>
                </a:gridCol>
                <a:gridCol w="747965">
                  <a:extLst>
                    <a:ext uri="{9D8B030D-6E8A-4147-A177-3AD203B41FA5}">
                      <a16:colId xmlns:a16="http://schemas.microsoft.com/office/drawing/2014/main" val="2642676903"/>
                    </a:ext>
                  </a:extLst>
                </a:gridCol>
                <a:gridCol w="747965">
                  <a:extLst>
                    <a:ext uri="{9D8B030D-6E8A-4147-A177-3AD203B41FA5}">
                      <a16:colId xmlns:a16="http://schemas.microsoft.com/office/drawing/2014/main" val="2636796398"/>
                    </a:ext>
                  </a:extLst>
                </a:gridCol>
              </a:tblGrid>
              <a:tr h="358877">
                <a:tc>
                  <a:txBody>
                    <a:bodyPr/>
                    <a:lstStyle/>
                    <a:p>
                      <a:pPr algn="l" fontAlgn="b"/>
                      <a:r>
                        <a:rPr lang="en-US" sz="1600" b="0" i="0" u="none" strike="noStrike">
                          <a:solidFill>
                            <a:srgbClr val="000000"/>
                          </a:solidFill>
                          <a:effectLst/>
                          <a:latin typeface="Calibri" panose="020F0502020204030204" pitchFamily="34" charset="0"/>
                        </a:rPr>
                        <a:t>Manulife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100" b="0" i="0" u="none" strike="noStrike">
                          <a:solidFill>
                            <a:srgbClr val="000000"/>
                          </a:solidFill>
                          <a:effectLst/>
                          <a:latin typeface="Calibri" panose="020F0502020204030204" pitchFamily="34" charset="0"/>
                        </a:rPr>
                        <a:t>Jan-24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Feb-24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Mar-24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163861353"/>
                  </a:ext>
                </a:extLst>
              </a:tr>
              <a:tr h="512682">
                <a:tc>
                  <a:txBody>
                    <a:bodyPr/>
                    <a:lstStyle/>
                    <a:p>
                      <a:pPr algn="l" fontAlgn="b"/>
                      <a:r>
                        <a:rPr lang="en-US" sz="1100" b="1" i="0" u="none" strike="noStrike">
                          <a:solidFill>
                            <a:srgbClr val="000000"/>
                          </a:solidFill>
                          <a:effectLst/>
                          <a:latin typeface="Calibri" panose="020F0502020204030204" pitchFamily="34" charset="0"/>
                        </a:rPr>
                        <a:t>3 Month Outperformance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extLst>
                  <a:ext uri="{0D108BD9-81ED-4DB2-BD59-A6C34878D82A}">
                    <a16:rowId xmlns:a16="http://schemas.microsoft.com/office/drawing/2014/main" val="2332029922"/>
                  </a:ext>
                </a:extLst>
              </a:tr>
              <a:tr h="512682">
                <a:tc>
                  <a:txBody>
                    <a:bodyPr/>
                    <a:lstStyle/>
                    <a:p>
                      <a:pPr algn="l" fontAlgn="b"/>
                      <a:r>
                        <a:rPr lang="en-US" sz="1100" b="1" i="0" u="none" strike="noStrike">
                          <a:solidFill>
                            <a:srgbClr val="000000"/>
                          </a:solidFill>
                          <a:effectLst/>
                          <a:latin typeface="Calibri" panose="020F0502020204030204" pitchFamily="34" charset="0"/>
                        </a:rPr>
                        <a:t>Monthly Outperformance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0.15%</a:t>
                      </a:r>
                    </a:p>
                  </a:txBody>
                  <a:tcPr marL="9525" marR="9525" marT="9525" marB="0" anchor="b">
                    <a:lnL>
                      <a:noFill/>
                    </a:lnL>
                    <a:lnR>
                      <a:noFill/>
                    </a:lnR>
                    <a:lnT>
                      <a:noFill/>
                    </a:lnT>
                    <a:lnB>
                      <a:noFill/>
                    </a:lnB>
                  </a:tcPr>
                </a:tc>
                <a:tc>
                  <a:txBody>
                    <a:bodyPr/>
                    <a:lstStyle/>
                    <a:p>
                      <a:pPr algn="ctr" fontAlgn="b"/>
                      <a:r>
                        <a:rPr lang="en-US" sz="1100" b="0" i="0" u="none" strike="noStrike">
                          <a:solidFill>
                            <a:srgbClr val="FF0000"/>
                          </a:solidFill>
                          <a:effectLst/>
                          <a:latin typeface="Calibri" panose="020F0502020204030204" pitchFamily="34" charset="0"/>
                        </a:rPr>
                        <a:t>-0.10%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0.17%</a:t>
                      </a:r>
                    </a:p>
                  </a:txBody>
                  <a:tcPr marL="9525" marR="9525" marT="9525" marB="0" anchor="b">
                    <a:lnL>
                      <a:noFill/>
                    </a:lnL>
                    <a:lnR>
                      <a:noFill/>
                    </a:lnR>
                    <a:lnT>
                      <a:noFill/>
                    </a:lnT>
                    <a:lnB>
                      <a:noFill/>
                    </a:lnB>
                  </a:tcPr>
                </a:tc>
                <a:extLst>
                  <a:ext uri="{0D108BD9-81ED-4DB2-BD59-A6C34878D82A}">
                    <a16:rowId xmlns:a16="http://schemas.microsoft.com/office/drawing/2014/main" val="1988678521"/>
                  </a:ext>
                </a:extLst>
              </a:tr>
              <a:tr h="1025364">
                <a:tc>
                  <a:txBody>
                    <a:bodyPr/>
                    <a:lstStyle/>
                    <a:p>
                      <a:pPr algn="l" fontAlgn="b"/>
                      <a:r>
                        <a:rPr lang="en-US" sz="1100" b="1" i="0" u="none" strike="noStrike">
                          <a:solidFill>
                            <a:srgbClr val="000000"/>
                          </a:solidFill>
                          <a:effectLst/>
                          <a:latin typeface="Calibri" panose="020F0502020204030204" pitchFamily="34" charset="0"/>
                        </a:rPr>
                        <a:t>Cumulative Outperformance (Linked) from Watch List Inception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0.15%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0.05%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0.22%</a:t>
                      </a:r>
                    </a:p>
                  </a:txBody>
                  <a:tcPr marL="9525" marR="9525" marT="9525" marB="0" anchor="b">
                    <a:lnL>
                      <a:noFill/>
                    </a:lnL>
                    <a:lnR>
                      <a:noFill/>
                    </a:lnR>
                    <a:lnT>
                      <a:noFill/>
                    </a:lnT>
                    <a:lnB>
                      <a:noFill/>
                    </a:lnB>
                  </a:tcPr>
                </a:tc>
                <a:extLst>
                  <a:ext uri="{0D108BD9-81ED-4DB2-BD59-A6C34878D82A}">
                    <a16:rowId xmlns:a16="http://schemas.microsoft.com/office/drawing/2014/main" val="2070357859"/>
                  </a:ext>
                </a:extLst>
              </a:tr>
              <a:tr h="256341">
                <a:tc>
                  <a:txBody>
                    <a:bodyPr/>
                    <a:lstStyle/>
                    <a:p>
                      <a:pPr algn="l" fontAlgn="b"/>
                      <a:r>
                        <a:rPr lang="en-US" sz="1100" b="1" i="0" u="none" strike="noStrike">
                          <a:solidFill>
                            <a:srgbClr val="000000"/>
                          </a:solidFill>
                          <a:effectLst/>
                          <a:latin typeface="Calibri" panose="020F0502020204030204" pitchFamily="34" charset="0"/>
                        </a:rPr>
                        <a:t>1 Month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3220669250"/>
                  </a:ext>
                </a:extLst>
              </a:tr>
              <a:tr h="512682">
                <a:tc>
                  <a:txBody>
                    <a:bodyPr/>
                    <a:lstStyle/>
                    <a:p>
                      <a:pPr algn="l" fontAlgn="b"/>
                      <a:r>
                        <a:rPr lang="en-US" sz="1100" b="1" i="0" u="none" strike="noStrike">
                          <a:solidFill>
                            <a:srgbClr val="000000"/>
                          </a:solidFill>
                          <a:effectLst/>
                          <a:latin typeface="Calibri" panose="020F0502020204030204" pitchFamily="34" charset="0"/>
                        </a:rPr>
                        <a:t>Rolling 3 Month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3955432680"/>
                  </a:ext>
                </a:extLst>
              </a:tr>
              <a:tr h="256341">
                <a:tc>
                  <a:txBody>
                    <a:bodyPr/>
                    <a:lstStyle/>
                    <a:p>
                      <a:pPr algn="l" fontAlgn="b"/>
                      <a:r>
                        <a:rPr lang="en-US" sz="1100" b="1" i="0" u="none" strike="noStrike">
                          <a:solidFill>
                            <a:srgbClr val="000000"/>
                          </a:solidFill>
                          <a:effectLst/>
                          <a:latin typeface="Calibri" panose="020F0502020204030204" pitchFamily="34" charset="0"/>
                        </a:rPr>
                        <a:t>1 Year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423283"/>
                  </a:ext>
                </a:extLst>
              </a:tr>
            </a:tbl>
          </a:graphicData>
        </a:graphic>
      </p:graphicFrame>
      <p:graphicFrame>
        <p:nvGraphicFramePr>
          <p:cNvPr id="8" name="Table 7">
            <a:extLst>
              <a:ext uri="{FF2B5EF4-FFF2-40B4-BE49-F238E27FC236}">
                <a16:creationId xmlns:a16="http://schemas.microsoft.com/office/drawing/2014/main" id="{7FBDF33B-27C0-4C19-15F6-539429E64D0D}"/>
              </a:ext>
            </a:extLst>
          </p:cNvPr>
          <p:cNvGraphicFramePr>
            <a:graphicFrameLocks noGrp="1"/>
          </p:cNvGraphicFramePr>
          <p:nvPr/>
        </p:nvGraphicFramePr>
        <p:xfrm>
          <a:off x="6557772" y="1794927"/>
          <a:ext cx="3244596" cy="3434969"/>
        </p:xfrm>
        <a:graphic>
          <a:graphicData uri="http://schemas.openxmlformats.org/drawingml/2006/table">
            <a:tbl>
              <a:tblPr/>
              <a:tblGrid>
                <a:gridCol w="2283234">
                  <a:extLst>
                    <a:ext uri="{9D8B030D-6E8A-4147-A177-3AD203B41FA5}">
                      <a16:colId xmlns:a16="http://schemas.microsoft.com/office/drawing/2014/main" val="1588602209"/>
                    </a:ext>
                  </a:extLst>
                </a:gridCol>
                <a:gridCol w="961362">
                  <a:extLst>
                    <a:ext uri="{9D8B030D-6E8A-4147-A177-3AD203B41FA5}">
                      <a16:colId xmlns:a16="http://schemas.microsoft.com/office/drawing/2014/main" val="1456889718"/>
                    </a:ext>
                  </a:extLst>
                </a:gridCol>
              </a:tblGrid>
              <a:tr h="358877">
                <a:tc>
                  <a:txBody>
                    <a:bodyPr/>
                    <a:lstStyle/>
                    <a:p>
                      <a:pPr algn="l" fontAlgn="b"/>
                      <a:r>
                        <a:rPr lang="en-US" sz="1600" b="0" i="0" u="none" strike="noStrike">
                          <a:solidFill>
                            <a:srgbClr val="000000"/>
                          </a:solidFill>
                          <a:effectLst/>
                          <a:latin typeface="Calibri" panose="020F0502020204030204" pitchFamily="34" charset="0"/>
                        </a:rPr>
                        <a:t>Insight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b"/>
                      <a:r>
                        <a:rPr lang="en-US" sz="1100" b="0" i="0" u="none" strike="noStrike">
                          <a:solidFill>
                            <a:srgbClr val="000000"/>
                          </a:solidFill>
                          <a:effectLst/>
                          <a:latin typeface="Calibri" panose="020F0502020204030204" pitchFamily="34" charset="0"/>
                        </a:rPr>
                        <a:t>Mar-24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12478548"/>
                  </a:ext>
                </a:extLst>
              </a:tr>
              <a:tr h="512682">
                <a:tc>
                  <a:txBody>
                    <a:bodyPr/>
                    <a:lstStyle/>
                    <a:p>
                      <a:pPr algn="l" fontAlgn="b"/>
                      <a:r>
                        <a:rPr lang="en-US" sz="1100" b="1" i="0" u="none" strike="noStrike">
                          <a:solidFill>
                            <a:srgbClr val="000000"/>
                          </a:solidFill>
                          <a:effectLst/>
                          <a:latin typeface="Calibri" panose="020F0502020204030204" pitchFamily="34" charset="0"/>
                        </a:rPr>
                        <a:t>3 Month Outperformance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Yes</a:t>
                      </a:r>
                    </a:p>
                  </a:txBody>
                  <a:tcPr marL="9525" marR="9525" marT="9525" marB="0" anchor="b">
                    <a:lnL>
                      <a:noFill/>
                    </a:lnL>
                    <a:lnR>
                      <a:noFill/>
                    </a:lnR>
                    <a:lnT>
                      <a:noFill/>
                    </a:lnT>
                    <a:lnB>
                      <a:noFill/>
                    </a:lnB>
                  </a:tcPr>
                </a:tc>
                <a:extLst>
                  <a:ext uri="{0D108BD9-81ED-4DB2-BD59-A6C34878D82A}">
                    <a16:rowId xmlns:a16="http://schemas.microsoft.com/office/drawing/2014/main" val="3148071332"/>
                  </a:ext>
                </a:extLst>
              </a:tr>
              <a:tr h="512682">
                <a:tc>
                  <a:txBody>
                    <a:bodyPr/>
                    <a:lstStyle/>
                    <a:p>
                      <a:pPr algn="l" fontAlgn="b"/>
                      <a:r>
                        <a:rPr lang="en-US" sz="1100" b="1" i="0" u="none" strike="noStrike" dirty="0">
                          <a:solidFill>
                            <a:srgbClr val="000000"/>
                          </a:solidFill>
                          <a:effectLst/>
                          <a:latin typeface="Calibri" panose="020F0502020204030204" pitchFamily="34" charset="0"/>
                        </a:rPr>
                        <a:t>Monthly Outperformance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0.14%</a:t>
                      </a:r>
                    </a:p>
                  </a:txBody>
                  <a:tcPr marL="9525" marR="9525" marT="9525" marB="0" anchor="b">
                    <a:lnL>
                      <a:noFill/>
                    </a:lnL>
                    <a:lnR>
                      <a:noFill/>
                    </a:lnR>
                    <a:lnT>
                      <a:noFill/>
                    </a:lnT>
                    <a:lnB>
                      <a:noFill/>
                    </a:lnB>
                  </a:tcPr>
                </a:tc>
                <a:extLst>
                  <a:ext uri="{0D108BD9-81ED-4DB2-BD59-A6C34878D82A}">
                    <a16:rowId xmlns:a16="http://schemas.microsoft.com/office/drawing/2014/main" val="4237700077"/>
                  </a:ext>
                </a:extLst>
              </a:tr>
              <a:tr h="1025364">
                <a:tc>
                  <a:txBody>
                    <a:bodyPr/>
                    <a:lstStyle/>
                    <a:p>
                      <a:pPr algn="l" fontAlgn="b"/>
                      <a:r>
                        <a:rPr lang="en-US" sz="1100" b="1" i="0" u="none" strike="noStrike">
                          <a:solidFill>
                            <a:srgbClr val="000000"/>
                          </a:solidFill>
                          <a:effectLst/>
                          <a:latin typeface="Calibri" panose="020F0502020204030204" pitchFamily="34" charset="0"/>
                        </a:rPr>
                        <a:t>Cumulative Outperformance (Linked) from Watch List Inception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0.14%</a:t>
                      </a:r>
                    </a:p>
                  </a:txBody>
                  <a:tcPr marL="9525" marR="9525" marT="9525" marB="0" anchor="b">
                    <a:lnL>
                      <a:noFill/>
                    </a:lnL>
                    <a:lnR>
                      <a:noFill/>
                    </a:lnR>
                    <a:lnT>
                      <a:noFill/>
                    </a:lnT>
                    <a:lnB>
                      <a:noFill/>
                    </a:lnB>
                  </a:tcPr>
                </a:tc>
                <a:extLst>
                  <a:ext uri="{0D108BD9-81ED-4DB2-BD59-A6C34878D82A}">
                    <a16:rowId xmlns:a16="http://schemas.microsoft.com/office/drawing/2014/main" val="1718465288"/>
                  </a:ext>
                </a:extLst>
              </a:tr>
              <a:tr h="256341">
                <a:tc>
                  <a:txBody>
                    <a:bodyPr/>
                    <a:lstStyle/>
                    <a:p>
                      <a:pPr algn="l" fontAlgn="b"/>
                      <a:r>
                        <a:rPr lang="en-US" sz="1100" b="1" i="0" u="none" strike="noStrike">
                          <a:solidFill>
                            <a:srgbClr val="000000"/>
                          </a:solidFill>
                          <a:effectLst/>
                          <a:latin typeface="Calibri" panose="020F0502020204030204" pitchFamily="34" charset="0"/>
                        </a:rPr>
                        <a:t>1 Month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3833905385"/>
                  </a:ext>
                </a:extLst>
              </a:tr>
              <a:tr h="512682">
                <a:tc>
                  <a:txBody>
                    <a:bodyPr/>
                    <a:lstStyle/>
                    <a:p>
                      <a:pPr algn="l" fontAlgn="b"/>
                      <a:r>
                        <a:rPr lang="en-US" sz="1100" b="1" i="0" u="none" strike="noStrike">
                          <a:solidFill>
                            <a:srgbClr val="000000"/>
                          </a:solidFill>
                          <a:effectLst/>
                          <a:latin typeface="Calibri" panose="020F0502020204030204" pitchFamily="34" charset="0"/>
                        </a:rPr>
                        <a:t>Rolling 3 Month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4066495878"/>
                  </a:ext>
                </a:extLst>
              </a:tr>
              <a:tr h="256341">
                <a:tc>
                  <a:txBody>
                    <a:bodyPr/>
                    <a:lstStyle/>
                    <a:p>
                      <a:pPr algn="l" fontAlgn="b"/>
                      <a:r>
                        <a:rPr lang="en-US" sz="1100" b="1" i="0" u="none" strike="noStrike">
                          <a:solidFill>
                            <a:srgbClr val="000000"/>
                          </a:solidFill>
                          <a:effectLst/>
                          <a:latin typeface="Calibri" panose="020F0502020204030204" pitchFamily="34" charset="0"/>
                        </a:rPr>
                        <a:t>1 Year Return Rank</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421454"/>
                  </a:ext>
                </a:extLst>
              </a:tr>
            </a:tbl>
          </a:graphicData>
        </a:graphic>
      </p:graphicFrame>
    </p:spTree>
    <p:extLst>
      <p:ext uri="{BB962C8B-B14F-4D97-AF65-F5344CB8AC3E}">
        <p14:creationId xmlns:p14="http://schemas.microsoft.com/office/powerpoint/2010/main" val="2213553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Intermediate Duration </a:t>
            </a:r>
            <a:r>
              <a:rPr lang="en-US" sz="2200" b="1" dirty="0"/>
              <a:t>(March 31, 2024)</a:t>
            </a:r>
            <a:endParaRPr lang="en-US" sz="22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4CF07A6D-CD8D-D841-0710-8D212EE0E409}"/>
              </a:ext>
            </a:extLst>
          </p:cNvPr>
          <p:cNvGraphicFramePr>
            <a:graphicFrameLocks noGrp="1"/>
          </p:cNvGraphicFramePr>
          <p:nvPr/>
        </p:nvGraphicFramePr>
        <p:xfrm>
          <a:off x="2007618" y="1351089"/>
          <a:ext cx="8069066" cy="4702240"/>
        </p:xfrm>
        <a:graphic>
          <a:graphicData uri="http://schemas.openxmlformats.org/drawingml/2006/table">
            <a:tbl>
              <a:tblPr/>
              <a:tblGrid>
                <a:gridCol w="2299583">
                  <a:extLst>
                    <a:ext uri="{9D8B030D-6E8A-4147-A177-3AD203B41FA5}">
                      <a16:colId xmlns:a16="http://schemas.microsoft.com/office/drawing/2014/main" val="1546173188"/>
                    </a:ext>
                  </a:extLst>
                </a:gridCol>
                <a:gridCol w="643335">
                  <a:extLst>
                    <a:ext uri="{9D8B030D-6E8A-4147-A177-3AD203B41FA5}">
                      <a16:colId xmlns:a16="http://schemas.microsoft.com/office/drawing/2014/main" val="1212966843"/>
                    </a:ext>
                  </a:extLst>
                </a:gridCol>
                <a:gridCol w="643335">
                  <a:extLst>
                    <a:ext uri="{9D8B030D-6E8A-4147-A177-3AD203B41FA5}">
                      <a16:colId xmlns:a16="http://schemas.microsoft.com/office/drawing/2014/main" val="967493205"/>
                    </a:ext>
                  </a:extLst>
                </a:gridCol>
                <a:gridCol w="636491">
                  <a:extLst>
                    <a:ext uri="{9D8B030D-6E8A-4147-A177-3AD203B41FA5}">
                      <a16:colId xmlns:a16="http://schemas.microsoft.com/office/drawing/2014/main" val="3659047846"/>
                    </a:ext>
                  </a:extLst>
                </a:gridCol>
                <a:gridCol w="636491">
                  <a:extLst>
                    <a:ext uri="{9D8B030D-6E8A-4147-A177-3AD203B41FA5}">
                      <a16:colId xmlns:a16="http://schemas.microsoft.com/office/drawing/2014/main" val="1324813102"/>
                    </a:ext>
                  </a:extLst>
                </a:gridCol>
                <a:gridCol w="636491">
                  <a:extLst>
                    <a:ext uri="{9D8B030D-6E8A-4147-A177-3AD203B41FA5}">
                      <a16:colId xmlns:a16="http://schemas.microsoft.com/office/drawing/2014/main" val="1027596432"/>
                    </a:ext>
                  </a:extLst>
                </a:gridCol>
                <a:gridCol w="643335">
                  <a:extLst>
                    <a:ext uri="{9D8B030D-6E8A-4147-A177-3AD203B41FA5}">
                      <a16:colId xmlns:a16="http://schemas.microsoft.com/office/drawing/2014/main" val="1112630676"/>
                    </a:ext>
                  </a:extLst>
                </a:gridCol>
                <a:gridCol w="643335">
                  <a:extLst>
                    <a:ext uri="{9D8B030D-6E8A-4147-A177-3AD203B41FA5}">
                      <a16:colId xmlns:a16="http://schemas.microsoft.com/office/drawing/2014/main" val="4018672570"/>
                    </a:ext>
                  </a:extLst>
                </a:gridCol>
                <a:gridCol w="643335">
                  <a:extLst>
                    <a:ext uri="{9D8B030D-6E8A-4147-A177-3AD203B41FA5}">
                      <a16:colId xmlns:a16="http://schemas.microsoft.com/office/drawing/2014/main" val="2816190684"/>
                    </a:ext>
                  </a:extLst>
                </a:gridCol>
                <a:gridCol w="643335">
                  <a:extLst>
                    <a:ext uri="{9D8B030D-6E8A-4147-A177-3AD203B41FA5}">
                      <a16:colId xmlns:a16="http://schemas.microsoft.com/office/drawing/2014/main" val="2716998208"/>
                    </a:ext>
                  </a:extLst>
                </a:gridCol>
              </a:tblGrid>
              <a:tr h="227638">
                <a:tc>
                  <a:txBody>
                    <a:bodyPr/>
                    <a:lstStyle/>
                    <a:p>
                      <a:pPr algn="l" fontAlgn="b"/>
                      <a:r>
                        <a:rPr lang="en-US" sz="1100" b="1" i="0" u="none" strike="noStrike">
                          <a:solidFill>
                            <a:srgbClr val="000000"/>
                          </a:solidFill>
                          <a:effectLst/>
                          <a:latin typeface="Calibri" panose="020F0502020204030204" pitchFamily="34" charset="0"/>
                        </a:rPr>
                        <a:t>INTERMEDIATE DURATION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l" fontAlgn="b"/>
                      <a:r>
                        <a:rPr lang="fr-FR" sz="1000" b="0" i="0" u="none" strike="noStrike">
                          <a:solidFill>
                            <a:srgbClr val="000000"/>
                          </a:solidFill>
                          <a:effectLst/>
                          <a:latin typeface="Arial" panose="020B0604020202020204" pitchFamily="34" charset="0"/>
                        </a:rPr>
                        <a:t>Danger Zone 6 - 8 Months</a:t>
                      </a:r>
                    </a:p>
                  </a:txBody>
                  <a:tcPr marL="9525" marR="9525" marT="9525" marB="0" anchor="b">
                    <a:lnL>
                      <a:noFill/>
                    </a:lnL>
                    <a:lnR>
                      <a:noFill/>
                    </a:lnR>
                    <a:lnT>
                      <a:noFill/>
                    </a:lnT>
                    <a:lnB>
                      <a:noFill/>
                    </a:lnB>
                    <a:solidFill>
                      <a:srgbClr val="E282C9"/>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81425280"/>
                  </a:ext>
                </a:extLst>
              </a:tr>
              <a:tr h="239020">
                <a:tc>
                  <a:txBody>
                    <a:bodyPr/>
                    <a:lstStyle/>
                    <a:p>
                      <a:pPr algn="l" fontAlgn="b"/>
                      <a:r>
                        <a:rPr lang="en-US" sz="1000" b="0" i="0" u="none" strike="noStrike">
                          <a:solidFill>
                            <a:srgbClr val="000000"/>
                          </a:solidFill>
                          <a:effectLst/>
                          <a:latin typeface="Arial" panose="020B0604020202020204" pitchFamily="34" charset="0"/>
                        </a:rPr>
                        <a:t>QUANTITATIVE FACTORS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US" sz="1000" b="0" i="0" u="none" strike="noStrike">
                          <a:solidFill>
                            <a:srgbClr val="000000"/>
                          </a:solidFill>
                          <a:effectLst/>
                          <a:latin typeface="Arial" panose="020B0604020202020204" pitchFamily="34" charset="0"/>
                        </a:rPr>
                        <a:t>Max Exceeded 9 Months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061734"/>
                  </a:ext>
                </a:extLst>
              </a:tr>
              <a:tr h="227638">
                <a:tc>
                  <a:txBody>
                    <a:bodyPr/>
                    <a:lstStyle/>
                    <a:p>
                      <a:pPr algn="l" fontAlgn="b"/>
                      <a:r>
                        <a:rPr lang="en-US" sz="1000" b="1" i="0" u="none" strike="noStrike">
                          <a:solidFill>
                            <a:srgbClr val="000000"/>
                          </a:solidFill>
                          <a:effectLst/>
                          <a:latin typeface="Arial" panose="020B0604020202020204" pitchFamily="34" charset="0"/>
                        </a:rPr>
                        <a:t>Any of the Following Conditions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70025"/>
                  </a:ext>
                </a:extLst>
              </a:tr>
              <a:tr h="227638">
                <a:tc gridSpan="10">
                  <a:txBody>
                    <a:bodyPr/>
                    <a:lstStyle/>
                    <a:p>
                      <a:pPr algn="ctr" fontAlgn="b"/>
                      <a:r>
                        <a:rPr lang="en-US" sz="1000" b="0" i="0" u="none" strike="noStrike">
                          <a:solidFill>
                            <a:srgbClr val="000000"/>
                          </a:solidFill>
                          <a:effectLst/>
                          <a:latin typeface="Arial" panose="020B0604020202020204" pitchFamily="34" charset="0"/>
                        </a:rPr>
                        <a:t>(#1) Trailing 5-Year Annualized Net Performance Below Benchmark </a:t>
                      </a:r>
                      <a:r>
                        <a:rPr lang="en-US" sz="1000" b="1" i="0" u="none" strike="noStrike">
                          <a:solidFill>
                            <a:srgbClr val="000000"/>
                          </a:solidFill>
                          <a:effectLst/>
                          <a:latin typeface="Arial" panose="020B0604020202020204" pitchFamily="34" charset="0"/>
                        </a:rPr>
                        <a:t>for 6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8382478"/>
                  </a:ext>
                </a:extLst>
              </a:tr>
              <a:tr h="352839">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9675800"/>
                  </a:ext>
                </a:extLst>
              </a:tr>
              <a:tr h="965184">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2400714"/>
                  </a:ext>
                </a:extLst>
              </a:tr>
              <a:tr h="227638">
                <a:tc gridSpan="10">
                  <a:txBody>
                    <a:bodyPr/>
                    <a:lstStyle/>
                    <a:p>
                      <a:pPr algn="ctr" fontAlgn="b"/>
                      <a:r>
                        <a:rPr lang="en-US" sz="1000" b="0" i="0" u="none" strike="noStrike">
                          <a:solidFill>
                            <a:srgbClr val="000000"/>
                          </a:solidFill>
                          <a:effectLst/>
                          <a:latin typeface="Arial" panose="020B0604020202020204" pitchFamily="34" charset="0"/>
                        </a:rPr>
                        <a:t>(#2) Trailing 3-Year Annualized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0354988"/>
                  </a:ext>
                </a:extLst>
              </a:tr>
              <a:tr h="347527">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5046199"/>
                  </a:ext>
                </a:extLst>
              </a:tr>
              <a:tr h="211703">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9780397"/>
                  </a:ext>
                </a:extLst>
              </a:tr>
              <a:tr h="227638">
                <a:tc gridSpan="10">
                  <a:txBody>
                    <a:bodyPr/>
                    <a:lstStyle/>
                    <a:p>
                      <a:pPr algn="ctr" fontAlgn="b"/>
                      <a:r>
                        <a:rPr lang="en-US" sz="1000" b="0" i="0" u="none" strike="noStrike">
                          <a:solidFill>
                            <a:srgbClr val="000000"/>
                          </a:solidFill>
                          <a:effectLst/>
                          <a:latin typeface="Arial" panose="020B0604020202020204" pitchFamily="34" charset="0"/>
                        </a:rPr>
                        <a:t>(#3) Mgr's (1 &amp; 3 Year) Risk-Adjusted Ranking </a:t>
                      </a:r>
                      <a:r>
                        <a:rPr lang="en-US" sz="1000" b="1" i="0" u="none" strike="noStrike">
                          <a:solidFill>
                            <a:srgbClr val="000000"/>
                          </a:solidFill>
                          <a:effectLst/>
                          <a:latin typeface="Arial" panose="020B0604020202020204" pitchFamily="34" charset="0"/>
                        </a:rPr>
                        <a:t>LAST</a:t>
                      </a:r>
                      <a:r>
                        <a:rPr lang="en-US" sz="1000" b="0" i="0" u="none" strike="noStrike">
                          <a:solidFill>
                            <a:srgbClr val="000000"/>
                          </a:solidFill>
                          <a:effectLst/>
                          <a:latin typeface="Arial" panose="020B0604020202020204" pitchFamily="34" charset="0"/>
                        </a:rPr>
                        <a:t>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6029544"/>
                  </a:ext>
                </a:extLst>
              </a:tr>
              <a:tr h="352839">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2785284"/>
                  </a:ext>
                </a:extLst>
              </a:tr>
              <a:tr h="302758">
                <a:tc>
                  <a:txBody>
                    <a:bodyPr/>
                    <a:lstStyle/>
                    <a:p>
                      <a:pPr algn="ctr" fontAlgn="b"/>
                      <a:r>
                        <a:rPr lang="en-US" sz="800" b="0" i="0" u="none" strike="noStrike">
                          <a:solidFill>
                            <a:srgbClr val="000000"/>
                          </a:solidFill>
                          <a:effectLst/>
                          <a:latin typeface="Arial" panose="020B0604020202020204" pitchFamily="34" charset="0"/>
                        </a:rPr>
                        <a:t>Aug, July, June, May 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800" b="0" i="0" u="none" strike="noStrike">
                          <a:solidFill>
                            <a:srgbClr val="000000"/>
                          </a:solidFill>
                          <a:effectLst/>
                          <a:latin typeface="Arial" panose="020B0604020202020204" pitchFamily="34" charset="0"/>
                        </a:rPr>
                        <a:t>Mar, Feb, Jan 24 ; Dec, Nov, Oct, Sept, April 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82C9"/>
                    </a:solidFill>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5555816"/>
                  </a:ext>
                </a:extLst>
              </a:tr>
              <a:tr h="227638">
                <a:tc gridSpan="10">
                  <a:txBody>
                    <a:bodyPr/>
                    <a:lstStyle/>
                    <a:p>
                      <a:pPr algn="ctr" fontAlgn="b"/>
                      <a:r>
                        <a:rPr lang="en-US" sz="1000" b="0" i="0" u="none" strike="noStrike">
                          <a:solidFill>
                            <a:srgbClr val="000000"/>
                          </a:solidFill>
                          <a:effectLst/>
                          <a:latin typeface="Arial" panose="020B0604020202020204" pitchFamily="34" charset="0"/>
                        </a:rPr>
                        <a:t>(#4) Trailing 1-Year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&amp; </a:t>
                      </a:r>
                      <a:r>
                        <a:rPr lang="en-US" sz="1000" b="1" i="0" u="none" strike="noStrike">
                          <a:solidFill>
                            <a:srgbClr val="000000"/>
                          </a:solidFill>
                          <a:effectLst/>
                          <a:latin typeface="Arial" panose="020B0604020202020204" pitchFamily="34" charset="0"/>
                        </a:rPr>
                        <a:t>Bottom Quartile (Last)</a:t>
                      </a:r>
                      <a:r>
                        <a:rPr lang="en-US" sz="1000" b="0" i="0" u="none" strike="noStrike">
                          <a:solidFill>
                            <a:srgbClr val="000000"/>
                          </a:solidFill>
                          <a:effectLst/>
                          <a:latin typeface="Arial" panose="020B0604020202020204" pitchFamily="34" charset="0"/>
                        </a:rPr>
                        <a:t> of Mandate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0137533"/>
                  </a:ext>
                </a:extLst>
              </a:tr>
              <a:tr h="352839">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314855"/>
                  </a:ext>
                </a:extLst>
              </a:tr>
              <a:tr h="211703">
                <a:tc>
                  <a:txBody>
                    <a:bodyPr/>
                    <a:lstStyle/>
                    <a:p>
                      <a:pPr algn="ctr" fontAlgn="b"/>
                      <a:r>
                        <a:rPr lang="en-US" sz="1100" b="0" i="0" u="none" strike="noStrike">
                          <a:solidFill>
                            <a:srgbClr val="000000"/>
                          </a:solidFill>
                          <a:effectLst/>
                          <a:latin typeface="Calibri" panose="020F0502020204030204" pitchFamily="34" charset="0"/>
                        </a:rPr>
                        <a:t>April 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Mar, Feb 24, Sept 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3968097"/>
                  </a:ext>
                </a:extLst>
              </a:tr>
            </a:tbl>
          </a:graphicData>
        </a:graphic>
      </p:graphicFrame>
    </p:spTree>
    <p:extLst>
      <p:ext uri="{BB962C8B-B14F-4D97-AF65-F5344CB8AC3E}">
        <p14:creationId xmlns:p14="http://schemas.microsoft.com/office/powerpoint/2010/main" val="1700474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a:bodyPr>
          <a:lstStyle/>
          <a:p>
            <a:r>
              <a:rPr lang="en-US" sz="3600" b="1" dirty="0"/>
              <a:t>Watch List Worksheet – Long Duration </a:t>
            </a:r>
            <a:r>
              <a:rPr lang="en-US" sz="2700" b="1" dirty="0"/>
              <a:t>(March 31, 2024)</a:t>
            </a:r>
            <a:endParaRPr lang="en-US" sz="27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64AE384E-DF4D-6D2F-8A91-7BC22E0D5F22}"/>
              </a:ext>
            </a:extLst>
          </p:cNvPr>
          <p:cNvGraphicFramePr>
            <a:graphicFrameLocks noGrp="1"/>
          </p:cNvGraphicFramePr>
          <p:nvPr/>
        </p:nvGraphicFramePr>
        <p:xfrm>
          <a:off x="1396216" y="1360552"/>
          <a:ext cx="9128529" cy="4738497"/>
        </p:xfrm>
        <a:graphic>
          <a:graphicData uri="http://schemas.openxmlformats.org/drawingml/2006/table">
            <a:tbl>
              <a:tblPr/>
              <a:tblGrid>
                <a:gridCol w="947624">
                  <a:extLst>
                    <a:ext uri="{9D8B030D-6E8A-4147-A177-3AD203B41FA5}">
                      <a16:colId xmlns:a16="http://schemas.microsoft.com/office/drawing/2014/main" val="2082100370"/>
                    </a:ext>
                  </a:extLst>
                </a:gridCol>
                <a:gridCol w="779498">
                  <a:extLst>
                    <a:ext uri="{9D8B030D-6E8A-4147-A177-3AD203B41FA5}">
                      <a16:colId xmlns:a16="http://schemas.microsoft.com/office/drawing/2014/main" val="2937659262"/>
                    </a:ext>
                  </a:extLst>
                </a:gridCol>
                <a:gridCol w="794782">
                  <a:extLst>
                    <a:ext uri="{9D8B030D-6E8A-4147-A177-3AD203B41FA5}">
                      <a16:colId xmlns:a16="http://schemas.microsoft.com/office/drawing/2014/main" val="333504546"/>
                    </a:ext>
                  </a:extLst>
                </a:gridCol>
                <a:gridCol w="779498">
                  <a:extLst>
                    <a:ext uri="{9D8B030D-6E8A-4147-A177-3AD203B41FA5}">
                      <a16:colId xmlns:a16="http://schemas.microsoft.com/office/drawing/2014/main" val="474923827"/>
                    </a:ext>
                  </a:extLst>
                </a:gridCol>
                <a:gridCol w="840635">
                  <a:extLst>
                    <a:ext uri="{9D8B030D-6E8A-4147-A177-3AD203B41FA5}">
                      <a16:colId xmlns:a16="http://schemas.microsoft.com/office/drawing/2014/main" val="2410232922"/>
                    </a:ext>
                  </a:extLst>
                </a:gridCol>
                <a:gridCol w="905592">
                  <a:extLst>
                    <a:ext uri="{9D8B030D-6E8A-4147-A177-3AD203B41FA5}">
                      <a16:colId xmlns:a16="http://schemas.microsoft.com/office/drawing/2014/main" val="1018397922"/>
                    </a:ext>
                  </a:extLst>
                </a:gridCol>
                <a:gridCol w="840635">
                  <a:extLst>
                    <a:ext uri="{9D8B030D-6E8A-4147-A177-3AD203B41FA5}">
                      <a16:colId xmlns:a16="http://schemas.microsoft.com/office/drawing/2014/main" val="2138333799"/>
                    </a:ext>
                  </a:extLst>
                </a:gridCol>
                <a:gridCol w="825350">
                  <a:extLst>
                    <a:ext uri="{9D8B030D-6E8A-4147-A177-3AD203B41FA5}">
                      <a16:colId xmlns:a16="http://schemas.microsoft.com/office/drawing/2014/main" val="1445780154"/>
                    </a:ext>
                  </a:extLst>
                </a:gridCol>
                <a:gridCol w="779498">
                  <a:extLst>
                    <a:ext uri="{9D8B030D-6E8A-4147-A177-3AD203B41FA5}">
                      <a16:colId xmlns:a16="http://schemas.microsoft.com/office/drawing/2014/main" val="3872410478"/>
                    </a:ext>
                  </a:extLst>
                </a:gridCol>
                <a:gridCol w="855919">
                  <a:extLst>
                    <a:ext uri="{9D8B030D-6E8A-4147-A177-3AD203B41FA5}">
                      <a16:colId xmlns:a16="http://schemas.microsoft.com/office/drawing/2014/main" val="246027696"/>
                    </a:ext>
                  </a:extLst>
                </a:gridCol>
                <a:gridCol w="779498">
                  <a:extLst>
                    <a:ext uri="{9D8B030D-6E8A-4147-A177-3AD203B41FA5}">
                      <a16:colId xmlns:a16="http://schemas.microsoft.com/office/drawing/2014/main" val="1233910288"/>
                    </a:ext>
                  </a:extLst>
                </a:gridCol>
              </a:tblGrid>
              <a:tr h="325953">
                <a:tc gridSpan="2">
                  <a:txBody>
                    <a:bodyPr/>
                    <a:lstStyle/>
                    <a:p>
                      <a:pPr algn="l" fontAlgn="b"/>
                      <a:r>
                        <a:rPr lang="en-US" sz="1000" b="1" i="0" u="none" strike="noStrike">
                          <a:solidFill>
                            <a:srgbClr val="000000"/>
                          </a:solidFill>
                          <a:effectLst/>
                          <a:latin typeface="Calibri" panose="020F0502020204030204" pitchFamily="34" charset="0"/>
                        </a:rPr>
                        <a:t>LONG DURATION</a:t>
                      </a:r>
                    </a:p>
                  </a:txBody>
                  <a:tcPr marL="8776" marR="8776" marT="8776"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a:noFill/>
                    </a:lnB>
                  </a:tcPr>
                </a:tc>
                <a:tc gridSpan="2">
                  <a:txBody>
                    <a:bodyPr/>
                    <a:lstStyle/>
                    <a:p>
                      <a:pPr algn="l" fontAlgn="b"/>
                      <a:r>
                        <a:rPr lang="fr-FR" sz="900" b="0" i="0" u="none" strike="noStrike">
                          <a:solidFill>
                            <a:srgbClr val="000000"/>
                          </a:solidFill>
                          <a:effectLst/>
                          <a:latin typeface="Arial" panose="020B0604020202020204" pitchFamily="34" charset="0"/>
                        </a:rPr>
                        <a:t>Danger Zone 6 - 8 Months</a:t>
                      </a:r>
                    </a:p>
                  </a:txBody>
                  <a:tcPr marL="8776" marR="8776" marT="8776" marB="0" anchor="b">
                    <a:lnL>
                      <a:noFill/>
                    </a:lnL>
                    <a:lnR>
                      <a:noFill/>
                    </a:lnR>
                    <a:lnT>
                      <a:noFill/>
                    </a:lnT>
                    <a:lnB>
                      <a:noFill/>
                    </a:lnB>
                    <a:solidFill>
                      <a:srgbClr val="E282C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a:noFill/>
                    </a:lnB>
                  </a:tcPr>
                </a:tc>
                <a:extLst>
                  <a:ext uri="{0D108BD9-81ED-4DB2-BD59-A6C34878D82A}">
                    <a16:rowId xmlns:a16="http://schemas.microsoft.com/office/drawing/2014/main" val="161235035"/>
                  </a:ext>
                </a:extLst>
              </a:tr>
              <a:tr h="325953">
                <a:tc gridSpan="3">
                  <a:txBody>
                    <a:bodyPr/>
                    <a:lstStyle/>
                    <a:p>
                      <a:pPr algn="l" fontAlgn="b"/>
                      <a:r>
                        <a:rPr lang="en-US" sz="900" b="0" i="0" u="none" strike="noStrike">
                          <a:solidFill>
                            <a:srgbClr val="000000"/>
                          </a:solidFill>
                          <a:effectLst/>
                          <a:latin typeface="Arial" panose="020B0604020202020204" pitchFamily="34" charset="0"/>
                        </a:rPr>
                        <a:t>QUANTITATIVE FACTORS</a:t>
                      </a:r>
                    </a:p>
                  </a:txBody>
                  <a:tcPr marL="8776" marR="8776" marT="877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solidFill>
                            <a:srgbClr val="000000"/>
                          </a:solidFill>
                          <a:effectLst/>
                          <a:latin typeface="Arial" panose="020B0604020202020204" pitchFamily="34" charset="0"/>
                        </a:rPr>
                        <a:t>Max Exceeded for 9 Months</a:t>
                      </a:r>
                    </a:p>
                  </a:txBody>
                  <a:tcPr marL="8776" marR="8776" marT="8776"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76" marR="8776" marT="877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332874"/>
                  </a:ext>
                </a:extLst>
              </a:tr>
              <a:tr h="197547">
                <a:tc gridSpan="3">
                  <a:txBody>
                    <a:bodyPr/>
                    <a:lstStyle/>
                    <a:p>
                      <a:pPr algn="l" fontAlgn="b"/>
                      <a:r>
                        <a:rPr lang="en-US" sz="900" b="1" i="0" u="none" strike="noStrike">
                          <a:solidFill>
                            <a:srgbClr val="000000"/>
                          </a:solidFill>
                          <a:effectLst/>
                          <a:latin typeface="Arial" panose="020B0604020202020204" pitchFamily="34" charset="0"/>
                        </a:rPr>
                        <a:t>Any of the Following Conditions</a:t>
                      </a:r>
                    </a:p>
                  </a:txBody>
                  <a:tcPr marL="8776" marR="8776" marT="877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 </a:t>
                      </a:r>
                    </a:p>
                  </a:txBody>
                  <a:tcPr marL="8776" marR="8776" marT="877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776" marR="8776" marT="877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776" marR="8776" marT="877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776" marR="8776" marT="877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776" marR="8776" marT="877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776" marR="8776" marT="877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776" marR="8776" marT="877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8776" marR="8776" marT="877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28040"/>
                  </a:ext>
                </a:extLst>
              </a:tr>
              <a:tr h="197547">
                <a:tc gridSpan="11">
                  <a:txBody>
                    <a:bodyPr/>
                    <a:lstStyle/>
                    <a:p>
                      <a:pPr algn="ctr" fontAlgn="b"/>
                      <a:r>
                        <a:rPr lang="en-US" sz="900" b="0" i="0" u="none" strike="noStrike">
                          <a:solidFill>
                            <a:srgbClr val="000000"/>
                          </a:solidFill>
                          <a:effectLst/>
                          <a:latin typeface="Arial" panose="020B0604020202020204" pitchFamily="34" charset="0"/>
                        </a:rPr>
                        <a:t>(#1) Trailing 5-Year Annualized Net Performance Below Benchmark </a:t>
                      </a:r>
                      <a:r>
                        <a:rPr lang="en-US" sz="900" b="1" i="0" u="none" strike="noStrike">
                          <a:solidFill>
                            <a:srgbClr val="000000"/>
                          </a:solidFill>
                          <a:effectLst/>
                          <a:latin typeface="Arial" panose="020B0604020202020204" pitchFamily="34" charset="0"/>
                        </a:rPr>
                        <a:t>for 6 of 12 Months</a:t>
                      </a:r>
                      <a:endParaRPr lang="en-US" sz="900" b="0" i="0" u="none" strike="noStrike">
                        <a:solidFill>
                          <a:srgbClr val="000000"/>
                        </a:solidFill>
                        <a:effectLst/>
                        <a:latin typeface="Arial" panose="020B0604020202020204" pitchFamily="34" charset="0"/>
                      </a:endParaRPr>
                    </a:p>
                  </a:txBody>
                  <a:tcPr marL="8776" marR="8776" marT="877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1627111"/>
                  </a:ext>
                </a:extLst>
              </a:tr>
              <a:tr h="306198">
                <a:tc>
                  <a:txBody>
                    <a:bodyPr/>
                    <a:lstStyle/>
                    <a:p>
                      <a:pPr algn="ctr" fontAlgn="b"/>
                      <a:r>
                        <a:rPr lang="en-US" sz="700" b="0" i="0" u="none" strike="noStrike">
                          <a:solidFill>
                            <a:srgbClr val="000000"/>
                          </a:solidFill>
                          <a:effectLst/>
                          <a:latin typeface="Arial" panose="020B0604020202020204" pitchFamily="34" charset="0"/>
                        </a:rPr>
                        <a:t>AmundiPioneer</a:t>
                      </a:r>
                    </a:p>
                  </a:txBody>
                  <a:tcPr marL="8776" marR="8776" marT="87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8776" marR="8776" marT="87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108150"/>
                  </a:ext>
                </a:extLst>
              </a:tr>
              <a:tr h="837600">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36027"/>
                  </a:ext>
                </a:extLst>
              </a:tr>
              <a:tr h="197547">
                <a:tc gridSpan="11">
                  <a:txBody>
                    <a:bodyPr/>
                    <a:lstStyle/>
                    <a:p>
                      <a:pPr algn="ctr" fontAlgn="b"/>
                      <a:r>
                        <a:rPr lang="en-US" sz="900" b="0" i="0" u="none" strike="noStrike">
                          <a:solidFill>
                            <a:srgbClr val="000000"/>
                          </a:solidFill>
                          <a:effectLst/>
                          <a:latin typeface="Arial" panose="020B0604020202020204" pitchFamily="34" charset="0"/>
                        </a:rPr>
                        <a:t>(#2) Trailing 3-Year Annualized Net Performance </a:t>
                      </a:r>
                      <a:r>
                        <a:rPr lang="en-US" sz="900" b="1" i="0" u="none" strike="noStrike">
                          <a:solidFill>
                            <a:srgbClr val="000000"/>
                          </a:solidFill>
                          <a:effectLst/>
                          <a:latin typeface="Arial" panose="020B0604020202020204" pitchFamily="34" charset="0"/>
                        </a:rPr>
                        <a:t>Below</a:t>
                      </a:r>
                      <a:r>
                        <a:rPr lang="en-US" sz="900" b="0" i="0" u="none" strike="noStrike">
                          <a:solidFill>
                            <a:srgbClr val="000000"/>
                          </a:solidFill>
                          <a:effectLst/>
                          <a:latin typeface="Arial" panose="020B0604020202020204" pitchFamily="34" charset="0"/>
                        </a:rPr>
                        <a:t> Benchmark for </a:t>
                      </a:r>
                      <a:r>
                        <a:rPr lang="en-US" sz="900" b="1" i="0" u="none" strike="noStrike">
                          <a:solidFill>
                            <a:srgbClr val="000000"/>
                          </a:solidFill>
                          <a:effectLst/>
                          <a:latin typeface="Arial" panose="020B0604020202020204" pitchFamily="34" charset="0"/>
                        </a:rPr>
                        <a:t>9 out of 12 Months</a:t>
                      </a:r>
                      <a:endParaRPr lang="en-US" sz="900" b="0" i="0" u="none" strike="noStrike">
                        <a:solidFill>
                          <a:srgbClr val="000000"/>
                        </a:solidFill>
                        <a:effectLst/>
                        <a:latin typeface="Arial" panose="020B0604020202020204" pitchFamily="34" charset="0"/>
                      </a:endParaRPr>
                    </a:p>
                  </a:txBody>
                  <a:tcPr marL="8776" marR="8776" marT="877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280054"/>
                  </a:ext>
                </a:extLst>
              </a:tr>
              <a:tr h="301589">
                <a:tc>
                  <a:txBody>
                    <a:bodyPr/>
                    <a:lstStyle/>
                    <a:p>
                      <a:pPr algn="ctr" fontAlgn="b"/>
                      <a:r>
                        <a:rPr lang="en-US" sz="700" b="0" i="0" u="none" strike="noStrike">
                          <a:solidFill>
                            <a:srgbClr val="000000"/>
                          </a:solidFill>
                          <a:effectLst/>
                          <a:latin typeface="Arial" panose="020B0604020202020204" pitchFamily="34" charset="0"/>
                        </a:rPr>
                        <a:t>AmundiPioneer</a:t>
                      </a:r>
                    </a:p>
                  </a:txBody>
                  <a:tcPr marL="8776" marR="8776" marT="87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8776" marR="8776" marT="87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891933"/>
                  </a:ext>
                </a:extLst>
              </a:tr>
              <a:tr h="136307">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279152"/>
                  </a:ext>
                </a:extLst>
              </a:tr>
              <a:tr h="197547">
                <a:tc gridSpan="11">
                  <a:txBody>
                    <a:bodyPr/>
                    <a:lstStyle/>
                    <a:p>
                      <a:pPr algn="ctr" fontAlgn="b"/>
                      <a:r>
                        <a:rPr lang="en-US" sz="900" b="0" i="0" u="none" strike="noStrike">
                          <a:solidFill>
                            <a:srgbClr val="000000"/>
                          </a:solidFill>
                          <a:effectLst/>
                          <a:latin typeface="Arial" panose="020B0604020202020204" pitchFamily="34" charset="0"/>
                        </a:rPr>
                        <a:t>(#3) Mgr's (1 &amp; 3 Year) Risk-Adjusted Ranking in </a:t>
                      </a:r>
                      <a:r>
                        <a:rPr lang="en-US" sz="900" b="1" i="0" u="none" strike="noStrike">
                          <a:solidFill>
                            <a:srgbClr val="000000"/>
                          </a:solidFill>
                          <a:effectLst/>
                          <a:latin typeface="Arial" panose="020B0604020202020204" pitchFamily="34" charset="0"/>
                        </a:rPr>
                        <a:t>Bottom Two </a:t>
                      </a:r>
                      <a:r>
                        <a:rPr lang="en-US" sz="900" b="0" i="0" u="none" strike="noStrike">
                          <a:solidFill>
                            <a:srgbClr val="000000"/>
                          </a:solidFill>
                          <a:effectLst/>
                          <a:latin typeface="Arial" panose="020B0604020202020204" pitchFamily="34" charset="0"/>
                        </a:rPr>
                        <a:t>for </a:t>
                      </a:r>
                      <a:r>
                        <a:rPr lang="en-US" sz="900" b="1" i="0" u="none" strike="noStrike">
                          <a:solidFill>
                            <a:srgbClr val="000000"/>
                          </a:solidFill>
                          <a:effectLst/>
                          <a:latin typeface="Arial" panose="020B0604020202020204" pitchFamily="34" charset="0"/>
                        </a:rPr>
                        <a:t>9 out of 12 Months</a:t>
                      </a:r>
                      <a:endParaRPr lang="en-US" sz="900" b="0" i="0" u="none" strike="noStrike">
                        <a:solidFill>
                          <a:srgbClr val="000000"/>
                        </a:solidFill>
                        <a:effectLst/>
                        <a:latin typeface="Arial" panose="020B0604020202020204" pitchFamily="34" charset="0"/>
                      </a:endParaRPr>
                    </a:p>
                  </a:txBody>
                  <a:tcPr marL="8776" marR="8776" marT="877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6979761"/>
                  </a:ext>
                </a:extLst>
              </a:tr>
              <a:tr h="306198">
                <a:tc>
                  <a:txBody>
                    <a:bodyPr/>
                    <a:lstStyle/>
                    <a:p>
                      <a:pPr algn="ctr" fontAlgn="b"/>
                      <a:r>
                        <a:rPr lang="en-US" sz="700" b="0" i="0" u="none" strike="noStrike">
                          <a:solidFill>
                            <a:srgbClr val="000000"/>
                          </a:solidFill>
                          <a:effectLst/>
                          <a:latin typeface="Arial" panose="020B0604020202020204" pitchFamily="34" charset="0"/>
                        </a:rPr>
                        <a:t>AmundiPioneer</a:t>
                      </a:r>
                    </a:p>
                  </a:txBody>
                  <a:tcPr marL="8776" marR="8776" marT="87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8776" marR="8776" marT="87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24194"/>
                  </a:ext>
                </a:extLst>
              </a:tr>
              <a:tr h="515598">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24 ; Nov, Oct, Sept, July, June, April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Jan 24</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Dec, May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Feb, Jan 24 ; Nov, Oct, Sept, July, June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700" b="0" i="0" u="none" strike="noStrike">
                          <a:solidFill>
                            <a:srgbClr val="000000"/>
                          </a:solidFill>
                          <a:effectLst/>
                          <a:latin typeface="Arial" panose="020B0604020202020204" pitchFamily="34" charset="0"/>
                        </a:rPr>
                        <a:t>Mar, Feb 24, Dec, Aug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Aug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April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741799"/>
                  </a:ext>
                </a:extLst>
              </a:tr>
              <a:tr h="197547">
                <a:tc gridSpan="11">
                  <a:txBody>
                    <a:bodyPr/>
                    <a:lstStyle/>
                    <a:p>
                      <a:pPr algn="ctr" fontAlgn="b"/>
                      <a:r>
                        <a:rPr lang="en-US" sz="900" b="0" i="0" u="none" strike="noStrike">
                          <a:solidFill>
                            <a:srgbClr val="000000"/>
                          </a:solidFill>
                          <a:effectLst/>
                          <a:latin typeface="Arial" panose="020B0604020202020204" pitchFamily="34" charset="0"/>
                        </a:rPr>
                        <a:t>(#4) Trailing 1-Year Net Performance </a:t>
                      </a:r>
                      <a:r>
                        <a:rPr lang="en-US" sz="900" b="1" i="0" u="none" strike="noStrike">
                          <a:solidFill>
                            <a:srgbClr val="000000"/>
                          </a:solidFill>
                          <a:effectLst/>
                          <a:latin typeface="Arial" panose="020B0604020202020204" pitchFamily="34" charset="0"/>
                        </a:rPr>
                        <a:t>Below</a:t>
                      </a:r>
                      <a:r>
                        <a:rPr lang="en-US" sz="900" b="0" i="0" u="none" strike="noStrike">
                          <a:solidFill>
                            <a:srgbClr val="000000"/>
                          </a:solidFill>
                          <a:effectLst/>
                          <a:latin typeface="Arial" panose="020B0604020202020204" pitchFamily="34" charset="0"/>
                        </a:rPr>
                        <a:t> Benchmark &amp; </a:t>
                      </a:r>
                      <a:r>
                        <a:rPr lang="en-US" sz="900" b="1" i="0" u="none" strike="noStrike">
                          <a:solidFill>
                            <a:srgbClr val="000000"/>
                          </a:solidFill>
                          <a:effectLst/>
                          <a:latin typeface="Arial" panose="020B0604020202020204" pitchFamily="34" charset="0"/>
                        </a:rPr>
                        <a:t>Bottom Quartile</a:t>
                      </a: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Bottom 2</a:t>
                      </a:r>
                      <a:r>
                        <a:rPr lang="en-US" sz="900" b="0" i="0" u="none" strike="noStrike">
                          <a:solidFill>
                            <a:srgbClr val="000000"/>
                          </a:solidFill>
                          <a:effectLst/>
                          <a:latin typeface="Arial" panose="020B0604020202020204" pitchFamily="34" charset="0"/>
                        </a:rPr>
                        <a:t>) of Mandate for 9 out of 12 Months</a:t>
                      </a:r>
                    </a:p>
                  </a:txBody>
                  <a:tcPr marL="8776" marR="8776" marT="877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2782811"/>
                  </a:ext>
                </a:extLst>
              </a:tr>
              <a:tr h="306198">
                <a:tc>
                  <a:txBody>
                    <a:bodyPr/>
                    <a:lstStyle/>
                    <a:p>
                      <a:pPr algn="ctr" fontAlgn="b"/>
                      <a:r>
                        <a:rPr lang="en-US" sz="700" b="0" i="0" u="none" strike="noStrike">
                          <a:solidFill>
                            <a:srgbClr val="000000"/>
                          </a:solidFill>
                          <a:effectLst/>
                          <a:latin typeface="Arial" panose="020B0604020202020204" pitchFamily="34" charset="0"/>
                        </a:rPr>
                        <a:t>AmundiPioneer</a:t>
                      </a:r>
                    </a:p>
                  </a:txBody>
                  <a:tcPr marL="8776" marR="8776" marT="87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8776" marR="8776" marT="87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017795"/>
                  </a:ext>
                </a:extLst>
              </a:tr>
              <a:tr h="389168">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Sept, July, June, April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Feb 24, Oct, Sept, July, June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Feb 24</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May, April 23</a:t>
                      </a:r>
                    </a:p>
                  </a:txBody>
                  <a:tcPr marL="8776" marR="8776" marT="87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 </a:t>
                      </a:r>
                    </a:p>
                  </a:txBody>
                  <a:tcPr marL="8776" marR="8776" marT="87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476416"/>
                  </a:ext>
                </a:extLst>
              </a:tr>
            </a:tbl>
          </a:graphicData>
        </a:graphic>
      </p:graphicFrame>
    </p:spTree>
    <p:extLst>
      <p:ext uri="{BB962C8B-B14F-4D97-AF65-F5344CB8AC3E}">
        <p14:creationId xmlns:p14="http://schemas.microsoft.com/office/powerpoint/2010/main" val="614416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06413"/>
            <a:ext cx="8077200" cy="926147"/>
          </a:xfrm>
        </p:spPr>
        <p:txBody>
          <a:bodyPr/>
          <a:lstStyle/>
          <a:p>
            <a:pPr algn="ctr" eaLnBrk="1" hangingPunct="1"/>
            <a:r>
              <a:rPr lang="en-US" b="1" dirty="0">
                <a:solidFill>
                  <a:schemeClr val="tx1"/>
                </a:solidFill>
                <a:latin typeface="+mn-lt"/>
              </a:rPr>
              <a:t>Non-State Operating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1"/>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382000" y="5943779"/>
            <a:ext cx="3810000"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dirty="0">
                <a:solidFill>
                  <a:srgbClr val="15234A"/>
                </a:solidFill>
                <a:latin typeface="Calibri" panose="020F0502020204030204"/>
                <a:cs typeface="Times New Roman" pitchFamily="18" charset="0"/>
              </a:rPr>
              <a:t>* Subject to Floor Provision</a:t>
            </a:r>
          </a:p>
        </p:txBody>
      </p:sp>
      <p:sp>
        <p:nvSpPr>
          <p:cNvPr id="2" name="Slide Number Placeholder 1">
            <a:extLst>
              <a:ext uri="{FF2B5EF4-FFF2-40B4-BE49-F238E27FC236}">
                <a16:creationId xmlns:a16="http://schemas.microsoft.com/office/drawing/2014/main" id="{E461BF5E-C74F-4CB5-912C-6913CBC46D4E}"/>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7</a:t>
            </a:fld>
            <a:endParaRPr lang="en-US" dirty="0">
              <a:solidFill>
                <a:srgbClr val="15234A">
                  <a:tint val="75000"/>
                </a:srgbClr>
              </a:solidFill>
              <a:latin typeface="Calibri" panose="020F0502020204030204"/>
            </a:endParaRPr>
          </a:p>
        </p:txBody>
      </p:sp>
      <p:graphicFrame>
        <p:nvGraphicFramePr>
          <p:cNvPr id="4" name="Chart 3">
            <a:extLst>
              <a:ext uri="{FF2B5EF4-FFF2-40B4-BE49-F238E27FC236}">
                <a16:creationId xmlns:a16="http://schemas.microsoft.com/office/drawing/2014/main" id="{00000000-0008-0000-0200-00000D000000}"/>
              </a:ext>
            </a:extLst>
          </p:cNvPr>
          <p:cNvGraphicFramePr>
            <a:graphicFrameLocks/>
          </p:cNvGraphicFramePr>
          <p:nvPr>
            <p:extLst>
              <p:ext uri="{D42A27DB-BD31-4B8C-83A1-F6EECF244321}">
                <p14:modId xmlns:p14="http://schemas.microsoft.com/office/powerpoint/2010/main" val="1899462523"/>
              </p:ext>
            </p:extLst>
          </p:nvPr>
        </p:nvGraphicFramePr>
        <p:xfrm>
          <a:off x="1025236" y="1348739"/>
          <a:ext cx="10363200" cy="44609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783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3" y="430219"/>
            <a:ext cx="8077200" cy="1048062"/>
          </a:xfrm>
        </p:spPr>
        <p:txBody>
          <a:bodyPr/>
          <a:lstStyle/>
          <a:p>
            <a:pPr algn="ctr" eaLnBrk="1" hangingPunct="1"/>
            <a:r>
              <a:rPr lang="en-US" b="1" dirty="0">
                <a:solidFill>
                  <a:schemeClr val="tx1"/>
                </a:solidFill>
                <a:latin typeface="+mn-lt"/>
              </a:rPr>
              <a:t>Bond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981203" y="144780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EA5301F-1823-47DD-AB72-ABBE211569C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8</a:t>
            </a:fld>
            <a:endParaRPr lang="en-US" dirty="0">
              <a:solidFill>
                <a:srgbClr val="15234A">
                  <a:tint val="75000"/>
                </a:srgbClr>
              </a:solidFill>
              <a:latin typeface="Calibri" panose="020F0502020204030204"/>
            </a:endParaRPr>
          </a:p>
        </p:txBody>
      </p:sp>
      <p:graphicFrame>
        <p:nvGraphicFramePr>
          <p:cNvPr id="4" name="Chart 3">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1222388614"/>
              </p:ext>
            </p:extLst>
          </p:nvPr>
        </p:nvGraphicFramePr>
        <p:xfrm>
          <a:off x="849745" y="1348740"/>
          <a:ext cx="10446327" cy="4756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24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Non-State Operating &amp; Bond Accounts </a:t>
            </a:r>
            <a:br>
              <a:rPr lang="en-US" b="1" dirty="0"/>
            </a:br>
            <a:r>
              <a:rPr lang="en-US" sz="2800" b="1" dirty="0"/>
              <a:t>by type</a:t>
            </a:r>
          </a:p>
        </p:txBody>
      </p:sp>
      <p:graphicFrame>
        <p:nvGraphicFramePr>
          <p:cNvPr id="5" name="Content Placeholder 4"/>
          <p:cNvGraphicFramePr>
            <a:graphicFrameLocks noGrp="1"/>
          </p:cNvGraphicFramePr>
          <p:nvPr>
            <p:ph idx="1"/>
          </p:nvPr>
        </p:nvGraphicFramePr>
        <p:xfrm>
          <a:off x="1288111" y="2257428"/>
          <a:ext cx="4245997" cy="3717141"/>
        </p:xfrm>
        <a:graphic>
          <a:graphicData uri="http://schemas.openxmlformats.org/drawingml/2006/table">
            <a:tbl>
              <a:tblPr firstRow="1" bandRow="1">
                <a:tableStyleId>{5940675A-B579-460E-94D1-54222C63F5DA}</a:tableStyleId>
              </a:tblPr>
              <a:tblGrid>
                <a:gridCol w="1415333">
                  <a:extLst>
                    <a:ext uri="{9D8B030D-6E8A-4147-A177-3AD203B41FA5}">
                      <a16:colId xmlns:a16="http://schemas.microsoft.com/office/drawing/2014/main" val="20000"/>
                    </a:ext>
                  </a:extLst>
                </a:gridCol>
                <a:gridCol w="1851623">
                  <a:extLst>
                    <a:ext uri="{9D8B030D-6E8A-4147-A177-3AD203B41FA5}">
                      <a16:colId xmlns:a16="http://schemas.microsoft.com/office/drawing/2014/main" val="20001"/>
                    </a:ext>
                  </a:extLst>
                </a:gridCol>
                <a:gridCol w="979041">
                  <a:extLst>
                    <a:ext uri="{9D8B030D-6E8A-4147-A177-3AD203B41FA5}">
                      <a16:colId xmlns:a16="http://schemas.microsoft.com/office/drawing/2014/main" val="20002"/>
                    </a:ext>
                  </a:extLst>
                </a:gridCol>
              </a:tblGrid>
              <a:tr h="274217">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3/31/24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75652">
                <a:tc>
                  <a:txBody>
                    <a:bodyPr/>
                    <a:lstStyle/>
                    <a:p>
                      <a:pPr algn="l" fontAlgn="b"/>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$1,107,928,091.12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1.82%</a:t>
                      </a:r>
                    </a:p>
                  </a:txBody>
                  <a:tcPr marL="9525" marR="9525" marT="9525" marB="0" anchor="b"/>
                </a:tc>
                <a:extLst>
                  <a:ext uri="{0D108BD9-81ED-4DB2-BD59-A6C34878D82A}">
                    <a16:rowId xmlns:a16="http://schemas.microsoft.com/office/drawing/2014/main" val="10001"/>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$224,033,478.15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0.37%</a:t>
                      </a:r>
                    </a:p>
                  </a:txBody>
                  <a:tcPr marL="9525" marR="9525" marT="9525" marB="0" anchor="b"/>
                </a:tc>
                <a:extLst>
                  <a:ext uri="{0D108BD9-81ED-4DB2-BD59-A6C34878D82A}">
                    <a16:rowId xmlns:a16="http://schemas.microsoft.com/office/drawing/2014/main" val="10002"/>
                  </a:ext>
                </a:extLst>
              </a:tr>
              <a:tr h="3752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$145,329,482.91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0.24%</a:t>
                      </a:r>
                    </a:p>
                  </a:txBody>
                  <a:tcPr marL="9525" marR="9525" marT="9525" marB="0" anchor="b"/>
                </a:tc>
                <a:extLst>
                  <a:ext uri="{0D108BD9-81ED-4DB2-BD59-A6C34878D82A}">
                    <a16:rowId xmlns:a16="http://schemas.microsoft.com/office/drawing/2014/main" val="10003"/>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Miscellaneous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$71,810,898.08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0.12%</a:t>
                      </a:r>
                    </a:p>
                  </a:txBody>
                  <a:tcPr marL="9525" marR="9525" marT="9525" marB="0" anchor="b"/>
                </a:tc>
                <a:extLst>
                  <a:ext uri="{0D108BD9-81ED-4DB2-BD59-A6C34878D82A}">
                    <a16:rowId xmlns:a16="http://schemas.microsoft.com/office/drawing/2014/main" val="10004"/>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University</a:t>
                      </a:r>
                      <a:r>
                        <a:rPr lang="en-US" sz="1200" b="1" i="0" u="none" strike="noStrike" baseline="0" dirty="0">
                          <a:solidFill>
                            <a:srgbClr val="000000"/>
                          </a:solidFill>
                          <a:latin typeface="+mn-lt"/>
                          <a:cs typeface="Arial" pitchFamily="34" charset="0"/>
                        </a:rPr>
                        <a:t> 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$65,200,682.32</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0.11%</a:t>
                      </a:r>
                    </a:p>
                  </a:txBody>
                  <a:tcPr marL="9525" marR="9525" marT="9525" marB="0" anchor="b"/>
                </a:tc>
                <a:extLst>
                  <a:ext uri="{0D108BD9-81ED-4DB2-BD59-A6C34878D82A}">
                    <a16:rowId xmlns:a16="http://schemas.microsoft.com/office/drawing/2014/main" val="10005"/>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$30,891,284.49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0.05%</a:t>
                      </a:r>
                    </a:p>
                  </a:txBody>
                  <a:tcPr marL="9525" marR="9525" marT="9525" marB="0" anchor="b"/>
                </a:tc>
                <a:extLst>
                  <a:ext uri="{0D108BD9-81ED-4DB2-BD59-A6C34878D82A}">
                    <a16:rowId xmlns:a16="http://schemas.microsoft.com/office/drawing/2014/main" val="10006"/>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$24,571,752.68 </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latin typeface="+mn-lt"/>
                          <a:cs typeface="Arial" pitchFamily="34" charset="0"/>
                        </a:rPr>
                        <a:t>0.04%</a:t>
                      </a:r>
                    </a:p>
                  </a:txBody>
                  <a:tcPr marL="9525" marR="9525" marT="9525" marB="0" anchor="b"/>
                </a:tc>
                <a:extLst>
                  <a:ext uri="{0D108BD9-81ED-4DB2-BD59-A6C34878D82A}">
                    <a16:rowId xmlns:a16="http://schemas.microsoft.com/office/drawing/2014/main" val="10007"/>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Counties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$6,261,725.53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8"/>
                  </a:ext>
                </a:extLst>
              </a:tr>
              <a:tr h="316451">
                <a:tc>
                  <a:txBody>
                    <a:bodyPr/>
                    <a:lstStyle/>
                    <a:p>
                      <a:pPr algn="l" fontAlgn="b"/>
                      <a:r>
                        <a:rPr lang="en-US" sz="1200" b="1" i="0" u="none" strike="noStrike" dirty="0">
                          <a:solidFill>
                            <a:srgbClr val="000000"/>
                          </a:solidFill>
                          <a:latin typeface="+mn-lt"/>
                          <a:cs typeface="Arial" pitchFamily="34" charset="0"/>
                        </a:rPr>
                        <a:t>Cities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$5,068,512.40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9"/>
                  </a:ext>
                </a:extLst>
              </a:tr>
              <a:tr h="37565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$1,681,095,907.68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2.76%</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8582025" y="6032590"/>
            <a:ext cx="3048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Garamond" pitchFamily="18" charset="0"/>
                <a:ea typeface="+mn-ea"/>
                <a:cs typeface="+mn-cs"/>
              </a:rPr>
              <a:t>*</a:t>
            </a:r>
            <a:r>
              <a:rPr kumimoji="0" lang="en-US" sz="900" b="0" i="1" u="none" strike="noStrike" kern="1200" cap="none" spc="0" normalizeH="0" baseline="0" noProof="0" dirty="0">
                <a:ln>
                  <a:noFill/>
                </a:ln>
                <a:solidFill>
                  <a:srgbClr val="000000"/>
                </a:solidFill>
                <a:effectLst/>
                <a:uLnTx/>
                <a:uFillTx/>
                <a:latin typeface="Verdana" pitchFamily="34" charset="0"/>
                <a:ea typeface="+mn-ea"/>
                <a:cs typeface="+mn-cs"/>
              </a:rPr>
              <a:t>Miscellaneous includes various associations, foundations, and finance corporations.</a:t>
            </a:r>
          </a:p>
        </p:txBody>
      </p:sp>
      <p:sp>
        <p:nvSpPr>
          <p:cNvPr id="8" name="TextBox 7"/>
          <p:cNvSpPr txBox="1"/>
          <p:nvPr/>
        </p:nvSpPr>
        <p:spPr>
          <a:xfrm>
            <a:off x="2314575" y="1764746"/>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Non-State Operating</a:t>
            </a:r>
          </a:p>
        </p:txBody>
      </p:sp>
      <p:sp>
        <p:nvSpPr>
          <p:cNvPr id="9" name="TextBox 8"/>
          <p:cNvSpPr txBox="1"/>
          <p:nvPr/>
        </p:nvSpPr>
        <p:spPr>
          <a:xfrm>
            <a:off x="7962900" y="1837210"/>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Bond</a:t>
            </a:r>
          </a:p>
        </p:txBody>
      </p:sp>
      <p:graphicFrame>
        <p:nvGraphicFramePr>
          <p:cNvPr id="10" name="Content Placeholder 4"/>
          <p:cNvGraphicFramePr>
            <a:graphicFrameLocks/>
          </p:cNvGraphicFramePr>
          <p:nvPr/>
        </p:nvGraphicFramePr>
        <p:xfrm>
          <a:off x="6615486" y="2257429"/>
          <a:ext cx="4341411" cy="3717141"/>
        </p:xfrm>
        <a:graphic>
          <a:graphicData uri="http://schemas.openxmlformats.org/drawingml/2006/table">
            <a:tbl>
              <a:tblPr firstRow="1" bandRow="1">
                <a:tableStyleId>{5940675A-B579-460E-94D1-54222C63F5DA}</a:tableStyleId>
              </a:tblPr>
              <a:tblGrid>
                <a:gridCol w="1457739">
                  <a:extLst>
                    <a:ext uri="{9D8B030D-6E8A-4147-A177-3AD203B41FA5}">
                      <a16:colId xmlns:a16="http://schemas.microsoft.com/office/drawing/2014/main" val="20000"/>
                    </a:ext>
                  </a:extLst>
                </a:gridCol>
                <a:gridCol w="1900602">
                  <a:extLst>
                    <a:ext uri="{9D8B030D-6E8A-4147-A177-3AD203B41FA5}">
                      <a16:colId xmlns:a16="http://schemas.microsoft.com/office/drawing/2014/main" val="20001"/>
                    </a:ext>
                  </a:extLst>
                </a:gridCol>
                <a:gridCol w="983070">
                  <a:extLst>
                    <a:ext uri="{9D8B030D-6E8A-4147-A177-3AD203B41FA5}">
                      <a16:colId xmlns:a16="http://schemas.microsoft.com/office/drawing/2014/main" val="20002"/>
                    </a:ext>
                  </a:extLst>
                </a:gridCol>
              </a:tblGrid>
              <a:tr h="286138">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3/31/24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91982">
                <a:tc>
                  <a:txBody>
                    <a:bodyPr/>
                    <a:lstStyle/>
                    <a:p>
                      <a:pPr algn="l" fontAlgn="b"/>
                      <a:r>
                        <a:rPr lang="en-US" sz="1200" b="1" i="0" u="none" strike="noStrike" dirty="0">
                          <a:solidFill>
                            <a:srgbClr val="000000"/>
                          </a:solidFill>
                          <a:latin typeface="+mn-lt"/>
                          <a:cs typeface="Arial" pitchFamily="34" charset="0"/>
                        </a:rPr>
                        <a:t>Florida Housing Finance Corp.</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$1,332,928,931.89 </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2.19%</a:t>
                      </a:r>
                    </a:p>
                  </a:txBody>
                  <a:tcPr marL="9525" marR="9525" marT="9525" marB="0" anchor="b"/>
                </a:tc>
                <a:extLst>
                  <a:ext uri="{0D108BD9-81ED-4DB2-BD59-A6C34878D82A}">
                    <a16:rowId xmlns:a16="http://schemas.microsoft.com/office/drawing/2014/main" val="10001"/>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$56,485,331.58 </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0.09%</a:t>
                      </a:r>
                    </a:p>
                  </a:txBody>
                  <a:tcPr marL="9525" marR="9525" marT="9525" marB="0" anchor="b"/>
                </a:tc>
                <a:extLst>
                  <a:ext uri="{0D108BD9-81ED-4DB2-BD59-A6C34878D82A}">
                    <a16:rowId xmlns:a16="http://schemas.microsoft.com/office/drawing/2014/main" val="10002"/>
                  </a:ext>
                </a:extLst>
              </a:tr>
              <a:tr h="38307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University</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$56,336,954.44 </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0.09%</a:t>
                      </a:r>
                    </a:p>
                  </a:txBody>
                  <a:tcPr marL="9525" marR="9525" marT="9525" marB="0" anchor="b"/>
                </a:tc>
                <a:extLst>
                  <a:ext uri="{0D108BD9-81ED-4DB2-BD59-A6C34878D82A}">
                    <a16:rowId xmlns:a16="http://schemas.microsoft.com/office/drawing/2014/main" val="10003"/>
                  </a:ext>
                </a:extLst>
              </a:tr>
              <a:tr h="38307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$3,727,540.70 </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0.01%</a:t>
                      </a:r>
                    </a:p>
                  </a:txBody>
                  <a:tcPr marL="9525" marR="9525" marT="9525" marB="0" anchor="b"/>
                </a:tc>
                <a:extLst>
                  <a:ext uri="{0D108BD9-81ED-4DB2-BD59-A6C34878D82A}">
                    <a16:rowId xmlns:a16="http://schemas.microsoft.com/office/drawing/2014/main" val="10004"/>
                  </a:ext>
                </a:extLst>
              </a:tr>
              <a:tr h="2859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School Boards</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$534.60 </a:t>
                      </a: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0.00%</a:t>
                      </a:r>
                    </a:p>
                  </a:txBody>
                  <a:tcPr marL="9525" marR="9525" marT="9525" marB="0" anchor="b"/>
                </a:tc>
                <a:extLst>
                  <a:ext uri="{0D108BD9-81ED-4DB2-BD59-A6C34878D82A}">
                    <a16:rowId xmlns:a16="http://schemas.microsoft.com/office/drawing/2014/main" val="10005"/>
                  </a:ext>
                </a:extLst>
              </a:tr>
              <a:tr h="335579">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a:t>
                      </a: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6"/>
                  </a:ext>
                </a:extLst>
              </a:tr>
              <a:tr h="30400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7"/>
                  </a:ext>
                </a:extLst>
              </a:tr>
              <a:tr h="2861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8"/>
                  </a:ext>
                </a:extLst>
              </a:tr>
              <a:tr h="286138">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9"/>
                  </a:ext>
                </a:extLst>
              </a:tr>
              <a:tr h="39198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$1,449,479,293.21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2.38%</a:t>
                      </a:r>
                    </a:p>
                  </a:txBody>
                  <a:tcPr marL="9525" marR="9525" marT="9525" marB="0" anchor="b"/>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1DC48B17-E249-4D3A-ABD0-ADBFAED7EDF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608018"/>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38640</TotalTime>
  <Words>4523</Words>
  <Application>Microsoft Office PowerPoint</Application>
  <PresentationFormat>Widescreen</PresentationFormat>
  <Paragraphs>1511</Paragraphs>
  <Slides>65</Slides>
  <Notes>19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65</vt:i4>
      </vt:variant>
    </vt:vector>
  </HeadingPairs>
  <TitlesOfParts>
    <vt:vector size="77" baseType="lpstr">
      <vt:lpstr>Arial</vt:lpstr>
      <vt:lpstr>Calibri</vt:lpstr>
      <vt:lpstr>Constantia</vt:lpstr>
      <vt:lpstr>Garamond</vt:lpstr>
      <vt:lpstr>Times New Roman</vt:lpstr>
      <vt:lpstr>Verdana</vt:lpstr>
      <vt:lpstr>Wingdings</vt:lpstr>
      <vt:lpstr>Office Theme</vt:lpstr>
      <vt:lpstr>1_Office Theme</vt:lpstr>
      <vt:lpstr>2_Office Theme</vt:lpstr>
      <vt:lpstr>Chart</vt:lpstr>
      <vt:lpstr>Worksheet</vt:lpstr>
      <vt:lpstr>Treasury Investment Council    Meeting Date: May 30, 2024   </vt:lpstr>
      <vt:lpstr>Florida Economy &amp; Pool Balances</vt:lpstr>
      <vt:lpstr>Florida Economy </vt:lpstr>
      <vt:lpstr>FL Treasury Investment Pool Size (total mkt. value)</vt:lpstr>
      <vt:lpstr>State Net Receipts (Including Federal Stimulus)</vt:lpstr>
      <vt:lpstr>State Operating Accounts</vt:lpstr>
      <vt:lpstr>Non-State Operating Accounts*</vt:lpstr>
      <vt:lpstr>Bond Accounts</vt:lpstr>
      <vt:lpstr>Non-State Operating &amp; Bond Accounts  by type</vt:lpstr>
      <vt:lpstr>Summary of Macro Risks to the Investment Pool</vt:lpstr>
      <vt:lpstr>Investment Pool  Distributed Income</vt:lpstr>
      <vt:lpstr>Miscellaneous Updates</vt:lpstr>
      <vt:lpstr> Securities Lending Review</vt:lpstr>
      <vt:lpstr>SECURITIES LENDING OVERVIEW</vt:lpstr>
      <vt:lpstr>Securities Lending Income </vt:lpstr>
      <vt:lpstr>Securities Lending - Cash Collateral Portfolio As of March 31, 2024 </vt:lpstr>
      <vt:lpstr>Investment Pool Review</vt:lpstr>
      <vt:lpstr>Investments Recap</vt:lpstr>
      <vt:lpstr>Investments Recap (continued)</vt:lpstr>
      <vt:lpstr>CIP Review - Most Relevant Updates (I)</vt:lpstr>
      <vt:lpstr>CIP Review - Most Relevant Updates (II)</vt:lpstr>
      <vt:lpstr>CIP Review - Most Relevant Updates (III)</vt:lpstr>
      <vt:lpstr>Economic and Market Environment</vt:lpstr>
      <vt:lpstr>1st Quarter GDP</vt:lpstr>
      <vt:lpstr>Unemployment</vt:lpstr>
      <vt:lpstr>Labor Market Normalizing?</vt:lpstr>
      <vt:lpstr>Fed Funds Rate</vt:lpstr>
      <vt:lpstr>Inflation vs Money Supply</vt:lpstr>
      <vt:lpstr>Consumer</vt:lpstr>
      <vt:lpstr>Borrowing at Higher Rates</vt:lpstr>
      <vt:lpstr>Federal Deficit vs GDP</vt:lpstr>
      <vt:lpstr>PowerPoint Presentation</vt:lpstr>
      <vt:lpstr>PowerPoint Presentation</vt:lpstr>
      <vt:lpstr>Treasury Yield Curve (Jun 2021 vs Mar 2024)</vt:lpstr>
      <vt:lpstr>Fixed Income Yields and Spreads</vt:lpstr>
      <vt:lpstr>Portfolio Positioning &amp; Performance</vt:lpstr>
      <vt:lpstr>Investment Strategy (Macro level)</vt:lpstr>
      <vt:lpstr>PowerPoint Presentation</vt:lpstr>
      <vt:lpstr>Total Pool Characteristics</vt:lpstr>
      <vt:lpstr>BBB &amp; Lower Exposure</vt:lpstr>
      <vt:lpstr>  Top 5 Non-US Govt Holdings  as of March 31, 2024 </vt:lpstr>
      <vt:lpstr>Pool Rating</vt:lpstr>
      <vt:lpstr>U.S. Fixed Income Markets Returns</vt:lpstr>
      <vt:lpstr>PowerPoint Presentation</vt:lpstr>
      <vt:lpstr>Investment Pool Total Return  (excl. Time Deposits)</vt:lpstr>
      <vt:lpstr>Individual Mandates Review</vt:lpstr>
      <vt:lpstr>Liquidity &amp; STIF Portfolios (as of March 31, 2024)</vt:lpstr>
      <vt:lpstr>Ultra Short Duration Portfolio - Performance and Attribution</vt:lpstr>
      <vt:lpstr>Ultra Short Duration Portfolio - Current Strategy / Characteristics</vt:lpstr>
      <vt:lpstr>Ultra Short Duration Portfolio – Portfolio Characteristics (continued)</vt:lpstr>
      <vt:lpstr>Short Duration Portfolio - Performance and Attribution</vt:lpstr>
      <vt:lpstr>Short Duration Portfolio - Current Strategy / Portfolio Characteristics</vt:lpstr>
      <vt:lpstr>Short Duration Portfolio – Portfolio Characteristics (continued)</vt:lpstr>
      <vt:lpstr>Short Duration Portfolio – Portfolio Characteristics (continued)</vt:lpstr>
      <vt:lpstr>Intermediate Duration Portfolio Net of Fee Performance as of March 31, 2024</vt:lpstr>
      <vt:lpstr>Long Duration Portfolio Net of Fee  Performance as of March 31, 2024</vt:lpstr>
      <vt:lpstr>Fixed Income Characteristics (as of March 31, 2024)</vt:lpstr>
      <vt:lpstr>Sector Allocation</vt:lpstr>
      <vt:lpstr>Credit Quality (Moody’s)</vt:lpstr>
      <vt:lpstr>Overall Ranking Using  Absolute and Risk-Adjusted Returns</vt:lpstr>
      <vt:lpstr>Recent Actions</vt:lpstr>
      <vt:lpstr>Watch List Update – Long Duration </vt:lpstr>
      <vt:lpstr>Watch List Worksheet – Intermediate Duration (March 31, 2024)</vt:lpstr>
      <vt:lpstr>Watch List Worksheet – Long Duration (March 31,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Place for a Title</dc:title>
  <dc:creator>Taylor, Terry</dc:creator>
  <cp:lastModifiedBy>Morgado, Pedro</cp:lastModifiedBy>
  <cp:revision>1120</cp:revision>
  <cp:lastPrinted>2023-11-14T21:41:10Z</cp:lastPrinted>
  <dcterms:created xsi:type="dcterms:W3CDTF">2017-12-18T19:50:46Z</dcterms:created>
  <dcterms:modified xsi:type="dcterms:W3CDTF">2024-05-29T16:19:25Z</dcterms:modified>
</cp:coreProperties>
</file>