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2"/>
  </p:notesMasterIdLst>
  <p:sldIdLst>
    <p:sldId id="263" r:id="rId3"/>
    <p:sldId id="301" r:id="rId4"/>
    <p:sldId id="798" r:id="rId5"/>
    <p:sldId id="753" r:id="rId6"/>
    <p:sldId id="783" r:id="rId7"/>
    <p:sldId id="785" r:id="rId8"/>
    <p:sldId id="786" r:id="rId9"/>
    <p:sldId id="787" r:id="rId10"/>
    <p:sldId id="788" r:id="rId11"/>
    <p:sldId id="775" r:id="rId12"/>
    <p:sldId id="756" r:id="rId13"/>
    <p:sldId id="765" r:id="rId14"/>
    <p:sldId id="776" r:id="rId15"/>
    <p:sldId id="767" r:id="rId16"/>
    <p:sldId id="804" r:id="rId17"/>
    <p:sldId id="802" r:id="rId18"/>
    <p:sldId id="805" r:id="rId19"/>
    <p:sldId id="272" r:id="rId20"/>
    <p:sldId id="418" r:id="rId21"/>
    <p:sldId id="419" r:id="rId22"/>
    <p:sldId id="372" r:id="rId23"/>
    <p:sldId id="277" r:id="rId24"/>
    <p:sldId id="771" r:id="rId25"/>
    <p:sldId id="778" r:id="rId26"/>
    <p:sldId id="770" r:id="rId27"/>
    <p:sldId id="792" r:id="rId28"/>
    <p:sldId id="780" r:id="rId29"/>
    <p:sldId id="789" r:id="rId30"/>
    <p:sldId id="284" r:id="rId31"/>
    <p:sldId id="758" r:id="rId32"/>
    <p:sldId id="782" r:id="rId33"/>
    <p:sldId id="781" r:id="rId34"/>
    <p:sldId id="790" r:id="rId35"/>
    <p:sldId id="281" r:id="rId36"/>
    <p:sldId id="796" r:id="rId37"/>
    <p:sldId id="794" r:id="rId38"/>
    <p:sldId id="779" r:id="rId39"/>
    <p:sldId id="799" r:id="rId40"/>
    <p:sldId id="800" r:id="rId41"/>
    <p:sldId id="801" r:id="rId42"/>
    <p:sldId id="342" r:id="rId43"/>
    <p:sldId id="288" r:id="rId44"/>
    <p:sldId id="797" r:id="rId45"/>
    <p:sldId id="348" r:id="rId46"/>
    <p:sldId id="336" r:id="rId47"/>
    <p:sldId id="335" r:id="rId48"/>
    <p:sldId id="793" r:id="rId49"/>
    <p:sldId id="369" r:id="rId50"/>
    <p:sldId id="26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Sheet1!$A$2:$A$131</c:f>
              <c:numCache>
                <c:formatCode>[$-409]mmm\-yy;@</c:formatCode>
                <c:ptCount val="121"/>
                <c:pt idx="0">
                  <c:v>41182</c:v>
                </c:pt>
                <c:pt idx="1">
                  <c:v>41213</c:v>
                </c:pt>
                <c:pt idx="2">
                  <c:v>41243</c:v>
                </c:pt>
                <c:pt idx="3">
                  <c:v>41274</c:v>
                </c:pt>
                <c:pt idx="4">
                  <c:v>41305</c:v>
                </c:pt>
                <c:pt idx="5">
                  <c:v>41333</c:v>
                </c:pt>
                <c:pt idx="6">
                  <c:v>41364</c:v>
                </c:pt>
                <c:pt idx="7">
                  <c:v>41394</c:v>
                </c:pt>
                <c:pt idx="8">
                  <c:v>41425</c:v>
                </c:pt>
                <c:pt idx="9">
                  <c:v>41455</c:v>
                </c:pt>
                <c:pt idx="10">
                  <c:v>41486</c:v>
                </c:pt>
                <c:pt idx="11">
                  <c:v>41517</c:v>
                </c:pt>
                <c:pt idx="12">
                  <c:v>41547</c:v>
                </c:pt>
                <c:pt idx="13">
                  <c:v>41578</c:v>
                </c:pt>
                <c:pt idx="14">
                  <c:v>41608</c:v>
                </c:pt>
                <c:pt idx="15">
                  <c:v>41639</c:v>
                </c:pt>
                <c:pt idx="16">
                  <c:v>41670</c:v>
                </c:pt>
                <c:pt idx="17">
                  <c:v>41698</c:v>
                </c:pt>
                <c:pt idx="18">
                  <c:v>41729</c:v>
                </c:pt>
                <c:pt idx="19">
                  <c:v>41759</c:v>
                </c:pt>
                <c:pt idx="20">
                  <c:v>41790</c:v>
                </c:pt>
                <c:pt idx="21">
                  <c:v>41820</c:v>
                </c:pt>
                <c:pt idx="22">
                  <c:v>41851</c:v>
                </c:pt>
                <c:pt idx="23">
                  <c:v>41882</c:v>
                </c:pt>
                <c:pt idx="24">
                  <c:v>41912</c:v>
                </c:pt>
                <c:pt idx="25">
                  <c:v>41943</c:v>
                </c:pt>
                <c:pt idx="26">
                  <c:v>41973</c:v>
                </c:pt>
                <c:pt idx="27">
                  <c:v>42004</c:v>
                </c:pt>
                <c:pt idx="28">
                  <c:v>42035</c:v>
                </c:pt>
                <c:pt idx="29">
                  <c:v>42063</c:v>
                </c:pt>
                <c:pt idx="30">
                  <c:v>42094</c:v>
                </c:pt>
                <c:pt idx="31">
                  <c:v>42124</c:v>
                </c:pt>
                <c:pt idx="32">
                  <c:v>42155</c:v>
                </c:pt>
                <c:pt idx="33">
                  <c:v>42185</c:v>
                </c:pt>
                <c:pt idx="34">
                  <c:v>42216</c:v>
                </c:pt>
                <c:pt idx="35">
                  <c:v>42247</c:v>
                </c:pt>
                <c:pt idx="36">
                  <c:v>42277</c:v>
                </c:pt>
                <c:pt idx="37">
                  <c:v>42308</c:v>
                </c:pt>
                <c:pt idx="38">
                  <c:v>42338</c:v>
                </c:pt>
                <c:pt idx="39">
                  <c:v>42369</c:v>
                </c:pt>
                <c:pt idx="40">
                  <c:v>42400</c:v>
                </c:pt>
                <c:pt idx="41">
                  <c:v>42429</c:v>
                </c:pt>
                <c:pt idx="42">
                  <c:v>42460</c:v>
                </c:pt>
                <c:pt idx="43">
                  <c:v>42490</c:v>
                </c:pt>
                <c:pt idx="44">
                  <c:v>42521</c:v>
                </c:pt>
                <c:pt idx="45">
                  <c:v>42551</c:v>
                </c:pt>
                <c:pt idx="46">
                  <c:v>42582</c:v>
                </c:pt>
                <c:pt idx="47">
                  <c:v>42613</c:v>
                </c:pt>
                <c:pt idx="48">
                  <c:v>42643</c:v>
                </c:pt>
                <c:pt idx="49">
                  <c:v>42674</c:v>
                </c:pt>
                <c:pt idx="50">
                  <c:v>42704</c:v>
                </c:pt>
                <c:pt idx="51">
                  <c:v>42735</c:v>
                </c:pt>
                <c:pt idx="52">
                  <c:v>42766</c:v>
                </c:pt>
                <c:pt idx="53">
                  <c:v>42794</c:v>
                </c:pt>
                <c:pt idx="54">
                  <c:v>42825</c:v>
                </c:pt>
                <c:pt idx="55">
                  <c:v>42855</c:v>
                </c:pt>
                <c:pt idx="56">
                  <c:v>42886</c:v>
                </c:pt>
                <c:pt idx="57">
                  <c:v>42916</c:v>
                </c:pt>
                <c:pt idx="58">
                  <c:v>42947</c:v>
                </c:pt>
                <c:pt idx="59">
                  <c:v>42978</c:v>
                </c:pt>
                <c:pt idx="60">
                  <c:v>43008</c:v>
                </c:pt>
                <c:pt idx="61">
                  <c:v>43039</c:v>
                </c:pt>
                <c:pt idx="62">
                  <c:v>43069</c:v>
                </c:pt>
                <c:pt idx="63">
                  <c:v>43100</c:v>
                </c:pt>
                <c:pt idx="64">
                  <c:v>43131</c:v>
                </c:pt>
                <c:pt idx="65">
                  <c:v>43159</c:v>
                </c:pt>
                <c:pt idx="66">
                  <c:v>43190</c:v>
                </c:pt>
                <c:pt idx="67">
                  <c:v>43220</c:v>
                </c:pt>
                <c:pt idx="68">
                  <c:v>43251</c:v>
                </c:pt>
                <c:pt idx="69">
                  <c:v>43281</c:v>
                </c:pt>
                <c:pt idx="70">
                  <c:v>43312</c:v>
                </c:pt>
                <c:pt idx="71">
                  <c:v>43343</c:v>
                </c:pt>
                <c:pt idx="72">
                  <c:v>43373</c:v>
                </c:pt>
                <c:pt idx="73">
                  <c:v>43404</c:v>
                </c:pt>
                <c:pt idx="74">
                  <c:v>43434</c:v>
                </c:pt>
                <c:pt idx="75">
                  <c:v>43465</c:v>
                </c:pt>
                <c:pt idx="76">
                  <c:v>43496</c:v>
                </c:pt>
                <c:pt idx="77">
                  <c:v>43524</c:v>
                </c:pt>
                <c:pt idx="78">
                  <c:v>43555</c:v>
                </c:pt>
                <c:pt idx="79">
                  <c:v>43585</c:v>
                </c:pt>
                <c:pt idx="80">
                  <c:v>43616</c:v>
                </c:pt>
                <c:pt idx="81">
                  <c:v>43646</c:v>
                </c:pt>
                <c:pt idx="82">
                  <c:v>43677</c:v>
                </c:pt>
                <c:pt idx="83">
                  <c:v>43708</c:v>
                </c:pt>
                <c:pt idx="84">
                  <c:v>43738</c:v>
                </c:pt>
                <c:pt idx="85">
                  <c:v>43769</c:v>
                </c:pt>
                <c:pt idx="86">
                  <c:v>43799</c:v>
                </c:pt>
                <c:pt idx="87">
                  <c:v>43830</c:v>
                </c:pt>
                <c:pt idx="88">
                  <c:v>43861</c:v>
                </c:pt>
                <c:pt idx="89">
                  <c:v>43890</c:v>
                </c:pt>
                <c:pt idx="90">
                  <c:v>43921</c:v>
                </c:pt>
                <c:pt idx="91">
                  <c:v>43951</c:v>
                </c:pt>
                <c:pt idx="92">
                  <c:v>43982</c:v>
                </c:pt>
                <c:pt idx="93">
                  <c:v>44012</c:v>
                </c:pt>
                <c:pt idx="94">
                  <c:v>44043</c:v>
                </c:pt>
                <c:pt idx="95">
                  <c:v>44074</c:v>
                </c:pt>
                <c:pt idx="96">
                  <c:v>44104</c:v>
                </c:pt>
                <c:pt idx="97">
                  <c:v>44135</c:v>
                </c:pt>
                <c:pt idx="98">
                  <c:v>44165</c:v>
                </c:pt>
                <c:pt idx="99">
                  <c:v>44196</c:v>
                </c:pt>
                <c:pt idx="100">
                  <c:v>44227</c:v>
                </c:pt>
                <c:pt idx="101">
                  <c:v>44255</c:v>
                </c:pt>
                <c:pt idx="102">
                  <c:v>44286</c:v>
                </c:pt>
                <c:pt idx="103">
                  <c:v>44316</c:v>
                </c:pt>
                <c:pt idx="104">
                  <c:v>44347</c:v>
                </c:pt>
                <c:pt idx="105">
                  <c:v>44377</c:v>
                </c:pt>
                <c:pt idx="106">
                  <c:v>44408</c:v>
                </c:pt>
                <c:pt idx="107">
                  <c:v>44439</c:v>
                </c:pt>
                <c:pt idx="108">
                  <c:v>44469</c:v>
                </c:pt>
                <c:pt idx="109">
                  <c:v>44500</c:v>
                </c:pt>
                <c:pt idx="110">
                  <c:v>44530</c:v>
                </c:pt>
                <c:pt idx="111">
                  <c:v>44561</c:v>
                </c:pt>
                <c:pt idx="112">
                  <c:v>44592</c:v>
                </c:pt>
                <c:pt idx="113">
                  <c:v>44620</c:v>
                </c:pt>
                <c:pt idx="114">
                  <c:v>44650</c:v>
                </c:pt>
                <c:pt idx="115">
                  <c:v>44680</c:v>
                </c:pt>
                <c:pt idx="116">
                  <c:v>44710</c:v>
                </c:pt>
                <c:pt idx="117">
                  <c:v>44740</c:v>
                </c:pt>
                <c:pt idx="118">
                  <c:v>44770</c:v>
                </c:pt>
                <c:pt idx="119">
                  <c:v>44800</c:v>
                </c:pt>
                <c:pt idx="120">
                  <c:v>44830</c:v>
                </c:pt>
              </c:numCache>
            </c:numRef>
          </c:cat>
          <c:val>
            <c:numRef>
              <c:f>Sheet1!$B$2:$B$131</c:f>
              <c:numCache>
                <c:formatCode>_("$"* #,##0_);_("$"* \(#,##0\);_("$"* "-"??_);_(@_)</c:formatCode>
                <c:ptCount val="121"/>
                <c:pt idx="0">
                  <c:v>18945.97378665</c:v>
                </c:pt>
                <c:pt idx="1">
                  <c:v>19727.348606510001</c:v>
                </c:pt>
                <c:pt idx="2">
                  <c:v>18767.489055680006</c:v>
                </c:pt>
                <c:pt idx="3">
                  <c:v>19441.253692629998</c:v>
                </c:pt>
                <c:pt idx="4">
                  <c:v>20292.362409180001</c:v>
                </c:pt>
                <c:pt idx="5">
                  <c:v>19946.3796535</c:v>
                </c:pt>
                <c:pt idx="6">
                  <c:v>20996.342130300003</c:v>
                </c:pt>
                <c:pt idx="7">
                  <c:v>23487.251240019999</c:v>
                </c:pt>
                <c:pt idx="8">
                  <c:v>20465.084238619998</c:v>
                </c:pt>
                <c:pt idx="9">
                  <c:v>20299.802891439998</c:v>
                </c:pt>
                <c:pt idx="10">
                  <c:v>20313.575524309999</c:v>
                </c:pt>
                <c:pt idx="11">
                  <c:v>20367.358345829998</c:v>
                </c:pt>
                <c:pt idx="12">
                  <c:v>21185.006111360002</c:v>
                </c:pt>
                <c:pt idx="13">
                  <c:v>20110.250919950002</c:v>
                </c:pt>
                <c:pt idx="14">
                  <c:v>19388.492180059999</c:v>
                </c:pt>
                <c:pt idx="15">
                  <c:v>20408.616891599999</c:v>
                </c:pt>
                <c:pt idx="16">
                  <c:v>20825.476520160002</c:v>
                </c:pt>
                <c:pt idx="17">
                  <c:v>20890.172202909998</c:v>
                </c:pt>
                <c:pt idx="18">
                  <c:v>21269.234196460002</c:v>
                </c:pt>
                <c:pt idx="19">
                  <c:v>24573.740637120001</c:v>
                </c:pt>
                <c:pt idx="20">
                  <c:v>21530.685610480003</c:v>
                </c:pt>
                <c:pt idx="21">
                  <c:v>21624.093754949998</c:v>
                </c:pt>
                <c:pt idx="22">
                  <c:v>21345.572247769996</c:v>
                </c:pt>
                <c:pt idx="23">
                  <c:v>21536.006156440002</c:v>
                </c:pt>
                <c:pt idx="24">
                  <c:v>21419.125346459998</c:v>
                </c:pt>
                <c:pt idx="25">
                  <c:v>22048.367139560003</c:v>
                </c:pt>
                <c:pt idx="26">
                  <c:v>21166.664003090002</c:v>
                </c:pt>
                <c:pt idx="27">
                  <c:v>21549.438491749999</c:v>
                </c:pt>
                <c:pt idx="28">
                  <c:v>23195.513950520002</c:v>
                </c:pt>
                <c:pt idx="29">
                  <c:v>22738.500516760003</c:v>
                </c:pt>
                <c:pt idx="30">
                  <c:v>23513.643788819998</c:v>
                </c:pt>
                <c:pt idx="31">
                  <c:v>24784.092167969997</c:v>
                </c:pt>
                <c:pt idx="32">
                  <c:v>22579.346951619998</c:v>
                </c:pt>
                <c:pt idx="33">
                  <c:v>22086.207460410002</c:v>
                </c:pt>
                <c:pt idx="34">
                  <c:v>22551.541960800005</c:v>
                </c:pt>
                <c:pt idx="35">
                  <c:v>22481.142598800005</c:v>
                </c:pt>
                <c:pt idx="36">
                  <c:v>23228.231825549996</c:v>
                </c:pt>
                <c:pt idx="37">
                  <c:v>22604.13081033</c:v>
                </c:pt>
                <c:pt idx="38">
                  <c:v>22458.196236930002</c:v>
                </c:pt>
                <c:pt idx="39">
                  <c:v>22918.366473550002</c:v>
                </c:pt>
                <c:pt idx="40">
                  <c:v>24134.546252049997</c:v>
                </c:pt>
                <c:pt idx="41">
                  <c:v>24226.949966190001</c:v>
                </c:pt>
                <c:pt idx="42">
                  <c:v>24693.906666330004</c:v>
                </c:pt>
                <c:pt idx="43">
                  <c:v>25229.68909222</c:v>
                </c:pt>
                <c:pt idx="44">
                  <c:v>24029.07298072</c:v>
                </c:pt>
                <c:pt idx="45">
                  <c:v>24402.115237139998</c:v>
                </c:pt>
                <c:pt idx="46">
                  <c:v>24354.872345320004</c:v>
                </c:pt>
                <c:pt idx="47">
                  <c:v>24726.506139869998</c:v>
                </c:pt>
                <c:pt idx="48">
                  <c:v>25114.615039209999</c:v>
                </c:pt>
                <c:pt idx="49">
                  <c:v>25009.030610200003</c:v>
                </c:pt>
                <c:pt idx="50">
                  <c:v>23947.21911043</c:v>
                </c:pt>
                <c:pt idx="51">
                  <c:v>24244.288508939997</c:v>
                </c:pt>
                <c:pt idx="52">
                  <c:v>25274.27860184</c:v>
                </c:pt>
                <c:pt idx="53">
                  <c:v>25270.407034790001</c:v>
                </c:pt>
                <c:pt idx="54">
                  <c:v>25246.524539069997</c:v>
                </c:pt>
                <c:pt idx="55">
                  <c:v>25926.20742069</c:v>
                </c:pt>
                <c:pt idx="56">
                  <c:v>24389.876814650001</c:v>
                </c:pt>
                <c:pt idx="57">
                  <c:v>23328.107400650002</c:v>
                </c:pt>
                <c:pt idx="58">
                  <c:v>23511.440435569999</c:v>
                </c:pt>
                <c:pt idx="59">
                  <c:v>23072.022238800004</c:v>
                </c:pt>
                <c:pt idx="60">
                  <c:v>23413.307897450002</c:v>
                </c:pt>
                <c:pt idx="61">
                  <c:v>22777.686150850001</c:v>
                </c:pt>
                <c:pt idx="62">
                  <c:v>21907.494381640001</c:v>
                </c:pt>
                <c:pt idx="63">
                  <c:v>23335.167900110002</c:v>
                </c:pt>
                <c:pt idx="64">
                  <c:v>24105.70293775</c:v>
                </c:pt>
                <c:pt idx="65">
                  <c:v>23578.966243349998</c:v>
                </c:pt>
                <c:pt idx="66">
                  <c:v>23174.576318029998</c:v>
                </c:pt>
                <c:pt idx="67">
                  <c:v>24550.43275018</c:v>
                </c:pt>
                <c:pt idx="68">
                  <c:v>23029.27736923</c:v>
                </c:pt>
                <c:pt idx="69">
                  <c:v>23114.082136049998</c:v>
                </c:pt>
                <c:pt idx="70">
                  <c:v>23373.610315949998</c:v>
                </c:pt>
                <c:pt idx="71">
                  <c:v>22903.142133379999</c:v>
                </c:pt>
                <c:pt idx="72">
                  <c:v>23474.197592469998</c:v>
                </c:pt>
                <c:pt idx="73">
                  <c:v>23643.298678490002</c:v>
                </c:pt>
                <c:pt idx="74">
                  <c:v>22458.65464569</c:v>
                </c:pt>
                <c:pt idx="75">
                  <c:v>23636.35160391</c:v>
                </c:pt>
                <c:pt idx="76">
                  <c:v>24424.018539860001</c:v>
                </c:pt>
                <c:pt idx="77">
                  <c:v>23978.780421810003</c:v>
                </c:pt>
                <c:pt idx="78">
                  <c:v>24050.300442669999</c:v>
                </c:pt>
                <c:pt idx="79">
                  <c:v>25551.598881299997</c:v>
                </c:pt>
                <c:pt idx="80">
                  <c:v>24990.546008300003</c:v>
                </c:pt>
                <c:pt idx="81">
                  <c:v>25809.793160649999</c:v>
                </c:pt>
                <c:pt idx="82">
                  <c:v>25746.030220460001</c:v>
                </c:pt>
                <c:pt idx="83">
                  <c:v>25601.843941979998</c:v>
                </c:pt>
                <c:pt idx="84">
                  <c:v>25301.855954269995</c:v>
                </c:pt>
                <c:pt idx="85">
                  <c:v>24882.94311629</c:v>
                </c:pt>
                <c:pt idx="86">
                  <c:v>24679.338790229998</c:v>
                </c:pt>
                <c:pt idx="87">
                  <c:v>25626.262366419996</c:v>
                </c:pt>
                <c:pt idx="88">
                  <c:v>26821.087889609997</c:v>
                </c:pt>
                <c:pt idx="89">
                  <c:v>26343.288490619998</c:v>
                </c:pt>
                <c:pt idx="90">
                  <c:v>26694.765068790002</c:v>
                </c:pt>
                <c:pt idx="91">
                  <c:v>33230.541230180002</c:v>
                </c:pt>
                <c:pt idx="92">
                  <c:v>30954.969992310002</c:v>
                </c:pt>
                <c:pt idx="93">
                  <c:v>30706.168286640001</c:v>
                </c:pt>
                <c:pt idx="94">
                  <c:v>30852.012490159999</c:v>
                </c:pt>
                <c:pt idx="95">
                  <c:v>30624.296526310001</c:v>
                </c:pt>
                <c:pt idx="96">
                  <c:v>30636.945704850004</c:v>
                </c:pt>
                <c:pt idx="97">
                  <c:v>30893.639605449996</c:v>
                </c:pt>
                <c:pt idx="98">
                  <c:v>30504.123190630002</c:v>
                </c:pt>
                <c:pt idx="99">
                  <c:v>31184.497270069998</c:v>
                </c:pt>
                <c:pt idx="100">
                  <c:v>33387.615680869996</c:v>
                </c:pt>
                <c:pt idx="101">
                  <c:v>33044.649001910002</c:v>
                </c:pt>
                <c:pt idx="102">
                  <c:v>33972.754668709997</c:v>
                </c:pt>
                <c:pt idx="103">
                  <c:v>36841.12280592</c:v>
                </c:pt>
                <c:pt idx="104">
                  <c:v>40620.413575309998</c:v>
                </c:pt>
                <c:pt idx="105">
                  <c:v>42495.760821450007</c:v>
                </c:pt>
                <c:pt idx="106">
                  <c:v>43403.019158290001</c:v>
                </c:pt>
                <c:pt idx="107">
                  <c:v>44229.737515730005</c:v>
                </c:pt>
                <c:pt idx="108">
                  <c:v>44118.101252040004</c:v>
                </c:pt>
                <c:pt idx="109">
                  <c:v>44192.279818720002</c:v>
                </c:pt>
                <c:pt idx="110">
                  <c:v>44990.750583430003</c:v>
                </c:pt>
                <c:pt idx="111">
                  <c:v>47089.422090980006</c:v>
                </c:pt>
                <c:pt idx="112">
                  <c:v>48116.732664900002</c:v>
                </c:pt>
                <c:pt idx="113">
                  <c:v>49220.817624629999</c:v>
                </c:pt>
                <c:pt idx="114">
                  <c:v>49306.885226320002</c:v>
                </c:pt>
                <c:pt idx="115">
                  <c:v>51371.769477579997</c:v>
                </c:pt>
                <c:pt idx="116">
                  <c:v>56080.498932369999</c:v>
                </c:pt>
                <c:pt idx="117">
                  <c:v>57199.70803324999</c:v>
                </c:pt>
                <c:pt idx="118">
                  <c:v>58510.61815106</c:v>
                </c:pt>
                <c:pt idx="119">
                  <c:v>57851.044841969997</c:v>
                </c:pt>
                <c:pt idx="120">
                  <c:v>57948.555599029998</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Balances'!$R$130:$R$190</c:f>
              <c:numCache>
                <c:formatCode>_("$"* #,##0.00_);_("$"* \(#,##0.00\);_("$"* "-"??_);_(@_)</c:formatCode>
                <c:ptCount val="61"/>
                <c:pt idx="0">
                  <c:v>137037540.25999999</c:v>
                </c:pt>
                <c:pt idx="1">
                  <c:v>138690876.55000001</c:v>
                </c:pt>
                <c:pt idx="2">
                  <c:v>140996793.34</c:v>
                </c:pt>
                <c:pt idx="3">
                  <c:v>131275907.89999999</c:v>
                </c:pt>
                <c:pt idx="4">
                  <c:v>124925392.75</c:v>
                </c:pt>
                <c:pt idx="5">
                  <c:v>134606106.72999999</c:v>
                </c:pt>
                <c:pt idx="6">
                  <c:v>130112912.34</c:v>
                </c:pt>
                <c:pt idx="7">
                  <c:v>123882666.8</c:v>
                </c:pt>
                <c:pt idx="8">
                  <c:v>93221484.850000009</c:v>
                </c:pt>
                <c:pt idx="9">
                  <c:v>86642755.350000009</c:v>
                </c:pt>
                <c:pt idx="10">
                  <c:v>76044946.109999999</c:v>
                </c:pt>
                <c:pt idx="11">
                  <c:v>71378436.969999999</c:v>
                </c:pt>
                <c:pt idx="12">
                  <c:v>66276857.620000005</c:v>
                </c:pt>
                <c:pt idx="13">
                  <c:v>103516972.19999999</c:v>
                </c:pt>
                <c:pt idx="14">
                  <c:v>104379635.58</c:v>
                </c:pt>
                <c:pt idx="15">
                  <c:v>102338909.2</c:v>
                </c:pt>
                <c:pt idx="16">
                  <c:v>84403394.060000002</c:v>
                </c:pt>
                <c:pt idx="17">
                  <c:v>87496025.980000004</c:v>
                </c:pt>
                <c:pt idx="18">
                  <c:v>88660557.790000007</c:v>
                </c:pt>
                <c:pt idx="19">
                  <c:v>86579304.189999998</c:v>
                </c:pt>
                <c:pt idx="20">
                  <c:v>80437441.629999995</c:v>
                </c:pt>
                <c:pt idx="21">
                  <c:v>67548257.530000001</c:v>
                </c:pt>
                <c:pt idx="22">
                  <c:v>58055325.010000005</c:v>
                </c:pt>
                <c:pt idx="23">
                  <c:v>74349057.109999999</c:v>
                </c:pt>
                <c:pt idx="24">
                  <c:v>77825359</c:v>
                </c:pt>
                <c:pt idx="25">
                  <c:v>167487186.59999999</c:v>
                </c:pt>
                <c:pt idx="26">
                  <c:v>239755588.96000001</c:v>
                </c:pt>
                <c:pt idx="27">
                  <c:v>224483602.09</c:v>
                </c:pt>
                <c:pt idx="28">
                  <c:v>213493253.71000001</c:v>
                </c:pt>
                <c:pt idx="29">
                  <c:v>214529756.06999999</c:v>
                </c:pt>
                <c:pt idx="30">
                  <c:v>213506470.63999999</c:v>
                </c:pt>
                <c:pt idx="31">
                  <c:v>208877653.26999998</c:v>
                </c:pt>
                <c:pt idx="32">
                  <c:v>203145860.36000001</c:v>
                </c:pt>
                <c:pt idx="33">
                  <c:v>182303119.08000001</c:v>
                </c:pt>
                <c:pt idx="34">
                  <c:v>173692211.03</c:v>
                </c:pt>
                <c:pt idx="35">
                  <c:v>153046316.36000001</c:v>
                </c:pt>
                <c:pt idx="36">
                  <c:v>146891886.64999998</c:v>
                </c:pt>
                <c:pt idx="37">
                  <c:v>145689788.12</c:v>
                </c:pt>
                <c:pt idx="38">
                  <c:v>139740827.63999999</c:v>
                </c:pt>
                <c:pt idx="39">
                  <c:v>204802835.46000001</c:v>
                </c:pt>
                <c:pt idx="40">
                  <c:v>193728063.47999999</c:v>
                </c:pt>
                <c:pt idx="41">
                  <c:v>187907483.35999998</c:v>
                </c:pt>
                <c:pt idx="42">
                  <c:v>183995474.03999999</c:v>
                </c:pt>
                <c:pt idx="43">
                  <c:v>167879868.29999998</c:v>
                </c:pt>
                <c:pt idx="44">
                  <c:v>153140191.97</c:v>
                </c:pt>
                <c:pt idx="45">
                  <c:v>361108720.76999998</c:v>
                </c:pt>
                <c:pt idx="46">
                  <c:v>333859678.22000003</c:v>
                </c:pt>
                <c:pt idx="47">
                  <c:v>330270321.24000001</c:v>
                </c:pt>
                <c:pt idx="48">
                  <c:v>317214604.31</c:v>
                </c:pt>
                <c:pt idx="49">
                  <c:v>323215363.00999999</c:v>
                </c:pt>
                <c:pt idx="50">
                  <c:v>319519219.45999998</c:v>
                </c:pt>
                <c:pt idx="51">
                  <c:v>300914262.81999999</c:v>
                </c:pt>
                <c:pt idx="52">
                  <c:v>284360771.07000005</c:v>
                </c:pt>
                <c:pt idx="53">
                  <c:v>288214416.28000003</c:v>
                </c:pt>
                <c:pt idx="54">
                  <c:v>280390368.86000001</c:v>
                </c:pt>
                <c:pt idx="55">
                  <c:v>265959419.39000002</c:v>
                </c:pt>
                <c:pt idx="56">
                  <c:v>252093408.05000001</c:v>
                </c:pt>
                <c:pt idx="57">
                  <c:v>236605836.46000001</c:v>
                </c:pt>
                <c:pt idx="58">
                  <c:v>221008432.45000002</c:v>
                </c:pt>
                <c:pt idx="59">
                  <c:v>209651047.22999999</c:v>
                </c:pt>
                <c:pt idx="60">
                  <c:v>211184350.66000003</c:v>
                </c:pt>
              </c:numCache>
            </c:numRef>
          </c:val>
          <c:extLst>
            <c:ext xmlns:c16="http://schemas.microsoft.com/office/drawing/2014/chart" uri="{C3380CC4-5D6E-409C-BE32-E72D297353CC}">
              <c16:uniqueId val="{00000000-FF1C-4F7F-B96C-D9D03555EEA9}"/>
            </c:ext>
          </c:extLst>
        </c:ser>
        <c:ser>
          <c:idx val="1"/>
          <c:order val="1"/>
          <c:tx>
            <c:strRef>
              <c:f>'Monthly Balances'!$U$1</c:f>
              <c:strCache>
                <c:ptCount val="1"/>
                <c:pt idx="0">
                  <c:v> SPIA FHFC + Others $ </c:v>
                </c:pt>
              </c:strCache>
            </c:strRef>
          </c:tx>
          <c:spPr>
            <a:solidFill>
              <a:schemeClr val="accent3"/>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Balances'!$U$130:$U$190</c:f>
              <c:numCache>
                <c:formatCode>_("$"* #,##0.00_);_("$"* \(#,##0.00\);_("$"* "-"??_);_(@_)</c:formatCode>
                <c:ptCount val="61"/>
                <c:pt idx="0">
                  <c:v>765484619.72000003</c:v>
                </c:pt>
                <c:pt idx="1">
                  <c:v>786266763.55999994</c:v>
                </c:pt>
                <c:pt idx="2">
                  <c:v>810663865.45000005</c:v>
                </c:pt>
                <c:pt idx="3">
                  <c:v>999896825.89999998</c:v>
                </c:pt>
                <c:pt idx="4">
                  <c:v>981205154.5</c:v>
                </c:pt>
                <c:pt idx="5">
                  <c:v>964385104.24000001</c:v>
                </c:pt>
                <c:pt idx="6">
                  <c:v>945689797.84000003</c:v>
                </c:pt>
                <c:pt idx="7">
                  <c:v>958162712.47000003</c:v>
                </c:pt>
                <c:pt idx="8">
                  <c:v>939773051.22000003</c:v>
                </c:pt>
                <c:pt idx="9">
                  <c:v>866331315.35000002</c:v>
                </c:pt>
                <c:pt idx="10">
                  <c:v>848093680.75</c:v>
                </c:pt>
                <c:pt idx="11">
                  <c:v>946754468.75999999</c:v>
                </c:pt>
                <c:pt idx="12">
                  <c:v>932924778.67999995</c:v>
                </c:pt>
                <c:pt idx="13">
                  <c:v>938523479.24000001</c:v>
                </c:pt>
                <c:pt idx="14">
                  <c:v>904206065.19000006</c:v>
                </c:pt>
                <c:pt idx="15">
                  <c:v>1017492615.37</c:v>
                </c:pt>
                <c:pt idx="16">
                  <c:v>985755676.75999999</c:v>
                </c:pt>
                <c:pt idx="17">
                  <c:v>941708573.96000004</c:v>
                </c:pt>
                <c:pt idx="18">
                  <c:v>937194162.63999999</c:v>
                </c:pt>
                <c:pt idx="19">
                  <c:v>968858719.54999995</c:v>
                </c:pt>
                <c:pt idx="20">
                  <c:v>942936280.92999995</c:v>
                </c:pt>
                <c:pt idx="21">
                  <c:v>848462917.97000003</c:v>
                </c:pt>
                <c:pt idx="22">
                  <c:v>884586737.20000005</c:v>
                </c:pt>
                <c:pt idx="23">
                  <c:v>1076583815.77</c:v>
                </c:pt>
                <c:pt idx="24">
                  <c:v>1079723795.01</c:v>
                </c:pt>
                <c:pt idx="25">
                  <c:v>972801231.07000005</c:v>
                </c:pt>
                <c:pt idx="26">
                  <c:v>1007055189.09</c:v>
                </c:pt>
                <c:pt idx="27">
                  <c:v>970255272.90999997</c:v>
                </c:pt>
                <c:pt idx="28">
                  <c:v>978899251.33000004</c:v>
                </c:pt>
                <c:pt idx="29">
                  <c:v>978069987.75</c:v>
                </c:pt>
                <c:pt idx="30">
                  <c:v>954289707.89999998</c:v>
                </c:pt>
                <c:pt idx="31">
                  <c:v>938134457.78999996</c:v>
                </c:pt>
                <c:pt idx="32">
                  <c:v>927112318.17999995</c:v>
                </c:pt>
                <c:pt idx="33">
                  <c:v>870263690.96000004</c:v>
                </c:pt>
                <c:pt idx="34">
                  <c:v>1305291899.6199999</c:v>
                </c:pt>
                <c:pt idx="35">
                  <c:v>1271611791.01</c:v>
                </c:pt>
                <c:pt idx="36">
                  <c:v>1186542442.4400001</c:v>
                </c:pt>
                <c:pt idx="37">
                  <c:v>1295740383.0999999</c:v>
                </c:pt>
                <c:pt idx="38">
                  <c:v>1292901882.9400001</c:v>
                </c:pt>
                <c:pt idx="39">
                  <c:v>1135142363.51</c:v>
                </c:pt>
                <c:pt idx="40">
                  <c:v>1120137173.1400001</c:v>
                </c:pt>
                <c:pt idx="41">
                  <c:v>1102279414.6900001</c:v>
                </c:pt>
                <c:pt idx="42">
                  <c:v>1227719919.74</c:v>
                </c:pt>
                <c:pt idx="43">
                  <c:v>1222837442.8</c:v>
                </c:pt>
                <c:pt idx="44">
                  <c:v>1242359782.24</c:v>
                </c:pt>
                <c:pt idx="45">
                  <c:v>1158981462.8399999</c:v>
                </c:pt>
                <c:pt idx="46">
                  <c:v>1140525709.45</c:v>
                </c:pt>
                <c:pt idx="47">
                  <c:v>1314218115.9100001</c:v>
                </c:pt>
                <c:pt idx="48">
                  <c:v>1367649208.49</c:v>
                </c:pt>
                <c:pt idx="49">
                  <c:v>1186462648.3399999</c:v>
                </c:pt>
                <c:pt idx="50">
                  <c:v>1154369974.3599999</c:v>
                </c:pt>
                <c:pt idx="51">
                  <c:v>1105367845.0599999</c:v>
                </c:pt>
                <c:pt idx="52">
                  <c:v>1090079542.2</c:v>
                </c:pt>
                <c:pt idx="53">
                  <c:v>1078711137.05</c:v>
                </c:pt>
                <c:pt idx="54">
                  <c:v>1154665092.73</c:v>
                </c:pt>
                <c:pt idx="55">
                  <c:v>1125913909.46</c:v>
                </c:pt>
                <c:pt idx="56">
                  <c:v>1104540100.9200001</c:v>
                </c:pt>
                <c:pt idx="57">
                  <c:v>1129993395.52</c:v>
                </c:pt>
                <c:pt idx="58">
                  <c:v>1249619666.8800001</c:v>
                </c:pt>
                <c:pt idx="59">
                  <c:v>1269124756.5999999</c:v>
                </c:pt>
                <c:pt idx="60">
                  <c:v>1233431141.21</c:v>
                </c:pt>
              </c:numCache>
            </c:numRef>
          </c:val>
          <c:extLst>
            <c:ext xmlns:c16="http://schemas.microsoft.com/office/drawing/2014/chart" uri="{C3380CC4-5D6E-409C-BE32-E72D297353CC}">
              <c16:uniqueId val="{00000001-FF1C-4F7F-B96C-D9D03555EEA9}"/>
            </c:ext>
          </c:extLst>
        </c:ser>
        <c:ser>
          <c:idx val="2"/>
          <c:order val="2"/>
          <c:tx>
            <c:strRef>
              <c:f>'Monthly Balances'!$X$1</c:f>
              <c:strCache>
                <c:ptCount val="1"/>
                <c:pt idx="0">
                  <c:v> SPIA SBA Bond Accounts $ </c:v>
                </c:pt>
              </c:strCache>
            </c:strRef>
          </c:tx>
          <c:spPr>
            <a:solidFill>
              <a:schemeClr val="accent5"/>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Balances'!$X$130:$X$190</c:f>
              <c:numCache>
                <c:formatCode>_("$"* #,##0.00_);_("$"* \(#,##0.00\);_("$"* "-"??_);_(@_)</c:formatCode>
                <c:ptCount val="61"/>
                <c:pt idx="0">
                  <c:v>332023846.50999999</c:v>
                </c:pt>
                <c:pt idx="1">
                  <c:v>332207207.89999998</c:v>
                </c:pt>
                <c:pt idx="2">
                  <c:v>428092264.76999998</c:v>
                </c:pt>
                <c:pt idx="3">
                  <c:v>720312435.73000002</c:v>
                </c:pt>
                <c:pt idx="4">
                  <c:v>721241116.25999999</c:v>
                </c:pt>
                <c:pt idx="5">
                  <c:v>722205100.41999996</c:v>
                </c:pt>
                <c:pt idx="6">
                  <c:v>723095427.90999997</c:v>
                </c:pt>
                <c:pt idx="7">
                  <c:v>741614046.73000002</c:v>
                </c:pt>
                <c:pt idx="8">
                  <c:v>445868756.42000002</c:v>
                </c:pt>
                <c:pt idx="9">
                  <c:v>0</c:v>
                </c:pt>
                <c:pt idx="10">
                  <c:v>0</c:v>
                </c:pt>
                <c:pt idx="11">
                  <c:v>0</c:v>
                </c:pt>
                <c:pt idx="12">
                  <c:v>0</c:v>
                </c:pt>
                <c:pt idx="13">
                  <c:v>0</c:v>
                </c:pt>
                <c:pt idx="14">
                  <c:v>0</c:v>
                </c:pt>
                <c:pt idx="15">
                  <c:v>0</c:v>
                </c:pt>
                <c:pt idx="16">
                  <c:v>0</c:v>
                </c:pt>
                <c:pt idx="17">
                  <c:v>0</c:v>
                </c:pt>
                <c:pt idx="18">
                  <c:v>0</c:v>
                </c:pt>
                <c:pt idx="19">
                  <c:v>0</c:v>
                </c:pt>
                <c:pt idx="20">
                  <c:v>23413810.460000001</c:v>
                </c:pt>
                <c:pt idx="21">
                  <c:v>0</c:v>
                </c:pt>
                <c:pt idx="22">
                  <c:v>0</c:v>
                </c:pt>
                <c:pt idx="23">
                  <c:v>0</c:v>
                </c:pt>
                <c:pt idx="24">
                  <c:v>50273000</c:v>
                </c:pt>
                <c:pt idx="25">
                  <c:v>50389696.289999999</c:v>
                </c:pt>
                <c:pt idx="26">
                  <c:v>50537679.18</c:v>
                </c:pt>
                <c:pt idx="27">
                  <c:v>0</c:v>
                </c:pt>
                <c:pt idx="28">
                  <c:v>0</c:v>
                </c:pt>
                <c:pt idx="29">
                  <c:v>0</c:v>
                </c:pt>
                <c:pt idx="30">
                  <c:v>424532264.89999998</c:v>
                </c:pt>
                <c:pt idx="31">
                  <c:v>636210070.84000003</c:v>
                </c:pt>
                <c:pt idx="32">
                  <c:v>210811802.41</c:v>
                </c:pt>
                <c:pt idx="33">
                  <c:v>0</c:v>
                </c:pt>
                <c:pt idx="34">
                  <c:v>0</c:v>
                </c:pt>
                <c:pt idx="35">
                  <c:v>0</c:v>
                </c:pt>
                <c:pt idx="36">
                  <c:v>0</c:v>
                </c:pt>
                <c:pt idx="37">
                  <c:v>403562350</c:v>
                </c:pt>
                <c:pt idx="38">
                  <c:v>394866467.12</c:v>
                </c:pt>
                <c:pt idx="39">
                  <c:v>395478433.79000002</c:v>
                </c:pt>
                <c:pt idx="40">
                  <c:v>396027229.80000001</c:v>
                </c:pt>
                <c:pt idx="41">
                  <c:v>396636635.27999997</c:v>
                </c:pt>
                <c:pt idx="42">
                  <c:v>900797983.88</c:v>
                </c:pt>
                <c:pt idx="43">
                  <c:v>1477957435.3399999</c:v>
                </c:pt>
                <c:pt idx="44">
                  <c:v>544289378.54999995</c:v>
                </c:pt>
                <c:pt idx="45">
                  <c:v>0</c:v>
                </c:pt>
                <c:pt idx="46">
                  <c:v>0</c:v>
                </c:pt>
                <c:pt idx="47">
                  <c:v>0</c:v>
                </c:pt>
                <c:pt idx="48">
                  <c:v>0</c:v>
                </c:pt>
                <c:pt idx="49">
                  <c:v>0</c:v>
                </c:pt>
                <c:pt idx="50">
                  <c:v>0</c:v>
                </c:pt>
                <c:pt idx="51">
                  <c:v>0</c:v>
                </c:pt>
                <c:pt idx="52">
                  <c:v>0</c:v>
                </c:pt>
                <c:pt idx="53">
                  <c:v>0</c:v>
                </c:pt>
                <c:pt idx="54">
                  <c:v>533822634.38</c:v>
                </c:pt>
                <c:pt idx="55">
                  <c:v>963754846.62</c:v>
                </c:pt>
                <c:pt idx="56">
                  <c:v>429873443.16000003</c:v>
                </c:pt>
                <c:pt idx="57">
                  <c:v>0</c:v>
                </c:pt>
                <c:pt idx="58">
                  <c:v>0</c:v>
                </c:pt>
                <c:pt idx="59">
                  <c:v>0</c:v>
                </c:pt>
                <c:pt idx="60">
                  <c:v>0</c:v>
                </c:pt>
              </c:numCache>
            </c:numRef>
          </c:val>
          <c:extLst>
            <c:ext xmlns:c16="http://schemas.microsoft.com/office/drawing/2014/chart" uri="{C3380CC4-5D6E-409C-BE32-E72D297353CC}">
              <c16:uniqueId val="{00000002-FF1C-4F7F-B96C-D9D03555EEA9}"/>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5400" cap="rnd" cmpd="sng" algn="ctr">
              <a:solidFill>
                <a:schemeClr val="accent1">
                  <a:lumMod val="60000"/>
                </a:schemeClr>
              </a:solidFill>
              <a:prstDash val="solid"/>
              <a:round/>
            </a:ln>
            <a:effectLst/>
          </c:spPr>
          <c:marker>
            <c:symbol val="none"/>
          </c:marker>
          <c:val>
            <c:numRef>
              <c:f>'Monthly Balances'!$AB$130:$AB$190</c:f>
              <c:numCache>
                <c:formatCode>0.0%</c:formatCode>
                <c:ptCount val="61"/>
                <c:pt idx="0">
                  <c:v>5.3532995470057271E-2</c:v>
                </c:pt>
                <c:pt idx="1">
                  <c:v>5.5788014645773383E-2</c:v>
                </c:pt>
                <c:pt idx="2">
                  <c:v>6.3370574242240907E-2</c:v>
                </c:pt>
                <c:pt idx="3">
                  <c:v>8.0989853973941414E-2</c:v>
                </c:pt>
                <c:pt idx="4">
                  <c:v>7.6041876148612089E-2</c:v>
                </c:pt>
                <c:pt idx="5">
                  <c:v>7.7443845864199043E-2</c:v>
                </c:pt>
                <c:pt idx="6">
                  <c:v>7.7079886791388538E-2</c:v>
                </c:pt>
                <c:pt idx="7">
                  <c:v>7.4868873564417085E-2</c:v>
                </c:pt>
                <c:pt idx="8">
                  <c:v>6.4141175255772856E-2</c:v>
                </c:pt>
                <c:pt idx="9">
                  <c:v>4.0886195552981446E-2</c:v>
                </c:pt>
                <c:pt idx="10">
                  <c:v>3.958025303175499E-2</c:v>
                </c:pt>
                <c:pt idx="11">
                  <c:v>4.4227338552232681E-2</c:v>
                </c:pt>
                <c:pt idx="12">
                  <c:v>4.2458205402480631E-2</c:v>
                </c:pt>
                <c:pt idx="13">
                  <c:v>4.3702109911798258E-2</c:v>
                </c:pt>
                <c:pt idx="14">
                  <c:v>4.4644574310844766E-2</c:v>
                </c:pt>
                <c:pt idx="15">
                  <c:v>4.8594604397840524E-2</c:v>
                </c:pt>
                <c:pt idx="16">
                  <c:v>4.419182279638325E-2</c:v>
                </c:pt>
                <c:pt idx="17">
                  <c:v>4.3367824356908148E-2</c:v>
                </c:pt>
                <c:pt idx="18">
                  <c:v>4.3330092043663081E-2</c:v>
                </c:pt>
                <c:pt idx="19">
                  <c:v>4.2412549769666331E-2</c:v>
                </c:pt>
                <c:pt idx="20">
                  <c:v>4.2834428635874243E-2</c:v>
                </c:pt>
                <c:pt idx="21">
                  <c:v>3.6324058064788466E-2</c:v>
                </c:pt>
                <c:pt idx="22">
                  <c:v>3.7719851795215469E-2</c:v>
                </c:pt>
                <c:pt idx="23">
                  <c:v>4.6452386591765711E-2</c:v>
                </c:pt>
                <c:pt idx="24">
                  <c:v>4.9314859390830607E-2</c:v>
                </c:pt>
                <c:pt idx="25">
                  <c:v>4.9194593673118729E-2</c:v>
                </c:pt>
                <c:pt idx="26">
                  <c:v>5.4090149733926243E-2</c:v>
                </c:pt>
                <c:pt idx="27">
                  <c:v>4.8441925192108458E-2</c:v>
                </c:pt>
                <c:pt idx="28">
                  <c:v>4.5994636870555369E-2</c:v>
                </c:pt>
                <c:pt idx="29">
                  <c:v>4.7116934721266372E-2</c:v>
                </c:pt>
                <c:pt idx="30">
                  <c:v>6.1965291356586384E-2</c:v>
                </c:pt>
                <c:pt idx="31">
                  <c:v>5.5865524132377976E-2</c:v>
                </c:pt>
                <c:pt idx="32">
                  <c:v>4.4328655506677701E-2</c:v>
                </c:pt>
                <c:pt idx="33">
                  <c:v>3.537557618141695E-2</c:v>
                </c:pt>
                <c:pt idx="34">
                  <c:v>4.9905561548837109E-2</c:v>
                </c:pt>
                <c:pt idx="35">
                  <c:v>4.8094772407336936E-2</c:v>
                </c:pt>
                <c:pt idx="36">
                  <c:v>4.5142654829221675E-2</c:v>
                </c:pt>
                <c:pt idx="37">
                  <c:v>6.1483336697681815E-2</c:v>
                </c:pt>
                <c:pt idx="38">
                  <c:v>6.1746215004302316E-2</c:v>
                </c:pt>
                <c:pt idx="39">
                  <c:v>5.7498510429726438E-2</c:v>
                </c:pt>
                <c:pt idx="40">
                  <c:v>5.2517962129322623E-2</c:v>
                </c:pt>
                <c:pt idx="41">
                  <c:v>5.218493329727969E-2</c:v>
                </c:pt>
                <c:pt idx="42">
                  <c:v>6.9328175350520216E-2</c:v>
                </c:pt>
                <c:pt idx="43">
                  <c:v>8.0840780114935784E-2</c:v>
                </c:pt>
                <c:pt idx="44">
                  <c:v>4.8602719531644412E-2</c:v>
                </c:pt>
                <c:pt idx="45">
                  <c:v>3.6217008219742469E-2</c:v>
                </c:pt>
                <c:pt idx="46">
                  <c:v>3.4011525739625119E-2</c:v>
                </c:pt>
                <c:pt idx="47">
                  <c:v>3.6612067510310542E-2</c:v>
                </c:pt>
                <c:pt idx="48">
                  <c:v>3.7164073168190488E-2</c:v>
                </c:pt>
                <c:pt idx="49">
                  <c:v>3.2599035407332652E-2</c:v>
                </c:pt>
                <c:pt idx="50">
                  <c:v>3.1256411171134479E-2</c:v>
                </c:pt>
                <c:pt idx="51">
                  <c:v>2.8693341352639151E-2</c:v>
                </c:pt>
                <c:pt idx="52">
                  <c:v>2.8433777129686436E-2</c:v>
                </c:pt>
                <c:pt idx="53">
                  <c:v>2.7375520869936634E-2</c:v>
                </c:pt>
                <c:pt idx="54">
                  <c:v>3.8965521089925612E-2</c:v>
                </c:pt>
                <c:pt idx="55">
                  <c:v>4.4139081079924584E-2</c:v>
                </c:pt>
                <c:pt idx="56">
                  <c:v>3.1285938688412514E-2</c:v>
                </c:pt>
                <c:pt idx="57">
                  <c:v>2.2959576306222744E-2</c:v>
                </c:pt>
                <c:pt idx="58">
                  <c:v>2.4403586899614527E-2</c:v>
                </c:pt>
                <c:pt idx="59">
                  <c:v>2.4538600488270577E-2</c:v>
                </c:pt>
                <c:pt idx="60">
                  <c:v>2.3571726555338873E-2</c:v>
                </c:pt>
              </c:numCache>
            </c:numRef>
          </c:val>
          <c:smooth val="0"/>
          <c:extLst>
            <c:ext xmlns:c16="http://schemas.microsoft.com/office/drawing/2014/chart" uri="{C3380CC4-5D6E-409C-BE32-E72D297353CC}">
              <c16:uniqueId val="{00000003-FF1C-4F7F-B96C-D9D03555EEA9}"/>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5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FYTD 2022/23</c:v>
                </c:pt>
              </c:strCache>
            </c:strRef>
          </c:cat>
          <c:val>
            <c:numRef>
              <c:f>Sheet1!$B$2:$B$12</c:f>
              <c:numCache>
                <c:formatCode>"$"#,##0_);[Red]\("$"#,##0\)</c:formatCode>
                <c:ptCount val="11"/>
                <c:pt idx="0">
                  <c:v>1634356</c:v>
                </c:pt>
                <c:pt idx="1">
                  <c:v>1588475</c:v>
                </c:pt>
                <c:pt idx="2">
                  <c:v>1566106</c:v>
                </c:pt>
                <c:pt idx="3">
                  <c:v>3515825</c:v>
                </c:pt>
                <c:pt idx="4">
                  <c:v>3990837</c:v>
                </c:pt>
                <c:pt idx="5">
                  <c:v>3314578</c:v>
                </c:pt>
                <c:pt idx="6">
                  <c:v>3718429</c:v>
                </c:pt>
                <c:pt idx="7">
                  <c:v>3484494</c:v>
                </c:pt>
                <c:pt idx="8">
                  <c:v>2033510</c:v>
                </c:pt>
                <c:pt idx="9">
                  <c:v>4008105</c:v>
                </c:pt>
                <c:pt idx="10">
                  <c:v>2633622</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Mar-20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Mar-20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89E3-4D1D-910D-981493DA62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E3-4D1D-910D-981493DA62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E3-4D1D-910D-981493DA62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89E3-4D1D-910D-981493DA62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89E3-4D1D-910D-981493DA62F1}"/>
              </c:ext>
            </c:extLst>
          </c:dPt>
          <c:dLbls>
            <c:dLbl>
              <c:idx val="0"/>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89E3-4D1D-910D-981493DA62F1}"/>
                </c:ext>
              </c:extLst>
            </c:dLbl>
            <c:dLbl>
              <c:idx val="1"/>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9E3-4D1D-910D-981493DA62F1}"/>
                </c:ext>
              </c:extLst>
            </c:dLbl>
            <c:dLbl>
              <c:idx val="2"/>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89E3-4D1D-910D-981493DA62F1}"/>
                </c:ext>
              </c:extLst>
            </c:dLbl>
            <c:dLbl>
              <c:idx val="3"/>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89E3-4D1D-910D-981493DA62F1}"/>
                </c:ext>
              </c:extLst>
            </c:dLbl>
            <c:dLbl>
              <c:idx val="4"/>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9E3-4D1D-910D-981493DA62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Liquidity</c:v>
                </c:pt>
                <c:pt idx="1">
                  <c:v>Ultra Short</c:v>
                </c:pt>
                <c:pt idx="2">
                  <c:v>Short</c:v>
                </c:pt>
                <c:pt idx="3">
                  <c:v>Intermediate</c:v>
                </c:pt>
                <c:pt idx="4">
                  <c:v>Long</c:v>
                </c:pt>
              </c:strCache>
            </c:strRef>
          </c:cat>
          <c:val>
            <c:numRef>
              <c:f>Sheet1!$B$2:$B$6</c:f>
              <c:numCache>
                <c:formatCode>0%</c:formatCode>
                <c:ptCount val="5"/>
                <c:pt idx="0">
                  <c:v>0.1867</c:v>
                </c:pt>
                <c:pt idx="1">
                  <c:v>0.21129999999999999</c:v>
                </c:pt>
                <c:pt idx="2">
                  <c:v>0.1183</c:v>
                </c:pt>
                <c:pt idx="3">
                  <c:v>0.10879999999999999</c:v>
                </c:pt>
                <c:pt idx="4">
                  <c:v>0.35039999999999999</c:v>
                </c:pt>
              </c:numCache>
            </c:numRef>
          </c:val>
          <c:extLst>
            <c:ext xmlns:c16="http://schemas.microsoft.com/office/drawing/2014/chart" uri="{C3380CC4-5D6E-409C-BE32-E72D297353CC}">
              <c16:uniqueId val="{00000000-89E3-4D1D-910D-981493DA62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Sep-22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Sep-22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F7-4B38-9355-A5D06DDF58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F7-4B38-9355-A5D06DDF58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F7-4B38-9355-A5D06DDF58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F7-4B38-9355-A5D06DDF586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F7-4B38-9355-A5D06DDF586E}"/>
              </c:ext>
            </c:extLst>
          </c:dPt>
          <c:dLbls>
            <c:dLbl>
              <c:idx val="0"/>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6F7-4B38-9355-A5D06DDF586E}"/>
                </c:ext>
              </c:extLst>
            </c:dLbl>
            <c:dLbl>
              <c:idx val="1"/>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6F7-4B38-9355-A5D06DDF586E}"/>
                </c:ext>
              </c:extLst>
            </c:dLbl>
            <c:dLbl>
              <c:idx val="2"/>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F6F7-4B38-9355-A5D06DDF586E}"/>
                </c:ext>
              </c:extLst>
            </c:dLbl>
            <c:dLbl>
              <c:idx val="3"/>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F6F7-4B38-9355-A5D06DDF586E}"/>
                </c:ext>
              </c:extLst>
            </c:dLbl>
            <c:dLbl>
              <c:idx val="4"/>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F6F7-4B38-9355-A5D06DDF58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Liquidity</c:v>
                </c:pt>
                <c:pt idx="1">
                  <c:v>Ultra Short</c:v>
                </c:pt>
                <c:pt idx="2">
                  <c:v>Short</c:v>
                </c:pt>
                <c:pt idx="3">
                  <c:v>Intermediate</c:v>
                </c:pt>
                <c:pt idx="4">
                  <c:v>Long</c:v>
                </c:pt>
              </c:strCache>
            </c:strRef>
          </c:cat>
          <c:val>
            <c:numRef>
              <c:f>Sheet1!$B$2:$B$6</c:f>
              <c:numCache>
                <c:formatCode>0%</c:formatCode>
                <c:ptCount val="5"/>
                <c:pt idx="0">
                  <c:v>0.29189999999999999</c:v>
                </c:pt>
                <c:pt idx="1">
                  <c:v>0.23780000000000001</c:v>
                </c:pt>
                <c:pt idx="2">
                  <c:v>0.10249999999999999</c:v>
                </c:pt>
                <c:pt idx="3">
                  <c:v>0.112</c:v>
                </c:pt>
                <c:pt idx="4">
                  <c:v>0.254</c:v>
                </c:pt>
              </c:numCache>
            </c:numRef>
          </c:val>
          <c:extLst>
            <c:ext xmlns:c16="http://schemas.microsoft.com/office/drawing/2014/chart" uri="{C3380CC4-5D6E-409C-BE32-E72D297353CC}">
              <c16:uniqueId val="{0000000A-F6F7-4B38-9355-A5D06DDF58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Millions of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44562</c:v>
                </c:pt>
                <c:pt idx="1">
                  <c:v>44593</c:v>
                </c:pt>
                <c:pt idx="2">
                  <c:v>44621</c:v>
                </c:pt>
                <c:pt idx="3">
                  <c:v>44652</c:v>
                </c:pt>
                <c:pt idx="4">
                  <c:v>44682</c:v>
                </c:pt>
                <c:pt idx="5">
                  <c:v>44713</c:v>
                </c:pt>
                <c:pt idx="6">
                  <c:v>44743</c:v>
                </c:pt>
                <c:pt idx="7">
                  <c:v>44774</c:v>
                </c:pt>
                <c:pt idx="8">
                  <c:v>44805</c:v>
                </c:pt>
              </c:numCache>
            </c:numRef>
          </c:cat>
          <c:val>
            <c:numRef>
              <c:f>Sheet1!$B$2:$B$10</c:f>
              <c:numCache>
                <c:formatCode>General</c:formatCode>
                <c:ptCount val="9"/>
                <c:pt idx="0">
                  <c:v>0.5</c:v>
                </c:pt>
                <c:pt idx="1">
                  <c:v>0.6</c:v>
                </c:pt>
                <c:pt idx="2">
                  <c:v>1.5</c:v>
                </c:pt>
                <c:pt idx="3">
                  <c:v>4.3</c:v>
                </c:pt>
                <c:pt idx="4">
                  <c:v>13.5</c:v>
                </c:pt>
                <c:pt idx="5">
                  <c:v>19.399999999999999</c:v>
                </c:pt>
                <c:pt idx="6">
                  <c:v>23</c:v>
                </c:pt>
                <c:pt idx="7">
                  <c:v>26.5</c:v>
                </c:pt>
                <c:pt idx="8">
                  <c:v>30</c:v>
                </c:pt>
              </c:numCache>
            </c:numRef>
          </c:val>
          <c:extLst>
            <c:ext xmlns:c16="http://schemas.microsoft.com/office/drawing/2014/chart" uri="{C3380CC4-5D6E-409C-BE32-E72D297353CC}">
              <c16:uniqueId val="{00000000-D4DA-4515-8794-17BDF0FD4EB5}"/>
            </c:ext>
          </c:extLst>
        </c:ser>
        <c:dLbls>
          <c:showLegendKey val="0"/>
          <c:showVal val="0"/>
          <c:showCatName val="0"/>
          <c:showSerName val="0"/>
          <c:showPercent val="0"/>
          <c:showBubbleSize val="0"/>
        </c:dLbls>
        <c:gapWidth val="219"/>
        <c:overlap val="-27"/>
        <c:axId val="1046335032"/>
        <c:axId val="1046335360"/>
      </c:barChart>
      <c:lineChart>
        <c:grouping val="standard"/>
        <c:varyColors val="0"/>
        <c:ser>
          <c:idx val="1"/>
          <c:order val="1"/>
          <c:tx>
            <c:strRef>
              <c:f>Sheet1!$C$1</c:f>
              <c:strCache>
                <c:ptCount val="1"/>
                <c:pt idx="0">
                  <c:v>% of Total</c:v>
                </c:pt>
              </c:strCache>
            </c:strRef>
          </c:tx>
          <c:spPr>
            <a:ln w="28575" cap="rnd">
              <a:solidFill>
                <a:srgbClr val="0070C0"/>
              </a:solidFill>
              <a:round/>
            </a:ln>
            <a:effectLst/>
          </c:spPr>
          <c:marker>
            <c:symbol val="none"/>
          </c:marker>
          <c:dLbls>
            <c:dLbl>
              <c:idx val="0"/>
              <c:layout>
                <c:manualLayout>
                  <c:x val="-2.4999945994405033E-2"/>
                  <c:y val="-7.839764730614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DA-4515-8794-17BDF0FD4EB5}"/>
                </c:ext>
              </c:extLst>
            </c:dLbl>
            <c:dLbl>
              <c:idx val="1"/>
              <c:layout>
                <c:manualLayout>
                  <c:x val="-2.7743430219370754E-2"/>
                  <c:y val="-7.1844806471419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DA-4515-8794-17BDF0FD4EB5}"/>
                </c:ext>
              </c:extLst>
            </c:dLbl>
            <c:dLbl>
              <c:idx val="2"/>
              <c:layout>
                <c:manualLayout>
                  <c:x val="-3.4375000000000003E-2"/>
                  <c:y val="-5.1562496828094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DA-4515-8794-17BDF0FD4EB5}"/>
                </c:ext>
              </c:extLst>
            </c:dLbl>
            <c:dLbl>
              <c:idx val="3"/>
              <c:layout>
                <c:manualLayout>
                  <c:x val="-4.2187500000000003E-2"/>
                  <c:y val="-5.624999653973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DA-4515-8794-17BDF0FD4EB5}"/>
                </c:ext>
              </c:extLst>
            </c:dLbl>
            <c:dLbl>
              <c:idx val="4"/>
              <c:layout>
                <c:manualLayout>
                  <c:x val="-3.7500000000000054E-2"/>
                  <c:y val="-4.9218746972271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DA-4515-8794-17BDF0FD4EB5}"/>
                </c:ext>
              </c:extLst>
            </c:dLbl>
            <c:dLbl>
              <c:idx val="5"/>
              <c:layout>
                <c:manualLayout>
                  <c:x val="-2.8125000000000001E-2"/>
                  <c:y val="-3.2812497981514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DA-4515-8794-17BDF0FD4EB5}"/>
                </c:ext>
              </c:extLst>
            </c:dLbl>
            <c:dLbl>
              <c:idx val="6"/>
              <c:layout>
                <c:manualLayout>
                  <c:x val="-3.7500000000000117E-2"/>
                  <c:y val="-3.515624783733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DA-4515-8794-17BDF0FD4EB5}"/>
                </c:ext>
              </c:extLst>
            </c:dLbl>
            <c:dLbl>
              <c:idx val="7"/>
              <c:layout>
                <c:manualLayout>
                  <c:x val="-4.2187500000000003E-2"/>
                  <c:y val="-3.984374754898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DA-4515-8794-17BDF0FD4EB5}"/>
                </c:ext>
              </c:extLst>
            </c:dLbl>
            <c:dLbl>
              <c:idx val="8"/>
              <c:layout>
                <c:manualLayout>
                  <c:x val="-3.7499999999999999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DA-4515-8794-17BDF0FD4E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44562</c:v>
                </c:pt>
                <c:pt idx="1">
                  <c:v>44593</c:v>
                </c:pt>
                <c:pt idx="2">
                  <c:v>44621</c:v>
                </c:pt>
                <c:pt idx="3">
                  <c:v>44652</c:v>
                </c:pt>
                <c:pt idx="4">
                  <c:v>44682</c:v>
                </c:pt>
                <c:pt idx="5">
                  <c:v>44713</c:v>
                </c:pt>
                <c:pt idx="6">
                  <c:v>44743</c:v>
                </c:pt>
                <c:pt idx="7">
                  <c:v>44774</c:v>
                </c:pt>
                <c:pt idx="8">
                  <c:v>44805</c:v>
                </c:pt>
              </c:numCache>
            </c:numRef>
          </c:cat>
          <c:val>
            <c:numRef>
              <c:f>Sheet1!$C$2:$C$10</c:f>
              <c:numCache>
                <c:formatCode>0.0%</c:formatCode>
                <c:ptCount val="9"/>
                <c:pt idx="0">
                  <c:v>1.3297872340425532E-2</c:v>
                </c:pt>
                <c:pt idx="1">
                  <c:v>1.5267175572519085E-2</c:v>
                </c:pt>
                <c:pt idx="2">
                  <c:v>3.4246575342465758E-2</c:v>
                </c:pt>
                <c:pt idx="3">
                  <c:v>8.5487077534791248E-2</c:v>
                </c:pt>
                <c:pt idx="4">
                  <c:v>0.21634615384615385</c:v>
                </c:pt>
                <c:pt idx="5">
                  <c:v>0.25064599483204136</c:v>
                </c:pt>
                <c:pt idx="6">
                  <c:v>0.25136612021857924</c:v>
                </c:pt>
                <c:pt idx="7">
                  <c:v>0.26420737786640075</c:v>
                </c:pt>
                <c:pt idx="8">
                  <c:v>0.27906976744186046</c:v>
                </c:pt>
              </c:numCache>
            </c:numRef>
          </c:val>
          <c:smooth val="0"/>
          <c:extLst>
            <c:ext xmlns:c16="http://schemas.microsoft.com/office/drawing/2014/chart" uri="{C3380CC4-5D6E-409C-BE32-E72D297353CC}">
              <c16:uniqueId val="{00000001-D4DA-4515-8794-17BDF0FD4EB5}"/>
            </c:ext>
          </c:extLst>
        </c:ser>
        <c:dLbls>
          <c:showLegendKey val="0"/>
          <c:showVal val="0"/>
          <c:showCatName val="0"/>
          <c:showSerName val="0"/>
          <c:showPercent val="0"/>
          <c:showBubbleSize val="0"/>
        </c:dLbls>
        <c:marker val="1"/>
        <c:smooth val="0"/>
        <c:axId val="1099221152"/>
        <c:axId val="1034124872"/>
      </c:lineChart>
      <c:dateAx>
        <c:axId val="1046335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6335360"/>
        <c:crosses val="autoZero"/>
        <c:auto val="1"/>
        <c:lblOffset val="100"/>
        <c:baseTimeUnit val="months"/>
      </c:dateAx>
      <c:valAx>
        <c:axId val="104633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crossAx val="1046335032"/>
        <c:crosses val="autoZero"/>
        <c:crossBetween val="between"/>
      </c:valAx>
      <c:valAx>
        <c:axId val="10341248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crossAx val="1099221152"/>
        <c:crosses val="max"/>
        <c:crossBetween val="between"/>
      </c:valAx>
      <c:dateAx>
        <c:axId val="1099221152"/>
        <c:scaling>
          <c:orientation val="minMax"/>
        </c:scaling>
        <c:delete val="1"/>
        <c:axPos val="b"/>
        <c:numFmt formatCode="mmm\-yy" sourceLinked="1"/>
        <c:majorTickMark val="out"/>
        <c:minorTickMark val="none"/>
        <c:tickLblPos val="nextTo"/>
        <c:crossAx val="1034124872"/>
        <c:crosses val="autoZero"/>
        <c:auto val="1"/>
        <c:lblOffset val="100"/>
        <c:baseTimeUnit val="months"/>
      </c:dateAx>
      <c:spPr>
        <a:solidFill>
          <a:schemeClr val="bg1"/>
        </a:solidFill>
        <a:ln>
          <a:solidFill>
            <a:srgbClr val="0070C0"/>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603581229648024"/>
          <c:y val="8.2170224348688092E-2"/>
          <c:w val="0.80731213976557392"/>
          <c:h val="0.76736947449399884"/>
        </c:manualLayout>
      </c:layout>
      <c:barChart>
        <c:barDir val="col"/>
        <c:grouping val="clustered"/>
        <c:varyColors val="0"/>
        <c:ser>
          <c:idx val="0"/>
          <c:order val="0"/>
          <c:tx>
            <c:strRef>
              <c:f>Sheet1!$A$2</c:f>
              <c:strCache>
                <c:ptCount val="1"/>
                <c:pt idx="0">
                  <c:v>Jan-22</c:v>
                </c:pt>
              </c:strCache>
            </c:strRef>
          </c:tx>
          <c:spPr>
            <a:solidFill>
              <a:schemeClr val="accent5">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Sheet1!$B$2:$D$2</c:f>
              <c:numCache>
                <c:formatCode>0.0</c:formatCode>
                <c:ptCount val="3"/>
                <c:pt idx="0">
                  <c:v>37.700000000000003</c:v>
                </c:pt>
                <c:pt idx="1">
                  <c:v>-15.4</c:v>
                </c:pt>
                <c:pt idx="2">
                  <c:v>22.6</c:v>
                </c:pt>
              </c:numCache>
            </c:numRef>
          </c:val>
          <c:extLst>
            <c:ext xmlns:c16="http://schemas.microsoft.com/office/drawing/2014/chart" uri="{C3380CC4-5D6E-409C-BE32-E72D297353CC}">
              <c16:uniqueId val="{00000008-9FF0-4AF1-93D1-ECA1F57D9E5F}"/>
            </c:ext>
          </c:extLst>
        </c:ser>
        <c:ser>
          <c:idx val="1"/>
          <c:order val="1"/>
          <c:tx>
            <c:strRef>
              <c:f>Sheet1!$A$3</c:f>
              <c:strCache>
                <c:ptCount val="1"/>
                <c:pt idx="0">
                  <c:v>Feb-22</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Sheet1!$B$3:$D$3</c:f>
              <c:numCache>
                <c:formatCode>0.0</c:formatCode>
                <c:ptCount val="3"/>
                <c:pt idx="0">
                  <c:v>39.299999999999997</c:v>
                </c:pt>
                <c:pt idx="1">
                  <c:v>-19.5</c:v>
                </c:pt>
                <c:pt idx="2">
                  <c:v>20.100000000000001</c:v>
                </c:pt>
              </c:numCache>
            </c:numRef>
          </c:val>
          <c:extLst>
            <c:ext xmlns:c16="http://schemas.microsoft.com/office/drawing/2014/chart" uri="{C3380CC4-5D6E-409C-BE32-E72D297353CC}">
              <c16:uniqueId val="{00000009-9FF0-4AF1-93D1-ECA1F57D9E5F}"/>
            </c:ext>
          </c:extLst>
        </c:ser>
        <c:ser>
          <c:idx val="2"/>
          <c:order val="2"/>
          <c:tx>
            <c:strRef>
              <c:f>Sheet1!$A$4</c:f>
              <c:strCache>
                <c:ptCount val="1"/>
                <c:pt idx="0">
                  <c:v>Mar-22</c:v>
                </c:pt>
              </c:strCache>
            </c:strRef>
          </c:tx>
          <c:spPr>
            <a:solidFill>
              <a:schemeClr val="accent5">
                <a:shade val="72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F0-4AF1-93D1-ECA1F57D9E5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F0-4AF1-93D1-ECA1F57D9E5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F0-4AF1-93D1-ECA1F57D9E5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Sheet1!$B$4:$D$4</c:f>
              <c:numCache>
                <c:formatCode>0.0</c:formatCode>
                <c:ptCount val="3"/>
                <c:pt idx="0">
                  <c:v>43.9</c:v>
                </c:pt>
                <c:pt idx="1">
                  <c:v>-22</c:v>
                </c:pt>
                <c:pt idx="2">
                  <c:v>22</c:v>
                </c:pt>
              </c:numCache>
            </c:numRef>
          </c:val>
          <c:extLst>
            <c:ext xmlns:c16="http://schemas.microsoft.com/office/drawing/2014/chart" uri="{C3380CC4-5D6E-409C-BE32-E72D297353CC}">
              <c16:uniqueId val="{0000000A-9FF0-4AF1-93D1-ECA1F57D9E5F}"/>
            </c:ext>
          </c:extLst>
        </c:ser>
        <c:ser>
          <c:idx val="3"/>
          <c:order val="3"/>
          <c:tx>
            <c:strRef>
              <c:f>Sheet1!$A$5</c:f>
              <c:strCache>
                <c:ptCount val="1"/>
                <c:pt idx="0">
                  <c:v>Apr-22</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Sheet1!$B$5:$D$5</c:f>
              <c:numCache>
                <c:formatCode>0.0</c:formatCode>
                <c:ptCount val="3"/>
                <c:pt idx="0">
                  <c:v>50.5</c:v>
                </c:pt>
                <c:pt idx="1">
                  <c:v>-26.1</c:v>
                </c:pt>
                <c:pt idx="2">
                  <c:v>24.6</c:v>
                </c:pt>
              </c:numCache>
            </c:numRef>
          </c:val>
          <c:extLst>
            <c:ext xmlns:c16="http://schemas.microsoft.com/office/drawing/2014/chart" uri="{C3380CC4-5D6E-409C-BE32-E72D297353CC}">
              <c16:uniqueId val="{0000000B-9FF0-4AF1-93D1-ECA1F57D9E5F}"/>
            </c:ext>
          </c:extLst>
        </c:ser>
        <c:ser>
          <c:idx val="4"/>
          <c:order val="4"/>
          <c:tx>
            <c:strRef>
              <c:f>Sheet1!$A$6</c:f>
              <c:strCache>
                <c:ptCount val="1"/>
                <c:pt idx="0">
                  <c:v>May-22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Sheet1!$B$6:$D$6</c:f>
              <c:numCache>
                <c:formatCode>0.0</c:formatCode>
                <c:ptCount val="3"/>
                <c:pt idx="0">
                  <c:v>62.4</c:v>
                </c:pt>
                <c:pt idx="1">
                  <c:v>-16.2</c:v>
                </c:pt>
                <c:pt idx="2">
                  <c:v>46.7</c:v>
                </c:pt>
              </c:numCache>
            </c:numRef>
          </c:val>
          <c:extLst>
            <c:ext xmlns:c16="http://schemas.microsoft.com/office/drawing/2014/chart" uri="{C3380CC4-5D6E-409C-BE32-E72D297353CC}">
              <c16:uniqueId val="{00000000-93C3-4A65-A4CB-91F4A2E3576A}"/>
            </c:ext>
          </c:extLst>
        </c:ser>
        <c:ser>
          <c:idx val="5"/>
          <c:order val="5"/>
          <c:tx>
            <c:strRef>
              <c:f>Sheet1!$A$7</c:f>
              <c:strCache>
                <c:ptCount val="1"/>
                <c:pt idx="0">
                  <c:v>Jun-22</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Sheet1!$B$7:$D$7</c:f>
              <c:numCache>
                <c:formatCode>0.0</c:formatCode>
                <c:ptCount val="3"/>
                <c:pt idx="0">
                  <c:v>77.400000000000006</c:v>
                </c:pt>
                <c:pt idx="1">
                  <c:v>-24.7</c:v>
                </c:pt>
                <c:pt idx="2">
                  <c:v>53.2</c:v>
                </c:pt>
              </c:numCache>
            </c:numRef>
          </c:val>
          <c:extLst>
            <c:ext xmlns:c16="http://schemas.microsoft.com/office/drawing/2014/chart" uri="{C3380CC4-5D6E-409C-BE32-E72D297353CC}">
              <c16:uniqueId val="{00000000-39E3-402E-9DCD-94E98A9A5530}"/>
            </c:ext>
          </c:extLst>
        </c:ser>
        <c:ser>
          <c:idx val="6"/>
          <c:order val="6"/>
          <c:tx>
            <c:strRef>
              <c:f>Sheet1!$A$8</c:f>
              <c:strCache>
                <c:ptCount val="1"/>
                <c:pt idx="0">
                  <c:v>Jul-22</c:v>
                </c:pt>
              </c:strCache>
            </c:strRef>
          </c:tx>
          <c:spPr>
            <a:solidFill>
              <a:schemeClr val="accent5">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Sheet1!$B$8:$D$8</c:f>
              <c:numCache>
                <c:formatCode>0.0</c:formatCode>
                <c:ptCount val="3"/>
                <c:pt idx="0">
                  <c:v>91.5</c:v>
                </c:pt>
                <c:pt idx="1">
                  <c:v>-24.5</c:v>
                </c:pt>
                <c:pt idx="2">
                  <c:v>67.8</c:v>
                </c:pt>
              </c:numCache>
            </c:numRef>
          </c:val>
          <c:extLst>
            <c:ext xmlns:c16="http://schemas.microsoft.com/office/drawing/2014/chart" uri="{C3380CC4-5D6E-409C-BE32-E72D297353CC}">
              <c16:uniqueId val="{00000001-39E3-402E-9DCD-94E98A9A5530}"/>
            </c:ext>
          </c:extLst>
        </c:ser>
        <c:ser>
          <c:idx val="7"/>
          <c:order val="7"/>
          <c:tx>
            <c:strRef>
              <c:f>Sheet1!$A$9</c:f>
              <c:strCache>
                <c:ptCount val="1"/>
                <c:pt idx="0">
                  <c:v>Aug-22</c:v>
                </c:pt>
              </c:strCache>
            </c:strRef>
          </c:tx>
          <c:spPr>
            <a:solidFill>
              <a:schemeClr val="accent5">
                <a:tint val="58000"/>
              </a:schemeClr>
            </a:solidFill>
            <a:ln>
              <a:noFill/>
            </a:ln>
            <a:effectLst/>
          </c:spPr>
          <c:invertIfNegative val="0"/>
          <c:dLbls>
            <c:dLbl>
              <c:idx val="1"/>
              <c:layout>
                <c:manualLayout>
                  <c:x val="-8.4277345462698272E-3"/>
                  <c:y val="8.7589509121723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F-4641-ADA5-5790F37DBA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Sheet1!$B$9:$D$9</c:f>
              <c:numCache>
                <c:formatCode>0.0</c:formatCode>
                <c:ptCount val="3"/>
                <c:pt idx="0">
                  <c:v>100.3</c:v>
                </c:pt>
                <c:pt idx="1">
                  <c:v>-41.5</c:v>
                </c:pt>
                <c:pt idx="2">
                  <c:v>58.7</c:v>
                </c:pt>
              </c:numCache>
            </c:numRef>
          </c:val>
          <c:extLst>
            <c:ext xmlns:c16="http://schemas.microsoft.com/office/drawing/2014/chart" uri="{C3380CC4-5D6E-409C-BE32-E72D297353CC}">
              <c16:uniqueId val="{00000002-39E3-402E-9DCD-94E98A9A5530}"/>
            </c:ext>
          </c:extLst>
        </c:ser>
        <c:ser>
          <c:idx val="8"/>
          <c:order val="8"/>
          <c:tx>
            <c:strRef>
              <c:f>Sheet1!$A$10</c:f>
              <c:strCache>
                <c:ptCount val="1"/>
                <c:pt idx="0">
                  <c:v>Sep-22</c:v>
                </c:pt>
              </c:strCache>
            </c:strRef>
          </c:tx>
          <c:spPr>
            <a:solidFill>
              <a:schemeClr val="accent5">
                <a:tint val="44000"/>
              </a:schemeClr>
            </a:solidFill>
            <a:ln>
              <a:noFill/>
            </a:ln>
            <a:effectLst/>
          </c:spPr>
          <c:invertIfNegative val="0"/>
          <c:dLbls>
            <c:dLbl>
              <c:idx val="1"/>
              <c:layout>
                <c:manualLayout>
                  <c:x val="6.0198103901927336E-3"/>
                  <c:y val="5.8393006081149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F-4641-ADA5-5790F37DBA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Sheet1!$B$10:$D$10</c:f>
              <c:numCache>
                <c:formatCode>0.0</c:formatCode>
                <c:ptCount val="3"/>
                <c:pt idx="0">
                  <c:v>108</c:v>
                </c:pt>
                <c:pt idx="1">
                  <c:v>-41</c:v>
                </c:pt>
                <c:pt idx="2">
                  <c:v>67</c:v>
                </c:pt>
              </c:numCache>
            </c:numRef>
          </c:val>
          <c:extLst>
            <c:ext xmlns:c16="http://schemas.microsoft.com/office/drawing/2014/chart" uri="{C3380CC4-5D6E-409C-BE32-E72D297353CC}">
              <c16:uniqueId val="{00000001-95FF-4641-ADA5-5790F37DBAFC}"/>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quot;$&quot;#,##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solidFill>
            <a:schemeClr val="accent1"/>
          </a:solidFill>
        </a:ln>
        <a:effectLst>
          <a:outerShdw blurRad="50800" dist="50800" dir="5400000" sx="1000" sy="1000" algn="ctr" rotWithShape="0">
            <a:srgbClr val="000000">
              <a:alpha val="43137"/>
            </a:srgbClr>
          </a:outerShdw>
        </a:effectLst>
      </c:spPr>
    </c:plotArea>
    <c:legend>
      <c:legendPos val="b"/>
      <c:layout>
        <c:manualLayout>
          <c:xMode val="edge"/>
          <c:yMode val="edge"/>
          <c:x val="0.26191215681373164"/>
          <c:y val="0.89050276838023323"/>
          <c:w val="0.6126208405835708"/>
          <c:h val="5.986317645079032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1.0217328214442174E-3"/>
                  <c:y val="-1.057451151939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1-4C09-8DC3-934D50E7E013}"/>
                </c:ext>
              </c:extLst>
            </c:dLbl>
            <c:dLbl>
              <c:idx val="1"/>
              <c:layout>
                <c:manualLayout>
                  <c:x val="-4.8543052264098056E-3"/>
                  <c:y val="6.5755322251385244E-3"/>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5.7962962962962952E-2"/>
                    </c:manualLayout>
                  </c15:layout>
                </c:ext>
                <c:ext xmlns:c16="http://schemas.microsoft.com/office/drawing/2014/chart" uri="{C3380CC4-5D6E-409C-BE32-E72D297353CC}">
                  <c16:uniqueId val="{00000001-06A1-4C09-8DC3-934D50E7E013}"/>
                </c:ext>
              </c:extLst>
            </c:dLbl>
            <c:dLbl>
              <c:idx val="2"/>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4"/>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dLbl>
              <c:idx val="6"/>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7"/>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FY 2013/14 </c:v>
                </c:pt>
                <c:pt idx="1">
                  <c:v>FY 2014/15 </c:v>
                </c:pt>
                <c:pt idx="2">
                  <c:v>FY 2015/16</c:v>
                </c:pt>
                <c:pt idx="3">
                  <c:v>FY 2016/17</c:v>
                </c:pt>
                <c:pt idx="4">
                  <c:v>FY 2017/18</c:v>
                </c:pt>
                <c:pt idx="5">
                  <c:v>FY 2018/19</c:v>
                </c:pt>
                <c:pt idx="6">
                  <c:v>FY 2019/20</c:v>
                </c:pt>
                <c:pt idx="7">
                  <c:v>FY 2020/21</c:v>
                </c:pt>
                <c:pt idx="8">
                  <c:v>FY 2021/22</c:v>
                </c:pt>
                <c:pt idx="9">
                  <c:v>Q1 FY22/23</c:v>
                </c:pt>
              </c:strCache>
            </c:strRef>
          </c:cat>
          <c:val>
            <c:numRef>
              <c:f>Sheet1!$B$2:$B$11</c:f>
              <c:numCache>
                <c:formatCode>"$"#,##0.00_);[Red]\("$"#,##0.00\)</c:formatCode>
                <c:ptCount val="10"/>
                <c:pt idx="0">
                  <c:v>229.5</c:v>
                </c:pt>
                <c:pt idx="1">
                  <c:v>351.9</c:v>
                </c:pt>
                <c:pt idx="2">
                  <c:v>363.68</c:v>
                </c:pt>
                <c:pt idx="3">
                  <c:v>389.1</c:v>
                </c:pt>
                <c:pt idx="4">
                  <c:v>417.8</c:v>
                </c:pt>
                <c:pt idx="5">
                  <c:v>592.70000000000005</c:v>
                </c:pt>
                <c:pt idx="6">
                  <c:v>866.9</c:v>
                </c:pt>
                <c:pt idx="7">
                  <c:v>554</c:v>
                </c:pt>
                <c:pt idx="8">
                  <c:v>413</c:v>
                </c:pt>
                <c:pt idx="9">
                  <c:v>194</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max val="1000"/>
          <c:min val="0"/>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Period Return</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D-48B4-950B-743C49DE5FE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D-48B4-950B-743C49DE5FE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6-4929-88D2-AB32B4A77588}"/>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D-48B4-950B-743C49DE5FE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D-48B4-950B-743C49DE5FE1}"/>
                </c:ext>
              </c:extLst>
            </c:dLbl>
            <c:dLbl>
              <c:idx val="5"/>
              <c:layout>
                <c:manualLayout>
                  <c:x val="-1.0401772252562696E-16"/>
                  <c:y val="-9.482270518476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7D-4227-A8CB-0682875CE33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-3.5186000000000002E-2</c:v>
                </c:pt>
                <c:pt idx="1">
                  <c:v>2.8999999999999998E-3</c:v>
                </c:pt>
                <c:pt idx="2">
                  <c:v>-8.0000000000000002E-3</c:v>
                </c:pt>
                <c:pt idx="3">
                  <c:v>-2.06E-2</c:v>
                </c:pt>
                <c:pt idx="4">
                  <c:v>-6.4799999999999996E-2</c:v>
                </c:pt>
                <c:pt idx="5">
                  <c:v>-9.2700000000000005E-2</c:v>
                </c:pt>
              </c:numCache>
            </c:numRef>
          </c:val>
          <c:extLst>
            <c:ext xmlns:c16="http://schemas.microsoft.com/office/drawing/2014/chart" uri="{C3380CC4-5D6E-409C-BE32-E72D297353CC}">
              <c16:uniqueId val="{00000004-1CED-48B4-950B-743C49DE5FE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Sheet1!$B$2:$B$38</c:f>
              <c:numCache>
                <c:formatCode>_("$"* #,##0.00_);_("$"* \(#,##0.00\);_("$"* "-"??_);_(@_)</c:formatCode>
                <c:ptCount val="37"/>
                <c:pt idx="0">
                  <c:v>8629385190.7800007</c:v>
                </c:pt>
                <c:pt idx="1">
                  <c:v>9032403699.3299999</c:v>
                </c:pt>
                <c:pt idx="2">
                  <c:v>8468558548.0299997</c:v>
                </c:pt>
                <c:pt idx="3">
                  <c:v>9450548404.8199997</c:v>
                </c:pt>
                <c:pt idx="4">
                  <c:v>9707162376.7900009</c:v>
                </c:pt>
                <c:pt idx="5">
                  <c:v>8855618251.9599991</c:v>
                </c:pt>
                <c:pt idx="6">
                  <c:v>9481977073.2900009</c:v>
                </c:pt>
                <c:pt idx="7">
                  <c:v>15975502708.75</c:v>
                </c:pt>
                <c:pt idx="8">
                  <c:v>10816025783.93</c:v>
                </c:pt>
                <c:pt idx="9">
                  <c:v>13196139480.23</c:v>
                </c:pt>
                <c:pt idx="10">
                  <c:v>12595795157.120001</c:v>
                </c:pt>
                <c:pt idx="11">
                  <c:v>10934864792.77</c:v>
                </c:pt>
                <c:pt idx="12">
                  <c:v>11305911616.76</c:v>
                </c:pt>
                <c:pt idx="13">
                  <c:v>10374676122.99</c:v>
                </c:pt>
                <c:pt idx="14">
                  <c:v>9520441953.2099991</c:v>
                </c:pt>
                <c:pt idx="15">
                  <c:v>11520697843.23</c:v>
                </c:pt>
                <c:pt idx="16">
                  <c:v>13509828711.24</c:v>
                </c:pt>
                <c:pt idx="17">
                  <c:v>11119115551.92</c:v>
                </c:pt>
                <c:pt idx="18">
                  <c:v>12443701455.360001</c:v>
                </c:pt>
                <c:pt idx="19">
                  <c:v>13480077856.32</c:v>
                </c:pt>
                <c:pt idx="20">
                  <c:v>18097785215.880001</c:v>
                </c:pt>
                <c:pt idx="21">
                  <c:v>14935836765.02</c:v>
                </c:pt>
                <c:pt idx="22">
                  <c:v>12017151704.389999</c:v>
                </c:pt>
                <c:pt idx="23">
                  <c:v>11334800457.58</c:v>
                </c:pt>
                <c:pt idx="24">
                  <c:v>11010285868.809999</c:v>
                </c:pt>
                <c:pt idx="25">
                  <c:v>10807546507.280001</c:v>
                </c:pt>
                <c:pt idx="26">
                  <c:v>11187419918.92</c:v>
                </c:pt>
                <c:pt idx="27">
                  <c:v>12321204637.620001</c:v>
                </c:pt>
                <c:pt idx="28">
                  <c:v>13457178475.950001</c:v>
                </c:pt>
                <c:pt idx="29">
                  <c:v>11232766989.67</c:v>
                </c:pt>
                <c:pt idx="30">
                  <c:v>11788391140.92</c:v>
                </c:pt>
                <c:pt idx="31">
                  <c:v>13298815435.83</c:v>
                </c:pt>
                <c:pt idx="32">
                  <c:v>16459379280.530001</c:v>
                </c:pt>
                <c:pt idx="33">
                  <c:v>16172837620.18</c:v>
                </c:pt>
                <c:pt idx="34">
                  <c:v>11971385739.219999</c:v>
                </c:pt>
                <c:pt idx="35">
                  <c:v>11906509158.139999</c:v>
                </c:pt>
                <c:pt idx="36">
                  <c:v>12187692357.6</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Sheet1!$C$2:$C$38</c:f>
              <c:numCache>
                <c:formatCode>_("$"* #,##0.00_);_("$"* \(#,##0.00\);_("$"* "-"??_);_(@_)</c:formatCode>
                <c:ptCount val="37"/>
                <c:pt idx="0">
                  <c:v>9097408121.7199993</c:v>
                </c:pt>
                <c:pt idx="1">
                  <c:v>9210725990.4099998</c:v>
                </c:pt>
                <c:pt idx="2">
                  <c:v>8593570403.8500004</c:v>
                </c:pt>
                <c:pt idx="3">
                  <c:v>8778909602.0900002</c:v>
                </c:pt>
                <c:pt idx="4">
                  <c:v>8733118065.6700001</c:v>
                </c:pt>
                <c:pt idx="5">
                  <c:v>9385954798.0699997</c:v>
                </c:pt>
                <c:pt idx="6">
                  <c:v>9311550254.4799995</c:v>
                </c:pt>
                <c:pt idx="7">
                  <c:v>10372260645.110001</c:v>
                </c:pt>
                <c:pt idx="8">
                  <c:v>12717125187.129999</c:v>
                </c:pt>
                <c:pt idx="9">
                  <c:v>14146472725.450001</c:v>
                </c:pt>
                <c:pt idx="10">
                  <c:v>13975742024.700001</c:v>
                </c:pt>
                <c:pt idx="11">
                  <c:v>11566254807.43</c:v>
                </c:pt>
                <c:pt idx="12">
                  <c:v>11627183014.879999</c:v>
                </c:pt>
                <c:pt idx="13">
                  <c:v>10646598130.82</c:v>
                </c:pt>
                <c:pt idx="14">
                  <c:v>9992763070.1000004</c:v>
                </c:pt>
                <c:pt idx="15">
                  <c:v>11294934956.59</c:v>
                </c:pt>
                <c:pt idx="16">
                  <c:v>11661528862.370001</c:v>
                </c:pt>
                <c:pt idx="17">
                  <c:v>11228816106.75</c:v>
                </c:pt>
                <c:pt idx="18">
                  <c:v>12012352998.059999</c:v>
                </c:pt>
                <c:pt idx="19">
                  <c:v>11883315752.440001</c:v>
                </c:pt>
                <c:pt idx="20">
                  <c:v>12174725661.41</c:v>
                </c:pt>
                <c:pt idx="21">
                  <c:v>12803880700.459999</c:v>
                </c:pt>
                <c:pt idx="22">
                  <c:v>10878311491.34</c:v>
                </c:pt>
                <c:pt idx="23">
                  <c:v>10166047784.67</c:v>
                </c:pt>
                <c:pt idx="24">
                  <c:v>10297598574.1</c:v>
                </c:pt>
                <c:pt idx="25">
                  <c:v>9589489595.0100002</c:v>
                </c:pt>
                <c:pt idx="26">
                  <c:v>10019291246.620001</c:v>
                </c:pt>
                <c:pt idx="27">
                  <c:v>10418688071.23</c:v>
                </c:pt>
                <c:pt idx="28">
                  <c:v>11744116649.790001</c:v>
                </c:pt>
                <c:pt idx="29">
                  <c:v>9821558887.25</c:v>
                </c:pt>
                <c:pt idx="30">
                  <c:v>11621126538.52</c:v>
                </c:pt>
                <c:pt idx="31">
                  <c:v>10743137870.65</c:v>
                </c:pt>
                <c:pt idx="32">
                  <c:v>11719686663.469999</c:v>
                </c:pt>
                <c:pt idx="33">
                  <c:v>13066580081.780001</c:v>
                </c:pt>
                <c:pt idx="34">
                  <c:v>11179985217.07</c:v>
                </c:pt>
                <c:pt idx="35">
                  <c:v>11840226655.540001</c:v>
                </c:pt>
                <c:pt idx="36">
                  <c:v>11539121443.540001</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Sheet1!$D$2:$D$38</c:f>
              <c:numCache>
                <c:formatCode>_("$"* #,##0.00_);_("$"* \(#,##0.00\);_("$"* "-"??_);_(@_)</c:formatCode>
                <c:ptCount val="37"/>
                <c:pt idx="0">
                  <c:v>-468022930.93999863</c:v>
                </c:pt>
                <c:pt idx="1">
                  <c:v>-178322291.07999992</c:v>
                </c:pt>
                <c:pt idx="2">
                  <c:v>-125011855.82000065</c:v>
                </c:pt>
                <c:pt idx="3">
                  <c:v>671638802.72999954</c:v>
                </c:pt>
                <c:pt idx="4">
                  <c:v>974044311.12000084</c:v>
                </c:pt>
                <c:pt idx="5">
                  <c:v>-530336546.11000061</c:v>
                </c:pt>
                <c:pt idx="6">
                  <c:v>170426818.81000137</c:v>
                </c:pt>
                <c:pt idx="7">
                  <c:v>5603242063.6399994</c:v>
                </c:pt>
                <c:pt idx="8">
                  <c:v>-1901099403.1999989</c:v>
                </c:pt>
                <c:pt idx="9">
                  <c:v>-950333245.22000122</c:v>
                </c:pt>
                <c:pt idx="10">
                  <c:v>-1379946867.5799999</c:v>
                </c:pt>
                <c:pt idx="11">
                  <c:v>-631390014.65999985</c:v>
                </c:pt>
                <c:pt idx="12">
                  <c:v>-321271398.11999893</c:v>
                </c:pt>
                <c:pt idx="13">
                  <c:v>-271922007.82999992</c:v>
                </c:pt>
                <c:pt idx="14">
                  <c:v>-472321116.8900013</c:v>
                </c:pt>
                <c:pt idx="15">
                  <c:v>225762886.63999939</c:v>
                </c:pt>
                <c:pt idx="16">
                  <c:v>1848299848.8699989</c:v>
                </c:pt>
                <c:pt idx="17">
                  <c:v>-109700554.82999992</c:v>
                </c:pt>
                <c:pt idx="18">
                  <c:v>431348457.30000114</c:v>
                </c:pt>
                <c:pt idx="19">
                  <c:v>1596762103.8799992</c:v>
                </c:pt>
                <c:pt idx="20">
                  <c:v>5923059554.4700012</c:v>
                </c:pt>
                <c:pt idx="21">
                  <c:v>2131956064.5600014</c:v>
                </c:pt>
                <c:pt idx="22">
                  <c:v>1138840213.0499992</c:v>
                </c:pt>
                <c:pt idx="23">
                  <c:v>1168752672.9099998</c:v>
                </c:pt>
                <c:pt idx="24">
                  <c:v>712687294.70999908</c:v>
                </c:pt>
                <c:pt idx="25">
                  <c:v>1218056912.2700005</c:v>
                </c:pt>
                <c:pt idx="26">
                  <c:v>1168128672.2999992</c:v>
                </c:pt>
                <c:pt idx="27">
                  <c:v>1902516566.3900013</c:v>
                </c:pt>
                <c:pt idx="28">
                  <c:v>1713061826.1599998</c:v>
                </c:pt>
                <c:pt idx="29">
                  <c:v>1411208102.4200001</c:v>
                </c:pt>
                <c:pt idx="30">
                  <c:v>167264602.39999962</c:v>
                </c:pt>
                <c:pt idx="31">
                  <c:v>2555677565.1800003</c:v>
                </c:pt>
                <c:pt idx="32">
                  <c:v>4739692617.0600014</c:v>
                </c:pt>
                <c:pt idx="33">
                  <c:v>3106257538.3999996</c:v>
                </c:pt>
                <c:pt idx="34">
                  <c:v>791400522.14999962</c:v>
                </c:pt>
                <c:pt idx="35">
                  <c:v>66282502.599998474</c:v>
                </c:pt>
                <c:pt idx="36">
                  <c:v>648570914.05999947</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3505743847236488E-2"/>
          <c:y val="9.0109158362862374E-2"/>
          <c:w val="0.92649424030329564"/>
          <c:h val="0.80165161204887347"/>
        </c:manualLayout>
      </c:layout>
      <c:barChart>
        <c:barDir val="col"/>
        <c:grouping val="clustered"/>
        <c:varyColors val="0"/>
        <c:ser>
          <c:idx val="0"/>
          <c:order val="0"/>
          <c:tx>
            <c:strRef>
              <c:f>Sheet1!$B$1</c:f>
              <c:strCache>
                <c:ptCount val="1"/>
                <c:pt idx="0">
                  <c:v>Portfolio</c:v>
                </c:pt>
              </c:strCache>
            </c:strRef>
          </c:tx>
          <c:spPr>
            <a:solidFill>
              <a:srgbClr val="9CCFFE"/>
            </a:solidFill>
          </c:spPr>
          <c:invertIfNegative val="0"/>
          <c:dLbls>
            <c:dLbl>
              <c:idx val="0"/>
              <c:layout>
                <c:manualLayout>
                  <c:x val="1.3418159686558705E-4"/>
                  <c:y val="5.4643933798121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42-44D2-912D-C8D69DC5FB7C}"/>
                </c:ext>
              </c:extLst>
            </c:dLbl>
            <c:dLbl>
              <c:idx val="2"/>
              <c:layout>
                <c:manualLayout>
                  <c:x val="-1.0064095248963445E-3"/>
                  <c:y val="3.150496980302800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42-44D2-912D-C8D69DC5FB7C}"/>
                </c:ext>
              </c:extLst>
            </c:dLbl>
            <c:dLbl>
              <c:idx val="3"/>
              <c:layout>
                <c:manualLayout>
                  <c:x val="8.7213283122218415E-4"/>
                  <c:y val="-2.19762469481032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2-44D2-912D-C8D69DC5FB7C}"/>
                </c:ext>
              </c:extLst>
            </c:dLbl>
            <c:dLbl>
              <c:idx val="4"/>
              <c:layout>
                <c:manualLayout>
                  <c:x val="-1.7444558560615591E-3"/>
                  <c:y val="8.2609892419240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42-44D2-912D-C8D69DC5FB7C}"/>
                </c:ext>
              </c:extLst>
            </c:dLbl>
            <c:dLbl>
              <c:idx val="5"/>
              <c:layout>
                <c:manualLayout>
                  <c:x val="6.7100308113641994E-4"/>
                  <c:y val="1.1051227598918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Sheet1!$B$2:$B$7</c:f>
              <c:numCache>
                <c:formatCode>0.00%</c:formatCode>
                <c:ptCount val="6"/>
                <c:pt idx="0">
                  <c:v>8.3759999999999998E-3</c:v>
                </c:pt>
                <c:pt idx="1">
                  <c:v>1.0623E-2</c:v>
                </c:pt>
                <c:pt idx="2">
                  <c:v>9.672E-3</c:v>
                </c:pt>
                <c:pt idx="3">
                  <c:v>7.4110000000000001E-3</c:v>
                </c:pt>
                <c:pt idx="4">
                  <c:v>3.2529999999999998E-3</c:v>
                </c:pt>
                <c:pt idx="5">
                  <c:v>7.4899999999999999E-4</c:v>
                </c:pt>
              </c:numCache>
            </c:numRef>
          </c:val>
          <c:extLst>
            <c:ext xmlns:c16="http://schemas.microsoft.com/office/drawing/2014/chart" uri="{C3380CC4-5D6E-409C-BE32-E72D297353CC}">
              <c16:uniqueId val="{00000005-BA42-44D2-912D-C8D69DC5FB7C}"/>
            </c:ext>
          </c:extLst>
        </c:ser>
        <c:ser>
          <c:idx val="1"/>
          <c:order val="1"/>
          <c:tx>
            <c:strRef>
              <c:f>Sheet1!$C$1</c:f>
              <c:strCache>
                <c:ptCount val="1"/>
                <c:pt idx="0">
                  <c:v>Benchmark</c:v>
                </c:pt>
              </c:strCache>
            </c:strRef>
          </c:tx>
          <c:invertIfNegative val="0"/>
          <c:dLbls>
            <c:dLbl>
              <c:idx val="0"/>
              <c:layout>
                <c:manualLayout>
                  <c:x val="1.5432310091673103E-3"/>
                  <c:y val="7.9179194287474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42-44D2-912D-C8D69DC5FB7C}"/>
                </c:ext>
              </c:extLst>
            </c:dLbl>
            <c:dLbl>
              <c:idx val="2"/>
              <c:layout>
                <c:manualLayout>
                  <c:x val="-1.5432098765432098E-3"/>
                  <c:y val="8.0813203434316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42-44D2-912D-C8D69DC5FB7C}"/>
                </c:ext>
              </c:extLst>
            </c:dLbl>
            <c:dLbl>
              <c:idx val="3"/>
              <c:layout>
                <c:manualLayout>
                  <c:x val="7.7160599490281104E-3"/>
                  <c:y val="1.4561512276224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42-44D2-912D-C8D69DC5FB7C}"/>
                </c:ext>
              </c:extLst>
            </c:dLbl>
            <c:dLbl>
              <c:idx val="4"/>
              <c:layout>
                <c:manualLayout>
                  <c:x val="-4.0254479059691613E-4"/>
                  <c:y val="8.48868211038088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42-44D2-912D-C8D69DC5FB7C}"/>
                </c:ext>
              </c:extLst>
            </c:dLbl>
            <c:dLbl>
              <c:idx val="5"/>
              <c:layout>
                <c:manualLayout>
                  <c:x val="3.3550154056829855E-4"/>
                  <c:y val="2.7860000202498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Sheet1!$C$2:$C$7</c:f>
              <c:numCache>
                <c:formatCode>0.00%</c:formatCode>
                <c:ptCount val="6"/>
                <c:pt idx="0">
                  <c:v>6.986E-3</c:v>
                </c:pt>
                <c:pt idx="1">
                  <c:v>1.1037999999999999E-2</c:v>
                </c:pt>
                <c:pt idx="2">
                  <c:v>9.1280000000000007E-3</c:v>
                </c:pt>
                <c:pt idx="3">
                  <c:v>6.731E-3</c:v>
                </c:pt>
                <c:pt idx="4">
                  <c:v>-6.1600000000000001E-4</c:v>
                </c:pt>
                <c:pt idx="5">
                  <c:v>-2.702E-3</c:v>
                </c:pt>
              </c:numCache>
            </c:numRef>
          </c:val>
          <c:extLst>
            <c:ext xmlns:c16="http://schemas.microsoft.com/office/drawing/2014/chart" uri="{C3380CC4-5D6E-409C-BE32-E72D297353CC}">
              <c16:uniqueId val="{0000000B-BA42-44D2-912D-C8D69DC5FB7C}"/>
            </c:ext>
          </c:extLst>
        </c:ser>
        <c:dLbls>
          <c:showLegendKey val="0"/>
          <c:showVal val="1"/>
          <c:showCatName val="0"/>
          <c:showSerName val="0"/>
          <c:showPercent val="0"/>
          <c:showBubbleSize val="0"/>
        </c:dLbls>
        <c:gapWidth val="150"/>
        <c:axId val="110833664"/>
        <c:axId val="110835584"/>
      </c:barChart>
      <c:catAx>
        <c:axId val="110833664"/>
        <c:scaling>
          <c:orientation val="minMax"/>
        </c:scaling>
        <c:delete val="0"/>
        <c:axPos val="b"/>
        <c:numFmt formatCode="@" sourceLinked="0"/>
        <c:majorTickMark val="out"/>
        <c:minorTickMark val="none"/>
        <c:tickLblPos val="nextTo"/>
        <c:txPr>
          <a:bodyPr/>
          <a:lstStyle/>
          <a:p>
            <a:pPr>
              <a:defRPr sz="1200">
                <a:latin typeface="+mj-lt"/>
              </a:defRPr>
            </a:pPr>
            <a:endParaRPr lang="en-US"/>
          </a:p>
        </c:txPr>
        <c:crossAx val="110835584"/>
        <c:crosses val="autoZero"/>
        <c:auto val="1"/>
        <c:lblAlgn val="ctr"/>
        <c:lblOffset val="0"/>
        <c:noMultiLvlLbl val="0"/>
      </c:catAx>
      <c:valAx>
        <c:axId val="110835584"/>
        <c:scaling>
          <c:orientation val="minMax"/>
        </c:scaling>
        <c:delete val="0"/>
        <c:axPos val="l"/>
        <c:majorGridlines/>
        <c:numFmt formatCode="0.0%" sourceLinked="0"/>
        <c:majorTickMark val="out"/>
        <c:minorTickMark val="none"/>
        <c:tickLblPos val="nextTo"/>
        <c:txPr>
          <a:bodyPr/>
          <a:lstStyle/>
          <a:p>
            <a:pPr>
              <a:defRPr>
                <a:latin typeface="+mj-lt"/>
              </a:defRPr>
            </a:pPr>
            <a:endParaRPr lang="en-US"/>
          </a:p>
        </c:txPr>
        <c:crossAx val="110833664"/>
        <c:crosses val="autoZero"/>
        <c:crossBetween val="between"/>
      </c:valAx>
    </c:plotArea>
    <c:legend>
      <c:legendPos val="b"/>
      <c:layout>
        <c:manualLayout>
          <c:xMode val="edge"/>
          <c:yMode val="edge"/>
          <c:x val="0.36034558180227788"/>
          <c:y val="0.94889630321633522"/>
          <c:w val="0.27622229512978203"/>
          <c:h val="5.1103696783664762E-2"/>
        </c:manualLayout>
      </c:layout>
      <c:overlay val="0"/>
      <c:txPr>
        <a:bodyPr/>
        <a:lstStyle/>
        <a:p>
          <a:pPr>
            <a:defRPr sz="1400">
              <a:latin typeface="+mj-lt"/>
            </a:defRPr>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4"/>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9/30/2022</c:v>
                  </c:pt>
                  <c:pt idx="2">
                    <c:v>12/31/2021</c:v>
                  </c:pt>
                  <c:pt idx="3">
                    <c:v>9/30/2022</c:v>
                  </c:pt>
                  <c:pt idx="4">
                    <c:v>12/31/2021</c:v>
                  </c:pt>
                  <c:pt idx="5">
                    <c:v>9/30/2022</c:v>
                  </c:pt>
                  <c:pt idx="6">
                    <c:v>12/31/2021</c:v>
                  </c:pt>
                  <c:pt idx="7">
                    <c:v>9/30/2022</c:v>
                  </c:pt>
                  <c:pt idx="8">
                    <c:v>12/31/2021</c:v>
                  </c:pt>
                  <c:pt idx="9">
                    <c:v>9/30/2022</c:v>
                  </c:pt>
                </c:lvl>
                <c:lvl>
                  <c:pt idx="0">
                    <c:v>US AGG</c:v>
                  </c:pt>
                  <c:pt idx="2">
                    <c:v>ABS</c:v>
                  </c:pt>
                  <c:pt idx="4">
                    <c:v>US MBS</c:v>
                  </c:pt>
                  <c:pt idx="6">
                    <c:v>CMBS</c:v>
                  </c:pt>
                  <c:pt idx="8">
                    <c:v>US Corp IG</c:v>
                  </c:pt>
                </c:lvl>
              </c:multiLvlStrCache>
            </c:multiLvlStrRef>
          </c:cat>
          <c:val>
            <c:numRef>
              <c:f>Sheet1!$D$2:$D$11</c:f>
              <c:numCache>
                <c:formatCode>0.000</c:formatCode>
                <c:ptCount val="10"/>
                <c:pt idx="0">
                  <c:v>1.389</c:v>
                </c:pt>
                <c:pt idx="1">
                  <c:v>4.1319999999999997</c:v>
                </c:pt>
                <c:pt idx="2">
                  <c:v>0.749</c:v>
                </c:pt>
                <c:pt idx="3">
                  <c:v>4.3049999999999997</c:v>
                </c:pt>
                <c:pt idx="4">
                  <c:v>1.667</c:v>
                </c:pt>
                <c:pt idx="5">
                  <c:v>4.1360000000000001</c:v>
                </c:pt>
                <c:pt idx="6">
                  <c:v>1.2010000000000001</c:v>
                </c:pt>
                <c:pt idx="7">
                  <c:v>4.1219999999999999</c:v>
                </c:pt>
                <c:pt idx="8">
                  <c:v>1.4059999999999999</c:v>
                </c:pt>
                <c:pt idx="9">
                  <c:v>4.0999999999999996</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3"/>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F9-4D03-902F-F2B555996162}"/>
                </c:ext>
              </c:extLst>
            </c:dLbl>
            <c:dLbl>
              <c:idx val="4"/>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9/30/2022</c:v>
                  </c:pt>
                  <c:pt idx="2">
                    <c:v>12/31/2021</c:v>
                  </c:pt>
                  <c:pt idx="3">
                    <c:v>9/30/2022</c:v>
                  </c:pt>
                  <c:pt idx="4">
                    <c:v>12/31/2021</c:v>
                  </c:pt>
                  <c:pt idx="5">
                    <c:v>9/30/2022</c:v>
                  </c:pt>
                  <c:pt idx="6">
                    <c:v>12/31/2021</c:v>
                  </c:pt>
                  <c:pt idx="7">
                    <c:v>9/30/2022</c:v>
                  </c:pt>
                  <c:pt idx="8">
                    <c:v>12/31/2021</c:v>
                  </c:pt>
                  <c:pt idx="9">
                    <c:v>9/30/2022</c:v>
                  </c:pt>
                </c:lvl>
                <c:lvl>
                  <c:pt idx="0">
                    <c:v>US AGG</c:v>
                  </c:pt>
                  <c:pt idx="2">
                    <c:v>ABS</c:v>
                  </c:pt>
                  <c:pt idx="4">
                    <c:v>US MBS</c:v>
                  </c:pt>
                  <c:pt idx="6">
                    <c:v>CMBS</c:v>
                  </c:pt>
                  <c:pt idx="8">
                    <c:v>US Corp IG</c:v>
                  </c:pt>
                </c:lvl>
              </c:multiLvlStrCache>
            </c:multiLvlStrRef>
          </c:cat>
          <c:val>
            <c:numRef>
              <c:f>Sheet1!$E$2:$E$11</c:f>
              <c:numCache>
                <c:formatCode>0.000</c:formatCode>
                <c:ptCount val="10"/>
                <c:pt idx="0">
                  <c:v>0.36099999999999999</c:v>
                </c:pt>
                <c:pt idx="1">
                  <c:v>0.61799999999999999</c:v>
                </c:pt>
                <c:pt idx="2">
                  <c:v>0.38100000000000001</c:v>
                </c:pt>
                <c:pt idx="3">
                  <c:v>0.53500000000000003</c:v>
                </c:pt>
                <c:pt idx="4">
                  <c:v>0.313</c:v>
                </c:pt>
                <c:pt idx="5">
                  <c:v>0.69399999999999995</c:v>
                </c:pt>
                <c:pt idx="6">
                  <c:v>0.67900000000000005</c:v>
                </c:pt>
                <c:pt idx="7">
                  <c:v>1.048</c:v>
                </c:pt>
                <c:pt idx="8">
                  <c:v>0.92400000000000004</c:v>
                </c:pt>
                <c:pt idx="9">
                  <c:v>1.59</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12/31/2019</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0.66049999999999998</c:v>
                </c:pt>
                <c:pt idx="1">
                  <c:v>0.1867</c:v>
                </c:pt>
                <c:pt idx="2">
                  <c:v>3.0800000000000001E-2</c:v>
                </c:pt>
                <c:pt idx="3">
                  <c:v>2.7199999999999995E-2</c:v>
                </c:pt>
                <c:pt idx="4">
                  <c:v>3.3000000000000002E-2</c:v>
                </c:pt>
                <c:pt idx="5" formatCode="0.00%">
                  <c:v>2.24E-2</c:v>
                </c:pt>
                <c:pt idx="6">
                  <c:v>3.9399999999999998E-2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3/31/2022</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0.75219999999999987</c:v>
                </c:pt>
                <c:pt idx="1">
                  <c:v>0.14699999999999999</c:v>
                </c:pt>
                <c:pt idx="2">
                  <c:v>3.1E-2</c:v>
                </c:pt>
                <c:pt idx="3">
                  <c:v>2.1300000000000003E-2</c:v>
                </c:pt>
                <c:pt idx="4">
                  <c:v>1.5699999999999999E-2</c:v>
                </c:pt>
                <c:pt idx="5">
                  <c:v>1.01E-2</c:v>
                </c:pt>
                <c:pt idx="6">
                  <c:v>2.2700000000000001E-2</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9/30/2022</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096E-2"/>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0.78239999999999998</c:v>
                </c:pt>
                <c:pt idx="1">
                  <c:v>0.1303</c:v>
                </c:pt>
                <c:pt idx="2">
                  <c:v>2.5700000000000001E-2</c:v>
                </c:pt>
                <c:pt idx="3">
                  <c:v>2.1399999999999999E-2</c:v>
                </c:pt>
                <c:pt idx="4">
                  <c:v>1.3600000000000001E-2</c:v>
                </c:pt>
                <c:pt idx="5">
                  <c:v>9.1000000000000004E-3</c:v>
                </c:pt>
                <c:pt idx="6">
                  <c:v>1.7499999999999998E-2</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07278095579"/>
          <c:y val="0.23413694340838975"/>
          <c:w val="0.37990600837057531"/>
          <c:h val="7.2115889359983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12/31/2019</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0.68899999999999995</c:v>
                </c:pt>
                <c:pt idx="1">
                  <c:v>6.5000000000000002E-2</c:v>
                </c:pt>
                <c:pt idx="2">
                  <c:v>4.5400000000000003E-2</c:v>
                </c:pt>
                <c:pt idx="3">
                  <c:v>0.11</c:v>
                </c:pt>
                <c:pt idx="4">
                  <c:v>5.1499999999999997E-2</c:v>
                </c:pt>
                <c:pt idx="5">
                  <c:v>3.9099999999999996E-2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3/31/2022</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9.2592592592592032E-3"/>
                  <c:y val="-4.6710004272721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c:v>0.76559999999999995</c:v>
                </c:pt>
                <c:pt idx="1">
                  <c:v>5.6899999999999999E-2</c:v>
                </c:pt>
                <c:pt idx="2">
                  <c:v>2.07E-2</c:v>
                </c:pt>
                <c:pt idx="3">
                  <c:v>8.3900000000000002E-2</c:v>
                </c:pt>
                <c:pt idx="4">
                  <c:v>5.4300000000000001E-2</c:v>
                </c:pt>
                <c:pt idx="5">
                  <c:v>1.8600000000000002E-2</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9/30/2022</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5432098765432098E-2"/>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c:v>0.79610000000000003</c:v>
                </c:pt>
                <c:pt idx="1">
                  <c:v>5.0500000000000003E-2</c:v>
                </c:pt>
                <c:pt idx="2">
                  <c:v>1.5800000000000002E-2</c:v>
                </c:pt>
                <c:pt idx="3">
                  <c:v>7.9000000000000001E-2</c:v>
                </c:pt>
                <c:pt idx="4">
                  <c:v>4.4899999999999995E-2</c:v>
                </c:pt>
                <c:pt idx="5">
                  <c:v>1.37E-2</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8926157528802696"/>
          <c:y val="0.31647469646536797"/>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2.94</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3/30/22</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2.81</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9/30/22</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2.67</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1307</c:v>
                </c:pt>
              </c:numCache>
            </c:numRef>
          </c:val>
          <c:extLst>
            <c:ext xmlns:c16="http://schemas.microsoft.com/office/drawing/2014/chart" uri="{C3380CC4-5D6E-409C-BE32-E72D297353CC}">
              <c16:uniqueId val="{00000000-4522-4E8D-8424-5D60B7F5DABF}"/>
            </c:ext>
          </c:extLst>
        </c:ser>
        <c:ser>
          <c:idx val="1"/>
          <c:order val="1"/>
          <c:tx>
            <c:strRef>
              <c:f>Sheet1!$A$3</c:f>
              <c:strCache>
                <c:ptCount val="1"/>
                <c:pt idx="0">
                  <c:v>3/31/22</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2640</c:v>
                </c:pt>
              </c:numCache>
            </c:numRef>
          </c:val>
          <c:extLst>
            <c:ext xmlns:c16="http://schemas.microsoft.com/office/drawing/2014/chart" uri="{C3380CC4-5D6E-409C-BE32-E72D297353CC}">
              <c16:uniqueId val="{00000000-DA82-471B-9FE6-87B2EBC498ED}"/>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2570</c:v>
                </c:pt>
              </c:numCache>
            </c:numRef>
          </c:val>
          <c:extLst>
            <c:ext xmlns:c16="http://schemas.microsoft.com/office/drawing/2014/chart" uri="{C3380CC4-5D6E-409C-BE32-E72D297353CC}">
              <c16:uniqueId val="{00000000-7AB0-4FC4-A59F-71CF88DD946A}"/>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6294256861586485"/>
          <c:y val="0.83991454556552525"/>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5.0999999999999997E-2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3/31/22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5.3499999999999999E-2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4.3999999999999997E-2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a:t>
            </a:r>
            <a:r>
              <a:rPr lang="en-US" baseline="0" dirty="0">
                <a:solidFill>
                  <a:schemeClr val="tx2"/>
                </a:solidFill>
              </a:rPr>
              <a:t> Mkt Value</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10/31/21</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49.3</c:v>
                </c:pt>
              </c:numCache>
            </c:numRef>
          </c:val>
          <c:extLst>
            <c:ext xmlns:c16="http://schemas.microsoft.com/office/drawing/2014/chart" uri="{C3380CC4-5D6E-409C-BE32-E72D297353CC}">
              <c16:uniqueId val="{00000000-B9D0-4AB1-93F3-5E828142104A}"/>
            </c:ext>
          </c:extLst>
        </c:ser>
        <c:ser>
          <c:idx val="1"/>
          <c:order val="1"/>
          <c:tx>
            <c:strRef>
              <c:f>Sheet1!$A$3</c:f>
              <c:strCache>
                <c:ptCount val="1"/>
                <c:pt idx="0">
                  <c:v>3/31/22</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40</c:v>
                </c:pt>
              </c:numCache>
            </c:numRef>
          </c:val>
          <c:extLst>
            <c:ext xmlns:c16="http://schemas.microsoft.com/office/drawing/2014/chart" uri="{C3380CC4-5D6E-409C-BE32-E72D297353CC}">
              <c16:uniqueId val="{00000001-B9D0-4AB1-93F3-5E828142104A}"/>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29</c:v>
                </c:pt>
              </c:numCache>
            </c:numRef>
          </c:val>
          <c:extLst>
            <c:ext xmlns:c16="http://schemas.microsoft.com/office/drawing/2014/chart" uri="{C3380CC4-5D6E-409C-BE32-E72D297353CC}">
              <c16:uniqueId val="{00000002-B9D0-4AB1-93F3-5E828142104A}"/>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10/31/21</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1.1000000000000001E-3</c:v>
                </c:pt>
              </c:numCache>
            </c:numRef>
          </c:val>
          <c:extLst>
            <c:ext xmlns:c16="http://schemas.microsoft.com/office/drawing/2014/chart" uri="{C3380CC4-5D6E-409C-BE32-E72D297353CC}">
              <c16:uniqueId val="{00000000-459E-4B97-B0AD-91757758C2C6}"/>
            </c:ext>
          </c:extLst>
        </c:ser>
        <c:ser>
          <c:idx val="1"/>
          <c:order val="1"/>
          <c:tx>
            <c:strRef>
              <c:f>Sheet1!$A$3</c:f>
              <c:strCache>
                <c:ptCount val="1"/>
                <c:pt idx="0">
                  <c:v>3/31/22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8.0000000000000004E-4</c:v>
                </c:pt>
              </c:numCache>
            </c:numRef>
          </c:val>
          <c:extLst>
            <c:ext xmlns:c16="http://schemas.microsoft.com/office/drawing/2014/chart" uri="{C3380CC4-5D6E-409C-BE32-E72D297353CC}">
              <c16:uniqueId val="{00000001-459E-4B97-B0AD-91757758C2C6}"/>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5.0000000000000001E-4</c:v>
                </c:pt>
              </c:numCache>
            </c:numRef>
          </c:val>
          <c:extLst>
            <c:ext xmlns:c16="http://schemas.microsoft.com/office/drawing/2014/chart" uri="{C3380CC4-5D6E-409C-BE32-E72D297353CC}">
              <c16:uniqueId val="{00000002-459E-4B97-B0AD-91757758C2C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Sheet1!$B$9:$B$62</c:f>
              <c:numCache>
                <c:formatCode>General</c:formatCode>
                <c:ptCount val="52"/>
                <c:pt idx="0">
                  <c:v>55.11</c:v>
                </c:pt>
                <c:pt idx="1">
                  <c:v>54.51</c:v>
                </c:pt>
                <c:pt idx="2">
                  <c:v>53.65</c:v>
                </c:pt>
                <c:pt idx="3">
                  <c:v>58.25</c:v>
                </c:pt>
                <c:pt idx="4">
                  <c:v>54.52</c:v>
                </c:pt>
                <c:pt idx="5">
                  <c:v>50.42</c:v>
                </c:pt>
                <c:pt idx="6">
                  <c:v>53.83</c:v>
                </c:pt>
                <c:pt idx="7">
                  <c:v>55.16</c:v>
                </c:pt>
                <c:pt idx="8">
                  <c:v>54.75</c:v>
                </c:pt>
                <c:pt idx="9">
                  <c:v>56.69</c:v>
                </c:pt>
                <c:pt idx="10">
                  <c:v>58.4</c:v>
                </c:pt>
                <c:pt idx="11">
                  <c:v>54.96</c:v>
                </c:pt>
                <c:pt idx="12">
                  <c:v>53.88</c:v>
                </c:pt>
                <c:pt idx="13">
                  <c:v>55.04</c:v>
                </c:pt>
                <c:pt idx="14">
                  <c:v>54.56</c:v>
                </c:pt>
                <c:pt idx="15">
                  <c:v>57.68</c:v>
                </c:pt>
                <c:pt idx="16">
                  <c:v>58.47</c:v>
                </c:pt>
                <c:pt idx="17">
                  <c:v>57.28</c:v>
                </c:pt>
                <c:pt idx="18">
                  <c:v>58</c:v>
                </c:pt>
                <c:pt idx="19">
                  <c:v>56.39</c:v>
                </c:pt>
                <c:pt idx="20">
                  <c:v>54.13</c:v>
                </c:pt>
                <c:pt idx="21">
                  <c:v>55.03</c:v>
                </c:pt>
                <c:pt idx="22">
                  <c:v>56.82</c:v>
                </c:pt>
                <c:pt idx="23">
                  <c:v>48.63</c:v>
                </c:pt>
                <c:pt idx="24">
                  <c:v>53.61</c:v>
                </c:pt>
                <c:pt idx="25">
                  <c:v>54.95</c:v>
                </c:pt>
                <c:pt idx="26">
                  <c:v>54.68</c:v>
                </c:pt>
                <c:pt idx="27">
                  <c:v>54.39</c:v>
                </c:pt>
                <c:pt idx="28">
                  <c:v>53.83</c:v>
                </c:pt>
                <c:pt idx="29">
                  <c:v>54.03</c:v>
                </c:pt>
                <c:pt idx="30">
                  <c:v>55.29</c:v>
                </c:pt>
                <c:pt idx="31">
                  <c:v>55.16</c:v>
                </c:pt>
                <c:pt idx="32">
                  <c:v>52.94</c:v>
                </c:pt>
                <c:pt idx="33">
                  <c:v>51.31</c:v>
                </c:pt>
                <c:pt idx="34">
                  <c:v>51.63</c:v>
                </c:pt>
                <c:pt idx="35">
                  <c:v>45.18</c:v>
                </c:pt>
                <c:pt idx="36">
                  <c:v>42.67</c:v>
                </c:pt>
                <c:pt idx="37">
                  <c:v>46.12</c:v>
                </c:pt>
                <c:pt idx="38">
                  <c:v>49.36</c:v>
                </c:pt>
                <c:pt idx="39">
                  <c:v>48.6</c:v>
                </c:pt>
                <c:pt idx="40">
                  <c:v>49.87</c:v>
                </c:pt>
                <c:pt idx="41">
                  <c:v>52.15</c:v>
                </c:pt>
                <c:pt idx="42">
                  <c:v>56.79</c:v>
                </c:pt>
                <c:pt idx="43">
                  <c:v>54.76</c:v>
                </c:pt>
                <c:pt idx="44">
                  <c:v>50.99</c:v>
                </c:pt>
                <c:pt idx="45">
                  <c:v>53.74</c:v>
                </c:pt>
                <c:pt idx="46">
                  <c:v>51.31</c:v>
                </c:pt>
                <c:pt idx="47">
                  <c:v>51.76</c:v>
                </c:pt>
                <c:pt idx="48">
                  <c:v>46.93</c:v>
                </c:pt>
                <c:pt idx="49">
                  <c:v>47.96</c:v>
                </c:pt>
                <c:pt idx="50">
                  <c:v>50.66</c:v>
                </c:pt>
                <c:pt idx="51">
                  <c:v>49.09</c:v>
                </c:pt>
              </c:numCache>
              <c:extLst/>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Sheet1!$C$9:$C$62</c:f>
              <c:numCache>
                <c:formatCode>General</c:formatCode>
                <c:ptCount val="52"/>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numCache>
              <c:extLst/>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Sheet1!$D$9:$D$62</c:f>
              <c:numCache>
                <c:formatCode>General</c:formatCode>
                <c:ptCount val="52"/>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numCache>
              <c:extLst/>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Balances'!$C$130:$C$190</c:f>
              <c:numCache>
                <c:formatCode>_("$"* #,##0.00_);_("$"* \(#,##0.00\);_("$"* "-"??_);_(@_)</c:formatCode>
                <c:ptCount val="61"/>
                <c:pt idx="0">
                  <c:v>12719045356.139999</c:v>
                </c:pt>
                <c:pt idx="1">
                  <c:v>12845430808.290001</c:v>
                </c:pt>
                <c:pt idx="2">
                  <c:v>12070437762.58</c:v>
                </c:pt>
                <c:pt idx="3">
                  <c:v>12322383795.82</c:v>
                </c:pt>
                <c:pt idx="4">
                  <c:v>13078750984.41</c:v>
                </c:pt>
                <c:pt idx="5">
                  <c:v>12977211804.940001</c:v>
                </c:pt>
                <c:pt idx="6">
                  <c:v>13153577966.74</c:v>
                </c:pt>
                <c:pt idx="7">
                  <c:v>13195729517.02</c:v>
                </c:pt>
                <c:pt idx="8">
                  <c:v>12275541063.459999</c:v>
                </c:pt>
                <c:pt idx="9">
                  <c:v>12434149564.369999</c:v>
                </c:pt>
                <c:pt idx="10">
                  <c:v>12731871168.440001</c:v>
                </c:pt>
                <c:pt idx="11">
                  <c:v>12529250470.880001</c:v>
                </c:pt>
                <c:pt idx="12">
                  <c:v>13078608138.17</c:v>
                </c:pt>
                <c:pt idx="13">
                  <c:v>13700664293.98</c:v>
                </c:pt>
                <c:pt idx="14">
                  <c:v>12575988722.92</c:v>
                </c:pt>
                <c:pt idx="15">
                  <c:v>13031977180.76</c:v>
                </c:pt>
                <c:pt idx="16">
                  <c:v>13691493966.070002</c:v>
                </c:pt>
                <c:pt idx="17">
                  <c:v>13438600188.279999</c:v>
                </c:pt>
                <c:pt idx="18">
                  <c:v>13853312681.650002</c:v>
                </c:pt>
                <c:pt idx="19">
                  <c:v>14142489733.710001</c:v>
                </c:pt>
                <c:pt idx="20">
                  <c:v>13489457499.85</c:v>
                </c:pt>
                <c:pt idx="21">
                  <c:v>13457717952.910002</c:v>
                </c:pt>
                <c:pt idx="22">
                  <c:v>13442660466.009998</c:v>
                </c:pt>
                <c:pt idx="23">
                  <c:v>13067675698.300001</c:v>
                </c:pt>
                <c:pt idx="24">
                  <c:v>12922392849.509998</c:v>
                </c:pt>
                <c:pt idx="25">
                  <c:v>12961687739.58</c:v>
                </c:pt>
                <c:pt idx="26">
                  <c:v>12645658091.09</c:v>
                </c:pt>
                <c:pt idx="27">
                  <c:v>13500665369.770002</c:v>
                </c:pt>
                <c:pt idx="28">
                  <c:v>14028141525.380001</c:v>
                </c:pt>
                <c:pt idx="29">
                  <c:v>13499626169.669998</c:v>
                </c:pt>
                <c:pt idx="30">
                  <c:v>14056171426.780001</c:v>
                </c:pt>
                <c:pt idx="31">
                  <c:v>14669253700.670002</c:v>
                </c:pt>
                <c:pt idx="32">
                  <c:v>13469540309.619999</c:v>
                </c:pt>
                <c:pt idx="33">
                  <c:v>13222359058.170002</c:v>
                </c:pt>
                <c:pt idx="34">
                  <c:v>13428145685.200001</c:v>
                </c:pt>
                <c:pt idx="35">
                  <c:v>13523182358.02</c:v>
                </c:pt>
                <c:pt idx="36">
                  <c:v>13694178421.41</c:v>
                </c:pt>
                <c:pt idx="37">
                  <c:v>14146056926.129999</c:v>
                </c:pt>
                <c:pt idx="38">
                  <c:v>13920705971.970001</c:v>
                </c:pt>
                <c:pt idx="39">
                  <c:v>14719712922.83</c:v>
                </c:pt>
                <c:pt idx="40">
                  <c:v>15507474527.24</c:v>
                </c:pt>
                <c:pt idx="41">
                  <c:v>15432037019.809999</c:v>
                </c:pt>
                <c:pt idx="42">
                  <c:v>16136685485.550001</c:v>
                </c:pt>
                <c:pt idx="43">
                  <c:v>16310135484.93</c:v>
                </c:pt>
                <c:pt idx="44">
                  <c:v>15793744355.09</c:v>
                </c:pt>
                <c:pt idx="45">
                  <c:v>16572724296.51</c:v>
                </c:pt>
                <c:pt idx="46">
                  <c:v>16203093451.700001</c:v>
                </c:pt>
                <c:pt idx="47">
                  <c:v>18822225755.890003</c:v>
                </c:pt>
                <c:pt idx="48">
                  <c:v>19275913581.130001</c:v>
                </c:pt>
                <c:pt idx="49">
                  <c:v>19950916444.670002</c:v>
                </c:pt>
                <c:pt idx="50">
                  <c:v>19952162039.459999</c:v>
                </c:pt>
                <c:pt idx="51">
                  <c:v>20945124098.370003</c:v>
                </c:pt>
                <c:pt idx="52">
                  <c:v>19441800271.200001</c:v>
                </c:pt>
                <c:pt idx="53">
                  <c:v>20142319645.440002</c:v>
                </c:pt>
                <c:pt idx="54">
                  <c:v>21081496434.82</c:v>
                </c:pt>
                <c:pt idx="55">
                  <c:v>21856621666.670002</c:v>
                </c:pt>
                <c:pt idx="56">
                  <c:v>21002619339.730003</c:v>
                </c:pt>
                <c:pt idx="57">
                  <c:v>22378184710.150002</c:v>
                </c:pt>
                <c:pt idx="58">
                  <c:v>22503204725.259998</c:v>
                </c:pt>
                <c:pt idx="59">
                  <c:v>22388859689.549999</c:v>
                </c:pt>
                <c:pt idx="60">
                  <c:v>22557660763.09</c:v>
                </c:pt>
              </c:numCache>
            </c:numRef>
          </c:val>
          <c:extLst>
            <c:ext xmlns:c16="http://schemas.microsoft.com/office/drawing/2014/chart" uri="{C3380CC4-5D6E-409C-BE32-E72D297353CC}">
              <c16:uniqueId val="{00000000-C7DA-4D84-A708-E7F8F343EB40}"/>
            </c:ext>
          </c:extLst>
        </c:ser>
        <c:ser>
          <c:idx val="1"/>
          <c:order val="1"/>
          <c:tx>
            <c:strRef>
              <c:f>'Monthly Balances'!$F$1</c:f>
              <c:strCache>
                <c:ptCount val="1"/>
                <c:pt idx="0">
                  <c:v> General Revenue $ </c:v>
                </c:pt>
              </c:strCache>
            </c:strRef>
          </c:tx>
          <c:spPr>
            <a:solidFill>
              <a:schemeClr val="accent3"/>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Balances'!$F$130:$F$190</c:f>
              <c:numCache>
                <c:formatCode>_("$"* #,##0.00_);_("$"* \(#,##0.00\);_("$"* "-"??_);_(@_)</c:formatCode>
                <c:ptCount val="61"/>
                <c:pt idx="0">
                  <c:v>3647341194.21</c:v>
                </c:pt>
                <c:pt idx="1">
                  <c:v>3124471893.73</c:v>
                </c:pt>
                <c:pt idx="2">
                  <c:v>3083693842.23</c:v>
                </c:pt>
                <c:pt idx="3">
                  <c:v>3077134592.8699999</c:v>
                </c:pt>
                <c:pt idx="4">
                  <c:v>3214109254.4000001</c:v>
                </c:pt>
                <c:pt idx="5">
                  <c:v>2844778706.75</c:v>
                </c:pt>
                <c:pt idx="6">
                  <c:v>3019225790.4099998</c:v>
                </c:pt>
                <c:pt idx="7">
                  <c:v>3973685915.0999999</c:v>
                </c:pt>
                <c:pt idx="8">
                  <c:v>4137217978.3600001</c:v>
                </c:pt>
                <c:pt idx="9">
                  <c:v>4948398908.3800001</c:v>
                </c:pt>
                <c:pt idx="10">
                  <c:v>4898361665.79</c:v>
                </c:pt>
                <c:pt idx="11">
                  <c:v>4589700122.29</c:v>
                </c:pt>
                <c:pt idx="12">
                  <c:v>4504781745.6900005</c:v>
                </c:pt>
                <c:pt idx="13">
                  <c:v>4253734190.1500001</c:v>
                </c:pt>
                <c:pt idx="14">
                  <c:v>4399018214.4799995</c:v>
                </c:pt>
                <c:pt idx="15">
                  <c:v>4254066300.3299999</c:v>
                </c:pt>
                <c:pt idx="16">
                  <c:v>4489076688.8400002</c:v>
                </c:pt>
                <c:pt idx="17">
                  <c:v>4328117865.6100006</c:v>
                </c:pt>
                <c:pt idx="18">
                  <c:v>3987668554.9099998</c:v>
                </c:pt>
                <c:pt idx="19">
                  <c:v>5061560979.7600002</c:v>
                </c:pt>
                <c:pt idx="20">
                  <c:v>5310911524.2399998</c:v>
                </c:pt>
                <c:pt idx="21">
                  <c:v>6409663031.5699997</c:v>
                </c:pt>
                <c:pt idx="22">
                  <c:v>6238490407.1199999</c:v>
                </c:pt>
                <c:pt idx="23">
                  <c:v>6068394187.6300001</c:v>
                </c:pt>
                <c:pt idx="24">
                  <c:v>5775465555.5900002</c:v>
                </c:pt>
                <c:pt idx="25">
                  <c:v>5562057177.6300001</c:v>
                </c:pt>
                <c:pt idx="26">
                  <c:v>5734994598.5300007</c:v>
                </c:pt>
                <c:pt idx="27">
                  <c:v>5579014809.0599995</c:v>
                </c:pt>
                <c:pt idx="28">
                  <c:v>6019701131.4899998</c:v>
                </c:pt>
                <c:pt idx="29">
                  <c:v>5997393693.96</c:v>
                </c:pt>
                <c:pt idx="30">
                  <c:v>5632841310.2399998</c:v>
                </c:pt>
                <c:pt idx="31">
                  <c:v>10791015594.129999</c:v>
                </c:pt>
                <c:pt idx="32">
                  <c:v>10665141961.059999</c:v>
                </c:pt>
                <c:pt idx="33">
                  <c:v>10720179721.469999</c:v>
                </c:pt>
                <c:pt idx="34">
                  <c:v>9913793725.4200001</c:v>
                </c:pt>
                <c:pt idx="35">
                  <c:v>9441104075.8100014</c:v>
                </c:pt>
                <c:pt idx="36">
                  <c:v>9184623435.7000008</c:v>
                </c:pt>
                <c:pt idx="37">
                  <c:v>8736008839.6500015</c:v>
                </c:pt>
                <c:pt idx="38">
                  <c:v>8642825061.6499996</c:v>
                </c:pt>
                <c:pt idx="39">
                  <c:v>8341368411.0699997</c:v>
                </c:pt>
                <c:pt idx="40">
                  <c:v>9388621932.5299988</c:v>
                </c:pt>
                <c:pt idx="41">
                  <c:v>9381196527.2900009</c:v>
                </c:pt>
                <c:pt idx="42">
                  <c:v>9162581775.5400009</c:v>
                </c:pt>
                <c:pt idx="43">
                  <c:v>10594603383.59</c:v>
                </c:pt>
                <c:pt idx="44">
                  <c:v>16405144430.01</c:v>
                </c:pt>
                <c:pt idx="45">
                  <c:v>18029893791.080002</c:v>
                </c:pt>
                <c:pt idx="46">
                  <c:v>19547772758.080002</c:v>
                </c:pt>
                <c:pt idx="47">
                  <c:v>18243128870.790001</c:v>
                </c:pt>
                <c:pt idx="48">
                  <c:v>17927865996.540001</c:v>
                </c:pt>
                <c:pt idx="49">
                  <c:v>18450834017.369999</c:v>
                </c:pt>
                <c:pt idx="50">
                  <c:v>19560252819.84</c:v>
                </c:pt>
                <c:pt idx="51">
                  <c:v>20479977151.75</c:v>
                </c:pt>
                <c:pt idx="52">
                  <c:v>20841680766.959999</c:v>
                </c:pt>
                <c:pt idx="53">
                  <c:v>21722173837.799999</c:v>
                </c:pt>
                <c:pt idx="54">
                  <c:v>20961131576.924</c:v>
                </c:pt>
                <c:pt idx="55">
                  <c:v>22690596189.400002</c:v>
                </c:pt>
                <c:pt idx="56">
                  <c:v>28022243566.920002</c:v>
                </c:pt>
                <c:pt idx="57">
                  <c:v>29776216328.110001</c:v>
                </c:pt>
                <c:pt idx="58">
                  <c:v>30360055040.460003</c:v>
                </c:pt>
                <c:pt idx="59">
                  <c:v>30426747944.920002</c:v>
                </c:pt>
                <c:pt idx="60">
                  <c:v>30846464424.260002</c:v>
                </c:pt>
              </c:numCache>
            </c:numRef>
          </c:val>
          <c:extLst>
            <c:ext xmlns:c16="http://schemas.microsoft.com/office/drawing/2014/chart" uri="{C3380CC4-5D6E-409C-BE32-E72D297353CC}">
              <c16:uniqueId val="{00000001-C7DA-4D84-A708-E7F8F343EB40}"/>
            </c:ext>
          </c:extLst>
        </c:ser>
        <c:ser>
          <c:idx val="2"/>
          <c:order val="2"/>
          <c:tx>
            <c:strRef>
              <c:f>'Monthly Balances'!$L$1</c:f>
              <c:strCache>
                <c:ptCount val="1"/>
                <c:pt idx="0">
                  <c:v> SPIA State Agencies Operating $ </c:v>
                </c:pt>
              </c:strCache>
            </c:strRef>
          </c:tx>
          <c:spPr>
            <a:solidFill>
              <a:schemeClr val="accent5"/>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Balances'!$L$130:$L$190</c:f>
              <c:numCache>
                <c:formatCode>_("$"* #,##0.00_);_("$"* \(#,##0.00\);_("$"* "-"??_);_(@_)</c:formatCode>
                <c:ptCount val="61"/>
                <c:pt idx="0">
                  <c:v>670825519.42999995</c:v>
                </c:pt>
                <c:pt idx="1">
                  <c:v>671484308.97000003</c:v>
                </c:pt>
                <c:pt idx="2">
                  <c:v>680683060.32000005</c:v>
                </c:pt>
                <c:pt idx="3">
                  <c:v>700962401.48000002</c:v>
                </c:pt>
                <c:pt idx="4">
                  <c:v>713976720.30999994</c:v>
                </c:pt>
                <c:pt idx="5">
                  <c:v>697466385.74000001</c:v>
                </c:pt>
                <c:pt idx="6">
                  <c:v>729870915.25999999</c:v>
                </c:pt>
                <c:pt idx="7">
                  <c:v>817184623.88</c:v>
                </c:pt>
                <c:pt idx="8">
                  <c:v>719763610.55999994</c:v>
                </c:pt>
                <c:pt idx="9">
                  <c:v>730927151.5</c:v>
                </c:pt>
                <c:pt idx="10">
                  <c:v>646039597.55999994</c:v>
                </c:pt>
                <c:pt idx="11">
                  <c:v>707491199.60000002</c:v>
                </c:pt>
                <c:pt idx="12">
                  <c:v>677380940.01999998</c:v>
                </c:pt>
                <c:pt idx="13">
                  <c:v>701702524.42999995</c:v>
                </c:pt>
                <c:pt idx="14">
                  <c:v>694440420.71000004</c:v>
                </c:pt>
                <c:pt idx="15">
                  <c:v>732810310.73000002</c:v>
                </c:pt>
                <c:pt idx="16">
                  <c:v>745009149.75999999</c:v>
                </c:pt>
                <c:pt idx="17">
                  <c:v>736010737.26999998</c:v>
                </c:pt>
                <c:pt idx="18">
                  <c:v>771107533.73000002</c:v>
                </c:pt>
                <c:pt idx="19">
                  <c:v>737164649.73000002</c:v>
                </c:pt>
                <c:pt idx="20">
                  <c:v>749093761.63999999</c:v>
                </c:pt>
                <c:pt idx="21">
                  <c:v>721718472.72000003</c:v>
                </c:pt>
                <c:pt idx="22">
                  <c:v>685527757.69000006</c:v>
                </c:pt>
                <c:pt idx="23">
                  <c:v>728952165.13999999</c:v>
                </c:pt>
                <c:pt idx="24">
                  <c:v>735025823.12</c:v>
                </c:pt>
                <c:pt idx="25">
                  <c:v>728297683.55999994</c:v>
                </c:pt>
                <c:pt idx="26">
                  <c:v>751816094.5</c:v>
                </c:pt>
                <c:pt idx="27">
                  <c:v>790365465.04999995</c:v>
                </c:pt>
                <c:pt idx="28">
                  <c:v>790909121.38999999</c:v>
                </c:pt>
                <c:pt idx="29">
                  <c:v>783667892.34000003</c:v>
                </c:pt>
                <c:pt idx="30">
                  <c:v>829082448.11000001</c:v>
                </c:pt>
                <c:pt idx="31">
                  <c:v>896764605.14999998</c:v>
                </c:pt>
                <c:pt idx="32">
                  <c:v>938854810.75999999</c:v>
                </c:pt>
                <c:pt idx="33">
                  <c:v>925436343.73000002</c:v>
                </c:pt>
                <c:pt idx="34">
                  <c:v>881828495.37</c:v>
                </c:pt>
                <c:pt idx="35">
                  <c:v>1024163431.0700001</c:v>
                </c:pt>
                <c:pt idx="36">
                  <c:v>898156677.00999999</c:v>
                </c:pt>
                <c:pt idx="37">
                  <c:v>903957714.23000002</c:v>
                </c:pt>
                <c:pt idx="38">
                  <c:v>896299713.11000001</c:v>
                </c:pt>
                <c:pt idx="39">
                  <c:v>991622263.02999997</c:v>
                </c:pt>
                <c:pt idx="40">
                  <c:v>1139934873.4100001</c:v>
                </c:pt>
                <c:pt idx="41">
                  <c:v>1026311981.73</c:v>
                </c:pt>
                <c:pt idx="42">
                  <c:v>943443389.07000005</c:v>
                </c:pt>
                <c:pt idx="43">
                  <c:v>995170692.36000001</c:v>
                </c:pt>
                <c:pt idx="44">
                  <c:v>1005650562.28</c:v>
                </c:pt>
                <c:pt idx="45">
                  <c:v>1056230762.95</c:v>
                </c:pt>
                <c:pt idx="46">
                  <c:v>1316601262.4000001</c:v>
                </c:pt>
                <c:pt idx="47">
                  <c:v>1076190240.5899999</c:v>
                </c:pt>
                <c:pt idx="48">
                  <c:v>1037869330.5599999</c:v>
                </c:pt>
                <c:pt idx="49">
                  <c:v>1161623543.6700001</c:v>
                </c:pt>
                <c:pt idx="50">
                  <c:v>1050907181.58</c:v>
                </c:pt>
                <c:pt idx="51">
                  <c:v>1086991435.9300001</c:v>
                </c:pt>
                <c:pt idx="52">
                  <c:v>1058763797.46</c:v>
                </c:pt>
                <c:pt idx="53">
                  <c:v>1050530259.33</c:v>
                </c:pt>
                <c:pt idx="54">
                  <c:v>961743618.75</c:v>
                </c:pt>
                <c:pt idx="55">
                  <c:v>996544704.88999999</c:v>
                </c:pt>
                <c:pt idx="56">
                  <c:v>966924848.35000002</c:v>
                </c:pt>
                <c:pt idx="57">
                  <c:v>993818078.12</c:v>
                </c:pt>
                <c:pt idx="58">
                  <c:v>985030952.27999997</c:v>
                </c:pt>
                <c:pt idx="59">
                  <c:v>1065751195.58</c:v>
                </c:pt>
                <c:pt idx="60">
                  <c:v>1219683688.22</c:v>
                </c:pt>
              </c:numCache>
            </c:numRef>
          </c:val>
          <c:extLst>
            <c:ext xmlns:c16="http://schemas.microsoft.com/office/drawing/2014/chart" uri="{C3380CC4-5D6E-409C-BE32-E72D297353CC}">
              <c16:uniqueId val="{00000002-C7DA-4D84-A708-E7F8F343EB40}"/>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chemeClr val="accent1">
                  <a:lumMod val="60000"/>
                </a:schemeClr>
              </a:solidFill>
              <a:prstDash val="solid"/>
              <a:round/>
            </a:ln>
            <a:effectLst/>
          </c:spPr>
          <c:marker>
            <c:symbol val="none"/>
          </c:marker>
          <c:val>
            <c:numRef>
              <c:f>'Monthly Balances'!$AI$130:$AI$190</c:f>
              <c:numCache>
                <c:formatCode>0.0%</c:formatCode>
                <c:ptCount val="61"/>
                <c:pt idx="0">
                  <c:v>0.7387760292117761</c:v>
                </c:pt>
                <c:pt idx="1">
                  <c:v>0.73847908153387076</c:v>
                </c:pt>
                <c:pt idx="2">
                  <c:v>0.72727608053160908</c:v>
                </c:pt>
                <c:pt idx="3">
                  <c:v>0.70428627221309659</c:v>
                </c:pt>
                <c:pt idx="4">
                  <c:v>0.70770047251417534</c:v>
                </c:pt>
                <c:pt idx="5">
                  <c:v>0.70246698048076972</c:v>
                </c:pt>
                <c:pt idx="6">
                  <c:v>0.72425237573726953</c:v>
                </c:pt>
                <c:pt idx="7">
                  <c:v>0.73842542431297209</c:v>
                </c:pt>
                <c:pt idx="8">
                  <c:v>0.74307080553034599</c:v>
                </c:pt>
                <c:pt idx="9">
                  <c:v>0.77713668114102252</c:v>
                </c:pt>
                <c:pt idx="10">
                  <c:v>0.78276079616475414</c:v>
                </c:pt>
                <c:pt idx="11">
                  <c:v>0.77437441802867102</c:v>
                </c:pt>
                <c:pt idx="12">
                  <c:v>0.77593904001088021</c:v>
                </c:pt>
                <c:pt idx="13">
                  <c:v>0.78241778011114438</c:v>
                </c:pt>
                <c:pt idx="14">
                  <c:v>0.7821298229872401</c:v>
                </c:pt>
                <c:pt idx="15">
                  <c:v>0.78192036257618969</c:v>
                </c:pt>
                <c:pt idx="16">
                  <c:v>0.78152481425582454</c:v>
                </c:pt>
                <c:pt idx="17">
                  <c:v>0.77965362026686769</c:v>
                </c:pt>
                <c:pt idx="18">
                  <c:v>0.78613813777008734</c:v>
                </c:pt>
                <c:pt idx="19">
                  <c:v>0.80133344643238058</c:v>
                </c:pt>
                <c:pt idx="20">
                  <c:v>0.79996182811725525</c:v>
                </c:pt>
                <c:pt idx="21">
                  <c:v>0.81645253266349227</c:v>
                </c:pt>
                <c:pt idx="22">
                  <c:v>0.81497328658793478</c:v>
                </c:pt>
                <c:pt idx="23">
                  <c:v>0.80176499056906003</c:v>
                </c:pt>
                <c:pt idx="24">
                  <c:v>0.79343631021444616</c:v>
                </c:pt>
                <c:pt idx="25">
                  <c:v>0.79542607025215639</c:v>
                </c:pt>
                <c:pt idx="26">
                  <c:v>0.79768707901523539</c:v>
                </c:pt>
                <c:pt idx="27">
                  <c:v>0.80565158193635877</c:v>
                </c:pt>
                <c:pt idx="28">
                  <c:v>0.80382157454483161</c:v>
                </c:pt>
                <c:pt idx="29">
                  <c:v>0.80124437897300815</c:v>
                </c:pt>
                <c:pt idx="30">
                  <c:v>0.79845948332245575</c:v>
                </c:pt>
                <c:pt idx="31">
                  <c:v>0.82572408998786995</c:v>
                </c:pt>
                <c:pt idx="32">
                  <c:v>0.82879805185834132</c:v>
                </c:pt>
                <c:pt idx="33">
                  <c:v>0.83578442723357915</c:v>
                </c:pt>
                <c:pt idx="34">
                  <c:v>0.81738588769951581</c:v>
                </c:pt>
                <c:pt idx="35">
                  <c:v>0.80982169033313478</c:v>
                </c:pt>
                <c:pt idx="36">
                  <c:v>0.8049553011935765</c:v>
                </c:pt>
                <c:pt idx="37">
                  <c:v>0.79265583654148375</c:v>
                </c:pt>
                <c:pt idx="38">
                  <c:v>0.79263938639980114</c:v>
                </c:pt>
                <c:pt idx="39">
                  <c:v>0.79692047666292154</c:v>
                </c:pt>
                <c:pt idx="40">
                  <c:v>0.79967561376338647</c:v>
                </c:pt>
                <c:pt idx="41">
                  <c:v>0.79939302079337038</c:v>
                </c:pt>
                <c:pt idx="42">
                  <c:v>0.78674539278481548</c:v>
                </c:pt>
                <c:pt idx="43">
                  <c:v>0.78623429053317695</c:v>
                </c:pt>
                <c:pt idx="44">
                  <c:v>0.83196193998175438</c:v>
                </c:pt>
                <c:pt idx="45">
                  <c:v>0.84959223857332844</c:v>
                </c:pt>
                <c:pt idx="46">
                  <c:v>0.85508248696435396</c:v>
                </c:pt>
                <c:pt idx="47">
                  <c:v>0.84916426536154055</c:v>
                </c:pt>
                <c:pt idx="48">
                  <c:v>0.84351947457157195</c:v>
                </c:pt>
                <c:pt idx="49">
                  <c:v>0.85430656096817004</c:v>
                </c:pt>
                <c:pt idx="50">
                  <c:v>0.8602165464629401</c:v>
                </c:pt>
                <c:pt idx="51">
                  <c:v>0.86740347489364167</c:v>
                </c:pt>
                <c:pt idx="52">
                  <c:v>0.85526898792732564</c:v>
                </c:pt>
                <c:pt idx="53">
                  <c:v>0.85946240834882459</c:v>
                </c:pt>
                <c:pt idx="54">
                  <c:v>0.85108760829677355</c:v>
                </c:pt>
                <c:pt idx="55">
                  <c:v>0.85338588207451549</c:v>
                </c:pt>
                <c:pt idx="56">
                  <c:v>0.87547378685669397</c:v>
                </c:pt>
                <c:pt idx="57">
                  <c:v>0.89291766290135854</c:v>
                </c:pt>
                <c:pt idx="58">
                  <c:v>0.89355795835201512</c:v>
                </c:pt>
                <c:pt idx="59">
                  <c:v>0.89409979164613396</c:v>
                </c:pt>
                <c:pt idx="60">
                  <c:v>0.89129425336516943</c:v>
                </c:pt>
              </c:numCache>
            </c:numRef>
          </c:val>
          <c:smooth val="0"/>
          <c:extLst>
            <c:ext xmlns:c16="http://schemas.microsoft.com/office/drawing/2014/chart" uri="{C3380CC4-5D6E-409C-BE32-E72D297353CC}">
              <c16:uniqueId val="{00000003-C7DA-4D84-A708-E7F8F343EB40}"/>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Non-State</a:t>
            </a:r>
            <a:r>
              <a:rPr lang="en-US" baseline="0" dirty="0"/>
              <a:t> Operating Accounts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Balances'!$I$130:$I$190</c:f>
              <c:numCache>
                <c:formatCode>_("$"* #,##0.00_);_("$"* \(#,##0.00\);_("$"* "-"??_);_(@_)</c:formatCode>
                <c:ptCount val="61"/>
                <c:pt idx="0">
                  <c:v>4789645375</c:v>
                </c:pt>
                <c:pt idx="1">
                  <c:v>4636124379.1199999</c:v>
                </c:pt>
                <c:pt idx="2">
                  <c:v>4558202187.4799995</c:v>
                </c:pt>
                <c:pt idx="3">
                  <c:v>4908739161.7800007</c:v>
                </c:pt>
                <c:pt idx="4">
                  <c:v>5196914175.2700005</c:v>
                </c:pt>
                <c:pt idx="5">
                  <c:v>5175693262.1900005</c:v>
                </c:pt>
                <c:pt idx="6">
                  <c:v>4636527606.7800007</c:v>
                </c:pt>
                <c:pt idx="7">
                  <c:v>4547785980.3900003</c:v>
                </c:pt>
                <c:pt idx="8">
                  <c:v>4444993776.7799997</c:v>
                </c:pt>
                <c:pt idx="9">
                  <c:v>4241516669.0299997</c:v>
                </c:pt>
                <c:pt idx="10">
                  <c:v>4148065923.5100002</c:v>
                </c:pt>
                <c:pt idx="11">
                  <c:v>4175867839.04</c:v>
                </c:pt>
                <c:pt idx="12">
                  <c:v>4273797439.6100001</c:v>
                </c:pt>
                <c:pt idx="13">
                  <c:v>4146026557.1300001</c:v>
                </c:pt>
                <c:pt idx="14">
                  <c:v>3913417668.0899997</c:v>
                </c:pt>
                <c:pt idx="15">
                  <c:v>3905673999.7599998</c:v>
                </c:pt>
                <c:pt idx="16">
                  <c:v>4220484921.1800003</c:v>
                </c:pt>
                <c:pt idx="17">
                  <c:v>4200052596.25</c:v>
                </c:pt>
                <c:pt idx="18">
                  <c:v>4037397872.4200001</c:v>
                </c:pt>
                <c:pt idx="19">
                  <c:v>3888387231.27</c:v>
                </c:pt>
                <c:pt idx="20">
                  <c:v>3841744218.7400002</c:v>
                </c:pt>
                <c:pt idx="21">
                  <c:v>3712643778.6100001</c:v>
                </c:pt>
                <c:pt idx="22">
                  <c:v>3681288160.04</c:v>
                </c:pt>
                <c:pt idx="23">
                  <c:v>3760659526.3400002</c:v>
                </c:pt>
                <c:pt idx="24">
                  <c:v>3851346701.3599997</c:v>
                </c:pt>
                <c:pt idx="25">
                  <c:v>3760713546.1900001</c:v>
                </c:pt>
                <c:pt idx="26">
                  <c:v>3555112798.8099999</c:v>
                </c:pt>
                <c:pt idx="27">
                  <c:v>3598539043.5499997</c:v>
                </c:pt>
                <c:pt idx="28">
                  <c:v>3893454456.2400002</c:v>
                </c:pt>
                <c:pt idx="29">
                  <c:v>3838200840.3400002</c:v>
                </c:pt>
                <c:pt idx="30">
                  <c:v>3586678871.5499997</c:v>
                </c:pt>
                <c:pt idx="31">
                  <c:v>3779648181.0100002</c:v>
                </c:pt>
                <c:pt idx="32">
                  <c:v>3838283886.4000001</c:v>
                </c:pt>
                <c:pt idx="33">
                  <c:v>3833512237.8099999</c:v>
                </c:pt>
                <c:pt idx="34">
                  <c:v>3932905107.5200005</c:v>
                </c:pt>
                <c:pt idx="35">
                  <c:v>4208783057.8799996</c:v>
                </c:pt>
                <c:pt idx="36">
                  <c:v>4427841742.9400005</c:v>
                </c:pt>
                <c:pt idx="37">
                  <c:v>4376993002.7700005</c:v>
                </c:pt>
                <c:pt idx="38">
                  <c:v>4309764571.3299999</c:v>
                </c:pt>
                <c:pt idx="39">
                  <c:v>4393935223.5799999</c:v>
                </c:pt>
                <c:pt idx="40">
                  <c:v>4812317173.4499998</c:v>
                </c:pt>
                <c:pt idx="41">
                  <c:v>4797587811</c:v>
                </c:pt>
                <c:pt idx="42">
                  <c:v>4800815792.4699993</c:v>
                </c:pt>
                <c:pt idx="43">
                  <c:v>4716906336.8999996</c:v>
                </c:pt>
                <c:pt idx="44">
                  <c:v>4766799143.1700001</c:v>
                </c:pt>
                <c:pt idx="45">
                  <c:v>4792782494.7799997</c:v>
                </c:pt>
                <c:pt idx="46">
                  <c:v>4807728072.1300001</c:v>
                </c:pt>
                <c:pt idx="47">
                  <c:v>5130535165.4399996</c:v>
                </c:pt>
                <c:pt idx="48">
                  <c:v>5409309463.3400002</c:v>
                </c:pt>
                <c:pt idx="49">
                  <c:v>5237459704.7200003</c:v>
                </c:pt>
                <c:pt idx="50">
                  <c:v>5117568811.8699999</c:v>
                </c:pt>
                <c:pt idx="51">
                  <c:v>5092372703.0900002</c:v>
                </c:pt>
                <c:pt idx="52">
                  <c:v>5621610076.5799999</c:v>
                </c:pt>
                <c:pt idx="53">
                  <c:v>5650454175.96</c:v>
                </c:pt>
                <c:pt idx="54">
                  <c:v>5555475179.4899998</c:v>
                </c:pt>
                <c:pt idx="55">
                  <c:v>5468919564.4700003</c:v>
                </c:pt>
                <c:pt idx="56">
                  <c:v>5324257654.25</c:v>
                </c:pt>
                <c:pt idx="57">
                  <c:v>5007152517</c:v>
                </c:pt>
                <c:pt idx="58">
                  <c:v>4943865722.4799995</c:v>
                </c:pt>
                <c:pt idx="59">
                  <c:v>4903114875.2699995</c:v>
                </c:pt>
                <c:pt idx="60">
                  <c:v>5217518708.4099998</c:v>
                </c:pt>
              </c:numCache>
            </c:numRef>
          </c:val>
          <c:extLst>
            <c:ext xmlns:c16="http://schemas.microsoft.com/office/drawing/2014/chart" uri="{C3380CC4-5D6E-409C-BE32-E72D297353CC}">
              <c16:uniqueId val="{00000000-FAF6-44E2-90F9-CC407861826A}"/>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chemeClr val="accent3"/>
              </a:solidFill>
              <a:prstDash val="solid"/>
              <a:round/>
            </a:ln>
            <a:effectLst/>
          </c:spPr>
          <c:marker>
            <c:symbol val="none"/>
          </c:marker>
          <c:val>
            <c:numRef>
              <c:f>'Monthly Balances'!$J$130:$J$190</c:f>
              <c:numCache>
                <c:formatCode>0.0%</c:formatCode>
                <c:ptCount val="61"/>
                <c:pt idx="0">
                  <c:v>0.2076909753181666</c:v>
                </c:pt>
                <c:pt idx="1">
                  <c:v>0.20573290382035583</c:v>
                </c:pt>
                <c:pt idx="2">
                  <c:v>0.20935334522614985</c:v>
                </c:pt>
                <c:pt idx="3">
                  <c:v>0.21472387381296176</c:v>
                </c:pt>
                <c:pt idx="4">
                  <c:v>0.21625765133721267</c:v>
                </c:pt>
                <c:pt idx="5">
                  <c:v>0.2200891736550312</c:v>
                </c:pt>
                <c:pt idx="6">
                  <c:v>0.19866773747134203</c:v>
                </c:pt>
                <c:pt idx="7">
                  <c:v>0.18670570212261087</c:v>
                </c:pt>
                <c:pt idx="8">
                  <c:v>0.19278801921388117</c:v>
                </c:pt>
                <c:pt idx="9">
                  <c:v>0.18197712330599622</c:v>
                </c:pt>
                <c:pt idx="10">
                  <c:v>0.17765895080349076</c:v>
                </c:pt>
                <c:pt idx="11">
                  <c:v>0.1813982434190963</c:v>
                </c:pt>
                <c:pt idx="12">
                  <c:v>0.18160275458663919</c:v>
                </c:pt>
                <c:pt idx="13">
                  <c:v>0.17388010997705744</c:v>
                </c:pt>
                <c:pt idx="14">
                  <c:v>0.17322560270191528</c:v>
                </c:pt>
                <c:pt idx="15">
                  <c:v>0.1694850330259699</c:v>
                </c:pt>
                <c:pt idx="16">
                  <c:v>0.1742833629477922</c:v>
                </c:pt>
                <c:pt idx="17">
                  <c:v>0.17697855537622426</c:v>
                </c:pt>
                <c:pt idx="18">
                  <c:v>0.17053177018624963</c:v>
                </c:pt>
                <c:pt idx="19">
                  <c:v>0.15625400379795298</c:v>
                </c:pt>
                <c:pt idx="20">
                  <c:v>0.15720374324687042</c:v>
                </c:pt>
                <c:pt idx="21">
                  <c:v>0.14722340927171942</c:v>
                </c:pt>
                <c:pt idx="22">
                  <c:v>0.14730686161684964</c:v>
                </c:pt>
                <c:pt idx="23">
                  <c:v>0.15178262283917418</c:v>
                </c:pt>
                <c:pt idx="24">
                  <c:v>0.15724883039472312</c:v>
                </c:pt>
                <c:pt idx="25">
                  <c:v>0.15537933607472493</c:v>
                </c:pt>
                <c:pt idx="26">
                  <c:v>0.14822277125083849</c:v>
                </c:pt>
                <c:pt idx="27">
                  <c:v>0.14590649287153279</c:v>
                </c:pt>
                <c:pt idx="28">
                  <c:v>0.15018378858461298</c:v>
                </c:pt>
                <c:pt idx="29">
                  <c:v>0.15163868630572547</c:v>
                </c:pt>
                <c:pt idx="30">
                  <c:v>0.13957522532095792</c:v>
                </c:pt>
                <c:pt idx="31">
                  <c:v>0.11841038587975221</c:v>
                </c:pt>
                <c:pt idx="32">
                  <c:v>0.12687329263498096</c:v>
                </c:pt>
                <c:pt idx="33">
                  <c:v>0.12883999658500367</c:v>
                </c:pt>
                <c:pt idx="34">
                  <c:v>0.13270855075164714</c:v>
                </c:pt>
                <c:pt idx="35">
                  <c:v>0.1420835372595281</c:v>
                </c:pt>
                <c:pt idx="36">
                  <c:v>0.14990204397720178</c:v>
                </c:pt>
                <c:pt idx="37">
                  <c:v>0.14586082676083431</c:v>
                </c:pt>
                <c:pt idx="38">
                  <c:v>0.14561439859589659</c:v>
                </c:pt>
                <c:pt idx="39">
                  <c:v>0.14558101290735184</c:v>
                </c:pt>
                <c:pt idx="40">
                  <c:v>0.14780642410729078</c:v>
                </c:pt>
                <c:pt idx="41">
                  <c:v>0.1484220459093499</c:v>
                </c:pt>
                <c:pt idx="42">
                  <c:v>0.14392643186466433</c:v>
                </c:pt>
                <c:pt idx="43">
                  <c:v>0.13292492935188724</c:v>
                </c:pt>
                <c:pt idx="44">
                  <c:v>0.11943534048660123</c:v>
                </c:pt>
                <c:pt idx="45">
                  <c:v>0.11419075320692913</c:v>
                </c:pt>
                <c:pt idx="46">
                  <c:v>0.1109059872960208</c:v>
                </c:pt>
                <c:pt idx="47">
                  <c:v>0.11422366712814895</c:v>
                </c:pt>
                <c:pt idx="48">
                  <c:v>0.11931645226023753</c:v>
                </c:pt>
                <c:pt idx="49">
                  <c:v>0.1130944036244973</c:v>
                </c:pt>
                <c:pt idx="50">
                  <c:v>0.10852704236592547</c:v>
                </c:pt>
                <c:pt idx="51">
                  <c:v>0.10390318375371914</c:v>
                </c:pt>
                <c:pt idx="52">
                  <c:v>0.11629723494298801</c:v>
                </c:pt>
                <c:pt idx="53">
                  <c:v>0.1131620707812389</c:v>
                </c:pt>
                <c:pt idx="54">
                  <c:v>0.10994687061330091</c:v>
                </c:pt>
                <c:pt idx="55">
                  <c:v>0.10247503684555986</c:v>
                </c:pt>
                <c:pt idx="56">
                  <c:v>9.3240274454893524E-2</c:v>
                </c:pt>
                <c:pt idx="57">
                  <c:v>8.4122760792418788E-2</c:v>
                </c:pt>
                <c:pt idx="58">
                  <c:v>8.2038454748370432E-2</c:v>
                </c:pt>
                <c:pt idx="59">
                  <c:v>8.1361607865595445E-2</c:v>
                </c:pt>
                <c:pt idx="60">
                  <c:v>8.5134020079491696E-2</c:v>
                </c:pt>
              </c:numCache>
            </c:numRef>
          </c:val>
          <c:smooth val="0"/>
          <c:extLst>
            <c:ext xmlns:c16="http://schemas.microsoft.com/office/drawing/2014/chart" uri="{C3380CC4-5D6E-409C-BE32-E72D297353CC}">
              <c16:uniqueId val="{00000001-FAF6-44E2-90F9-CC407861826A}"/>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0.10948</cdr:x>
      <cdr:y>0.31707</cdr:y>
    </cdr:from>
    <cdr:to>
      <cdr:x>0.20445</cdr:x>
      <cdr:y>0.36301</cdr:y>
    </cdr:to>
    <cdr:sp macro="" textlink="">
      <cdr:nvSpPr>
        <cdr:cNvPr id="26" name="TextBox 1"/>
        <cdr:cNvSpPr txBox="1"/>
      </cdr:nvSpPr>
      <cdr:spPr>
        <a:xfrm xmlns:a="http://schemas.openxmlformats.org/drawingml/2006/main">
          <a:off x="1007189" y="1378357"/>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53.0%</a:t>
          </a:r>
        </a:p>
      </cdr:txBody>
    </cdr:sp>
  </cdr:relSizeAnchor>
  <cdr:relSizeAnchor xmlns:cdr="http://schemas.openxmlformats.org/drawingml/2006/chartDrawing">
    <cdr:from>
      <cdr:x>0.89003</cdr:x>
      <cdr:y>0.75255</cdr:y>
    </cdr:from>
    <cdr:to>
      <cdr:x>0.97111</cdr:x>
      <cdr:y>0.82131</cdr:y>
    </cdr:to>
    <cdr:sp macro="" textlink="">
      <cdr:nvSpPr>
        <cdr:cNvPr id="27" name="TextBox 1"/>
        <cdr:cNvSpPr txBox="1"/>
      </cdr:nvSpPr>
      <cdr:spPr>
        <a:xfrm xmlns:a="http://schemas.openxmlformats.org/drawingml/2006/main">
          <a:off x="8187989" y="3271498"/>
          <a:ext cx="745908"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0.2%</a:t>
          </a:r>
        </a:p>
      </cdr:txBody>
    </cdr:sp>
  </cdr:relSizeAnchor>
  <cdr:relSizeAnchor xmlns:cdr="http://schemas.openxmlformats.org/drawingml/2006/chartDrawing">
    <cdr:from>
      <cdr:x>0.70187</cdr:x>
      <cdr:y>0.43193</cdr:y>
    </cdr:from>
    <cdr:to>
      <cdr:x>0.79197</cdr:x>
      <cdr:y>0.5</cdr:y>
    </cdr:to>
    <cdr:sp macro="" textlink="">
      <cdr:nvSpPr>
        <cdr:cNvPr id="28" name="TextBox 1"/>
        <cdr:cNvSpPr txBox="1"/>
      </cdr:nvSpPr>
      <cdr:spPr>
        <a:xfrm xmlns:a="http://schemas.openxmlformats.org/drawingml/2006/main">
          <a:off x="6456976" y="1877689"/>
          <a:ext cx="828889" cy="295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25.4%</a:t>
          </a:r>
        </a:p>
      </cdr:txBody>
    </cdr:sp>
  </cdr:relSizeAnchor>
  <cdr:relSizeAnchor xmlns:cdr="http://schemas.openxmlformats.org/drawingml/2006/chartDrawing">
    <cdr:from>
      <cdr:x>0.51351</cdr:x>
      <cdr:y>0.72981</cdr:y>
    </cdr:from>
    <cdr:to>
      <cdr:x>0.58559</cdr:x>
      <cdr:y>0.79575</cdr:y>
    </cdr:to>
    <cdr:sp macro="" textlink="">
      <cdr:nvSpPr>
        <cdr:cNvPr id="29" name="TextBox 1"/>
        <cdr:cNvSpPr txBox="1"/>
      </cdr:nvSpPr>
      <cdr:spPr>
        <a:xfrm xmlns:a="http://schemas.openxmlformats.org/drawingml/2006/main">
          <a:off x="4343400" y="3048000"/>
          <a:ext cx="609630" cy="275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11.2%</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0.31338</cdr:x>
      <cdr:y>0.72613</cdr:y>
    </cdr:from>
    <cdr:to>
      <cdr:x>0.40347</cdr:x>
      <cdr:y>0.79043</cdr:y>
    </cdr:to>
    <cdr:sp macro="" textlink="">
      <cdr:nvSpPr>
        <cdr:cNvPr id="30" name="TextBox 1"/>
        <cdr:cNvSpPr txBox="1"/>
      </cdr:nvSpPr>
      <cdr:spPr>
        <a:xfrm xmlns:a="http://schemas.openxmlformats.org/drawingml/2006/main">
          <a:off x="2882965" y="3156620"/>
          <a:ext cx="828798" cy="2795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10.3%</a:t>
          </a:r>
        </a:p>
      </cdr:txBody>
    </cdr:sp>
  </cdr:relSizeAnchor>
  <cdr:relSizeAnchor xmlns:cdr="http://schemas.openxmlformats.org/drawingml/2006/chartDrawing">
    <cdr:from>
      <cdr:x>0.29103</cdr:x>
      <cdr:y>0.75208</cdr:y>
    </cdr:from>
    <cdr:to>
      <cdr:x>0.32706</cdr:x>
      <cdr:y>0.77026</cdr:y>
    </cdr:to>
    <cdr:sp macro="" textlink="">
      <cdr:nvSpPr>
        <cdr:cNvPr id="35" name="Flowchart: Process 34"/>
        <cdr:cNvSpPr/>
      </cdr:nvSpPr>
      <cdr:spPr bwMode="auto">
        <a:xfrm xmlns:a="http://schemas.openxmlformats.org/drawingml/2006/main">
          <a:off x="2677337" y="3269469"/>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0.48198</cdr:x>
      <cdr:y>0.74805</cdr:y>
    </cdr:from>
    <cdr:to>
      <cdr:x>0.51801</cdr:x>
      <cdr:y>0.76623</cdr:y>
    </cdr:to>
    <cdr:sp macro="" textlink="">
      <cdr:nvSpPr>
        <cdr:cNvPr id="37" name="Flowchart: Process 36"/>
        <cdr:cNvSpPr/>
      </cdr:nvSpPr>
      <cdr:spPr bwMode="auto">
        <a:xfrm xmlns:a="http://schemas.openxmlformats.org/drawingml/2006/main">
          <a:off x="4076725" y="31242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0.67206</cdr:x>
      <cdr:y>0.45755</cdr:y>
    </cdr:from>
    <cdr:to>
      <cdr:x>0.70809</cdr:x>
      <cdr:y>0.47573</cdr:y>
    </cdr:to>
    <cdr:sp macro="" textlink="">
      <cdr:nvSpPr>
        <cdr:cNvPr id="39" name="Flowchart: Process 38"/>
        <cdr:cNvSpPr/>
      </cdr:nvSpPr>
      <cdr:spPr bwMode="auto">
        <a:xfrm xmlns:a="http://schemas.openxmlformats.org/drawingml/2006/main">
          <a:off x="6182694" y="1989065"/>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0.77947</cdr:y>
    </cdr:from>
    <cdr:to>
      <cdr:x>0.90117</cdr:x>
      <cdr:y>0.79766</cdr:y>
    </cdr:to>
    <cdr:sp macro="" textlink="">
      <cdr:nvSpPr>
        <cdr:cNvPr id="40" name="Flowchart: Process 39"/>
        <cdr:cNvSpPr/>
      </cdr:nvSpPr>
      <cdr:spPr bwMode="auto">
        <a:xfrm xmlns:a="http://schemas.openxmlformats.org/drawingml/2006/main">
          <a:off x="7958888" y="3388530"/>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0.08295</cdr:x>
      <cdr:y>0.41445</cdr:y>
    </cdr:from>
    <cdr:to>
      <cdr:x>0.12467</cdr:x>
      <cdr:y>0.56117</cdr:y>
    </cdr:to>
    <cdr:sp macro="" textlink="">
      <cdr:nvSpPr>
        <cdr:cNvPr id="2" name="TextBox 1">
          <a:extLst xmlns:a="http://schemas.openxmlformats.org/drawingml/2006/main">
            <a:ext uri="{FF2B5EF4-FFF2-40B4-BE49-F238E27FC236}">
              <a16:creationId xmlns:a16="http://schemas.microsoft.com/office/drawing/2014/main" id="{1F43852E-FBD2-4527-9F5D-26997FD82D28}"/>
            </a:ext>
          </a:extLst>
        </cdr:cNvPr>
        <cdr:cNvSpPr txBox="1"/>
      </cdr:nvSpPr>
      <cdr:spPr>
        <a:xfrm xmlns:a="http://schemas.openxmlformats.org/drawingml/2006/main">
          <a:off x="866776" y="1802808"/>
          <a:ext cx="435864" cy="6381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200" b="1" kern="1200" dirty="0">
              <a:solidFill>
                <a:srgbClr val="15234A"/>
              </a:solidFill>
              <a:cs typeface="Arial" pitchFamily="34" charset="0"/>
            </a:rPr>
            <a:t>Millions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0.09509</cdr:x>
      <cdr:y>0.5647</cdr:y>
    </cdr:from>
    <cdr:to>
      <cdr:x>0.15365</cdr:x>
      <cdr:y>0.63027</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999928" y="2421799"/>
          <a:ext cx="615794" cy="281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1.75%</a:t>
          </a:r>
        </a:p>
        <a:p xmlns:a="http://schemas.openxmlformats.org/drawingml/2006/main">
          <a:endParaRPr lang="en-US" sz="1100" dirty="0"/>
        </a:p>
      </cdr:txBody>
    </cdr:sp>
  </cdr:relSizeAnchor>
  <cdr:relSizeAnchor xmlns:cdr="http://schemas.openxmlformats.org/drawingml/2006/chartDrawing">
    <cdr:from>
      <cdr:x>0.18947</cdr:x>
      <cdr:y>0.21719</cdr:y>
    </cdr:from>
    <cdr:to>
      <cdr:x>0.25069</cdr:x>
      <cdr:y>0.26795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992407" y="931433"/>
          <a:ext cx="643765" cy="21769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4.75%</a:t>
          </a:r>
        </a:p>
      </cdr:txBody>
    </cdr:sp>
  </cdr:relSizeAnchor>
  <cdr:relSizeAnchor xmlns:cdr="http://schemas.openxmlformats.org/drawingml/2006/chartDrawing">
    <cdr:from>
      <cdr:x>0.28227</cdr:x>
      <cdr:y>0.64947</cdr:y>
    </cdr:from>
    <cdr:to>
      <cdr:x>0.34527</cdr:x>
      <cdr:y>0.70991</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968257" y="2910225"/>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1.13%</a:t>
          </a:r>
        </a:p>
      </cdr:txBody>
    </cdr:sp>
  </cdr:relSizeAnchor>
  <cdr:relSizeAnchor xmlns:cdr="http://schemas.openxmlformats.org/drawingml/2006/chartDrawing">
    <cdr:from>
      <cdr:x>0.37282</cdr:x>
      <cdr:y>0.2223</cdr:y>
    </cdr:from>
    <cdr:to>
      <cdr:x>0.43138</cdr:x>
      <cdr:y>0.28999</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920413" y="858022"/>
          <a:ext cx="615819"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4.84%</a:t>
          </a:r>
        </a:p>
      </cdr:txBody>
    </cdr:sp>
  </cdr:relSizeAnchor>
  <cdr:relSizeAnchor xmlns:cdr="http://schemas.openxmlformats.org/drawingml/2006/chartDrawing">
    <cdr:from>
      <cdr:x>0.46332</cdr:x>
      <cdr:y>0.55318</cdr:y>
    </cdr:from>
    <cdr:to>
      <cdr:x>0.51834</cdr:x>
      <cdr:y>0.61634</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872135" y="2135139"/>
          <a:ext cx="578497" cy="243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1.98%</a:t>
          </a:r>
        </a:p>
      </cdr:txBody>
    </cdr:sp>
  </cdr:relSizeAnchor>
  <cdr:relSizeAnchor xmlns:cdr="http://schemas.openxmlformats.org/drawingml/2006/chartDrawing">
    <cdr:from>
      <cdr:x>0.55649</cdr:x>
      <cdr:y>0.22714</cdr:y>
    </cdr:from>
    <cdr:to>
      <cdr:x>0.61505</cdr:x>
      <cdr:y>0.28999</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851848" y="876684"/>
          <a:ext cx="615821"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4.83%</a:t>
          </a:r>
        </a:p>
      </cdr:txBody>
    </cdr:sp>
  </cdr:relSizeAnchor>
  <cdr:relSizeAnchor xmlns:cdr="http://schemas.openxmlformats.org/drawingml/2006/chartDrawing">
    <cdr:from>
      <cdr:x>0.65147</cdr:x>
      <cdr:y>0.5538</cdr:y>
    </cdr:from>
    <cdr:to>
      <cdr:x>0.7056</cdr:x>
      <cdr:y>0.60456</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850563" y="2375034"/>
          <a:ext cx="569209" cy="217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1.88%</a:t>
          </a:r>
        </a:p>
      </cdr:txBody>
    </cdr:sp>
  </cdr:relSizeAnchor>
  <cdr:relSizeAnchor xmlns:cdr="http://schemas.openxmlformats.org/drawingml/2006/chartDrawing">
    <cdr:from>
      <cdr:x>0.74545</cdr:x>
      <cdr:y>0.18785</cdr:y>
    </cdr:from>
    <cdr:to>
      <cdr:x>0.80933</cdr:x>
      <cdr:y>0.2507</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838833" y="725049"/>
          <a:ext cx="671805"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5.17%</a:t>
          </a:r>
        </a:p>
      </cdr:txBody>
    </cdr:sp>
  </cdr:relSizeAnchor>
  <cdr:relSizeAnchor xmlns:cdr="http://schemas.openxmlformats.org/drawingml/2006/chartDrawing">
    <cdr:from>
      <cdr:x>0.83866</cdr:x>
      <cdr:y>0.5</cdr:y>
    </cdr:from>
    <cdr:to>
      <cdr:x>0.90077</cdr:x>
      <cdr:y>0.55077</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818984" y="1929865"/>
          <a:ext cx="653143" cy="195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2.33%</a:t>
          </a:r>
        </a:p>
      </cdr:txBody>
    </cdr:sp>
  </cdr:relSizeAnchor>
  <cdr:relSizeAnchor xmlns:cdr="http://schemas.openxmlformats.org/drawingml/2006/chartDrawing">
    <cdr:from>
      <cdr:x>0.92916</cdr:x>
      <cdr:y>0.1256</cdr:y>
    </cdr:from>
    <cdr:to>
      <cdr:x>0.98595</cdr:x>
      <cdr:y>0.1812</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770706" y="484798"/>
          <a:ext cx="597159" cy="214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5.69%</a:t>
          </a:r>
        </a:p>
        <a:p xmlns:a="http://schemas.openxmlformats.org/drawingml/2006/main">
          <a:endParaRPr lang="en-US" sz="11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11/16/2022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22</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82460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154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5182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96350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62025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97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273453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45076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11/16/2022</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11/16/2022</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11/16/2022</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11/16/2022</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11/16/2022</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11/16/2022</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11/16/2022</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11/16/2022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11/16/2022</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11/16/2022</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11/16/2022</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11/16/2022</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11/16/2022</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11/16/2022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11/16/2022</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11/16/2022</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November 17, 2022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Team Update &amp; </a:t>
            </a:r>
            <a:br>
              <a:rPr lang="en-US" b="1" dirty="0">
                <a:latin typeface="+mn-lt"/>
              </a:rPr>
            </a:br>
            <a:r>
              <a:rPr lang="en-US" b="1" dirty="0">
                <a:latin typeface="+mn-lt"/>
              </a:rPr>
              <a:t>Treasury Initiatives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6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3100" y="638175"/>
            <a:ext cx="8305800" cy="797944"/>
          </a:xfrm>
        </p:spPr>
        <p:txBody>
          <a:bodyPr>
            <a:noAutofit/>
          </a:bodyPr>
          <a:lstStyle/>
          <a:p>
            <a:pPr algn="ctr"/>
            <a:r>
              <a:rPr lang="en-US" b="1" dirty="0">
                <a:cs typeface="Times New Roman" pitchFamily="18" charset="0"/>
              </a:rPr>
              <a:t>Team Update</a:t>
            </a:r>
          </a:p>
        </p:txBody>
      </p:sp>
      <p:sp>
        <p:nvSpPr>
          <p:cNvPr id="6" name="Rectangle 5"/>
          <p:cNvSpPr/>
          <p:nvPr/>
        </p:nvSpPr>
        <p:spPr>
          <a:xfrm>
            <a:off x="947737" y="1436119"/>
            <a:ext cx="10296525" cy="1348007"/>
          </a:xfrm>
          <a:prstGeom prst="rect">
            <a:avLst/>
          </a:prstGeom>
        </p:spPr>
        <p:txBody>
          <a:bodyPr wrap="square" lIns="91385" tIns="45693" rIns="91385" bIns="45693">
            <a:spAutoFit/>
          </a:bodyPr>
          <a:lstStyle/>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Thomas Wolff has joined as the new Compliance Officer</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8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Current Initiatives</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4918215"/>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Investment Accounting system:</a:t>
            </a:r>
          </a:p>
          <a:p>
            <a:pPr lvl="0"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evaluation of the best two Investment Accounting providers.  Clearwater Analytics was selected.</a:t>
            </a:r>
          </a:p>
          <a:p>
            <a:pPr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Contract signed and started implementation which involves integration with:</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BNY Mellon (as custody bank), Bloomberg AIM (order management system) and PALM (as general ledger for State)</a:t>
            </a:r>
          </a:p>
          <a:p>
            <a:pPr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Current Initiatives (continued)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3945641"/>
          </a:xfrm>
          <a:prstGeom prst="rect">
            <a:avLst/>
          </a:prstGeom>
        </p:spPr>
        <p:txBody>
          <a:bodyPr wrap="square" lIns="91385" tIns="45693" rIns="91385" bIns="45693">
            <a:spAutoFit/>
          </a:bodyPr>
          <a:lstStyle/>
          <a:p>
            <a:pPr lvl="2"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Hiring of two new Intermediate Duration Managers:</a:t>
            </a:r>
          </a:p>
          <a:p>
            <a:pPr lvl="0"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000000"/>
              </a:solidFill>
              <a:latin typeface="Times New Roman" pitchFamily="18" charset="0"/>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the selection process.  Firms selected:</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Reams Asset Management</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Wellington Management Co </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Treasury’s Investment Manager Agreement (IMA) was revised and updated </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Currently finishing Contract signing and opening the two new accounts in BNY and AIM.</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Funding will take place on December 1</a:t>
            </a:r>
            <a:r>
              <a:rPr lang="en-US" sz="2000" baseline="30000" dirty="0">
                <a:solidFill>
                  <a:srgbClr val="15234A"/>
                </a:solidFill>
                <a:cs typeface="Times New Roman" pitchFamily="18" charset="0"/>
              </a:rPr>
              <a:t>st</a:t>
            </a:r>
            <a:r>
              <a:rPr lang="en-US" sz="2000" dirty="0">
                <a:solidFill>
                  <a:srgbClr val="15234A"/>
                </a:solidFill>
                <a:cs typeface="Times New Roman" pitchFamily="18" charset="0"/>
              </a:rPr>
              <a:t> and January 3</a:t>
            </a:r>
            <a:r>
              <a:rPr lang="en-US" sz="2000" baseline="30000" dirty="0">
                <a:solidFill>
                  <a:srgbClr val="15234A"/>
                </a:solidFill>
                <a:cs typeface="Times New Roman" pitchFamily="18" charset="0"/>
              </a:rPr>
              <a:t>rd</a:t>
            </a:r>
            <a:r>
              <a:rPr lang="en-US" sz="2000" dirty="0">
                <a:solidFill>
                  <a:srgbClr val="15234A"/>
                </a:solidFill>
                <a:cs typeface="Times New Roman" pitchFamily="18" charset="0"/>
              </a:rPr>
              <a:t>.</a:t>
            </a:r>
            <a:endParaRPr lang="en-US" sz="2400" dirty="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7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Current Initiatives (continued)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5730745"/>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400" dirty="0">
                <a:solidFill>
                  <a:srgbClr val="000000"/>
                </a:solidFill>
                <a:latin typeface="Times New Roman" pitchFamily="18" charset="0"/>
                <a:cs typeface="Times New Roman" pitchFamily="18" charset="0"/>
              </a:rPr>
              <a:t>Adding exposure to Asset Backed Securities in our Internally Managed accounts:</a:t>
            </a:r>
          </a:p>
          <a:p>
            <a:pPr lvl="0"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Ultra Short and Short Duration will own totality of these accounts.  Decided the portfolio permissible ranges for this sector:  </a:t>
            </a:r>
          </a:p>
          <a:p>
            <a:pPr marL="2171700" lvl="4"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Ultra Short Duration: 0% to 10%	</a:t>
            </a:r>
          </a:p>
          <a:p>
            <a:pPr marL="2171700" lvl="4"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Short Duration: 0% to 20%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Decided to create two (instead of one) separately managed accounts to invest in this space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Finalized Investment Policy and benchmark selection for this new mandate (see next three slides)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Decided on Manager Fee structure</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Narrowed number of finalists from initial 20 to 6 firms that are currently responding to an RFP</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Final steps:  selection of the finalist Firm / Contract signing / Funding</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Expected date of initial funding:  January 3</a:t>
            </a:r>
            <a:r>
              <a:rPr lang="en-US" sz="2000" baseline="30000" dirty="0">
                <a:solidFill>
                  <a:srgbClr val="15234A"/>
                </a:solidFill>
                <a:cs typeface="Times New Roman" pitchFamily="18" charset="0"/>
              </a:rPr>
              <a:t>rd</a:t>
            </a:r>
            <a:r>
              <a:rPr lang="en-US" sz="2000" dirty="0">
                <a:solidFill>
                  <a:srgbClr val="15234A"/>
                </a:solidFill>
                <a:cs typeface="Times New Roman" pitchFamily="18" charset="0"/>
              </a:rPr>
              <a:t> 2023</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8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15</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lnSpcReduction="10000"/>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a:t>
            </a: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OBJECTIVES:</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objective of the Asset-Backed Securities Portfolio is to be actively managed, to provide total net rate of return in excess of the benchmark, while maintaining an effective duration of less than 3 years.  </a:t>
            </a:r>
          </a:p>
          <a:p>
            <a:pPr marL="0" marR="0" indent="0">
              <a:spcBef>
                <a:spcPts val="0"/>
              </a:spcBef>
              <a:spcAft>
                <a:spcPts val="0"/>
              </a:spcAft>
              <a:buNone/>
            </a:pPr>
            <a:br>
              <a:rPr lang="en-US" sz="1200" b="1" dirty="0">
                <a:effectLst/>
                <a:latin typeface="Times New Roman" panose="02020603050405020304" pitchFamily="18"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PERMITTED SECURITIES</a:t>
            </a:r>
            <a:endParaRPr lang="en-US" sz="12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Investment Vehicles and Restrictions – All securities must be U.S. dollar-denominated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Only those securities identified below may be purchased</a:t>
            </a:r>
            <a:r>
              <a:rPr lang="en-US" sz="1200" u="sng"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algn="just">
              <a:spcBef>
                <a:spcPts val="0"/>
              </a:spcBef>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Asset-Backed Securities</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Must be registered with the SEC or issued under Rule 144A.</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Must be rated in the highest rating classification (AAA/</a:t>
            </a:r>
            <a:r>
              <a:rPr lang="en-US" sz="1200" dirty="0" err="1">
                <a:effectLst/>
                <a:latin typeface="Times New Roman" panose="02020603050405020304" pitchFamily="18" charset="0"/>
                <a:ea typeface="Times New Roman" panose="02020603050405020304" pitchFamily="18" charset="0"/>
              </a:rPr>
              <a:t>Aaa</a:t>
            </a:r>
            <a:r>
              <a:rPr lang="en-US" sz="1200" dirty="0">
                <a:effectLst/>
                <a:latin typeface="Times New Roman" panose="02020603050405020304" pitchFamily="18" charset="0"/>
                <a:ea typeface="Times New Roman" panose="02020603050405020304" pitchFamily="18" charset="0"/>
              </a:rPr>
              <a:t>) by at least two nationally recognized rating services.</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ABS containing any mortgage related Sub-prime or Alt-A components are not permitted.</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Subprime Auto ABS is restricted to the following:</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Bank entity issuer or captive finance companies of automakers only</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Weighted Average life less than two (2) years</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Minimum per issue size of $500 million and a minimum of $2 billion outstanding ABS issues</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Limited to sequential pay trusts.</a:t>
            </a:r>
          </a:p>
          <a:p>
            <a:pPr algn="just">
              <a:spcBef>
                <a:spcPts val="0"/>
              </a:spcBef>
            </a:pPr>
            <a:r>
              <a:rPr lang="en-US" sz="1200" dirty="0">
                <a:effectLst/>
                <a:latin typeface="Times New Roman" panose="02020603050405020304" pitchFamily="18" charset="0"/>
                <a:ea typeface="Times New Roman" panose="02020603050405020304" pitchFamily="18" charset="0"/>
              </a:rPr>
              <a:t>The securities of any one Trust shall not comprise more than 2.0% of the account’s market value.</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tabLst>
                <a:tab pos="-457200" algn="l"/>
                <a:tab pos="0" algn="l"/>
                <a:tab pos="457200" algn="l"/>
              </a:tabLst>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SECTOR ALLOCATION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indent="0">
              <a:buNone/>
            </a:pPr>
            <a:r>
              <a:rPr lang="en-US" sz="1200" dirty="0">
                <a:effectLst/>
                <a:latin typeface="Times New Roman" panose="02020603050405020304" pitchFamily="18" charset="0"/>
                <a:ea typeface="Times New Roman" panose="02020603050405020304" pitchFamily="18" charset="0"/>
              </a:rPr>
              <a:t>Securities within the asset-backed sector will comprise 100% of the sector allocation.  Investment in securities of sectors other than the Asset-Backed Securities sector is prohibited with the exception of Cash Equivalent securities.  For purposes of cash securities implementation, the Manager will participate in the Florida Treasury Cash Sweep Program.  Investment in the Cash Equivalent securities sector is limited to 2% maximum as Cash Equivalent securities should only be used for frictional transaction purposes.  The target allocation to Cash Equivalent securities is 0%.</a:t>
            </a:r>
            <a:endParaRPr lang="en-US" dirty="0"/>
          </a:p>
        </p:txBody>
      </p:sp>
    </p:spTree>
    <p:extLst>
      <p:ext uri="{BB962C8B-B14F-4D97-AF65-F5344CB8AC3E}">
        <p14:creationId xmlns:p14="http://schemas.microsoft.com/office/powerpoint/2010/main" val="237548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16</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fontScale="92500"/>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 (continued)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OTHER RESTRICTIONS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Options, Futures, Swaps or any derivative products, Reverse Repurchase Agreements, Repurchase Agreements, Collateralized Debt Obligations, Collateralized Bond Obligations, Collateralized Loan Obligations, Structured Investment Vehicles, Special Purpose Entity Obligations, swaps or other derivative contracts and any securities collateralized with any portion of Alt-A or Sub-Prime Mortgages are not permitted.</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Florida Treasury does not permit the use of Soft Dollar agreements in conjunction with trading in our portfolios by any manager.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explicit or implicit use of leverage is permitted.</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securities issued by the entities on the list of “Scrutinized Companies”, as provided by Protecting Florida’s Investments Act (PFIA) (F.S. 215.473), may be purchased or held in the portfolio.</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securities issued by entities on the list of “Scrutinized Companies that Boycott Israel” as provided by the prohibited investments by the Florida State Board of Administration (SBA); Companies that Boycott Israel (F.S. 215.4725).</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Monthly net realized losses are limited to a maximum of 75% of a Manager’s income unless approved by the Treasury.</a:t>
            </a:r>
          </a:p>
          <a:p>
            <a:pPr marL="0" marR="0" inden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RATING LIMITS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Each Asset-Backed Securities Manager account should hold 100% of the market value in securities rated within the AAA range by at least two nationally recognized rating services.</a:t>
            </a:r>
          </a:p>
          <a:p>
            <a:pPr marR="0" indent="0" algn="just">
              <a:spcBef>
                <a:spcPts val="0"/>
              </a:spcBef>
              <a:spcAft>
                <a:spcPts val="0"/>
              </a:spcAft>
              <a:buNone/>
            </a:pPr>
            <a:endParaRPr lang="en-US" sz="1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MAXIMUM DURATION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account’s effective duration must be less than three (3) years.</a:t>
            </a:r>
          </a:p>
          <a:p>
            <a:pPr marL="0" marR="0" indent="0">
              <a:spcBef>
                <a:spcPts val="0"/>
              </a:spcBef>
              <a:spcAft>
                <a:spcPts val="0"/>
              </a:spcAft>
              <a:buNone/>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REQUESTS FOR CONSENT, NO OPT-OUT PROVISIONS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Managers are not permitted, under any circumstances, to include an Opt-Out clause, wherein consent is deemed to be granted if no response is provided within a designated time frame, when requesting Treasury’s consent to any change.  Managers requesting Treasury’s consent to any modification or change to the Investment Manager Agreement (i.e., Consent to Assignment), operational activities or any related matter (i.e., cross trading, etc.) must obtain written approval before consent is deemed granted.</a:t>
            </a:r>
          </a:p>
          <a:p>
            <a:pPr marR="0" indent="0" algn="just">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070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17</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 (continued)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cap="all" dirty="0">
                <a:effectLst/>
                <a:latin typeface="Times New Roman" panose="02020603050405020304" pitchFamily="18" charset="0"/>
                <a:ea typeface="Times New Roman" panose="02020603050405020304" pitchFamily="18" charset="0"/>
              </a:rPr>
              <a:t>Monthly Compliance Certification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Managers will be required to provide to Treasury a signed monthly certification that: </a:t>
            </a:r>
          </a:p>
          <a:p>
            <a:pPr marR="0" indent="0" algn="just">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lvl="1" algn="just">
              <a:spcBef>
                <a:spcPts val="0"/>
              </a:spcBef>
              <a:spcAft>
                <a:spcPts val="600"/>
              </a:spcAft>
            </a:pPr>
            <a:r>
              <a:rPr lang="en-US" sz="1200" dirty="0">
                <a:effectLst/>
                <a:latin typeface="Times New Roman" panose="02020603050405020304" pitchFamily="18" charset="0"/>
                <a:ea typeface="Times New Roman" panose="02020603050405020304" pitchFamily="18" charset="0"/>
              </a:rPr>
              <a:t>All assets held in their account are either in compliance with applicable Florida Statutes and this Investment Policy, or have been approved for Basket Clause status, or are in the process of review for Basket Clause consideration with the Investment Work Group, </a:t>
            </a:r>
          </a:p>
          <a:p>
            <a:pPr lvl="1" algn="just">
              <a:spcBef>
                <a:spcPts val="0"/>
              </a:spcBef>
            </a:pPr>
            <a:r>
              <a:rPr lang="en-US" sz="1200" dirty="0">
                <a:effectLst/>
                <a:latin typeface="Times New Roman" panose="02020603050405020304" pitchFamily="18" charset="0"/>
                <a:ea typeface="Times New Roman" panose="02020603050405020304" pitchFamily="18" charset="0"/>
              </a:rPr>
              <a:t>No securities issued by the entities on the list of “Scrutinized Companies”, as provided by Protecting Florida’s Investments Act (PFIA), are held in the portfolio. </a:t>
            </a:r>
          </a:p>
          <a:p>
            <a:pPr marL="0" marR="0" indent="0" algn="just">
              <a:spcBef>
                <a:spcPts val="0"/>
              </a:spcBef>
              <a:spcAft>
                <a:spcPts val="0"/>
              </a:spcAft>
              <a:buNone/>
            </a:pPr>
            <a:r>
              <a:rPr lang="en-US" sz="1200" u="none" strike="noStrike" cap="all"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cap="all" dirty="0">
                <a:effectLst/>
                <a:latin typeface="Times New Roman" panose="02020603050405020304" pitchFamily="18" charset="0"/>
                <a:ea typeface="Times New Roman" panose="02020603050405020304" pitchFamily="18" charset="0"/>
              </a:rPr>
              <a:t>EVALUATION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investment performance of the individual Asset-Backed Securities Managers will be evaluated by comparison with the ICE </a:t>
            </a:r>
            <a:r>
              <a:rPr lang="en-US" sz="1200" dirty="0" err="1">
                <a:effectLst/>
                <a:latin typeface="Times New Roman" panose="02020603050405020304" pitchFamily="18" charset="0"/>
                <a:ea typeface="Times New Roman" panose="02020603050405020304" pitchFamily="18" charset="0"/>
              </a:rPr>
              <a:t>BofA</a:t>
            </a:r>
            <a:r>
              <a:rPr lang="en-US" sz="1200" dirty="0">
                <a:effectLst/>
                <a:latin typeface="Times New Roman" panose="02020603050405020304" pitchFamily="18" charset="0"/>
                <a:ea typeface="Times New Roman" panose="02020603050405020304" pitchFamily="18" charset="0"/>
              </a:rPr>
              <a:t> AAA Asset-Backed Securities Index</a:t>
            </a:r>
            <a:r>
              <a:rPr lang="en-US" sz="1100" dirty="0">
                <a:effectLst/>
                <a:latin typeface="Segoe UI" panose="020B0502040204020203" pitchFamily="34"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on a total return basis and against the other managers in the Program.  Treasury will incorporate risk measures as deemed appropriate in the evaluation process comparing Program managers to their peers, as well as managers in comparable fixed income universes.</a:t>
            </a:r>
          </a:p>
          <a:p>
            <a:pPr marL="0" marR="0" indent="0">
              <a:spcBef>
                <a:spcPts val="0"/>
              </a:spcBef>
              <a:spcAft>
                <a:spcPts val="0"/>
              </a:spcAft>
              <a:buNone/>
              <a:tabLst>
                <a:tab pos="-457200" algn="l"/>
                <a:tab pos="0" algn="l"/>
                <a:tab pos="457200" algn="l"/>
              </a:tabLs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386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0"/>
            <a:ext cx="8229600" cy="4038600"/>
          </a:xfrm>
          <a:prstGeom prst="rect">
            <a:avLst/>
          </a:prstGeom>
          <a:noFill/>
          <a:ln w="9525">
            <a:noFill/>
            <a:miter lim="800000"/>
            <a:headEnd/>
            <a:tailEnd/>
          </a:ln>
          <a:effectLst/>
        </p:spPr>
        <p:txBody>
          <a:bodyPr lIns="91385" tIns="45693" rIns="91385" bIns="45693"/>
          <a:lstStyle/>
          <a:p>
            <a:pPr marL="742516" marR="0" lvl="1" indent="-285584" algn="l" defTabSz="914400" rtl="0" eaLnBrk="1" fontAlgn="base" latinLnBrk="0" hangingPunct="1">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l" defTabSz="914400" rtl="0" eaLnBrk="1" fontAlgn="base" latinLnBrk="0" hangingPunct="1">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474025139"/>
              </p:ext>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$2,402,165,098</a:t>
                      </a:r>
                    </a:p>
                  </a:txBody>
                  <a:tcPr/>
                </a:tc>
                <a:tc>
                  <a:txBody>
                    <a:bodyPr/>
                    <a:lstStyle/>
                    <a:p>
                      <a:pPr algn="r"/>
                      <a:r>
                        <a:rPr lang="en-US" sz="1600" dirty="0">
                          <a:latin typeface="+mn-lt"/>
                          <a:cs typeface="Arial" pitchFamily="34" charset="0"/>
                        </a:rPr>
                        <a:t>$2,453,370,779</a:t>
                      </a:r>
                    </a:p>
                  </a:txBody>
                  <a:tcPr/>
                </a:tc>
                <a:tc>
                  <a:txBody>
                    <a:bodyPr/>
                    <a:lstStyle/>
                    <a:p>
                      <a:pPr algn="r"/>
                      <a:r>
                        <a:rPr lang="en-US" sz="1600" dirty="0">
                          <a:latin typeface="+mn-lt"/>
                          <a:cs typeface="Arial" pitchFamily="34" charset="0"/>
                        </a:rPr>
                        <a:t>102.13%</a:t>
                      </a:r>
                    </a:p>
                  </a:txBody>
                  <a:tcPr/>
                </a:tc>
                <a:tc>
                  <a:txBody>
                    <a:bodyPr/>
                    <a:lstStyle/>
                    <a:p>
                      <a:pPr algn="r"/>
                      <a:r>
                        <a:rPr lang="en-US" sz="1600" dirty="0">
                          <a:latin typeface="+mn-lt"/>
                          <a:cs typeface="Arial" pitchFamily="34" charset="0"/>
                        </a:rPr>
                        <a:t>$2,453,030,688</a:t>
                      </a:r>
                    </a:p>
                  </a:txBody>
                  <a:tcPr/>
                </a:tc>
                <a:tc>
                  <a:txBody>
                    <a:bodyPr/>
                    <a:lstStyle/>
                    <a:p>
                      <a:pPr algn="ctr"/>
                      <a:r>
                        <a:rPr lang="en-US" sz="1600" dirty="0">
                          <a:latin typeface="+mn-lt"/>
                          <a:cs typeface="Arial" pitchFamily="34" charset="0"/>
                        </a:rPr>
                        <a:t>0.9999</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$4,034,175,469</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$4,149,951,877</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102.87%</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$6,436,340,568</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$6,603,322,655</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September 30, 2022</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7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99479077"/>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35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8AECFE-DA16-4AD7-87CF-9EED00F396CB}"/>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September 30, 2022</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B0EC6AB7-AA75-46C7-B226-24F2FEC45955}"/>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15234A"/>
                </a:solidFill>
                <a:latin typeface="Times New Roman" panose="02020603050405020304" pitchFamily="18" charset="0"/>
                <a:cs typeface="Times New Roman" panose="02020603050405020304" pitchFamily="18" charset="0"/>
              </a:rPr>
              <a:t>* Includes Repos that are collateralized by U.S. Govt. Securities</a:t>
            </a:r>
            <a:r>
              <a:rPr lang="en-US" altLang="en-US" sz="1200">
                <a:solidFill>
                  <a:srgbClr val="000000"/>
                </a:solidFill>
                <a:latin typeface="Times New Roman" panose="02020603050405020304" pitchFamily="18" charset="0"/>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273D48CF-9056-456C-BE96-8EF18FCEFCA3}"/>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5130" name="Chart 22">
            <a:extLst>
              <a:ext uri="{FF2B5EF4-FFF2-40B4-BE49-F238E27FC236}">
                <a16:creationId xmlns:a16="http://schemas.microsoft.com/office/drawing/2014/main" id="{DD91817E-A6C4-4ACD-98DD-E663A94EEB48}"/>
              </a:ext>
            </a:extLst>
          </p:cNvPr>
          <p:cNvGraphicFramePr>
            <a:graphicFrameLocks/>
          </p:cNvGraphicFramePr>
          <p:nvPr/>
        </p:nvGraphicFramePr>
        <p:xfrm>
          <a:off x="1189038" y="3875088"/>
          <a:ext cx="4467225" cy="2459037"/>
        </p:xfrm>
        <a:graphic>
          <a:graphicData uri="http://schemas.openxmlformats.org/presentationml/2006/ole">
            <mc:AlternateContent xmlns:mc="http://schemas.openxmlformats.org/markup-compatibility/2006">
              <mc:Choice xmlns:v="urn:schemas-microsoft-com:vml" Requires="v">
                <p:oleObj spid="_x0000_s3215" name="Chart" r:id="rId3" imgW="4468755" imgH="2469094" progId="Excel.Chart.8">
                  <p:embed/>
                </p:oleObj>
              </mc:Choice>
              <mc:Fallback>
                <p:oleObj name="Chart" r:id="rId3" imgW="4468755" imgH="2469094" progId="Excel.Chart.8">
                  <p:embed/>
                  <p:pic>
                    <p:nvPicPr>
                      <p:cNvPr id="5130" name="Chart 22">
                        <a:extLst>
                          <a:ext uri="{FF2B5EF4-FFF2-40B4-BE49-F238E27FC236}">
                            <a16:creationId xmlns:a16="http://schemas.microsoft.com/office/drawing/2014/main" id="{DD91817E-A6C4-4ACD-98DD-E663A94EEB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3875088"/>
                        <a:ext cx="4467225" cy="245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Chart 11">
            <a:extLst>
              <a:ext uri="{FF2B5EF4-FFF2-40B4-BE49-F238E27FC236}">
                <a16:creationId xmlns:a16="http://schemas.microsoft.com/office/drawing/2014/main" id="{08D98D22-D556-4645-B95C-58355DAEF898}"/>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spid="_x0000_s3216" name="Chart" r:id="rId5" imgW="4846740" imgH="2365453" progId="Excel.Chart.8">
                  <p:embed/>
                </p:oleObj>
              </mc:Choice>
              <mc:Fallback>
                <p:oleObj name="Chart" r:id="rId5" imgW="4846740" imgH="2365453" progId="Excel.Chart.8">
                  <p:embed/>
                  <p:pic>
                    <p:nvPicPr>
                      <p:cNvPr id="5131" name="Chart 11">
                        <a:extLst>
                          <a:ext uri="{FF2B5EF4-FFF2-40B4-BE49-F238E27FC236}">
                            <a16:creationId xmlns:a16="http://schemas.microsoft.com/office/drawing/2014/main" id="{08D98D22-D556-4645-B95C-58355DAEF89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2DB72857-C534-4BF1-81B4-8B20AE5A82B1}"/>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11849397-D612-423C-B126-C48FBDC29C5F}"/>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3A033776-437A-46FC-8CA8-B17FCB9E7BF7}"/>
              </a:ext>
            </a:extLst>
          </p:cNvPr>
          <p:cNvSpPr txBox="1"/>
          <p:nvPr/>
        </p:nvSpPr>
        <p:spPr>
          <a:xfrm>
            <a:off x="1106488" y="1928813"/>
            <a:ext cx="4227512" cy="1439862"/>
          </a:xfrm>
          <a:prstGeom prst="rect">
            <a:avLst/>
          </a:prstGeom>
          <a:noFill/>
        </p:spPr>
        <p:txBody>
          <a:bodyPr>
            <a:spAutoFit/>
          </a:bodyPr>
          <a:lstStyle/>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Total Market Value	   $2,453.4 million</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NAV		   .9999</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Yield (360 basis)	   3.008%</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WAM		   5 days</a:t>
            </a:r>
          </a:p>
        </p:txBody>
      </p:sp>
      <p:graphicFrame>
        <p:nvGraphicFramePr>
          <p:cNvPr id="2" name="Table 1">
            <a:extLst>
              <a:ext uri="{FF2B5EF4-FFF2-40B4-BE49-F238E27FC236}">
                <a16:creationId xmlns:a16="http://schemas.microsoft.com/office/drawing/2014/main" id="{9165EA37-0D55-4BFC-8C12-B54C74F9946C}"/>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82.04%</a:t>
                      </a:r>
                    </a:p>
                  </a:txBody>
                  <a:tcPr marL="91448" marR="91448" marT="45755" marB="45755"/>
                </a:tc>
                <a:tc>
                  <a:txBody>
                    <a:bodyPr/>
                    <a:lstStyle/>
                    <a:p>
                      <a:pPr algn="ctr"/>
                      <a:r>
                        <a:rPr lang="en-US" sz="1300" b="0" dirty="0">
                          <a:latin typeface="+mn-lt"/>
                          <a:cs typeface="Times New Roman" pitchFamily="18" charset="0"/>
                        </a:rPr>
                        <a:t>$2,012.7</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4.66%</a:t>
                      </a:r>
                    </a:p>
                  </a:txBody>
                  <a:tcPr marL="91448" marR="91448" marT="45755" marB="45755"/>
                </a:tc>
                <a:tc>
                  <a:txBody>
                    <a:bodyPr/>
                    <a:lstStyle/>
                    <a:p>
                      <a:pPr algn="ctr"/>
                      <a:r>
                        <a:rPr lang="en-US" sz="1300" b="0" u="none" dirty="0">
                          <a:latin typeface="+mn-lt"/>
                          <a:cs typeface="Times New Roman" pitchFamily="18" charset="0"/>
                        </a:rPr>
                        <a:t>$114.4</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13.30%</a:t>
                      </a:r>
                    </a:p>
                  </a:txBody>
                  <a:tcPr marL="91448" marR="91448" marT="45755" marB="45755"/>
                </a:tc>
                <a:tc>
                  <a:txBody>
                    <a:bodyPr/>
                    <a:lstStyle/>
                    <a:p>
                      <a:pPr algn="ctr"/>
                      <a:r>
                        <a:rPr lang="en-US" sz="1300" b="0" u="none" dirty="0">
                          <a:latin typeface="+mn-lt"/>
                          <a:cs typeface="Times New Roman" pitchFamily="18" charset="0"/>
                        </a:rPr>
                        <a:t>$326.3</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11F02C09-8068-432C-A497-A1905DD28788}"/>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15234A"/>
                </a:solidFill>
              </a:rPr>
              <a:t> </a:t>
            </a:r>
          </a:p>
        </p:txBody>
      </p:sp>
      <p:graphicFrame>
        <p:nvGraphicFramePr>
          <p:cNvPr id="5172" name="Chart 12">
            <a:extLst>
              <a:ext uri="{FF2B5EF4-FFF2-40B4-BE49-F238E27FC236}">
                <a16:creationId xmlns:a16="http://schemas.microsoft.com/office/drawing/2014/main" id="{EDD925BF-4B74-4A24-81CE-7017F28A8A38}"/>
              </a:ext>
            </a:extLst>
          </p:cNvPr>
          <p:cNvGraphicFramePr>
            <a:graphicFrameLocks/>
          </p:cNvGraphicFramePr>
          <p:nvPr/>
        </p:nvGraphicFramePr>
        <p:xfrm>
          <a:off x="6196013" y="3976688"/>
          <a:ext cx="4900612" cy="2246312"/>
        </p:xfrm>
        <a:graphic>
          <a:graphicData uri="http://schemas.openxmlformats.org/presentationml/2006/ole">
            <mc:AlternateContent xmlns:mc="http://schemas.openxmlformats.org/markup-compatibility/2006">
              <mc:Choice xmlns:v="urn:schemas-microsoft-com:vml" Requires="v">
                <p:oleObj spid="_x0000_s3217" name="Chart" r:id="rId7" imgW="4907705" imgH="2249619" progId="Excel.Chart.8">
                  <p:embed/>
                </p:oleObj>
              </mc:Choice>
              <mc:Fallback>
                <p:oleObj name="Chart" r:id="rId7" imgW="4907705" imgH="2249619" progId="Excel.Chart.8">
                  <p:embed/>
                  <p:pic>
                    <p:nvPicPr>
                      <p:cNvPr id="5172" name="Chart 12">
                        <a:extLst>
                          <a:ext uri="{FF2B5EF4-FFF2-40B4-BE49-F238E27FC236}">
                            <a16:creationId xmlns:a16="http://schemas.microsoft.com/office/drawing/2014/main" id="{EDD925BF-4B74-4A24-81CE-7017F28A8A3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6013" y="3976688"/>
                        <a:ext cx="4900612" cy="224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22</a:t>
            </a:fld>
            <a:endParaRPr lang="en-US"/>
          </a:p>
        </p:txBody>
      </p:sp>
    </p:spTree>
    <p:extLst>
      <p:ext uri="{BB962C8B-B14F-4D97-AF65-F5344CB8AC3E}">
        <p14:creationId xmlns:p14="http://schemas.microsoft.com/office/powerpoint/2010/main" val="194868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(Jun 2020 vs Sep 2022)</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18" name="Content Placeholder 17">
            <a:extLst>
              <a:ext uri="{FF2B5EF4-FFF2-40B4-BE49-F238E27FC236}">
                <a16:creationId xmlns:a16="http://schemas.microsoft.com/office/drawing/2014/main" id="{102144FA-9D19-4B75-B12C-914655393695}"/>
              </a:ext>
            </a:extLst>
          </p:cNvPr>
          <p:cNvPicPr>
            <a:picLocks noGrp="1" noChangeAspect="1"/>
          </p:cNvPicPr>
          <p:nvPr>
            <p:ph idx="1"/>
          </p:nvPr>
        </p:nvPicPr>
        <p:blipFill>
          <a:blip r:embed="rId2"/>
          <a:stretch>
            <a:fillRect/>
          </a:stretch>
        </p:blipFill>
        <p:spPr>
          <a:xfrm>
            <a:off x="838200" y="1305496"/>
            <a:ext cx="10515600" cy="5032999"/>
          </a:xfrm>
        </p:spPr>
      </p:pic>
    </p:spTree>
    <p:extLst>
      <p:ext uri="{BB962C8B-B14F-4D97-AF65-F5344CB8AC3E}">
        <p14:creationId xmlns:p14="http://schemas.microsoft.com/office/powerpoint/2010/main" val="188551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(March 31  vs Sep. 30, 2022)</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45C34D1A-3CF6-47A0-A2AE-C1B413AAE555}"/>
              </a:ext>
            </a:extLst>
          </p:cNvPr>
          <p:cNvPicPr>
            <a:picLocks noGrp="1" noChangeAspect="1"/>
          </p:cNvPicPr>
          <p:nvPr>
            <p:ph idx="1"/>
          </p:nvPr>
        </p:nvPicPr>
        <p:blipFill>
          <a:blip r:embed="rId2"/>
          <a:stretch>
            <a:fillRect/>
          </a:stretch>
        </p:blipFill>
        <p:spPr>
          <a:xfrm>
            <a:off x="838200" y="1305496"/>
            <a:ext cx="10515600" cy="5032999"/>
          </a:xfrm>
        </p:spPr>
      </p:pic>
    </p:spTree>
    <p:extLst>
      <p:ext uri="{BB962C8B-B14F-4D97-AF65-F5344CB8AC3E}">
        <p14:creationId xmlns:p14="http://schemas.microsoft.com/office/powerpoint/2010/main" val="6898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8200" y="437516"/>
            <a:ext cx="10515600" cy="743585"/>
          </a:xfrm>
        </p:spPr>
        <p:txBody>
          <a:bodyPr/>
          <a:lstStyle/>
          <a:p>
            <a:r>
              <a:rPr lang="en-US" dirty="0"/>
              <a:t>U.S. Fixed Income Markets Returns</a:t>
            </a:r>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fld id="{939BA12D-66C8-4ADD-AE22-8C591D475314}" type="slidenum">
              <a:rPr lang="en-US" smtClean="0"/>
              <a:t>25</a:t>
            </a:fld>
            <a:endParaRPr lang="en-US" dirty="0"/>
          </a:p>
        </p:txBody>
      </p:sp>
      <p:pic>
        <p:nvPicPr>
          <p:cNvPr id="8" name="Content Placeholder 7" descr="A picture containing table&#10;&#10;Description automatically generated">
            <a:extLst>
              <a:ext uri="{FF2B5EF4-FFF2-40B4-BE49-F238E27FC236}">
                <a16:creationId xmlns:a16="http://schemas.microsoft.com/office/drawing/2014/main" id="{793BB29E-F041-4710-AD2E-4C2520BD5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1076325"/>
            <a:ext cx="10420350" cy="5219764"/>
          </a:xfrm>
        </p:spPr>
      </p:pic>
    </p:spTree>
    <p:extLst>
      <p:ext uri="{BB962C8B-B14F-4D97-AF65-F5344CB8AC3E}">
        <p14:creationId xmlns:p14="http://schemas.microsoft.com/office/powerpoint/2010/main" val="148813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503971"/>
            <a:ext cx="10744200" cy="1717339"/>
          </a:xfrm>
          <a:prstGeom prst="rect">
            <a:avLst/>
          </a:prstGeom>
        </p:spPr>
        <p:txBody>
          <a:bodyPr wrap="square" lIns="91385" tIns="45693" rIns="91385" bIns="45693">
            <a:spAutoFit/>
          </a:bodyPr>
          <a:lstStyle/>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Maintained a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conservative </a:t>
            </a:r>
            <a:r>
              <a:rPr lang="en-US" sz="2400" dirty="0">
                <a:solidFill>
                  <a:srgbClr val="15234A"/>
                </a:solidFill>
                <a:latin typeface="Calibri" panose="020F0502020204030204"/>
                <a:cs typeface="Times New Roman" pitchFamily="18" charset="0"/>
              </a:rPr>
              <a:t>allocation profile to protect against the rising interest rate environment:</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Keeping an elevated % of the pool in the shortest duration portfolios: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8" name="Rectangle 7">
            <a:extLst>
              <a:ext uri="{FF2B5EF4-FFF2-40B4-BE49-F238E27FC236}">
                <a16:creationId xmlns:a16="http://schemas.microsoft.com/office/drawing/2014/main" id="{A267E8E1-8234-40D8-B59D-A85670096FD1}"/>
              </a:ext>
            </a:extLst>
          </p:cNvPr>
          <p:cNvSpPr/>
          <p:nvPr/>
        </p:nvSpPr>
        <p:spPr>
          <a:xfrm>
            <a:off x="1447800" y="4449220"/>
            <a:ext cx="10744200" cy="904809"/>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Maintained reduced exposure to the Long Duration account</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9" name="Table 3">
            <a:extLst>
              <a:ext uri="{FF2B5EF4-FFF2-40B4-BE49-F238E27FC236}">
                <a16:creationId xmlns:a16="http://schemas.microsoft.com/office/drawing/2014/main" id="{335CFEB2-02BF-4229-B2D5-AB307ABF428B}"/>
              </a:ext>
            </a:extLst>
          </p:cNvPr>
          <p:cNvGraphicFramePr>
            <a:graphicFrameLocks noGrp="1"/>
          </p:cNvGraphicFramePr>
          <p:nvPr>
            <p:extLst>
              <p:ext uri="{D42A27DB-BD31-4B8C-83A1-F6EECF244321}">
                <p14:modId xmlns:p14="http://schemas.microsoft.com/office/powerpoint/2010/main" val="3266046207"/>
              </p:ext>
            </p:extLst>
          </p:nvPr>
        </p:nvGraphicFramePr>
        <p:xfrm>
          <a:off x="1907357" y="3438306"/>
          <a:ext cx="8369157" cy="609600"/>
        </p:xfrm>
        <a:graphic>
          <a:graphicData uri="http://schemas.openxmlformats.org/drawingml/2006/table">
            <a:tbl>
              <a:tblPr firstRow="1" bandRow="1">
                <a:tableStyleId>{5C22544A-7EE6-4342-B048-85BDC9FD1C3A}</a:tableStyleId>
              </a:tblPr>
              <a:tblGrid>
                <a:gridCol w="4309118">
                  <a:extLst>
                    <a:ext uri="{9D8B030D-6E8A-4147-A177-3AD203B41FA5}">
                      <a16:colId xmlns:a16="http://schemas.microsoft.com/office/drawing/2014/main" val="967878321"/>
                    </a:ext>
                  </a:extLst>
                </a:gridCol>
                <a:gridCol w="1979603">
                  <a:extLst>
                    <a:ext uri="{9D8B030D-6E8A-4147-A177-3AD203B41FA5}">
                      <a16:colId xmlns:a16="http://schemas.microsoft.com/office/drawing/2014/main" val="2469722985"/>
                    </a:ext>
                  </a:extLst>
                </a:gridCol>
                <a:gridCol w="2080436">
                  <a:extLst>
                    <a:ext uri="{9D8B030D-6E8A-4147-A177-3AD203B41FA5}">
                      <a16:colId xmlns:a16="http://schemas.microsoft.com/office/drawing/2014/main" val="1449205127"/>
                    </a:ext>
                  </a:extLst>
                </a:gridCol>
              </a:tblGrid>
              <a:tr h="256117">
                <a:tc>
                  <a:txBody>
                    <a:bodyPr/>
                    <a:lstStyle/>
                    <a:p>
                      <a:pPr algn="ctr"/>
                      <a:endParaRPr lang="en-US" sz="1200" dirty="0"/>
                    </a:p>
                  </a:txBody>
                  <a:tcPr/>
                </a:tc>
                <a:tc>
                  <a:txBody>
                    <a:bodyPr/>
                    <a:lstStyle/>
                    <a:p>
                      <a:pPr algn="ctr"/>
                      <a:r>
                        <a:rPr lang="en-US" sz="1200" dirty="0"/>
                        <a:t>Pre-Covid</a:t>
                      </a:r>
                    </a:p>
                  </a:txBody>
                  <a:tcPr/>
                </a:tc>
                <a:tc>
                  <a:txBody>
                    <a:bodyPr/>
                    <a:lstStyle/>
                    <a:p>
                      <a:pPr algn="ctr"/>
                      <a:r>
                        <a:rPr lang="en-US" sz="1200" dirty="0"/>
                        <a:t>End of Sep 2022</a:t>
                      </a:r>
                    </a:p>
                  </a:txBody>
                  <a:tcPr/>
                </a:tc>
                <a:extLst>
                  <a:ext uri="{0D108BD9-81ED-4DB2-BD59-A6C34878D82A}">
                    <a16:rowId xmlns:a16="http://schemas.microsoft.com/office/drawing/2014/main" val="2615934256"/>
                  </a:ext>
                </a:extLst>
              </a:tr>
              <a:tr h="227718">
                <a:tc>
                  <a:txBody>
                    <a:bodyPr/>
                    <a:lstStyle/>
                    <a:p>
                      <a:r>
                        <a:rPr lang="en-US" sz="1400" b="1" dirty="0"/>
                        <a:t>% of Pool in Liquidity and Ultra Short Duration accounts</a:t>
                      </a:r>
                    </a:p>
                  </a:txBody>
                  <a:tcPr/>
                </a:tc>
                <a:tc>
                  <a:txBody>
                    <a:bodyPr/>
                    <a:lstStyle/>
                    <a:p>
                      <a:pPr algn="ctr"/>
                      <a:r>
                        <a:rPr lang="en-US" sz="1600" dirty="0"/>
                        <a:t>35% - 40%</a:t>
                      </a:r>
                    </a:p>
                  </a:txBody>
                  <a:tcPr/>
                </a:tc>
                <a:tc>
                  <a:txBody>
                    <a:bodyPr/>
                    <a:lstStyle/>
                    <a:p>
                      <a:pPr algn="ctr"/>
                      <a:r>
                        <a:rPr lang="en-US" sz="1600" dirty="0"/>
                        <a:t>53%</a:t>
                      </a:r>
                    </a:p>
                  </a:txBody>
                  <a:tcPr/>
                </a:tc>
                <a:extLst>
                  <a:ext uri="{0D108BD9-81ED-4DB2-BD59-A6C34878D82A}">
                    <a16:rowId xmlns:a16="http://schemas.microsoft.com/office/drawing/2014/main" val="3003750227"/>
                  </a:ext>
                </a:extLst>
              </a:tr>
            </a:tbl>
          </a:graphicData>
        </a:graphic>
      </p:graphicFrame>
    </p:spTree>
    <p:extLst>
      <p:ext uri="{BB962C8B-B14F-4D97-AF65-F5344CB8AC3E}">
        <p14:creationId xmlns:p14="http://schemas.microsoft.com/office/powerpoint/2010/main" val="158857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27</a:t>
            </a:fld>
            <a:endParaRPr lang="en-US"/>
          </a:p>
        </p:txBody>
      </p:sp>
      <p:graphicFrame>
        <p:nvGraphicFramePr>
          <p:cNvPr id="5" name="Chart 4">
            <a:extLst>
              <a:ext uri="{FF2B5EF4-FFF2-40B4-BE49-F238E27FC236}">
                <a16:creationId xmlns:a16="http://schemas.microsoft.com/office/drawing/2014/main" id="{BD679CFD-23ED-4E11-852B-943329A659F7}"/>
              </a:ext>
            </a:extLst>
          </p:cNvPr>
          <p:cNvGraphicFramePr/>
          <p:nvPr>
            <p:extLst>
              <p:ext uri="{D42A27DB-BD31-4B8C-83A1-F6EECF244321}">
                <p14:modId xmlns:p14="http://schemas.microsoft.com/office/powerpoint/2010/main" val="3598427722"/>
              </p:ext>
            </p:extLst>
          </p:nvPr>
        </p:nvGraphicFramePr>
        <p:xfrm>
          <a:off x="279400" y="1849166"/>
          <a:ext cx="6397625" cy="4014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F01CBC7-A10B-49A0-8F8D-00780B8AEE8D}"/>
              </a:ext>
            </a:extLst>
          </p:cNvPr>
          <p:cNvGraphicFramePr/>
          <p:nvPr>
            <p:extLst>
              <p:ext uri="{D42A27DB-BD31-4B8C-83A1-F6EECF244321}">
                <p14:modId xmlns:p14="http://schemas.microsoft.com/office/powerpoint/2010/main" val="3396483887"/>
              </p:ext>
            </p:extLst>
          </p:nvPr>
        </p:nvGraphicFramePr>
        <p:xfrm>
          <a:off x="5794375" y="1868898"/>
          <a:ext cx="6397625" cy="401425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5ABD6D3F-C0E5-42BB-B93D-D8742322BD77}"/>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br>
              <a:rPr lang="en-US" b="1" dirty="0">
                <a:cs typeface="Times New Roman" pitchFamily="18" charset="0"/>
              </a:rPr>
            </a:br>
            <a:r>
              <a:rPr lang="en-US" sz="3200" b="1" dirty="0">
                <a:cs typeface="Times New Roman" pitchFamily="18" charset="0"/>
              </a:rPr>
              <a:t> (Pre-</a:t>
            </a:r>
            <a:r>
              <a:rPr lang="en-US" sz="3200" b="1" dirty="0" err="1">
                <a:cs typeface="Times New Roman" pitchFamily="18" charset="0"/>
              </a:rPr>
              <a:t>Covid</a:t>
            </a:r>
            <a:r>
              <a:rPr lang="en-US" sz="3200" b="1" dirty="0">
                <a:cs typeface="Times New Roman" pitchFamily="18" charset="0"/>
              </a:rPr>
              <a:t> vs. Current)</a:t>
            </a:r>
          </a:p>
        </p:txBody>
      </p:sp>
    </p:spTree>
    <p:extLst>
      <p:ext uri="{BB962C8B-B14F-4D97-AF65-F5344CB8AC3E}">
        <p14:creationId xmlns:p14="http://schemas.microsoft.com/office/powerpoint/2010/main" val="2672192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Reallocation of Assets</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nvGraphicFramePr>
        <p:xfrm>
          <a:off x="940965" y="1809585"/>
          <a:ext cx="9803575" cy="3821463"/>
        </p:xfrm>
        <a:graphic>
          <a:graphicData uri="http://schemas.openxmlformats.org/drawingml/2006/table">
            <a:tbl>
              <a:tblPr firstRow="1" bandRow="1">
                <a:tableStyleId>{5C22544A-7EE6-4342-B048-85BDC9FD1C3A}</a:tableStyleId>
              </a:tblPr>
              <a:tblGrid>
                <a:gridCol w="2465663">
                  <a:extLst>
                    <a:ext uri="{9D8B030D-6E8A-4147-A177-3AD203B41FA5}">
                      <a16:colId xmlns:a16="http://schemas.microsoft.com/office/drawing/2014/main" val="4097026133"/>
                    </a:ext>
                  </a:extLst>
                </a:gridCol>
                <a:gridCol w="2357307">
                  <a:extLst>
                    <a:ext uri="{9D8B030D-6E8A-4147-A177-3AD203B41FA5}">
                      <a16:colId xmlns:a16="http://schemas.microsoft.com/office/drawing/2014/main" val="1267022079"/>
                    </a:ext>
                  </a:extLst>
                </a:gridCol>
                <a:gridCol w="2692866">
                  <a:extLst>
                    <a:ext uri="{9D8B030D-6E8A-4147-A177-3AD203B41FA5}">
                      <a16:colId xmlns:a16="http://schemas.microsoft.com/office/drawing/2014/main" val="2086534277"/>
                    </a:ext>
                  </a:extLst>
                </a:gridCol>
                <a:gridCol w="2287739">
                  <a:extLst>
                    <a:ext uri="{9D8B030D-6E8A-4147-A177-3AD203B41FA5}">
                      <a16:colId xmlns:a16="http://schemas.microsoft.com/office/drawing/2014/main" val="4223617583"/>
                    </a:ext>
                  </a:extLst>
                </a:gridCol>
              </a:tblGrid>
              <a:tr h="328315">
                <a:tc>
                  <a:txBody>
                    <a:bodyPr/>
                    <a:lstStyle/>
                    <a:p>
                      <a:pPr algn="ctr"/>
                      <a:r>
                        <a:rPr lang="en-US" dirty="0"/>
                        <a:t>Portfolio</a:t>
                      </a:r>
                    </a:p>
                  </a:txBody>
                  <a:tcPr/>
                </a:tc>
                <a:tc>
                  <a:txBody>
                    <a:bodyPr/>
                    <a:lstStyle/>
                    <a:p>
                      <a:pPr algn="ctr"/>
                      <a:r>
                        <a:rPr lang="en-US" dirty="0"/>
                        <a:t>2021</a:t>
                      </a:r>
                    </a:p>
                  </a:txBody>
                  <a:tcPr/>
                </a:tc>
                <a:tc>
                  <a:txBody>
                    <a:bodyPr/>
                    <a:lstStyle/>
                    <a:p>
                      <a:pPr algn="ctr"/>
                      <a:r>
                        <a:rPr lang="en-US" dirty="0"/>
                        <a:t>2022</a:t>
                      </a:r>
                      <a:endParaRPr lang="en-US" sz="1800" b="1" kern="1200" dirty="0">
                        <a:solidFill>
                          <a:schemeClr val="lt1"/>
                        </a:solidFill>
                        <a:latin typeface="+mn-lt"/>
                        <a:ea typeface="+mn-ea"/>
                        <a:cs typeface="+mn-cs"/>
                      </a:endParaRPr>
                    </a:p>
                    <a:p>
                      <a:pPr marL="0" algn="ctr" defTabSz="914400" rtl="0" eaLnBrk="1" latinLnBrk="0" hangingPunct="1"/>
                      <a:endParaRPr lang="en-US" sz="1800" b="1" kern="1200" dirty="0">
                        <a:solidFill>
                          <a:schemeClr val="lt1"/>
                        </a:solidFill>
                        <a:latin typeface="+mn-lt"/>
                        <a:ea typeface="+mn-ea"/>
                        <a:cs typeface="+mn-cs"/>
                      </a:endParaRP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332875">
                <a:tc>
                  <a:txBody>
                    <a:bodyPr/>
                    <a:lstStyle/>
                    <a:p>
                      <a:r>
                        <a:rPr lang="en-US" b="1" dirty="0"/>
                        <a:t>Ultra Short Duration</a:t>
                      </a:r>
                    </a:p>
                  </a:txBody>
                  <a:tcPr/>
                </a:tc>
                <a:tc>
                  <a:txBody>
                    <a:bodyPr/>
                    <a:lstStyle/>
                    <a:p>
                      <a:pPr algn="ctr"/>
                      <a:r>
                        <a:rPr lang="en-US" dirty="0"/>
                        <a:t>$3.35 billion</a:t>
                      </a:r>
                    </a:p>
                    <a:p>
                      <a:pPr algn="ctr"/>
                      <a:endParaRPr lang="en-US" dirty="0"/>
                    </a:p>
                  </a:txBody>
                  <a:tcPr/>
                </a:tc>
                <a:tc>
                  <a:txBody>
                    <a:bodyPr/>
                    <a:lstStyle/>
                    <a:p>
                      <a:pPr algn="ctr"/>
                      <a:r>
                        <a:rPr lang="en-US" dirty="0"/>
                        <a:t>$4.0 billion + $1 billion*</a:t>
                      </a:r>
                    </a:p>
                  </a:txBody>
                  <a:tcPr/>
                </a:tc>
                <a:tc>
                  <a:txBody>
                    <a:bodyPr/>
                    <a:lstStyle/>
                    <a:p>
                      <a:pPr algn="ctr"/>
                      <a:r>
                        <a:rPr lang="en-US" dirty="0"/>
                        <a:t>$8.35 billion</a:t>
                      </a:r>
                    </a:p>
                  </a:txBody>
                  <a:tcPr/>
                </a:tc>
                <a:extLst>
                  <a:ext uri="{0D108BD9-81ED-4DB2-BD59-A6C34878D82A}">
                    <a16:rowId xmlns:a16="http://schemas.microsoft.com/office/drawing/2014/main" val="2494103289"/>
                  </a:ext>
                </a:extLst>
              </a:tr>
              <a:tr h="332875">
                <a:tc>
                  <a:txBody>
                    <a:bodyPr/>
                    <a:lstStyle/>
                    <a:p>
                      <a:r>
                        <a:rPr lang="en-US" b="1" dirty="0"/>
                        <a:t>Short Duration </a:t>
                      </a:r>
                    </a:p>
                  </a:txBody>
                  <a:tcPr/>
                </a:tc>
                <a:tc>
                  <a:txBody>
                    <a:bodyPr/>
                    <a:lstStyle/>
                    <a:p>
                      <a:pPr algn="ctr"/>
                      <a:r>
                        <a:rPr lang="en-US" dirty="0"/>
                        <a:t>$1.5 billion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$0.5 billion + $1 billion*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 billion</a:t>
                      </a:r>
                    </a:p>
                  </a:txBody>
                  <a:tcPr/>
                </a:tc>
                <a:extLst>
                  <a:ext uri="{0D108BD9-81ED-4DB2-BD59-A6C34878D82A}">
                    <a16:rowId xmlns:a16="http://schemas.microsoft.com/office/drawing/2014/main" val="4031935197"/>
                  </a:ext>
                </a:extLst>
              </a:tr>
              <a:tr h="621063">
                <a:tc>
                  <a:txBody>
                    <a:bodyPr/>
                    <a:lstStyle/>
                    <a:p>
                      <a:r>
                        <a:rPr lang="en-US" b="1" dirty="0"/>
                        <a:t>Intermediate Duration</a:t>
                      </a:r>
                    </a:p>
                  </a:txBody>
                  <a:tcPr>
                    <a:lnB w="12700" cap="flat" cmpd="sng" algn="ctr">
                      <a:solidFill>
                        <a:schemeClr val="tx1"/>
                      </a:solidFill>
                      <a:prstDash val="solid"/>
                      <a:round/>
                      <a:headEnd type="none" w="med" len="med"/>
                      <a:tailEnd type="none" w="med" len="med"/>
                    </a:lnB>
                  </a:tcPr>
                </a:tc>
                <a:tc>
                  <a:txBody>
                    <a:bodyPr/>
                    <a:lstStyle/>
                    <a:p>
                      <a:pPr algn="ctr"/>
                      <a:r>
                        <a:rPr lang="en-US" dirty="0"/>
                        <a:t>$3.2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$4.2 billion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44850"/>
                  </a:ext>
                </a:extLst>
              </a:tr>
              <a:tr h="441277">
                <a:tc>
                  <a:txBody>
                    <a:bodyPr/>
                    <a:lstStyle/>
                    <a:p>
                      <a:r>
                        <a:rPr lang="en-US" b="1" dirty="0"/>
                        <a:t>Long Duration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$3.8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$3.25 billion*</a:t>
                      </a:r>
                    </a:p>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86267"/>
                  </a:ext>
                </a:extLst>
              </a:tr>
              <a:tr h="332875">
                <a:tc>
                  <a:txBody>
                    <a:bodyPr/>
                    <a:lstStyle/>
                    <a:p>
                      <a:pPr algn="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$22.6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23978"/>
                  </a:ext>
                </a:extLst>
              </a:tr>
            </a:tbl>
          </a:graphicData>
        </a:graphic>
      </p:graphicFrame>
      <p:sp>
        <p:nvSpPr>
          <p:cNvPr id="5" name="TextBox 4">
            <a:extLst>
              <a:ext uri="{FF2B5EF4-FFF2-40B4-BE49-F238E27FC236}">
                <a16:creationId xmlns:a16="http://schemas.microsoft.com/office/drawing/2014/main" id="{E4044409-F808-41E3-BEFD-204CED71B44D}"/>
              </a:ext>
            </a:extLst>
          </p:cNvPr>
          <p:cNvSpPr txBox="1"/>
          <p:nvPr/>
        </p:nvSpPr>
        <p:spPr>
          <a:xfrm>
            <a:off x="4283035" y="1295400"/>
            <a:ext cx="36259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234A"/>
                </a:solidFill>
                <a:effectLst/>
                <a:uLnTx/>
                <a:uFillTx/>
                <a:latin typeface="Calibri" panose="020F0502020204030204"/>
                <a:ea typeface="+mn-ea"/>
                <a:cs typeface="+mn-cs"/>
              </a:rPr>
              <a:t>From Liquidity Portfolio to:</a:t>
            </a:r>
          </a:p>
        </p:txBody>
      </p:sp>
      <p:sp>
        <p:nvSpPr>
          <p:cNvPr id="4" name="TextBox 3">
            <a:extLst>
              <a:ext uri="{FF2B5EF4-FFF2-40B4-BE49-F238E27FC236}">
                <a16:creationId xmlns:a16="http://schemas.microsoft.com/office/drawing/2014/main" id="{58E97475-84F2-478F-B07B-92E9E00D12C8}"/>
              </a:ext>
            </a:extLst>
          </p:cNvPr>
          <p:cNvSpPr txBox="1"/>
          <p:nvPr/>
        </p:nvSpPr>
        <p:spPr>
          <a:xfrm>
            <a:off x="6395571" y="5802636"/>
            <a:ext cx="49578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mn-cs"/>
              </a:rPr>
              <a:t>* Since last Investment Council Meeting (May 2022)</a:t>
            </a:r>
          </a:p>
        </p:txBody>
      </p:sp>
    </p:spTree>
    <p:extLst>
      <p:ext uri="{BB962C8B-B14F-4D97-AF65-F5344CB8AC3E}">
        <p14:creationId xmlns:p14="http://schemas.microsoft.com/office/powerpoint/2010/main" val="488137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September 30, 2022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2215385"/>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38316" y="2983163"/>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29"/>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29</a:t>
            </a:fld>
            <a:endParaRPr lang="en-US"/>
          </a:p>
        </p:txBody>
      </p:sp>
    </p:spTree>
    <p:extLst>
      <p:ext uri="{BB962C8B-B14F-4D97-AF65-F5344CB8AC3E}">
        <p14:creationId xmlns:p14="http://schemas.microsoft.com/office/powerpoint/2010/main" val="122508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cs typeface="Times New Roman" pitchFamily="18" charset="0"/>
              </a:rPr>
              <a:t>Florida Economy</a:t>
            </a:r>
          </a:p>
        </p:txBody>
      </p:sp>
      <p:sp>
        <p:nvSpPr>
          <p:cNvPr id="3" name="Content Placeholder 2"/>
          <p:cNvSpPr>
            <a:spLocks noGrp="1"/>
          </p:cNvSpPr>
          <p:nvPr>
            <p:ph idx="1"/>
          </p:nvPr>
        </p:nvSpPr>
        <p:spPr>
          <a:xfrm>
            <a:off x="762000" y="1473329"/>
            <a:ext cx="10515600" cy="4277927"/>
          </a:xfrm>
        </p:spPr>
        <p:txBody>
          <a:bodyPr>
            <a:noAutofit/>
          </a:bodyPr>
          <a:lstStyle/>
          <a:p>
            <a:r>
              <a:rPr lang="en-US" sz="1800" dirty="0"/>
              <a:t>December unemployment rate:</a:t>
            </a:r>
          </a:p>
          <a:p>
            <a:pPr lvl="1"/>
            <a:r>
              <a:rPr lang="en-US" sz="1400" dirty="0"/>
              <a:t>U.S.  3.6%</a:t>
            </a:r>
          </a:p>
          <a:p>
            <a:pPr lvl="1"/>
            <a:r>
              <a:rPr lang="en-US" sz="1400" dirty="0"/>
              <a:t>FL:    2.8%</a:t>
            </a:r>
          </a:p>
          <a:p>
            <a:pPr marL="457200" lvl="1" indent="0">
              <a:buNone/>
            </a:pPr>
            <a:endParaRPr lang="en-US" sz="1400" dirty="0"/>
          </a:p>
          <a:p>
            <a:r>
              <a:rPr lang="en-US" sz="1800" b="1" dirty="0"/>
              <a:t>Home Ownership</a:t>
            </a:r>
            <a:r>
              <a:rPr lang="en-US" sz="1800" dirty="0"/>
              <a:t>--The most recent data for 2021 indicates that the state had notably fallen below the prior year’s level to 67.2 percent; however, this percentage is still above Florida’s long-run average. The first two quarters of 2022 are showing a similar level of 67.3 percent.</a:t>
            </a:r>
          </a:p>
          <a:p>
            <a:pPr lvl="1"/>
            <a:r>
              <a:rPr lang="en-US" sz="1800" dirty="0"/>
              <a:t>Documentary Stamp Tax collections in FY 2020-21 topped the FY 2005-06 peak reached at the height of Florida’s housing boom.</a:t>
            </a:r>
          </a:p>
          <a:p>
            <a:pPr lvl="1"/>
            <a:endParaRPr lang="en-US" sz="1800" dirty="0"/>
          </a:p>
          <a:p>
            <a:r>
              <a:rPr lang="en-US" sz="1800" b="1" dirty="0"/>
              <a:t>Consumer Perceptions </a:t>
            </a:r>
            <a:r>
              <a:rPr lang="en-US" sz="1800" dirty="0"/>
              <a:t>-- Nationally, the sentiment reading for June 2022 (50.0) dropped to its lowest point since the current series began and well below the Great Recession depths. The lowest point prior to June 2022 was May 1980 at 51.7 during a period with high inflation, rising interest rates, high unemployment and a recession induced in part by the 1979 energy crisis. </a:t>
            </a:r>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7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solidFill>
                  <a:schemeClr val="tx2"/>
                </a:solidFill>
                <a:cs typeface="Times New Roman" pitchFamily="18" charset="0"/>
              </a:rPr>
              <a:t>Investment Strategy </a:t>
            </a:r>
            <a:r>
              <a:rPr lang="en-US" sz="2800" b="1" dirty="0">
                <a:solidFill>
                  <a:schemeClr val="tx2"/>
                </a:solidFill>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67E8E1-8234-40D8-B59D-A85670096FD1}"/>
              </a:ext>
            </a:extLst>
          </p:cNvPr>
          <p:cNvSpPr/>
          <p:nvPr/>
        </p:nvSpPr>
        <p:spPr>
          <a:xfrm>
            <a:off x="723900" y="1663243"/>
            <a:ext cx="10744200" cy="3342399"/>
          </a:xfrm>
          <a:prstGeom prst="rect">
            <a:avLst/>
          </a:prstGeom>
        </p:spPr>
        <p:txBody>
          <a:bodyPr wrap="square" lIns="91385" tIns="45693" rIns="91385" bIns="45693">
            <a:spAutoFit/>
          </a:bodyPr>
          <a:lstStyle/>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Took advantage of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the steepness of the yield curve in the 0 to 2-year area.  </a:t>
            </a:r>
            <a:r>
              <a:rPr lang="en-US" sz="2400" dirty="0">
                <a:solidFill>
                  <a:srgbClr val="15234A"/>
                </a:solidFill>
                <a:latin typeface="Calibri" panose="020F0502020204030204"/>
                <a:cs typeface="Times New Roman" pitchFamily="18" charset="0"/>
              </a:rPr>
              <a:t>Increased yield and earnings power in the front end to allow higher duration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portfolios to exceed loss limits and accelerate repositioning.  This was done by: </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Moving $8.4 billion from Liquidity to Ultra Short Duration account</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Implementing a laddered</a:t>
            </a:r>
            <a:r>
              <a:rPr lang="en-US" sz="2400" dirty="0">
                <a:solidFill>
                  <a:srgbClr val="15234A"/>
                </a:solidFill>
                <a:latin typeface="Calibri" panose="020F0502020204030204"/>
                <a:cs typeface="Times New Roman" pitchFamily="18" charset="0"/>
              </a:rPr>
              <a:t> structure to invest surplus moneys within the Liquidity account </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lang="en-US" sz="2400" dirty="0">
              <a:solidFill>
                <a:srgbClr val="15234A"/>
              </a:solidFill>
              <a:latin typeface="Calibri" panose="020F0502020204030204"/>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Allowed Managers to go over the realized loss constraint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78205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F16B6D38-49C7-43E5-9EC3-70D9C8C32374}"/>
              </a:ext>
            </a:extLst>
          </p:cNvPr>
          <p:cNvGraphicFramePr/>
          <p:nvPr>
            <p:extLst>
              <p:ext uri="{D42A27DB-BD31-4B8C-83A1-F6EECF244321}">
                <p14:modId xmlns:p14="http://schemas.microsoft.com/office/powerpoint/2010/main" val="3682694599"/>
              </p:ext>
            </p:extLst>
          </p:nvPr>
        </p:nvGraphicFramePr>
        <p:xfrm>
          <a:off x="1447800" y="1638300"/>
          <a:ext cx="9258300" cy="4500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0EE543BD-D0A9-4CC2-B9EB-3636D9203AB6}"/>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tx2"/>
                </a:solidFill>
                <a:cs typeface="Times New Roman" pitchFamily="18" charset="0"/>
              </a:rPr>
              <a:t>Liquidity Portfolio Income Earned</a:t>
            </a:r>
            <a:endParaRPr lang="en-US" sz="3200" b="1" dirty="0">
              <a:solidFill>
                <a:schemeClr val="tx2"/>
              </a:solidFill>
              <a:cs typeface="Times New Roman" pitchFamily="18" charset="0"/>
            </a:endParaRPr>
          </a:p>
        </p:txBody>
      </p:sp>
    </p:spTree>
    <p:extLst>
      <p:ext uri="{BB962C8B-B14F-4D97-AF65-F5344CB8AC3E}">
        <p14:creationId xmlns:p14="http://schemas.microsoft.com/office/powerpoint/2010/main" val="407311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4248322610"/>
              </p:ext>
            </p:extLst>
          </p:nvPr>
        </p:nvGraphicFramePr>
        <p:xfrm>
          <a:off x="590549" y="1677816"/>
          <a:ext cx="10548505"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Distributed Income Detail </a:t>
            </a:r>
            <a:r>
              <a:rPr kumimoji="0" lang="en-US" sz="24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(YTD)</a:t>
            </a:r>
            <a:endParaRPr kumimoji="0" lang="en-US" sz="32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endParaRPr>
          </a:p>
        </p:txBody>
      </p:sp>
    </p:spTree>
    <p:extLst>
      <p:ext uri="{BB962C8B-B14F-4D97-AF65-F5344CB8AC3E}">
        <p14:creationId xmlns:p14="http://schemas.microsoft.com/office/powerpoint/2010/main" val="358350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2505" y="742792"/>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nvPr>
        </p:nvGraphicFramePr>
        <p:xfrm>
          <a:off x="1350628"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1836963"/>
              </p:ext>
            </p:extLst>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9031164"/>
              </p:ext>
            </p:extLst>
          </p:nvPr>
        </p:nvGraphicFramePr>
        <p:xfrm>
          <a:off x="2468052" y="5233387"/>
          <a:ext cx="8709536" cy="771405"/>
        </p:xfrm>
        <a:graphic>
          <a:graphicData uri="http://schemas.openxmlformats.org/drawingml/2006/table">
            <a:tbl>
              <a:tblPr bandRow="1">
                <a:tableStyleId>{F5AB1C69-6EDB-4FF4-983F-18BD219EF322}</a:tableStyleId>
              </a:tblPr>
              <a:tblGrid>
                <a:gridCol w="903798">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1461628173"/>
                    </a:ext>
                  </a:extLst>
                </a:gridCol>
                <a:gridCol w="819150">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904875">
                  <a:extLst>
                    <a:ext uri="{9D8B030D-6E8A-4147-A177-3AD203B41FA5}">
                      <a16:colId xmlns:a16="http://schemas.microsoft.com/office/drawing/2014/main" val="3971306066"/>
                    </a:ext>
                  </a:extLst>
                </a:gridCol>
                <a:gridCol w="895350">
                  <a:extLst>
                    <a:ext uri="{9D8B030D-6E8A-4147-A177-3AD203B41FA5}">
                      <a16:colId xmlns:a16="http://schemas.microsoft.com/office/drawing/2014/main" val="563879008"/>
                    </a:ext>
                  </a:extLst>
                </a:gridCol>
                <a:gridCol w="866775">
                  <a:extLst>
                    <a:ext uri="{9D8B030D-6E8A-4147-A177-3AD203B41FA5}">
                      <a16:colId xmlns:a16="http://schemas.microsoft.com/office/drawing/2014/main" val="809484436"/>
                    </a:ext>
                  </a:extLst>
                </a:gridCol>
                <a:gridCol w="804863">
                  <a:extLst>
                    <a:ext uri="{9D8B030D-6E8A-4147-A177-3AD203B41FA5}">
                      <a16:colId xmlns:a16="http://schemas.microsoft.com/office/drawing/2014/main" val="95615655"/>
                    </a:ext>
                  </a:extLst>
                </a:gridCol>
              </a:tblGrid>
              <a:tr h="235114">
                <a:tc>
                  <a:txBody>
                    <a:bodyPr/>
                    <a:lstStyle/>
                    <a:p>
                      <a:pPr algn="ctr"/>
                      <a:r>
                        <a:rPr lang="en-US" sz="1100" dirty="0">
                          <a:solidFill>
                            <a:schemeClr val="tx1"/>
                          </a:solidFill>
                          <a:latin typeface="+mn-lt"/>
                          <a:cs typeface="Arial" pitchFamily="34" charset="0"/>
                        </a:rPr>
                        <a:t>$21.0 </a:t>
                      </a:r>
                    </a:p>
                  </a:txBody>
                  <a:tcPr/>
                </a:tc>
                <a:tc>
                  <a:txBody>
                    <a:bodyPr/>
                    <a:lstStyle/>
                    <a:p>
                      <a:pPr algn="ctr"/>
                      <a:r>
                        <a:rPr lang="en-US" sz="1100" dirty="0">
                          <a:solidFill>
                            <a:schemeClr val="tx1"/>
                          </a:solidFill>
                          <a:latin typeface="+mn-lt"/>
                          <a:cs typeface="Arial" pitchFamily="34" charset="0"/>
                        </a:rPr>
                        <a:t>$22.3</a:t>
                      </a:r>
                    </a:p>
                  </a:txBody>
                  <a:tcPr/>
                </a:tc>
                <a:tc>
                  <a:txBody>
                    <a:bodyPr/>
                    <a:lstStyle/>
                    <a:p>
                      <a:pPr algn="ctr"/>
                      <a:r>
                        <a:rPr lang="en-US" sz="1100" dirty="0">
                          <a:solidFill>
                            <a:schemeClr val="tx1"/>
                          </a:solidFill>
                          <a:latin typeface="+mn-lt"/>
                          <a:cs typeface="Arial" pitchFamily="34" charset="0"/>
                        </a:rPr>
                        <a:t>$23.6 </a:t>
                      </a:r>
                    </a:p>
                  </a:txBody>
                  <a:tcPr/>
                </a:tc>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$60.5</a:t>
                      </a:r>
                    </a:p>
                  </a:txBody>
                  <a:tcPr/>
                </a:tc>
                <a:extLst>
                  <a:ext uri="{0D108BD9-81ED-4DB2-BD59-A6C34878D82A}">
                    <a16:rowId xmlns:a16="http://schemas.microsoft.com/office/drawing/2014/main" val="10000"/>
                  </a:ext>
                </a:extLst>
              </a:tr>
              <a:tr h="344685">
                <a:tc>
                  <a:txBody>
                    <a:bodyPr/>
                    <a:lstStyle/>
                    <a:p>
                      <a:pPr algn="ctr"/>
                      <a:r>
                        <a:rPr lang="en-US" sz="1200" b="1" dirty="0">
                          <a:solidFill>
                            <a:schemeClr val="tx1"/>
                          </a:solidFill>
                          <a:latin typeface="+mn-lt"/>
                          <a:cs typeface="Arial" pitchFamily="34" charset="0"/>
                        </a:rPr>
                        <a:t>0.98%</a:t>
                      </a:r>
                    </a:p>
                  </a:txBody>
                  <a:tcPr/>
                </a:tc>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1.13%</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7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689609"/>
            <a:ext cx="10896600" cy="1139825"/>
          </a:xfrm>
        </p:spPr>
        <p:txBody>
          <a:bodyPr>
            <a:noAutofit/>
          </a:bodyPr>
          <a:lstStyle/>
          <a:p>
            <a:pPr algn="ctr"/>
            <a:r>
              <a:rPr lang="en-US" sz="3200" b="1" dirty="0">
                <a:cs typeface="Times New Roman" pitchFamily="18" charset="0"/>
              </a:rPr>
              <a:t>Investment Pool Q2 2022 &amp; Q3 2022 Total Return</a:t>
            </a:r>
            <a:br>
              <a:rPr lang="en-US" sz="3200" b="1" dirty="0">
                <a:cs typeface="Times New Roman" pitchFamily="18" charset="0"/>
              </a:rPr>
            </a:br>
            <a:r>
              <a:rPr lang="en-US" sz="3200" b="1" dirty="0">
                <a:cs typeface="Times New Roman" pitchFamily="18" charset="0"/>
              </a:rPr>
              <a:t> (excl. Time Deposits)</a:t>
            </a:r>
          </a:p>
        </p:txBody>
      </p:sp>
      <p:graphicFrame>
        <p:nvGraphicFramePr>
          <p:cNvPr id="9" name="Chart 8"/>
          <p:cNvGraphicFramePr/>
          <p:nvPr>
            <p:extLst>
              <p:ext uri="{D42A27DB-BD31-4B8C-83A1-F6EECF244321}">
                <p14:modId xmlns:p14="http://schemas.microsoft.com/office/powerpoint/2010/main" val="2362469077"/>
              </p:ext>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34</a:t>
            </a:fld>
            <a:endParaRPr lang="en-US"/>
          </a:p>
        </p:txBody>
      </p:sp>
    </p:spTree>
    <p:extLst>
      <p:ext uri="{BB962C8B-B14F-4D97-AF65-F5344CB8AC3E}">
        <p14:creationId xmlns:p14="http://schemas.microsoft.com/office/powerpoint/2010/main" val="336221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097E-DD96-4786-99EA-7D038D838637}"/>
              </a:ext>
            </a:extLst>
          </p:cNvPr>
          <p:cNvSpPr>
            <a:spLocks noGrp="1"/>
          </p:cNvSpPr>
          <p:nvPr>
            <p:ph type="title"/>
          </p:nvPr>
        </p:nvSpPr>
        <p:spPr/>
        <p:txBody>
          <a:bodyPr>
            <a:noAutofit/>
          </a:bodyPr>
          <a:lstStyle/>
          <a:p>
            <a:r>
              <a:rPr lang="en-US" sz="4800" b="1" dirty="0"/>
              <a:t>5-Year Total Return Performance ending </a:t>
            </a:r>
            <a:r>
              <a:rPr lang="en-US" sz="3200" b="1" dirty="0"/>
              <a:t>September 30, 2022</a:t>
            </a:r>
            <a:endParaRPr lang="en-US" sz="3200" dirty="0"/>
          </a:p>
        </p:txBody>
      </p:sp>
      <p:graphicFrame>
        <p:nvGraphicFramePr>
          <p:cNvPr id="4" name="Content Placeholder 4">
            <a:extLst>
              <a:ext uri="{FF2B5EF4-FFF2-40B4-BE49-F238E27FC236}">
                <a16:creationId xmlns:a16="http://schemas.microsoft.com/office/drawing/2014/main" id="{CD7CF0DF-E483-4152-8241-63FE771055C2}"/>
              </a:ext>
            </a:extLst>
          </p:cNvPr>
          <p:cNvGraphicFramePr>
            <a:graphicFrameLocks noGrp="1"/>
          </p:cNvGraphicFramePr>
          <p:nvPr>
            <p:ph idx="1"/>
            <p:extLst>
              <p:ext uri="{D42A27DB-BD31-4B8C-83A1-F6EECF244321}">
                <p14:modId xmlns:p14="http://schemas.microsoft.com/office/powerpoint/2010/main" val="1458582890"/>
              </p:ext>
            </p:extLst>
          </p:nvPr>
        </p:nvGraphicFramePr>
        <p:xfrm>
          <a:off x="838200" y="2010728"/>
          <a:ext cx="10515600" cy="424694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31E385D-058E-4343-90B8-ED75F665A92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28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1032163" y="685165"/>
            <a:ext cx="10515600" cy="1006763"/>
          </a:xfrm>
        </p:spPr>
        <p:txBody>
          <a:bodyPr>
            <a:noAutofit/>
          </a:bodyPr>
          <a:lstStyle/>
          <a:p>
            <a:r>
              <a:rPr lang="en-US" sz="4800" b="1" dirty="0"/>
              <a:t>Fixed Income Yields and Spreads</a:t>
            </a:r>
            <a:br>
              <a:rPr lang="en-US" sz="4800" b="1" dirty="0"/>
            </a:br>
            <a:r>
              <a:rPr lang="en-US" sz="1600" b="1" dirty="0"/>
              <a:t>December 2021 vs September 2022</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extLst>
              <p:ext uri="{D42A27DB-BD31-4B8C-83A1-F6EECF244321}">
                <p14:modId xmlns:p14="http://schemas.microsoft.com/office/powerpoint/2010/main" val="1221917880"/>
              </p:ext>
            </p:extLst>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r>
              <a:rPr lang="en-US" sz="1400" b="1" dirty="0"/>
              <a:t>Yield (%)</a:t>
            </a:r>
          </a:p>
        </p:txBody>
      </p:sp>
    </p:spTree>
    <p:extLst>
      <p:ext uri="{BB962C8B-B14F-4D97-AF65-F5344CB8AC3E}">
        <p14:creationId xmlns:p14="http://schemas.microsoft.com/office/powerpoint/2010/main" val="4100417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67E8E1-8234-40D8-B59D-A85670096FD1}"/>
              </a:ext>
            </a:extLst>
          </p:cNvPr>
          <p:cNvSpPr/>
          <p:nvPr/>
        </p:nvSpPr>
        <p:spPr>
          <a:xfrm>
            <a:off x="838200" y="1478161"/>
            <a:ext cx="10744200" cy="4376528"/>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Laying the foundation for sustainable higher returns: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Planning to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increase a</a:t>
            </a:r>
            <a:r>
              <a:rPr lang="en-US" sz="2400" dirty="0" err="1">
                <a:solidFill>
                  <a:srgbClr val="15234A"/>
                </a:solidFill>
                <a:latin typeface="Calibri" panose="020F0502020204030204"/>
                <a:cs typeface="Times New Roman" pitchFamily="18" charset="0"/>
              </a:rPr>
              <a:t>llocation</a:t>
            </a:r>
            <a:r>
              <a:rPr lang="en-US" sz="2400" dirty="0">
                <a:solidFill>
                  <a:srgbClr val="15234A"/>
                </a:solidFill>
                <a:latin typeface="Calibri" panose="020F0502020204030204"/>
                <a:cs typeface="Times New Roman" pitchFamily="18" charset="0"/>
              </a:rPr>
              <a:t> % to the Intermediate and Long Duration accounts to take advantage of the higher yielding investment opportunities:</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$2 billion to fund new Intermediate Duration Managers (15% of Pool)</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$3 billion in the Q1 2023 to the Long Duration mandate (30% of Inv. Pool)</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Continue to allow external Managers to exceed the realized loss constraint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Will start seeing the benefits of adding ABS to the Ultra Short and Short Duration</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Other small changes to Investment Policies: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Increased the Intermediate and Long Duration maximum duration:</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Inter. Duration from 4.5 to 5 years and Long Duration from 6 to 7 years </a:t>
            </a:r>
          </a:p>
        </p:txBody>
      </p:sp>
    </p:spTree>
    <p:extLst>
      <p:ext uri="{BB962C8B-B14F-4D97-AF65-F5344CB8AC3E}">
        <p14:creationId xmlns:p14="http://schemas.microsoft.com/office/powerpoint/2010/main" val="83757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8" y="669444"/>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nvPr>
        </p:nvGraphicFramePr>
        <p:xfrm>
          <a:off x="828673" y="3958629"/>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nvGraphicFramePr>
        <p:xfrm>
          <a:off x="5754255" y="973909"/>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nvGraphicFramePr>
        <p:xfrm>
          <a:off x="1059583" y="1141554"/>
          <a:ext cx="3797141" cy="2613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62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685800"/>
          </a:xfrm>
        </p:spPr>
        <p:txBody>
          <a:bodyPr>
            <a:noAutofit/>
          </a:bodyPr>
          <a:lstStyle/>
          <a:p>
            <a:pPr algn="ctr"/>
            <a:r>
              <a:rPr lang="en-US" sz="3200" b="1" dirty="0">
                <a:solidFill>
                  <a:schemeClr val="accent1"/>
                </a:solidFill>
                <a:cs typeface="Times New Roman" pitchFamily="18" charset="0"/>
              </a:rPr>
              <a:t>BBB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nvGraphicFramePr>
        <p:xfrm>
          <a:off x="1200451" y="1469646"/>
          <a:ext cx="3946660" cy="230355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661314">
                <a:tc>
                  <a:txBody>
                    <a:bodyPr/>
                    <a:lstStyle/>
                    <a:p>
                      <a:pPr algn="ctr"/>
                      <a:endParaRPr lang="en-US" sz="1200" dirty="0"/>
                    </a:p>
                  </a:txBody>
                  <a:tcPr/>
                </a:tc>
                <a:tc>
                  <a:txBody>
                    <a:bodyPr/>
                    <a:lstStyle/>
                    <a:p>
                      <a:pPr algn="ctr"/>
                      <a:r>
                        <a:rPr lang="en-US" sz="1200" dirty="0"/>
                        <a:t>Exposure</a:t>
                      </a:r>
                    </a:p>
                    <a:p>
                      <a:pPr algn="ctr"/>
                      <a:r>
                        <a:rPr lang="en-US" sz="1200" dirty="0"/>
                        <a:t>3/31/2022</a:t>
                      </a:r>
                    </a:p>
                  </a:txBody>
                  <a:tcPr/>
                </a:tc>
                <a:tc>
                  <a:txBody>
                    <a:bodyPr/>
                    <a:lstStyle/>
                    <a:p>
                      <a:pPr algn="ctr"/>
                      <a:r>
                        <a:rPr lang="en-US" sz="1200" dirty="0"/>
                        <a:t>Exposure</a:t>
                      </a:r>
                    </a:p>
                    <a:p>
                      <a:pPr algn="ctr"/>
                      <a:r>
                        <a:rPr lang="en-US" sz="1200" dirty="0"/>
                        <a:t>9/30/2022</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357666">
                <a:tc>
                  <a:txBody>
                    <a:bodyPr/>
                    <a:lstStyle/>
                    <a:p>
                      <a:pPr algn="l"/>
                      <a:r>
                        <a:rPr lang="en-US" sz="1200" dirty="0"/>
                        <a:t>Ultra Short Duration</a:t>
                      </a:r>
                    </a:p>
                  </a:txBody>
                  <a:tcPr/>
                </a:tc>
                <a:tc>
                  <a:txBody>
                    <a:bodyPr/>
                    <a:lstStyle/>
                    <a:p>
                      <a:pPr algn="ctr"/>
                      <a:r>
                        <a:rPr lang="en-US" sz="1200" dirty="0"/>
                        <a:t>1.07%</a:t>
                      </a:r>
                    </a:p>
                  </a:txBody>
                  <a:tcPr/>
                </a:tc>
                <a:tc>
                  <a:txBody>
                    <a:bodyPr/>
                    <a:lstStyle/>
                    <a:p>
                      <a:pPr algn="ctr"/>
                      <a:r>
                        <a:rPr lang="en-US" sz="1200" dirty="0"/>
                        <a:t>0.38%</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98213">
                <a:tc>
                  <a:txBody>
                    <a:bodyPr/>
                    <a:lstStyle/>
                    <a:p>
                      <a:pPr algn="l"/>
                      <a:r>
                        <a:rPr lang="en-US" sz="1200" dirty="0"/>
                        <a:t>Short Duration </a:t>
                      </a:r>
                    </a:p>
                  </a:txBody>
                  <a:tcPr/>
                </a:tc>
                <a:tc>
                  <a:txBody>
                    <a:bodyPr/>
                    <a:lstStyle/>
                    <a:p>
                      <a:pPr algn="ctr"/>
                      <a:r>
                        <a:rPr lang="en-US" sz="1200" dirty="0"/>
                        <a:t>3.8%</a:t>
                      </a:r>
                    </a:p>
                  </a:txBody>
                  <a:tcPr/>
                </a:tc>
                <a:tc>
                  <a:txBody>
                    <a:bodyPr/>
                    <a:lstStyle/>
                    <a:p>
                      <a:pPr algn="ctr"/>
                      <a:r>
                        <a:rPr lang="en-US" sz="1200" dirty="0"/>
                        <a:t>3.07%</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352567">
                <a:tc>
                  <a:txBody>
                    <a:bodyPr/>
                    <a:lstStyle/>
                    <a:p>
                      <a:pPr algn="l"/>
                      <a:r>
                        <a:rPr lang="en-US" sz="1200" dirty="0"/>
                        <a:t>Intermediate Duration</a:t>
                      </a:r>
                    </a:p>
                  </a:txBody>
                  <a:tcPr/>
                </a:tc>
                <a:tc>
                  <a:txBody>
                    <a:bodyPr/>
                    <a:lstStyle/>
                    <a:p>
                      <a:pPr algn="ctr"/>
                      <a:r>
                        <a:rPr lang="en-US" sz="1200" dirty="0"/>
                        <a:t>10.0%</a:t>
                      </a:r>
                    </a:p>
                  </a:txBody>
                  <a:tcPr/>
                </a:tc>
                <a:tc>
                  <a:txBody>
                    <a:bodyPr/>
                    <a:lstStyle/>
                    <a:p>
                      <a:pPr algn="ctr"/>
                      <a:r>
                        <a:rPr lang="en-US" sz="1200" dirty="0"/>
                        <a:t>8.56%</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329628">
                <a:tc>
                  <a:txBody>
                    <a:bodyPr/>
                    <a:lstStyle/>
                    <a:p>
                      <a:pPr algn="l"/>
                      <a:r>
                        <a:rPr lang="en-US" sz="1200" dirty="0"/>
                        <a:t>Long Duration</a:t>
                      </a:r>
                    </a:p>
                  </a:txBody>
                  <a:tcPr/>
                </a:tc>
                <a:tc>
                  <a:txBody>
                    <a:bodyPr/>
                    <a:lstStyle/>
                    <a:p>
                      <a:pPr algn="ctr"/>
                      <a:r>
                        <a:rPr lang="en-US" sz="1200" dirty="0"/>
                        <a:t>13.6%</a:t>
                      </a:r>
                    </a:p>
                  </a:txBody>
                  <a:tcPr/>
                </a:tc>
                <a:tc>
                  <a:txBody>
                    <a:bodyPr/>
                    <a:lstStyle/>
                    <a:p>
                      <a:pPr algn="ctr"/>
                      <a:r>
                        <a:rPr lang="en-US" sz="1200" dirty="0"/>
                        <a:t>12.16%</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15" name="Chart 14">
            <a:extLst>
              <a:ext uri="{FF2B5EF4-FFF2-40B4-BE49-F238E27FC236}">
                <a16:creationId xmlns:a16="http://schemas.microsoft.com/office/drawing/2014/main" id="{F8DF4155-9912-48B0-BD6C-D5C5F0885437}"/>
              </a:ext>
            </a:extLst>
          </p:cNvPr>
          <p:cNvGraphicFramePr/>
          <p:nvPr/>
        </p:nvGraphicFramePr>
        <p:xfrm>
          <a:off x="5542851" y="1315751"/>
          <a:ext cx="3229673" cy="245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nvGraphicFramePr>
        <p:xfrm>
          <a:off x="8698031" y="1295400"/>
          <a:ext cx="2988135" cy="248608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0">
            <a:extLst>
              <a:ext uri="{FF2B5EF4-FFF2-40B4-BE49-F238E27FC236}">
                <a16:creationId xmlns:a16="http://schemas.microsoft.com/office/drawing/2014/main" id="{0AF9277A-3A74-47A6-B1C5-646B3B724712}"/>
              </a:ext>
            </a:extLst>
          </p:cNvPr>
          <p:cNvSpPr txBox="1">
            <a:spLocks/>
          </p:cNvSpPr>
          <p:nvPr/>
        </p:nvSpPr>
        <p:spPr>
          <a:xfrm>
            <a:off x="3714750" y="4010025"/>
            <a:ext cx="4762500"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144a Exposure</a:t>
            </a:r>
          </a:p>
        </p:txBody>
      </p:sp>
      <p:graphicFrame>
        <p:nvGraphicFramePr>
          <p:cNvPr id="10" name="Table 3">
            <a:extLst>
              <a:ext uri="{FF2B5EF4-FFF2-40B4-BE49-F238E27FC236}">
                <a16:creationId xmlns:a16="http://schemas.microsoft.com/office/drawing/2014/main" id="{A7BA67F6-7EF9-4B28-82CB-30D07CF7DB02}"/>
              </a:ext>
            </a:extLst>
          </p:cNvPr>
          <p:cNvGraphicFramePr>
            <a:graphicFrameLocks noGrp="1"/>
          </p:cNvGraphicFramePr>
          <p:nvPr/>
        </p:nvGraphicFramePr>
        <p:xfrm>
          <a:off x="2133600" y="4695825"/>
          <a:ext cx="7439025" cy="1307133"/>
        </p:xfrm>
        <a:graphic>
          <a:graphicData uri="http://schemas.openxmlformats.org/drawingml/2006/table">
            <a:tbl>
              <a:tblPr firstRow="1" bandRow="1">
                <a:tableStyleId>{5C22544A-7EE6-4342-B048-85BDC9FD1C3A}</a:tableStyleId>
              </a:tblPr>
              <a:tblGrid>
                <a:gridCol w="3638550">
                  <a:extLst>
                    <a:ext uri="{9D8B030D-6E8A-4147-A177-3AD203B41FA5}">
                      <a16:colId xmlns:a16="http://schemas.microsoft.com/office/drawing/2014/main" val="967878321"/>
                    </a:ext>
                  </a:extLst>
                </a:gridCol>
                <a:gridCol w="2105025">
                  <a:extLst>
                    <a:ext uri="{9D8B030D-6E8A-4147-A177-3AD203B41FA5}">
                      <a16:colId xmlns:a16="http://schemas.microsoft.com/office/drawing/2014/main" val="2469722985"/>
                    </a:ext>
                  </a:extLst>
                </a:gridCol>
                <a:gridCol w="1695450">
                  <a:extLst>
                    <a:ext uri="{9D8B030D-6E8A-4147-A177-3AD203B41FA5}">
                      <a16:colId xmlns:a16="http://schemas.microsoft.com/office/drawing/2014/main" val="1449205127"/>
                    </a:ext>
                  </a:extLst>
                </a:gridCol>
              </a:tblGrid>
              <a:tr h="301293">
                <a:tc>
                  <a:txBody>
                    <a:bodyPr/>
                    <a:lstStyle/>
                    <a:p>
                      <a:pPr algn="ctr"/>
                      <a:endParaRPr lang="en-US" sz="1200" dirty="0"/>
                    </a:p>
                  </a:txBody>
                  <a:tcPr/>
                </a:tc>
                <a:tc>
                  <a:txBody>
                    <a:bodyPr/>
                    <a:lstStyle/>
                    <a:p>
                      <a:pPr algn="ctr"/>
                      <a:r>
                        <a:rPr lang="en-US" sz="1200" dirty="0"/>
                        <a:t>Total</a:t>
                      </a:r>
                    </a:p>
                  </a:txBody>
                  <a:tcPr/>
                </a:tc>
                <a:tc>
                  <a:txBody>
                    <a:bodyPr/>
                    <a:lstStyle/>
                    <a:p>
                      <a:pPr algn="ctr"/>
                      <a:r>
                        <a:rPr lang="en-US" sz="1200" dirty="0"/>
                        <a:t>% of Pool</a:t>
                      </a:r>
                    </a:p>
                  </a:txBody>
                  <a:tcPr/>
                </a:tc>
                <a:extLst>
                  <a:ext uri="{0D108BD9-81ED-4DB2-BD59-A6C34878D82A}">
                    <a16:rowId xmlns:a16="http://schemas.microsoft.com/office/drawing/2014/main" val="2615934256"/>
                  </a:ext>
                </a:extLst>
              </a:tr>
              <a:tr h="227718">
                <a:tc>
                  <a:txBody>
                    <a:bodyPr/>
                    <a:lstStyle/>
                    <a:p>
                      <a:r>
                        <a:rPr lang="en-US" sz="1600" dirty="0"/>
                        <a:t>Total 144a exposure as of Oct. 31, 2021</a:t>
                      </a:r>
                    </a:p>
                  </a:txBody>
                  <a:tcPr/>
                </a:tc>
                <a:tc>
                  <a:txBody>
                    <a:bodyPr/>
                    <a:lstStyle/>
                    <a:p>
                      <a:pPr algn="ctr"/>
                      <a:r>
                        <a:rPr lang="en-US" sz="1600" dirty="0"/>
                        <a:t>$833 million</a:t>
                      </a:r>
                    </a:p>
                  </a:txBody>
                  <a:tcPr/>
                </a:tc>
                <a:tc>
                  <a:txBody>
                    <a:bodyPr/>
                    <a:lstStyle/>
                    <a:p>
                      <a:pPr algn="ctr"/>
                      <a:r>
                        <a:rPr lang="en-US" sz="1600" dirty="0"/>
                        <a:t>1.9%</a:t>
                      </a:r>
                    </a:p>
                  </a:txBody>
                  <a:tcPr/>
                </a:tc>
                <a:extLst>
                  <a:ext uri="{0D108BD9-81ED-4DB2-BD59-A6C34878D82A}">
                    <a16:rowId xmlns:a16="http://schemas.microsoft.com/office/drawing/2014/main" val="3003750227"/>
                  </a:ext>
                </a:extLst>
              </a:tr>
              <a:tr h="227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144a exposure as of Mar. 31, 2022</a:t>
                      </a:r>
                    </a:p>
                  </a:txBody>
                  <a:tcPr/>
                </a:tc>
                <a:tc>
                  <a:txBody>
                    <a:bodyPr/>
                    <a:lstStyle/>
                    <a:p>
                      <a:pPr algn="ctr"/>
                      <a:r>
                        <a:rPr lang="en-US" sz="1600" dirty="0"/>
                        <a:t>$1,438 million</a:t>
                      </a:r>
                    </a:p>
                  </a:txBody>
                  <a:tcPr/>
                </a:tc>
                <a:tc>
                  <a:txBody>
                    <a:bodyPr/>
                    <a:lstStyle/>
                    <a:p>
                      <a:pPr algn="ctr"/>
                      <a:r>
                        <a:rPr lang="en-US" sz="1600" dirty="0"/>
                        <a:t>2.9%</a:t>
                      </a:r>
                    </a:p>
                  </a:txBody>
                  <a:tcPr/>
                </a:tc>
                <a:extLst>
                  <a:ext uri="{0D108BD9-81ED-4DB2-BD59-A6C34878D82A}">
                    <a16:rowId xmlns:a16="http://schemas.microsoft.com/office/drawing/2014/main" val="750453270"/>
                  </a:ext>
                </a:extLst>
              </a:tr>
              <a:tr h="227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144a exposure as of Sept. 30, 2022</a:t>
                      </a:r>
                    </a:p>
                  </a:txBody>
                  <a:tcPr/>
                </a:tc>
                <a:tc>
                  <a:txBody>
                    <a:bodyPr/>
                    <a:lstStyle/>
                    <a:p>
                      <a:pPr marL="0" algn="ctr" defTabSz="914400" rtl="0" eaLnBrk="1" latinLnBrk="0" hangingPunct="1"/>
                      <a:r>
                        <a:rPr lang="en-US" sz="1600" kern="1200" dirty="0">
                          <a:solidFill>
                            <a:schemeClr val="dk1"/>
                          </a:solidFill>
                          <a:latin typeface="+mn-lt"/>
                          <a:ea typeface="+mn-ea"/>
                          <a:cs typeface="+mn-cs"/>
                        </a:rPr>
                        <a:t>$1,546 million</a:t>
                      </a:r>
                    </a:p>
                  </a:txBody>
                  <a:tcPr/>
                </a:tc>
                <a:tc>
                  <a:txBody>
                    <a:bodyPr/>
                    <a:lstStyle/>
                    <a:p>
                      <a:pPr marL="0" algn="ctr" defTabSz="914400" rtl="0" eaLnBrk="1" latinLnBrk="0" hangingPunct="1"/>
                      <a:r>
                        <a:rPr lang="en-US" sz="1600" kern="1200" dirty="0">
                          <a:solidFill>
                            <a:schemeClr val="dk1"/>
                          </a:solidFill>
                          <a:latin typeface="+mn-lt"/>
                          <a:ea typeface="+mn-ea"/>
                          <a:cs typeface="+mn-cs"/>
                        </a:rPr>
                        <a:t>2.7%</a:t>
                      </a:r>
                    </a:p>
                  </a:txBody>
                  <a:tcPr/>
                </a:tc>
                <a:extLst>
                  <a:ext uri="{0D108BD9-81ED-4DB2-BD59-A6C34878D82A}">
                    <a16:rowId xmlns:a16="http://schemas.microsoft.com/office/drawing/2014/main" val="3025468090"/>
                  </a:ext>
                </a:extLst>
              </a:tr>
            </a:tbl>
          </a:graphicData>
        </a:graphic>
      </p:graphicFrame>
    </p:spTree>
    <p:extLst>
      <p:ext uri="{BB962C8B-B14F-4D97-AF65-F5344CB8AC3E}">
        <p14:creationId xmlns:p14="http://schemas.microsoft.com/office/powerpoint/2010/main" val="161207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4088564430"/>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5"/>
            <a:ext cx="10515600" cy="1325563"/>
          </a:xfrm>
        </p:spPr>
        <p:txBody>
          <a:bodyPr>
            <a:normAutofit/>
          </a:bodyPr>
          <a:lstStyle/>
          <a:p>
            <a:pPr algn="ctr"/>
            <a:r>
              <a:rPr lang="en-US" b="1" dirty="0">
                <a:solidFill>
                  <a:schemeClr val="accent1"/>
                </a:solidFill>
              </a:rPr>
              <a:t>Basket Clause</a:t>
            </a:r>
            <a:endParaRPr lang="en-US" dirty="0">
              <a:solidFill>
                <a:schemeClr val="accent1"/>
              </a:solidFill>
            </a:endParaRPr>
          </a:p>
        </p:txBody>
      </p:sp>
      <p:sp>
        <p:nvSpPr>
          <p:cNvPr id="8" name="TextBox 7"/>
          <p:cNvSpPr txBox="1"/>
          <p:nvPr/>
        </p:nvSpPr>
        <p:spPr>
          <a:xfrm>
            <a:off x="6573079" y="5163851"/>
            <a:ext cx="3909391"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basket clause items</a:t>
            </a: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06866B61-E3FB-426C-BBF4-084E929D7BA1}"/>
              </a:ext>
            </a:extLst>
          </p:cNvPr>
          <p:cNvGraphicFramePr/>
          <p:nvPr/>
        </p:nvGraphicFramePr>
        <p:xfrm>
          <a:off x="1133476" y="1781175"/>
          <a:ext cx="4381500" cy="3382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C498DAC-4206-434A-A444-E25A3F9D9F39}"/>
              </a:ext>
            </a:extLst>
          </p:cNvPr>
          <p:cNvGraphicFramePr/>
          <p:nvPr/>
        </p:nvGraphicFramePr>
        <p:xfrm>
          <a:off x="6475145" y="1902873"/>
          <a:ext cx="4507180" cy="2990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21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Policy requirement:  A+ or better using S&amp;P rating matrix</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S&amp;P Rating as of August 31, 2021 = AA-f</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Credit Score as of August 31, 2022 = 49.09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Arial" pitchFamily="34" charset="0"/>
              </a:rPr>
              <a:t>AAf</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(vs. 53.74 Feb. 28,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sp>
        <p:nvSpPr>
          <p:cNvPr id="10" name="TextBox 9"/>
          <p:cNvSpPr txBox="1"/>
          <p:nvPr/>
        </p:nvSpPr>
        <p:spPr>
          <a:xfrm>
            <a:off x="9263855" y="2539773"/>
            <a:ext cx="1864934"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4180721415"/>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23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769851771"/>
              </p:ext>
            </p:extLst>
          </p:nvPr>
        </p:nvGraphicFramePr>
        <p:xfrm>
          <a:off x="822959" y="1583831"/>
          <a:ext cx="3984665" cy="1714872"/>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0.29</a:t>
                      </a:r>
                    </a:p>
                  </a:txBody>
                  <a:tcPr/>
                </a:tc>
                <a:tc>
                  <a:txBody>
                    <a:bodyPr/>
                    <a:lstStyle/>
                    <a:p>
                      <a:pPr algn="ctr"/>
                      <a:r>
                        <a:rPr lang="en-US" sz="1400" dirty="0">
                          <a:latin typeface="+mj-lt"/>
                          <a:cs typeface="Times New Roman" pitchFamily="18" charset="0"/>
                        </a:rPr>
                        <a:t>0.30</a:t>
                      </a:r>
                    </a:p>
                  </a:txBody>
                  <a:tcPr/>
                </a:tc>
                <a:tc>
                  <a:txBody>
                    <a:bodyPr/>
                    <a:lstStyle/>
                    <a:p>
                      <a:pPr algn="ctr"/>
                      <a:r>
                        <a:rPr lang="en-US" sz="1400" dirty="0">
                          <a:latin typeface="+mj-lt"/>
                          <a:cs typeface="Times New Roman" pitchFamily="18" charset="0"/>
                        </a:rPr>
                        <a:t>0.46</a:t>
                      </a:r>
                    </a:p>
                  </a:txBody>
                  <a:tcPr/>
                </a:tc>
                <a:tc>
                  <a:txBody>
                    <a:bodyPr/>
                    <a:lstStyle/>
                    <a:p>
                      <a:pPr algn="ctr"/>
                      <a:r>
                        <a:rPr lang="en-US" sz="1400" dirty="0">
                          <a:latin typeface="+mj-lt"/>
                          <a:cs typeface="Times New Roman" pitchFamily="18" charset="0"/>
                        </a:rPr>
                        <a:t>1.06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0.48</a:t>
                      </a:r>
                    </a:p>
                  </a:txBody>
                  <a:tcPr/>
                </a:tc>
                <a:tc>
                  <a:txBody>
                    <a:bodyPr/>
                    <a:lstStyle/>
                    <a:p>
                      <a:pPr algn="ctr"/>
                      <a:r>
                        <a:rPr lang="en-US" sz="1400" u="none" dirty="0">
                          <a:latin typeface="+mj-lt"/>
                          <a:cs typeface="Times New Roman" pitchFamily="18" charset="0"/>
                        </a:rPr>
                        <a:t>0.65</a:t>
                      </a:r>
                    </a:p>
                  </a:txBody>
                  <a:tcPr/>
                </a:tc>
                <a:tc>
                  <a:txBody>
                    <a:bodyPr/>
                    <a:lstStyle/>
                    <a:p>
                      <a:pPr algn="ctr"/>
                      <a:r>
                        <a:rPr lang="en-US" sz="1400" u="none" dirty="0">
                          <a:latin typeface="+mj-lt"/>
                          <a:cs typeface="Times New Roman" pitchFamily="18" charset="0"/>
                        </a:rPr>
                        <a:t>0.56</a:t>
                      </a:r>
                    </a:p>
                  </a:txBody>
                  <a:tcPr/>
                </a:tc>
                <a:tc>
                  <a:txBody>
                    <a:bodyPr/>
                    <a:lstStyle/>
                    <a:p>
                      <a:pPr algn="ctr"/>
                      <a:r>
                        <a:rPr lang="en-US" sz="1400" u="none" dirty="0">
                          <a:latin typeface="+mj-lt"/>
                          <a:cs typeface="Times New Roman" pitchFamily="18" charset="0"/>
                        </a:rPr>
                        <a:t>1.10</a:t>
                      </a:r>
                    </a:p>
                  </a:txBody>
                  <a:tcPr/>
                </a:tc>
                <a:extLst>
                  <a:ext uri="{0D108BD9-81ED-4DB2-BD59-A6C34878D82A}">
                    <a16:rowId xmlns:a16="http://schemas.microsoft.com/office/drawing/2014/main" val="10002"/>
                  </a:ext>
                </a:extLst>
              </a:tr>
              <a:tr h="414166">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-0.19</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-0.35</a:t>
                      </a:r>
                    </a:p>
                  </a:txBody>
                  <a:tcPr/>
                </a:tc>
                <a:tc>
                  <a:txBody>
                    <a:bodyPr/>
                    <a:lstStyle/>
                    <a:p>
                      <a:pPr algn="ctr"/>
                      <a:r>
                        <a:rPr lang="en-US" sz="1400" b="1" dirty="0">
                          <a:solidFill>
                            <a:schemeClr val="tx1"/>
                          </a:solidFill>
                          <a:latin typeface="+mj-lt"/>
                          <a:cs typeface="Times New Roman" pitchFamily="18" charset="0"/>
                        </a:rPr>
                        <a:t>-0.10</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7263" y="1179449"/>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Liquidity Portfolio</a:t>
            </a:r>
          </a:p>
        </p:txBody>
      </p:sp>
      <p:sp>
        <p:nvSpPr>
          <p:cNvPr id="16" name="TextBox 15"/>
          <p:cNvSpPr txBox="1"/>
          <p:nvPr/>
        </p:nvSpPr>
        <p:spPr>
          <a:xfrm>
            <a:off x="2306554" y="3491021"/>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t>
            </a:r>
            <a:r>
              <a:rPr lang="en-US" sz="3400" b="1" dirty="0">
                <a:solidFill>
                  <a:schemeClr val="tx1"/>
                </a:solidFill>
                <a:cs typeface="Times New Roman" pitchFamily="18" charset="0"/>
              </a:rPr>
              <a:t>Portfolio</a:t>
            </a:r>
            <a:r>
              <a:rPr lang="en-US" sz="1400" b="1" dirty="0">
                <a:solidFill>
                  <a:schemeClr val="tx1"/>
                </a:solidFill>
                <a:cs typeface="Times New Roman" pitchFamily="18" charset="0"/>
              </a:rPr>
              <a:t> (as of Sep. 30, 2022)</a:t>
            </a:r>
            <a:endParaRPr lang="en-US" sz="3400" b="1" dirty="0">
              <a:solidFill>
                <a:schemeClr val="tx1"/>
              </a:solidFill>
              <a:cs typeface="Times New Roman" pitchFamily="18" charset="0"/>
            </a:endParaRPr>
          </a:p>
        </p:txBody>
      </p:sp>
      <p:sp>
        <p:nvSpPr>
          <p:cNvPr id="13" name="TextBox 12"/>
          <p:cNvSpPr txBox="1"/>
          <p:nvPr/>
        </p:nvSpPr>
        <p:spPr>
          <a:xfrm>
            <a:off x="620671" y="3484416"/>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3835700834"/>
              </p:ext>
            </p:extLst>
          </p:nvPr>
        </p:nvGraphicFramePr>
        <p:xfrm>
          <a:off x="620671" y="4624158"/>
          <a:ext cx="4533220" cy="1316740"/>
        </p:xfrm>
        <a:graphic>
          <a:graphicData uri="http://schemas.openxmlformats.org/drawingml/2006/table">
            <a:tbl>
              <a:tblPr firstRow="1" bandRow="1">
                <a:tableStyleId>{5C22544A-7EE6-4342-B048-85BDC9FD1C3A}</a:tableStyleId>
              </a:tblPr>
              <a:tblGrid>
                <a:gridCol w="1196653">
                  <a:extLst>
                    <a:ext uri="{9D8B030D-6E8A-4147-A177-3AD203B41FA5}">
                      <a16:colId xmlns:a16="http://schemas.microsoft.com/office/drawing/2014/main" val="20000"/>
                    </a:ext>
                  </a:extLst>
                </a:gridCol>
                <a:gridCol w="694008">
                  <a:extLst>
                    <a:ext uri="{9D8B030D-6E8A-4147-A177-3AD203B41FA5}">
                      <a16:colId xmlns:a16="http://schemas.microsoft.com/office/drawing/2014/main" val="20002"/>
                    </a:ext>
                  </a:extLst>
                </a:gridCol>
                <a:gridCol w="883282">
                  <a:extLst>
                    <a:ext uri="{9D8B030D-6E8A-4147-A177-3AD203B41FA5}">
                      <a16:colId xmlns:a16="http://schemas.microsoft.com/office/drawing/2014/main" val="20003"/>
                    </a:ext>
                  </a:extLst>
                </a:gridCol>
                <a:gridCol w="974186">
                  <a:extLst>
                    <a:ext uri="{9D8B030D-6E8A-4147-A177-3AD203B41FA5}">
                      <a16:colId xmlns:a16="http://schemas.microsoft.com/office/drawing/2014/main" val="20004"/>
                    </a:ext>
                  </a:extLst>
                </a:gridCol>
                <a:gridCol w="785091">
                  <a:extLst>
                    <a:ext uri="{9D8B030D-6E8A-4147-A177-3AD203B41FA5}">
                      <a16:colId xmlns:a16="http://schemas.microsoft.com/office/drawing/2014/main" val="637564265"/>
                    </a:ext>
                  </a:extLst>
                </a:gridCol>
              </a:tblGrid>
              <a:tr h="321498">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Yield </a:t>
                      </a:r>
                    </a:p>
                  </a:txBody>
                  <a:tcPr/>
                </a:tc>
                <a:tc>
                  <a:txBody>
                    <a:bodyPr/>
                    <a:lstStyle/>
                    <a:p>
                      <a:pPr algn="ctr"/>
                      <a:r>
                        <a:rPr lang="en-US" sz="1200" dirty="0">
                          <a:solidFill>
                            <a:schemeClr val="bg1"/>
                          </a:solidFill>
                          <a:latin typeface="Times New Roman" pitchFamily="18" charset="0"/>
                          <a:cs typeface="Times New Roman" pitchFamily="18" charset="0"/>
                        </a:rPr>
                        <a:t>0-3 month </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4-12 month</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Duration</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4.5%</a:t>
                      </a:r>
                    </a:p>
                  </a:txBody>
                  <a:tcPr/>
                </a:tc>
                <a:tc>
                  <a:txBody>
                    <a:bodyPr/>
                    <a:lstStyle/>
                    <a:p>
                      <a:pPr algn="ctr"/>
                      <a:r>
                        <a:rPr lang="en-US" sz="1400" dirty="0">
                          <a:latin typeface="+mj-lt"/>
                          <a:cs typeface="Times New Roman" pitchFamily="18" charset="0"/>
                        </a:rPr>
                        <a:t>56%</a:t>
                      </a:r>
                    </a:p>
                  </a:txBody>
                  <a:tcPr/>
                </a:tc>
                <a:tc>
                  <a:txBody>
                    <a:bodyPr/>
                    <a:lstStyle/>
                    <a:p>
                      <a:pPr algn="ctr"/>
                      <a:r>
                        <a:rPr lang="en-US" sz="1400" dirty="0">
                          <a:latin typeface="+mj-lt"/>
                          <a:cs typeface="Times New Roman" pitchFamily="18" charset="0"/>
                        </a:rPr>
                        <a:t>44%</a:t>
                      </a:r>
                    </a:p>
                  </a:txBody>
                  <a:tcPr/>
                </a:tc>
                <a:tc>
                  <a:txBody>
                    <a:bodyPr/>
                    <a:lstStyle/>
                    <a:p>
                      <a:pPr algn="ctr"/>
                      <a:r>
                        <a:rPr lang="en-US" sz="1400" dirty="0">
                          <a:latin typeface="+mj-lt"/>
                          <a:cs typeface="Times New Roman" pitchFamily="18" charset="0"/>
                        </a:rPr>
                        <a:t>0.31</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3.7%</a:t>
                      </a:r>
                    </a:p>
                  </a:txBody>
                  <a:tcPr/>
                </a:tc>
                <a:tc>
                  <a:txBody>
                    <a:bodyPr/>
                    <a:lstStyle/>
                    <a:p>
                      <a:pPr algn="ctr"/>
                      <a:r>
                        <a:rPr lang="en-US" sz="1400" u="none" dirty="0">
                          <a:latin typeface="+mj-lt"/>
                          <a:cs typeface="Times New Roman" pitchFamily="18" charset="0"/>
                        </a:rPr>
                        <a:t>100%</a:t>
                      </a:r>
                    </a:p>
                  </a:txBody>
                  <a:tcPr/>
                </a:tc>
                <a:tc>
                  <a:txBody>
                    <a:bodyPr/>
                    <a:lstStyle/>
                    <a:p>
                      <a:pPr algn="ctr"/>
                      <a:r>
                        <a:rPr lang="en-US" sz="1400" u="none" dirty="0">
                          <a:latin typeface="+mj-lt"/>
                          <a:cs typeface="Times New Roman" pitchFamily="18" charset="0"/>
                        </a:rPr>
                        <a:t>0%</a:t>
                      </a:r>
                    </a:p>
                  </a:txBody>
                  <a:tcPr/>
                </a:tc>
                <a:tc>
                  <a:txBody>
                    <a:bodyPr/>
                    <a:lstStyle/>
                    <a:p>
                      <a:pPr algn="ctr"/>
                      <a:r>
                        <a:rPr lang="en-US" sz="1400" u="none" dirty="0">
                          <a:latin typeface="+mj-lt"/>
                          <a:cs typeface="Times New Roman" pitchFamily="18" charset="0"/>
                        </a:rPr>
                        <a:t>0.12</a:t>
                      </a:r>
                    </a:p>
                  </a:txBody>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54554" y="1305515"/>
            <a:ext cx="6123708" cy="5361413"/>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 </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Prefunded big outflows related to new external managers funding.  Increased earnings (yield) to allow other portfolios to realize higher losses.</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result was extension into the 3 to 12-month area which led to significantly higher earnings but increased interest rate risk.</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portfolio was also buying longer than benchmark securities from other portfolios to avoid selling these higher yielding investments into a somewhat illiquid market.</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There were also several unexpected large payments that require securities to be sold at a disadvantageous level.</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portfolio fulfilled its mission of liability covering and earnings generation but due to the significant rise in 3 to 12-month treasury rates, it underperformed its very short duration benchmark (0 to 3-month T-bill).</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achieved portfolio’s yield advantage will lead to significant outperformance once short rates stop their ascending trajectory.</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622269" y="4146816"/>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Key Charact</a:t>
            </a:r>
            <a:r>
              <a:rPr lang="en-US" sz="1600" b="1" dirty="0">
                <a:solidFill>
                  <a:srgbClr val="15234A"/>
                </a:solidFill>
                <a:latin typeface="Calibri" panose="020F0502020204030204"/>
                <a:cs typeface="Times New Roman" pitchFamily="18" charset="0"/>
              </a:rPr>
              <a:t>eristics (</a:t>
            </a:r>
            <a:r>
              <a:rPr lang="en-US" sz="1200" b="1" dirty="0">
                <a:solidFill>
                  <a:srgbClr val="15234A"/>
                </a:solidFill>
                <a:latin typeface="Calibri" panose="020F0502020204030204"/>
                <a:cs typeface="Times New Roman" pitchFamily="18" charset="0"/>
              </a:rPr>
              <a:t>as of 11/16/22</a:t>
            </a:r>
            <a:r>
              <a:rPr lang="en-US" sz="1600" b="1" dirty="0">
                <a:solidFill>
                  <a:srgbClr val="15234A"/>
                </a:solidFill>
                <a:latin typeface="Calibri" panose="020F0502020204030204"/>
                <a:cs typeface="Times New Roman" pitchFamily="18" charset="0"/>
              </a:rPr>
              <a:t>)</a:t>
            </a:r>
            <a:endPar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390360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195027007"/>
              </p:ext>
            </p:extLst>
          </p:nvPr>
        </p:nvGraphicFramePr>
        <p:xfrm>
          <a:off x="814635" y="1659312"/>
          <a:ext cx="3984665" cy="1714872"/>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-0.80</a:t>
                      </a:r>
                    </a:p>
                  </a:txBody>
                  <a:tcPr/>
                </a:tc>
                <a:tc>
                  <a:txBody>
                    <a:bodyPr/>
                    <a:lstStyle/>
                    <a:p>
                      <a:pPr algn="ctr"/>
                      <a:r>
                        <a:rPr lang="en-US" sz="1400" dirty="0">
                          <a:latin typeface="+mj-lt"/>
                          <a:cs typeface="Times New Roman" pitchFamily="18" charset="0"/>
                        </a:rPr>
                        <a:t>-2.01</a:t>
                      </a:r>
                    </a:p>
                  </a:txBody>
                  <a:tcPr/>
                </a:tc>
                <a:tc>
                  <a:txBody>
                    <a:bodyPr/>
                    <a:lstStyle/>
                    <a:p>
                      <a:pPr algn="ctr"/>
                      <a:r>
                        <a:rPr lang="en-US" sz="1400" dirty="0">
                          <a:latin typeface="+mj-lt"/>
                          <a:cs typeface="Times New Roman" pitchFamily="18" charset="0"/>
                        </a:rPr>
                        <a:t>0.19</a:t>
                      </a:r>
                    </a:p>
                  </a:txBody>
                  <a:tcPr/>
                </a:tc>
                <a:tc>
                  <a:txBody>
                    <a:bodyPr/>
                    <a:lstStyle/>
                    <a:p>
                      <a:pPr algn="ctr"/>
                      <a:r>
                        <a:rPr lang="en-US" sz="1400" dirty="0">
                          <a:latin typeface="+mj-lt"/>
                          <a:cs typeface="Times New Roman" pitchFamily="18" charset="0"/>
                        </a:rPr>
                        <a:t>0.97</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-0.81</a:t>
                      </a:r>
                    </a:p>
                  </a:txBody>
                  <a:tcPr/>
                </a:tc>
                <a:tc>
                  <a:txBody>
                    <a:bodyPr/>
                    <a:lstStyle/>
                    <a:p>
                      <a:pPr algn="ctr"/>
                      <a:r>
                        <a:rPr lang="en-US" sz="1400" u="none" dirty="0">
                          <a:latin typeface="+mj-lt"/>
                          <a:cs typeface="Times New Roman" pitchFamily="18" charset="0"/>
                        </a:rPr>
                        <a:t>-2.04</a:t>
                      </a:r>
                    </a:p>
                  </a:txBody>
                  <a:tcPr/>
                </a:tc>
                <a:tc>
                  <a:txBody>
                    <a:bodyPr/>
                    <a:lstStyle/>
                    <a:p>
                      <a:pPr algn="ctr"/>
                      <a:r>
                        <a:rPr lang="en-US" sz="1400" u="none" dirty="0">
                          <a:latin typeface="+mj-lt"/>
                          <a:cs typeface="Times New Roman" pitchFamily="18" charset="0"/>
                        </a:rPr>
                        <a:t>0.14</a:t>
                      </a:r>
                    </a:p>
                  </a:txBody>
                  <a:tcPr/>
                </a:tc>
                <a:tc>
                  <a:txBody>
                    <a:bodyPr/>
                    <a:lstStyle/>
                    <a:p>
                      <a:pPr algn="ctr"/>
                      <a:r>
                        <a:rPr lang="en-US" sz="1400" u="none" dirty="0">
                          <a:latin typeface="+mj-lt"/>
                          <a:cs typeface="Times New Roman" pitchFamily="18" charset="0"/>
                        </a:rPr>
                        <a:t>0.91</a:t>
                      </a:r>
                    </a:p>
                  </a:txBody>
                  <a:tcPr/>
                </a:tc>
                <a:extLst>
                  <a:ext uri="{0D108BD9-81ED-4DB2-BD59-A6C34878D82A}">
                    <a16:rowId xmlns:a16="http://schemas.microsoft.com/office/drawing/2014/main" val="10002"/>
                  </a:ext>
                </a:extLst>
              </a:tr>
              <a:tr h="414166">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0.03</a:t>
                      </a:r>
                    </a:p>
                  </a:txBody>
                  <a:tcPr/>
                </a:tc>
                <a:tc>
                  <a:txBody>
                    <a:bodyPr/>
                    <a:lstStyle/>
                    <a:p>
                      <a:pPr algn="ctr"/>
                      <a:r>
                        <a:rPr lang="en-US" sz="1400" b="1" dirty="0">
                          <a:solidFill>
                            <a:schemeClr val="tx1"/>
                          </a:solidFill>
                          <a:latin typeface="+mj-lt"/>
                          <a:cs typeface="Times New Roman" pitchFamily="18" charset="0"/>
                        </a:rPr>
                        <a:t>0.05</a:t>
                      </a:r>
                    </a:p>
                  </a:txBody>
                  <a:tcPr/>
                </a:tc>
                <a:tc>
                  <a:txBody>
                    <a:bodyPr/>
                    <a:lstStyle/>
                    <a:p>
                      <a:pPr algn="ctr"/>
                      <a:r>
                        <a:rPr lang="en-US" sz="1400" b="1" dirty="0">
                          <a:solidFill>
                            <a:schemeClr val="tx1"/>
                          </a:solidFill>
                          <a:latin typeface="+mj-lt"/>
                          <a:cs typeface="Times New Roman" pitchFamily="18" charset="0"/>
                        </a:rPr>
                        <a:t>0.06</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0779" y="1320758"/>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Ultra Short Portfolio</a:t>
            </a:r>
          </a:p>
        </p:txBody>
      </p:sp>
      <p:sp>
        <p:nvSpPr>
          <p:cNvPr id="16" name="TextBox 15"/>
          <p:cNvSpPr txBox="1"/>
          <p:nvPr/>
        </p:nvSpPr>
        <p:spPr>
          <a:xfrm>
            <a:off x="2475900" y="5925620"/>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Ultra-Short &amp; Short Duration </a:t>
            </a:r>
            <a:r>
              <a:rPr lang="en-US" sz="3400" b="1" dirty="0">
                <a:solidFill>
                  <a:schemeClr val="tx1"/>
                </a:solidFill>
                <a:cs typeface="Times New Roman" pitchFamily="18" charset="0"/>
              </a:rPr>
              <a:t>Portfolios</a:t>
            </a:r>
            <a:r>
              <a:rPr lang="en-US" sz="1400" b="1" dirty="0">
                <a:solidFill>
                  <a:schemeClr val="tx1"/>
                </a:solidFill>
                <a:cs typeface="Times New Roman" pitchFamily="18" charset="0"/>
              </a:rPr>
              <a:t> (as of Sep. 30, 2022)</a:t>
            </a:r>
            <a:endParaRPr lang="en-US" sz="3400" b="1" dirty="0">
              <a:solidFill>
                <a:schemeClr val="tx1"/>
              </a:solidFill>
              <a:cs typeface="Times New Roman" pitchFamily="18" charset="0"/>
            </a:endParaRPr>
          </a:p>
        </p:txBody>
      </p:sp>
      <p:sp>
        <p:nvSpPr>
          <p:cNvPr id="13" name="TextBox 12"/>
          <p:cNvSpPr txBox="1"/>
          <p:nvPr/>
        </p:nvSpPr>
        <p:spPr>
          <a:xfrm>
            <a:off x="415791" y="5925620"/>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723770575"/>
              </p:ext>
            </p:extLst>
          </p:nvPr>
        </p:nvGraphicFramePr>
        <p:xfrm>
          <a:off x="814635" y="4034884"/>
          <a:ext cx="3984665" cy="1753186"/>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75486">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-2.06</a:t>
                      </a:r>
                    </a:p>
                  </a:txBody>
                  <a:tcPr/>
                </a:tc>
                <a:tc>
                  <a:txBody>
                    <a:bodyPr/>
                    <a:lstStyle/>
                    <a:p>
                      <a:pPr algn="ctr"/>
                      <a:r>
                        <a:rPr lang="en-US" sz="1400" dirty="0">
                          <a:latin typeface="+mj-lt"/>
                          <a:cs typeface="Times New Roman" pitchFamily="18" charset="0"/>
                        </a:rPr>
                        <a:t>-4.79</a:t>
                      </a:r>
                    </a:p>
                  </a:txBody>
                  <a:tcPr/>
                </a:tc>
                <a:tc>
                  <a:txBody>
                    <a:bodyPr/>
                    <a:lstStyle/>
                    <a:p>
                      <a:pPr algn="ctr"/>
                      <a:r>
                        <a:rPr lang="en-US" sz="1400" dirty="0">
                          <a:latin typeface="+mj-lt"/>
                          <a:cs typeface="Times New Roman" pitchFamily="18" charset="0"/>
                        </a:rPr>
                        <a:t>-0.33</a:t>
                      </a:r>
                    </a:p>
                  </a:txBody>
                  <a:tcPr/>
                </a:tc>
                <a:tc>
                  <a:txBody>
                    <a:bodyPr/>
                    <a:lstStyle/>
                    <a:p>
                      <a:pPr algn="ctr"/>
                      <a:r>
                        <a:rPr lang="en-US" sz="1400" dirty="0">
                          <a:latin typeface="+mj-lt"/>
                          <a:cs typeface="Times New Roman" pitchFamily="18" charset="0"/>
                        </a:rPr>
                        <a:t>0.74</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-2.11</a:t>
                      </a:r>
                    </a:p>
                  </a:txBody>
                  <a:tcPr/>
                </a:tc>
                <a:tc>
                  <a:txBody>
                    <a:bodyPr/>
                    <a:lstStyle/>
                    <a:p>
                      <a:pPr algn="ctr"/>
                      <a:r>
                        <a:rPr lang="en-US" sz="1400" u="none" dirty="0">
                          <a:latin typeface="+mj-lt"/>
                          <a:cs typeface="Times New Roman" pitchFamily="18" charset="0"/>
                        </a:rPr>
                        <a:t>-4.93</a:t>
                      </a:r>
                    </a:p>
                  </a:txBody>
                  <a:tcPr/>
                </a:tc>
                <a:tc>
                  <a:txBody>
                    <a:bodyPr/>
                    <a:lstStyle/>
                    <a:p>
                      <a:pPr algn="ctr"/>
                      <a:r>
                        <a:rPr lang="en-US" sz="1400" u="none" dirty="0">
                          <a:latin typeface="+mj-lt"/>
                          <a:cs typeface="Times New Roman" pitchFamily="18" charset="0"/>
                        </a:rPr>
                        <a:t>-0.42</a:t>
                      </a:r>
                    </a:p>
                  </a:txBody>
                  <a:tcPr/>
                </a:tc>
                <a:tc>
                  <a:txBody>
                    <a:bodyPr/>
                    <a:lstStyle/>
                    <a:p>
                      <a:pPr algn="ctr"/>
                      <a:r>
                        <a:rPr lang="en-US" sz="1400" u="none" dirty="0">
                          <a:latin typeface="+mj-lt"/>
                          <a:cs typeface="Times New Roman" pitchFamily="18" charset="0"/>
                        </a:rPr>
                        <a:t>0.67</a:t>
                      </a:r>
                    </a:p>
                  </a:txBody>
                  <a:tcPr/>
                </a:tc>
                <a:extLst>
                  <a:ext uri="{0D108BD9-81ED-4DB2-BD59-A6C34878D82A}">
                    <a16:rowId xmlns:a16="http://schemas.microsoft.com/office/drawing/2014/main" val="10002"/>
                  </a:ext>
                </a:extLst>
              </a:tr>
              <a:tr h="42742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0.05</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0.14</a:t>
                      </a:r>
                    </a:p>
                  </a:txBody>
                  <a:tcPr/>
                </a:tc>
                <a:tc>
                  <a:txBody>
                    <a:bodyPr/>
                    <a:lstStyle/>
                    <a:p>
                      <a:pPr algn="ctr"/>
                      <a:r>
                        <a:rPr lang="en-US" sz="1400" b="1" dirty="0">
                          <a:solidFill>
                            <a:schemeClr val="tx1"/>
                          </a:solidFill>
                          <a:latin typeface="+mj-lt"/>
                          <a:cs typeface="Times New Roman" pitchFamily="18" charset="0"/>
                        </a:rPr>
                        <a:t>0.09</a:t>
                      </a:r>
                    </a:p>
                  </a:txBody>
                  <a:tcPr/>
                </a:tc>
                <a:tc>
                  <a:txBody>
                    <a:bodyPr/>
                    <a:lstStyle/>
                    <a:p>
                      <a:pPr algn="ctr"/>
                      <a:r>
                        <a:rPr lang="en-US" sz="1400" b="1" dirty="0">
                          <a:solidFill>
                            <a:schemeClr val="tx1"/>
                          </a:solidFill>
                          <a:latin typeface="+mj-lt"/>
                          <a:cs typeface="Times New Roman" pitchFamily="18" charset="0"/>
                        </a:rPr>
                        <a:t>0.07</a:t>
                      </a:r>
                    </a:p>
                  </a:txBody>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56245" y="1488327"/>
            <a:ext cx="6123708" cy="4671994"/>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Strategies adopted that led to outperformance for these two Internally Managed portfolios: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Kept an overall short duration position. Slight overweight to the 3 and 4-year part of the curve and underweight to the 2-year area.  Currently, starting to reduce duration underweight in the Short Duration account.</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Maintaining yield advantage by being slightly overweight in single A or better corporate bonds.  Reduced exposure to BBB.</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Preference for financials over industrials / utility sectors.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Historically low overweight to credit while waiting for better re-entry level.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New purchases done almost exclusively in the primary market to take advantage of reasonable new issue concession.</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Maximized the use of “swing” trades to save on trading costs.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Benefiting from ability to distribute higher losses thanks to Liquidity account earnings.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440779" y="3674496"/>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dirty="0">
                <a:solidFill>
                  <a:srgbClr val="15234A"/>
                </a:solidFill>
                <a:latin typeface="Calibri" panose="020F0502020204030204"/>
                <a:cs typeface="Times New Roman" pitchFamily="18" charset="0"/>
              </a:rPr>
              <a:t>Short Duration </a:t>
            </a: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a:t>
            </a:r>
          </a:p>
        </p:txBody>
      </p:sp>
    </p:spTree>
    <p:extLst>
      <p:ext uri="{BB962C8B-B14F-4D97-AF65-F5344CB8AC3E}">
        <p14:creationId xmlns:p14="http://schemas.microsoft.com/office/powerpoint/2010/main" val="2343700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September 30, 2022</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A1120C7A-99C1-4382-9FD4-CBADFF9CF674}"/>
              </a:ext>
            </a:extLst>
          </p:cNvPr>
          <p:cNvGraphicFramePr>
            <a:graphicFrameLocks noGrp="1"/>
          </p:cNvGraphicFramePr>
          <p:nvPr>
            <p:extLst>
              <p:ext uri="{D42A27DB-BD31-4B8C-83A1-F6EECF244321}">
                <p14:modId xmlns:p14="http://schemas.microsoft.com/office/powerpoint/2010/main" val="1581242005"/>
              </p:ext>
            </p:extLst>
          </p:nvPr>
        </p:nvGraphicFramePr>
        <p:xfrm>
          <a:off x="1035050" y="2072990"/>
          <a:ext cx="10121900" cy="2768733"/>
        </p:xfrm>
        <a:graphic>
          <a:graphicData uri="http://schemas.openxmlformats.org/drawingml/2006/table">
            <a:tbl>
              <a:tblPr/>
              <a:tblGrid>
                <a:gridCol w="1428224">
                  <a:extLst>
                    <a:ext uri="{9D8B030D-6E8A-4147-A177-3AD203B41FA5}">
                      <a16:colId xmlns:a16="http://schemas.microsoft.com/office/drawing/2014/main" val="2611932745"/>
                    </a:ext>
                  </a:extLst>
                </a:gridCol>
                <a:gridCol w="564276">
                  <a:extLst>
                    <a:ext uri="{9D8B030D-6E8A-4147-A177-3AD203B41FA5}">
                      <a16:colId xmlns:a16="http://schemas.microsoft.com/office/drawing/2014/main" val="2140105499"/>
                    </a:ext>
                  </a:extLst>
                </a:gridCol>
                <a:gridCol w="1185936">
                  <a:extLst>
                    <a:ext uri="{9D8B030D-6E8A-4147-A177-3AD203B41FA5}">
                      <a16:colId xmlns:a16="http://schemas.microsoft.com/office/drawing/2014/main" val="3941358525"/>
                    </a:ext>
                  </a:extLst>
                </a:gridCol>
                <a:gridCol w="535584">
                  <a:extLst>
                    <a:ext uri="{9D8B030D-6E8A-4147-A177-3AD203B41FA5}">
                      <a16:colId xmlns:a16="http://schemas.microsoft.com/office/drawing/2014/main" val="2225249688"/>
                    </a:ext>
                  </a:extLst>
                </a:gridCol>
                <a:gridCol w="564276">
                  <a:extLst>
                    <a:ext uri="{9D8B030D-6E8A-4147-A177-3AD203B41FA5}">
                      <a16:colId xmlns:a16="http://schemas.microsoft.com/office/drawing/2014/main" val="1739974595"/>
                    </a:ext>
                  </a:extLst>
                </a:gridCol>
                <a:gridCol w="229536">
                  <a:extLst>
                    <a:ext uri="{9D8B030D-6E8A-4147-A177-3AD203B41FA5}">
                      <a16:colId xmlns:a16="http://schemas.microsoft.com/office/drawing/2014/main" val="3348121656"/>
                    </a:ext>
                  </a:extLst>
                </a:gridCol>
                <a:gridCol w="522832">
                  <a:extLst>
                    <a:ext uri="{9D8B030D-6E8A-4147-A177-3AD203B41FA5}">
                      <a16:colId xmlns:a16="http://schemas.microsoft.com/office/drawing/2014/main" val="1854147636"/>
                    </a:ext>
                  </a:extLst>
                </a:gridCol>
                <a:gridCol w="255040">
                  <a:extLst>
                    <a:ext uri="{9D8B030D-6E8A-4147-A177-3AD203B41FA5}">
                      <a16:colId xmlns:a16="http://schemas.microsoft.com/office/drawing/2014/main" val="3117675517"/>
                    </a:ext>
                  </a:extLst>
                </a:gridCol>
                <a:gridCol w="599344">
                  <a:extLst>
                    <a:ext uri="{9D8B030D-6E8A-4147-A177-3AD203B41FA5}">
                      <a16:colId xmlns:a16="http://schemas.microsoft.com/office/drawing/2014/main" val="2456188560"/>
                    </a:ext>
                  </a:extLst>
                </a:gridCol>
                <a:gridCol w="255040">
                  <a:extLst>
                    <a:ext uri="{9D8B030D-6E8A-4147-A177-3AD203B41FA5}">
                      <a16:colId xmlns:a16="http://schemas.microsoft.com/office/drawing/2014/main" val="771552834"/>
                    </a:ext>
                  </a:extLst>
                </a:gridCol>
                <a:gridCol w="599344">
                  <a:extLst>
                    <a:ext uri="{9D8B030D-6E8A-4147-A177-3AD203B41FA5}">
                      <a16:colId xmlns:a16="http://schemas.microsoft.com/office/drawing/2014/main" val="1338829353"/>
                    </a:ext>
                  </a:extLst>
                </a:gridCol>
                <a:gridCol w="255040">
                  <a:extLst>
                    <a:ext uri="{9D8B030D-6E8A-4147-A177-3AD203B41FA5}">
                      <a16:colId xmlns:a16="http://schemas.microsoft.com/office/drawing/2014/main" val="3729136941"/>
                    </a:ext>
                  </a:extLst>
                </a:gridCol>
                <a:gridCol w="516456">
                  <a:extLst>
                    <a:ext uri="{9D8B030D-6E8A-4147-A177-3AD203B41FA5}">
                      <a16:colId xmlns:a16="http://schemas.microsoft.com/office/drawing/2014/main" val="1891137434"/>
                    </a:ext>
                  </a:extLst>
                </a:gridCol>
                <a:gridCol w="248664">
                  <a:extLst>
                    <a:ext uri="{9D8B030D-6E8A-4147-A177-3AD203B41FA5}">
                      <a16:colId xmlns:a16="http://schemas.microsoft.com/office/drawing/2014/main" val="3002196671"/>
                    </a:ext>
                  </a:extLst>
                </a:gridCol>
                <a:gridCol w="516456">
                  <a:extLst>
                    <a:ext uri="{9D8B030D-6E8A-4147-A177-3AD203B41FA5}">
                      <a16:colId xmlns:a16="http://schemas.microsoft.com/office/drawing/2014/main" val="589625006"/>
                    </a:ext>
                  </a:extLst>
                </a:gridCol>
                <a:gridCol w="248664">
                  <a:extLst>
                    <a:ext uri="{9D8B030D-6E8A-4147-A177-3AD203B41FA5}">
                      <a16:colId xmlns:a16="http://schemas.microsoft.com/office/drawing/2014/main" val="3164714433"/>
                    </a:ext>
                  </a:extLst>
                </a:gridCol>
                <a:gridCol w="516456">
                  <a:extLst>
                    <a:ext uri="{9D8B030D-6E8A-4147-A177-3AD203B41FA5}">
                      <a16:colId xmlns:a16="http://schemas.microsoft.com/office/drawing/2014/main" val="2286545214"/>
                    </a:ext>
                  </a:extLst>
                </a:gridCol>
                <a:gridCol w="325176">
                  <a:extLst>
                    <a:ext uri="{9D8B030D-6E8A-4147-A177-3AD203B41FA5}">
                      <a16:colId xmlns:a16="http://schemas.microsoft.com/office/drawing/2014/main" val="2024271179"/>
                    </a:ext>
                  </a:extLst>
                </a:gridCol>
                <a:gridCol w="506892">
                  <a:extLst>
                    <a:ext uri="{9D8B030D-6E8A-4147-A177-3AD203B41FA5}">
                      <a16:colId xmlns:a16="http://schemas.microsoft.com/office/drawing/2014/main" val="3031946466"/>
                    </a:ext>
                  </a:extLst>
                </a:gridCol>
                <a:gridCol w="248664">
                  <a:extLst>
                    <a:ext uri="{9D8B030D-6E8A-4147-A177-3AD203B41FA5}">
                      <a16:colId xmlns:a16="http://schemas.microsoft.com/office/drawing/2014/main" val="654653925"/>
                    </a:ext>
                  </a:extLst>
                </a:gridCol>
              </a:tblGrid>
              <a:tr h="25002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 of</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Mgr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effectLst/>
                          <a:latin typeface="Arial" panose="020B0604020202020204" pitchFamily="34" charset="0"/>
                        </a:rPr>
                        <a:t>Annualized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7997118"/>
                  </a:ext>
                </a:extLst>
              </a:tr>
              <a:tr h="361139">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Inv. Pool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Market Value</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Rank*</a:t>
                      </a:r>
                    </a:p>
                  </a:txBody>
                  <a:tcPr marL="9525" marR="9525" marT="9525" marB="0" anchor="b">
                    <a:lnL>
                      <a:noFill/>
                    </a:lnL>
                    <a:lnR>
                      <a:noFill/>
                    </a:lnR>
                    <a:lnT>
                      <a:noFill/>
                    </a:lnT>
                    <a:lnB>
                      <a:noFill/>
                    </a:lnB>
                  </a:tcPr>
                </a:tc>
                <a:tc gridSpan="2">
                  <a:txBody>
                    <a:bodyPr/>
                    <a:lstStyle/>
                    <a:p>
                      <a:pPr algn="ctr" fontAlgn="b"/>
                      <a:r>
                        <a:rPr lang="en-US" sz="1000" b="1" i="0" u="none" strike="noStrike">
                          <a:effectLst/>
                          <a:latin typeface="Arial" panose="020B0604020202020204" pitchFamily="34" charset="0"/>
                        </a:rPr>
                        <a:t>1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dirty="0">
                          <a:effectLst/>
                          <a:latin typeface="Arial" panose="020B0604020202020204" pitchFamily="34" charset="0"/>
                        </a:rPr>
                        <a:t>6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18999638"/>
                  </a:ext>
                </a:extLst>
              </a:tr>
              <a:tr h="368547">
                <a:tc>
                  <a:txBody>
                    <a:bodyPr/>
                    <a:lstStyle/>
                    <a:p>
                      <a:pPr algn="l" fontAlgn="b"/>
                      <a:r>
                        <a:rPr lang="en-US" sz="1000" b="1" i="0" u="none" strike="noStrike">
                          <a:effectLst/>
                          <a:latin typeface="Arial" panose="020B0604020202020204" pitchFamily="34" charset="0"/>
                        </a:rPr>
                        <a:t>Galliard</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2.95%</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$1,709,130,832.90</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-3.537%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-3.822%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-6.552%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-11.398%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-5.841%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-1.946%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0.284%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0.830%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1597612"/>
                  </a:ext>
                </a:extLst>
              </a:tr>
              <a:tr h="361139">
                <a:tc>
                  <a:txBody>
                    <a:bodyPr/>
                    <a:lstStyle/>
                    <a:p>
                      <a:pPr algn="l" fontAlgn="b"/>
                      <a:r>
                        <a:rPr lang="en-US" sz="1000" b="1" i="0" u="none" strike="noStrike">
                          <a:effectLst/>
                          <a:latin typeface="Arial" panose="020B0604020202020204" pitchFamily="34" charset="0"/>
                        </a:rPr>
                        <a:t>IR+M</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2.88%</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$1,668,182,277.14</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-3.470%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-3.743%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-6.396%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-11.181%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-5.690%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-1.807%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0.327%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8209507"/>
                  </a:ext>
                </a:extLst>
              </a:tr>
              <a:tr h="344471">
                <a:tc>
                  <a:txBody>
                    <a:bodyPr/>
                    <a:lstStyle/>
                    <a:p>
                      <a:pPr algn="l" fontAlgn="b"/>
                      <a:r>
                        <a:rPr lang="en-US" sz="1000" b="1" i="0" u="none" strike="noStrike">
                          <a:effectLst/>
                          <a:latin typeface="Arial" panose="020B0604020202020204" pitchFamily="34" charset="0"/>
                        </a:rPr>
                        <a:t>MetWest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2.82%</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$1,631,726,598.56</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-3.587%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-4.006%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-6.733%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-11.166%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-5.774%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-1.913%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0.267%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0.701%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8373082"/>
                  </a:ext>
                </a:extLst>
              </a:tr>
              <a:tr h="361139">
                <a:tc>
                  <a:txBody>
                    <a:bodyPr/>
                    <a:lstStyle/>
                    <a:p>
                      <a:pPr algn="l" fontAlgn="b"/>
                      <a:r>
                        <a:rPr lang="en-US" sz="1000" b="1" i="0" u="none" strike="noStrike">
                          <a:effectLst/>
                          <a:latin typeface="Arial" panose="020B0604020202020204" pitchFamily="34" charset="0"/>
                        </a:rPr>
                        <a:t>Sterling Capital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2.56%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$1,482,683,123.58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-3.325%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-3.437%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-6.192%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-10.843%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-5.371%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-1.727%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0.429%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0.898%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81868"/>
                  </a:ext>
                </a:extLst>
              </a:tr>
              <a:tr h="361139">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11.20%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$6,491,722,832.18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effectLst/>
                          <a:latin typeface="Arial" panose="020B0604020202020204" pitchFamily="34" charset="0"/>
                        </a:rPr>
                        <a:t>-3.484%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-3.760%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-6.475%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-11.163%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-5.678%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-1.854%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0.325%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0.810%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4419352"/>
                  </a:ext>
                </a:extLst>
              </a:tr>
              <a:tr h="361139">
                <a:tc>
                  <a:txBody>
                    <a:bodyPr/>
                    <a:lstStyle/>
                    <a:p>
                      <a:pPr algn="l" fontAlgn="b"/>
                      <a:r>
                        <a:rPr lang="en-US" sz="1000" b="1" i="0" u="none" strike="noStrike">
                          <a:solidFill>
                            <a:srgbClr val="0000FF"/>
                          </a:solidFill>
                          <a:effectLst/>
                          <a:latin typeface="Arial" panose="020B0604020202020204" pitchFamily="34" charset="0"/>
                        </a:rPr>
                        <a:t>Benchmark</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-3.478%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-3.842%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-6.662%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-11.488%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-6.097%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-2.332%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-0.062%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0.483%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92091087"/>
                  </a:ext>
                </a:extLst>
              </a:tr>
            </a:tbl>
          </a:graphicData>
        </a:graphic>
      </p:graphicFrame>
    </p:spTree>
    <p:extLst>
      <p:ext uri="{BB962C8B-B14F-4D97-AF65-F5344CB8AC3E}">
        <p14:creationId xmlns:p14="http://schemas.microsoft.com/office/powerpoint/2010/main" val="44666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September 30, 2022</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27901" y="6042582"/>
            <a:ext cx="32111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6" name="Table 5">
            <a:extLst>
              <a:ext uri="{FF2B5EF4-FFF2-40B4-BE49-F238E27FC236}">
                <a16:creationId xmlns:a16="http://schemas.microsoft.com/office/drawing/2014/main" id="{E7092C83-0DC0-457C-89B5-B42B76117FCF}"/>
              </a:ext>
            </a:extLst>
          </p:cNvPr>
          <p:cNvGraphicFramePr>
            <a:graphicFrameLocks noGrp="1"/>
          </p:cNvGraphicFramePr>
          <p:nvPr>
            <p:extLst>
              <p:ext uri="{D42A27DB-BD31-4B8C-83A1-F6EECF244321}">
                <p14:modId xmlns:p14="http://schemas.microsoft.com/office/powerpoint/2010/main" val="633145947"/>
              </p:ext>
            </p:extLst>
          </p:nvPr>
        </p:nvGraphicFramePr>
        <p:xfrm>
          <a:off x="527901" y="1498060"/>
          <a:ext cx="11038294" cy="4406628"/>
        </p:xfrm>
        <a:graphic>
          <a:graphicData uri="http://schemas.openxmlformats.org/drawingml/2006/table">
            <a:tbl>
              <a:tblPr/>
              <a:tblGrid>
                <a:gridCol w="1170450">
                  <a:extLst>
                    <a:ext uri="{9D8B030D-6E8A-4147-A177-3AD203B41FA5}">
                      <a16:colId xmlns:a16="http://schemas.microsoft.com/office/drawing/2014/main" val="3740912544"/>
                    </a:ext>
                  </a:extLst>
                </a:gridCol>
                <a:gridCol w="462433">
                  <a:extLst>
                    <a:ext uri="{9D8B030D-6E8A-4147-A177-3AD203B41FA5}">
                      <a16:colId xmlns:a16="http://schemas.microsoft.com/office/drawing/2014/main" val="1172218041"/>
                    </a:ext>
                  </a:extLst>
                </a:gridCol>
                <a:gridCol w="971892">
                  <a:extLst>
                    <a:ext uri="{9D8B030D-6E8A-4147-A177-3AD203B41FA5}">
                      <a16:colId xmlns:a16="http://schemas.microsoft.com/office/drawing/2014/main" val="433122287"/>
                    </a:ext>
                  </a:extLst>
                </a:gridCol>
                <a:gridCol w="438919">
                  <a:extLst>
                    <a:ext uri="{9D8B030D-6E8A-4147-A177-3AD203B41FA5}">
                      <a16:colId xmlns:a16="http://schemas.microsoft.com/office/drawing/2014/main" val="2993316550"/>
                    </a:ext>
                  </a:extLst>
                </a:gridCol>
                <a:gridCol w="462433">
                  <a:extLst>
                    <a:ext uri="{9D8B030D-6E8A-4147-A177-3AD203B41FA5}">
                      <a16:colId xmlns:a16="http://schemas.microsoft.com/office/drawing/2014/main" val="1979564774"/>
                    </a:ext>
                  </a:extLst>
                </a:gridCol>
                <a:gridCol w="188107">
                  <a:extLst>
                    <a:ext uri="{9D8B030D-6E8A-4147-A177-3AD203B41FA5}">
                      <a16:colId xmlns:a16="http://schemas.microsoft.com/office/drawing/2014/main" val="4240084413"/>
                    </a:ext>
                  </a:extLst>
                </a:gridCol>
                <a:gridCol w="428469">
                  <a:extLst>
                    <a:ext uri="{9D8B030D-6E8A-4147-A177-3AD203B41FA5}">
                      <a16:colId xmlns:a16="http://schemas.microsoft.com/office/drawing/2014/main" val="3165623132"/>
                    </a:ext>
                  </a:extLst>
                </a:gridCol>
                <a:gridCol w="209009">
                  <a:extLst>
                    <a:ext uri="{9D8B030D-6E8A-4147-A177-3AD203B41FA5}">
                      <a16:colId xmlns:a16="http://schemas.microsoft.com/office/drawing/2014/main" val="1607299994"/>
                    </a:ext>
                  </a:extLst>
                </a:gridCol>
                <a:gridCol w="491171">
                  <a:extLst>
                    <a:ext uri="{9D8B030D-6E8A-4147-A177-3AD203B41FA5}">
                      <a16:colId xmlns:a16="http://schemas.microsoft.com/office/drawing/2014/main" val="1263102652"/>
                    </a:ext>
                  </a:extLst>
                </a:gridCol>
                <a:gridCol w="209009">
                  <a:extLst>
                    <a:ext uri="{9D8B030D-6E8A-4147-A177-3AD203B41FA5}">
                      <a16:colId xmlns:a16="http://schemas.microsoft.com/office/drawing/2014/main" val="300866080"/>
                    </a:ext>
                  </a:extLst>
                </a:gridCol>
                <a:gridCol w="491171">
                  <a:extLst>
                    <a:ext uri="{9D8B030D-6E8A-4147-A177-3AD203B41FA5}">
                      <a16:colId xmlns:a16="http://schemas.microsoft.com/office/drawing/2014/main" val="2424259489"/>
                    </a:ext>
                  </a:extLst>
                </a:gridCol>
                <a:gridCol w="209009">
                  <a:extLst>
                    <a:ext uri="{9D8B030D-6E8A-4147-A177-3AD203B41FA5}">
                      <a16:colId xmlns:a16="http://schemas.microsoft.com/office/drawing/2014/main" val="3351984726"/>
                    </a:ext>
                  </a:extLst>
                </a:gridCol>
                <a:gridCol w="423244">
                  <a:extLst>
                    <a:ext uri="{9D8B030D-6E8A-4147-A177-3AD203B41FA5}">
                      <a16:colId xmlns:a16="http://schemas.microsoft.com/office/drawing/2014/main" val="3169299361"/>
                    </a:ext>
                  </a:extLst>
                </a:gridCol>
                <a:gridCol w="203784">
                  <a:extLst>
                    <a:ext uri="{9D8B030D-6E8A-4147-A177-3AD203B41FA5}">
                      <a16:colId xmlns:a16="http://schemas.microsoft.com/office/drawing/2014/main" val="1445890823"/>
                    </a:ext>
                  </a:extLst>
                </a:gridCol>
                <a:gridCol w="423244">
                  <a:extLst>
                    <a:ext uri="{9D8B030D-6E8A-4147-A177-3AD203B41FA5}">
                      <a16:colId xmlns:a16="http://schemas.microsoft.com/office/drawing/2014/main" val="4243105062"/>
                    </a:ext>
                  </a:extLst>
                </a:gridCol>
                <a:gridCol w="203784">
                  <a:extLst>
                    <a:ext uri="{9D8B030D-6E8A-4147-A177-3AD203B41FA5}">
                      <a16:colId xmlns:a16="http://schemas.microsoft.com/office/drawing/2014/main" val="1080162223"/>
                    </a:ext>
                  </a:extLst>
                </a:gridCol>
                <a:gridCol w="423244">
                  <a:extLst>
                    <a:ext uri="{9D8B030D-6E8A-4147-A177-3AD203B41FA5}">
                      <a16:colId xmlns:a16="http://schemas.microsoft.com/office/drawing/2014/main" val="1202554304"/>
                    </a:ext>
                  </a:extLst>
                </a:gridCol>
                <a:gridCol w="266486">
                  <a:extLst>
                    <a:ext uri="{9D8B030D-6E8A-4147-A177-3AD203B41FA5}">
                      <a16:colId xmlns:a16="http://schemas.microsoft.com/office/drawing/2014/main" val="1831796449"/>
                    </a:ext>
                  </a:extLst>
                </a:gridCol>
                <a:gridCol w="415406">
                  <a:extLst>
                    <a:ext uri="{9D8B030D-6E8A-4147-A177-3AD203B41FA5}">
                      <a16:colId xmlns:a16="http://schemas.microsoft.com/office/drawing/2014/main" val="1575074373"/>
                    </a:ext>
                  </a:extLst>
                </a:gridCol>
                <a:gridCol w="203784">
                  <a:extLst>
                    <a:ext uri="{9D8B030D-6E8A-4147-A177-3AD203B41FA5}">
                      <a16:colId xmlns:a16="http://schemas.microsoft.com/office/drawing/2014/main" val="2538705763"/>
                    </a:ext>
                  </a:extLst>
                </a:gridCol>
                <a:gridCol w="423244">
                  <a:extLst>
                    <a:ext uri="{9D8B030D-6E8A-4147-A177-3AD203B41FA5}">
                      <a16:colId xmlns:a16="http://schemas.microsoft.com/office/drawing/2014/main" val="2904133598"/>
                    </a:ext>
                  </a:extLst>
                </a:gridCol>
                <a:gridCol w="203784">
                  <a:extLst>
                    <a:ext uri="{9D8B030D-6E8A-4147-A177-3AD203B41FA5}">
                      <a16:colId xmlns:a16="http://schemas.microsoft.com/office/drawing/2014/main" val="3925090987"/>
                    </a:ext>
                  </a:extLst>
                </a:gridCol>
                <a:gridCol w="501622">
                  <a:extLst>
                    <a:ext uri="{9D8B030D-6E8A-4147-A177-3AD203B41FA5}">
                      <a16:colId xmlns:a16="http://schemas.microsoft.com/office/drawing/2014/main" val="1793340289"/>
                    </a:ext>
                  </a:extLst>
                </a:gridCol>
                <a:gridCol w="203784">
                  <a:extLst>
                    <a:ext uri="{9D8B030D-6E8A-4147-A177-3AD203B41FA5}">
                      <a16:colId xmlns:a16="http://schemas.microsoft.com/office/drawing/2014/main" val="1710399367"/>
                    </a:ext>
                  </a:extLst>
                </a:gridCol>
                <a:gridCol w="501622">
                  <a:extLst>
                    <a:ext uri="{9D8B030D-6E8A-4147-A177-3AD203B41FA5}">
                      <a16:colId xmlns:a16="http://schemas.microsoft.com/office/drawing/2014/main" val="39679859"/>
                    </a:ext>
                  </a:extLst>
                </a:gridCol>
                <a:gridCol w="203784">
                  <a:extLst>
                    <a:ext uri="{9D8B030D-6E8A-4147-A177-3AD203B41FA5}">
                      <a16:colId xmlns:a16="http://schemas.microsoft.com/office/drawing/2014/main" val="3576200722"/>
                    </a:ext>
                  </a:extLst>
                </a:gridCol>
                <a:gridCol w="501622">
                  <a:extLst>
                    <a:ext uri="{9D8B030D-6E8A-4147-A177-3AD203B41FA5}">
                      <a16:colId xmlns:a16="http://schemas.microsoft.com/office/drawing/2014/main" val="1483684760"/>
                    </a:ext>
                  </a:extLst>
                </a:gridCol>
                <a:gridCol w="203784">
                  <a:extLst>
                    <a:ext uri="{9D8B030D-6E8A-4147-A177-3AD203B41FA5}">
                      <a16:colId xmlns:a16="http://schemas.microsoft.com/office/drawing/2014/main" val="941538468"/>
                    </a:ext>
                  </a:extLst>
                </a:gridCol>
              </a:tblGrid>
              <a:tr h="270323">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 of</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Market Value</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Mgr </a:t>
                      </a: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800" b="1" i="0" u="none" strike="noStrike">
                          <a:effectLst/>
                          <a:latin typeface="Arial" panose="020B0604020202020204" pitchFamily="34" charset="0"/>
                        </a:rPr>
                        <a:t>Annualized</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236025"/>
                  </a:ext>
                </a:extLst>
              </a:tr>
              <a:tr h="270323">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Inv. Pool</a:t>
                      </a:r>
                    </a:p>
                  </a:txBody>
                  <a:tcPr marL="7426" marR="7426" marT="7426" marB="0" anchor="b">
                    <a:lnL>
                      <a:noFill/>
                    </a:lnL>
                    <a:lnR>
                      <a:noFill/>
                    </a:lnR>
                    <a:lnT>
                      <a:noFill/>
                    </a:lnT>
                    <a:lnB>
                      <a:noFill/>
                    </a:lnB>
                  </a:tcPr>
                </a:tc>
                <a:tc>
                  <a:txBody>
                    <a:bodyPr/>
                    <a:lstStyle/>
                    <a:p>
                      <a:pPr algn="ctr"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Rank*</a:t>
                      </a:r>
                    </a:p>
                  </a:txBody>
                  <a:tcPr marL="7426" marR="7426" marT="7426" marB="0" anchor="b">
                    <a:lnL>
                      <a:noFill/>
                    </a:lnL>
                    <a:lnR>
                      <a:noFill/>
                    </a:lnR>
                    <a:lnT>
                      <a:noFill/>
                    </a:lnT>
                    <a:lnB>
                      <a:noFill/>
                    </a:lnB>
                  </a:tcPr>
                </a:tc>
                <a:tc gridSpan="2">
                  <a:txBody>
                    <a:bodyPr/>
                    <a:lstStyle/>
                    <a:p>
                      <a:pPr algn="ctr" fontAlgn="b"/>
                      <a:r>
                        <a:rPr lang="en-US" sz="800" b="1" i="0" u="none" strike="noStrike">
                          <a:effectLst/>
                          <a:latin typeface="Arial" panose="020B0604020202020204" pitchFamily="34" charset="0"/>
                        </a:rPr>
                        <a:t>1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dirty="0">
                          <a:effectLst/>
                          <a:latin typeface="Arial" panose="020B0604020202020204" pitchFamily="34" charset="0"/>
                        </a:rPr>
                        <a:t>1 Year</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800" b="1" i="0" u="none" strike="noStrike" dirty="0">
                          <a:effectLst/>
                          <a:latin typeface="Arial" panose="020B0604020202020204" pitchFamily="34" charset="0"/>
                        </a:rPr>
                        <a:t>2 Year</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700847"/>
                  </a:ext>
                </a:extLst>
              </a:tr>
              <a:tr h="270323">
                <a:tc>
                  <a:txBody>
                    <a:bodyPr/>
                    <a:lstStyle/>
                    <a:p>
                      <a:pPr algn="l" fontAlgn="b"/>
                      <a:r>
                        <a:rPr lang="en-US" sz="800" b="1" i="0" u="none" strike="noStrike">
                          <a:effectLst/>
                          <a:latin typeface="Arial" panose="020B0604020202020204" pitchFamily="34" charset="0"/>
                        </a:rPr>
                        <a:t>Galliard</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3.04%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$1,762,332,700.34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-4.492%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-9.261%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-14.439%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-7.822%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-2.628%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0.271%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1.012%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1.356%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5587470"/>
                  </a:ext>
                </a:extLst>
              </a:tr>
              <a:tr h="270323">
                <a:tc>
                  <a:txBody>
                    <a:bodyPr/>
                    <a:lstStyle/>
                    <a:p>
                      <a:pPr algn="l" fontAlgn="b"/>
                      <a:r>
                        <a:rPr lang="en-US" sz="800" b="1" i="0" u="none" strike="noStrike">
                          <a:effectLst/>
                          <a:latin typeface="Arial" panose="020B0604020202020204" pitchFamily="34" charset="0"/>
                        </a:rPr>
                        <a:t>Fidelity</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3.03%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$1,753,775,852.25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-4.331%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-9.247%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-14.006%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-7.622%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-2.606%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1.012%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1.141%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7155062"/>
                  </a:ext>
                </a:extLst>
              </a:tr>
              <a:tr h="270323">
                <a:tc>
                  <a:txBody>
                    <a:bodyPr/>
                    <a:lstStyle/>
                    <a:p>
                      <a:pPr algn="l" fontAlgn="b"/>
                      <a:r>
                        <a:rPr lang="en-US" sz="800" b="1" i="0" u="none" strike="noStrike">
                          <a:effectLst/>
                          <a:latin typeface="Arial" panose="020B0604020202020204" pitchFamily="34" charset="0"/>
                        </a:rPr>
                        <a:t>Sterling Capital</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2.87%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$1,665,836,388.60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-4.312%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-8.642%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-13.952%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-2.601%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0.275%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2103106"/>
                  </a:ext>
                </a:extLst>
              </a:tr>
              <a:tr h="270323">
                <a:tc>
                  <a:txBody>
                    <a:bodyPr/>
                    <a:lstStyle/>
                    <a:p>
                      <a:pPr algn="l" fontAlgn="b"/>
                      <a:r>
                        <a:rPr lang="en-US" sz="800" b="1" i="0" u="none" strike="noStrike">
                          <a:effectLst/>
                          <a:latin typeface="Arial" panose="020B0604020202020204" pitchFamily="34" charset="0"/>
                        </a:rPr>
                        <a:t>Wells Capital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2.59%</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$1,503,466,799.10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-9.508%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-14.652%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-2.763%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1118196"/>
                  </a:ext>
                </a:extLst>
              </a:tr>
              <a:tr h="270323">
                <a:tc>
                  <a:txBody>
                    <a:bodyPr/>
                    <a:lstStyle/>
                    <a:p>
                      <a:pPr algn="l" fontAlgn="b"/>
                      <a:r>
                        <a:rPr lang="en-US" sz="800" b="1" i="0" u="none" strike="noStrike">
                          <a:effectLst/>
                          <a:latin typeface="Arial" panose="020B0604020202020204" pitchFamily="34" charset="0"/>
                        </a:rPr>
                        <a:t>Blackrock</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$1,430,067,104.07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-4.853%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-9.347%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-14.761%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2.966%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4898581"/>
                  </a:ext>
                </a:extLst>
              </a:tr>
              <a:tr h="270323">
                <a:tc>
                  <a:txBody>
                    <a:bodyPr/>
                    <a:lstStyle/>
                    <a:p>
                      <a:pPr algn="l" fontAlgn="b"/>
                      <a:r>
                        <a:rPr lang="en-US" sz="800" b="1" i="0" u="none" strike="noStrike">
                          <a:effectLst/>
                          <a:latin typeface="Arial" panose="020B0604020202020204" pitchFamily="34" charset="0"/>
                        </a:rPr>
                        <a:t>Manulife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$1,408,886,035.65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-9.148%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-14.218%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-7.623%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0.895%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8973060"/>
                  </a:ext>
                </a:extLst>
              </a:tr>
              <a:tr h="270323">
                <a:tc>
                  <a:txBody>
                    <a:bodyPr/>
                    <a:lstStyle/>
                    <a:p>
                      <a:pPr algn="l" fontAlgn="b"/>
                      <a:r>
                        <a:rPr lang="en-US" sz="800" b="1" i="0" u="none" strike="noStrike">
                          <a:effectLst/>
                          <a:latin typeface="Arial" panose="020B0604020202020204" pitchFamily="34" charset="0"/>
                        </a:rPr>
                        <a:t>Amundi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2.06%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$1,195,411,324.04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-4.967%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-9.457%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-14.917%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-7.756%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9447504"/>
                  </a:ext>
                </a:extLst>
              </a:tr>
              <a:tr h="270323">
                <a:tc>
                  <a:txBody>
                    <a:bodyPr/>
                    <a:lstStyle/>
                    <a:p>
                      <a:pPr algn="l" fontAlgn="b"/>
                      <a:r>
                        <a:rPr lang="en-US" sz="800" b="1" i="0" u="none" strike="noStrike">
                          <a:effectLst/>
                          <a:latin typeface="Arial" panose="020B0604020202020204" pitchFamily="34" charset="0"/>
                        </a:rPr>
                        <a:t>Goldman Sachs</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1.94%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$1,123,477,052.96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-4.637%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-5.042%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-9.425%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-14.440%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-7.868%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0.114%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4.204%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9033147"/>
                  </a:ext>
                </a:extLst>
              </a:tr>
              <a:tr h="270323">
                <a:tc>
                  <a:txBody>
                    <a:bodyPr/>
                    <a:lstStyle/>
                    <a:p>
                      <a:pPr algn="l" fontAlgn="b"/>
                      <a:r>
                        <a:rPr lang="en-US" sz="800" b="1" i="0" u="none" strike="noStrike">
                          <a:effectLst/>
                          <a:latin typeface="Arial" panose="020B0604020202020204" pitchFamily="34" charset="0"/>
                        </a:rPr>
                        <a:t>PGIM</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1.86%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$1,078,125,145.32</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-9.617%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-15.251%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-7.916%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-3.235%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325991"/>
                  </a:ext>
                </a:extLst>
              </a:tr>
              <a:tr h="270323">
                <a:tc>
                  <a:txBody>
                    <a:bodyPr/>
                    <a:lstStyle/>
                    <a:p>
                      <a:pPr algn="l" fontAlgn="b"/>
                      <a:r>
                        <a:rPr lang="en-US" sz="800" b="1" i="0" u="none" strike="noStrike">
                          <a:effectLst/>
                          <a:latin typeface="Arial" panose="020B0604020202020204" pitchFamily="34" charset="0"/>
                        </a:rPr>
                        <a:t>Western Asset</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$1,006,120,840.96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-4.790%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-9.313%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-14.326%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-3.020%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0.879%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3.341%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269048"/>
                  </a:ext>
                </a:extLst>
              </a:tr>
              <a:tr h="270323">
                <a:tc>
                  <a:txBody>
                    <a:bodyPr/>
                    <a:lstStyle/>
                    <a:p>
                      <a:pPr algn="l" fontAlgn="b"/>
                      <a:r>
                        <a:rPr lang="en-US" sz="800" b="1" i="0" u="none" strike="noStrike">
                          <a:effectLst/>
                          <a:latin typeface="Arial" panose="020B0604020202020204" pitchFamily="34" charset="0"/>
                        </a:rPr>
                        <a:t>Nuveen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$580,053,135.87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-4.210%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-4.613%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-9.072%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-13.999%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0.707%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4259067"/>
                  </a:ext>
                </a:extLst>
              </a:tr>
              <a:tr h="270323">
                <a:tc>
                  <a:txBody>
                    <a:bodyPr/>
                    <a:lstStyle/>
                    <a:p>
                      <a:pPr algn="l" fontAlgn="b"/>
                      <a:r>
                        <a:rPr lang="en-US" sz="800" b="1" i="0" u="none" strike="noStrike">
                          <a:effectLst/>
                          <a:latin typeface="Arial" panose="020B0604020202020204" pitchFamily="34" charset="0"/>
                        </a:rPr>
                        <a:t>Insight Investment</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0.36%</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$208,530,461.88</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-4.546%</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-4.759%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-9.510%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-14.697%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-7.854%</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-3.042%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-0.097%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0.676%</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1.009%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51081"/>
                  </a:ext>
                </a:extLst>
              </a:tr>
              <a:tr h="351783">
                <a:tc>
                  <a:txBody>
                    <a:bodyPr/>
                    <a:lstStyle/>
                    <a:p>
                      <a:pPr algn="l" fontAlgn="b"/>
                      <a:r>
                        <a:rPr lang="en-US" sz="800" b="1" i="0" u="none" strike="noStrike">
                          <a:effectLst/>
                          <a:latin typeface="Arial" panose="020B0604020202020204" pitchFamily="34" charset="0"/>
                        </a:rPr>
                        <a:t>Total</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25.40%</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$14,716,082,841.04</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-4.423%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-4.841%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-9.266%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-14.458%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-7.657%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-2.822%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0.075%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0.878%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1.113%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2.959%</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3.340%</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4.147%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4917811"/>
                  </a:ext>
                </a:extLst>
              </a:tr>
              <a:tr h="270323">
                <a:tc>
                  <a:txBody>
                    <a:bodyPr/>
                    <a:lstStyle/>
                    <a:p>
                      <a:pPr algn="l" fontAlgn="b"/>
                      <a:r>
                        <a:rPr lang="en-US" sz="800" b="1" i="0" u="none" strike="noStrike">
                          <a:solidFill>
                            <a:srgbClr val="0000FF"/>
                          </a:solidFill>
                          <a:effectLst/>
                          <a:latin typeface="Arial" panose="020B0604020202020204" pitchFamily="34" charset="0"/>
                        </a:rPr>
                        <a:t>Benchmark</a:t>
                      </a:r>
                    </a:p>
                  </a:txBody>
                  <a:tcPr marL="7426" marR="7426" marT="7426" marB="0" anchor="b">
                    <a:lnL>
                      <a:noFill/>
                    </a:lnL>
                    <a:lnR>
                      <a:noFill/>
                    </a:lnR>
                    <a:lnT>
                      <a:noFill/>
                    </a:lnT>
                    <a:lnB>
                      <a:noFill/>
                    </a:lnB>
                  </a:tcPr>
                </a:tc>
                <a:tc>
                  <a:txBody>
                    <a:bodyPr/>
                    <a:lstStyle/>
                    <a:p>
                      <a:pPr algn="l"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-4.321%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-4.752%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dirty="0">
                          <a:solidFill>
                            <a:srgbClr val="0000FF"/>
                          </a:solidFill>
                          <a:effectLst/>
                          <a:latin typeface="Arial" panose="020B0604020202020204" pitchFamily="34" charset="0"/>
                        </a:rPr>
                        <a:t>-9.223%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-14.600%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-8.002%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-3.256%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-0.270%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0.542%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0.890%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2.736%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3.084%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3.966%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1214168"/>
                  </a:ext>
                </a:extLst>
              </a:tr>
            </a:tbl>
          </a:graphicData>
        </a:graphic>
      </p:graphicFrame>
    </p:spTree>
    <p:extLst>
      <p:ext uri="{BB962C8B-B14F-4D97-AF65-F5344CB8AC3E}">
        <p14:creationId xmlns:p14="http://schemas.microsoft.com/office/powerpoint/2010/main" val="2149347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(September 30, 2022)</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id="{E6640015-3652-4867-B04C-3BB394BC9348}"/>
              </a:ext>
            </a:extLst>
          </p:cNvPr>
          <p:cNvGraphicFramePr>
            <a:graphicFrameLocks noChangeAspect="1"/>
          </p:cNvGraphicFramePr>
          <p:nvPr>
            <p:extLst>
              <p:ext uri="{D42A27DB-BD31-4B8C-83A1-F6EECF244321}">
                <p14:modId xmlns:p14="http://schemas.microsoft.com/office/powerpoint/2010/main" val="2771572135"/>
              </p:ext>
            </p:extLst>
          </p:nvPr>
        </p:nvGraphicFramePr>
        <p:xfrm>
          <a:off x="1627464" y="1359018"/>
          <a:ext cx="9169167" cy="4965582"/>
        </p:xfrm>
        <a:graphic>
          <a:graphicData uri="http://schemas.openxmlformats.org/presentationml/2006/ole">
            <mc:AlternateContent xmlns:mc="http://schemas.openxmlformats.org/markup-compatibility/2006">
              <mc:Choice xmlns:v="urn:schemas-microsoft-com:vml" Requires="v">
                <p:oleObj spid="_x0000_s5142" name="Worksheet" r:id="rId3" imgW="7458173" imgH="5791303" progId="Excel.Sheet.12">
                  <p:embed/>
                </p:oleObj>
              </mc:Choice>
              <mc:Fallback>
                <p:oleObj name="Worksheet" r:id="rId3" imgW="7458173" imgH="5791303" progId="Excel.Sheet.12">
                  <p:embed/>
                  <p:pic>
                    <p:nvPicPr>
                      <p:cNvPr id="0" name=""/>
                      <p:cNvPicPr/>
                      <p:nvPr/>
                    </p:nvPicPr>
                    <p:blipFill>
                      <a:blip r:embed="rId4"/>
                      <a:stretch>
                        <a:fillRect/>
                      </a:stretch>
                    </p:blipFill>
                    <p:spPr>
                      <a:xfrm>
                        <a:off x="1627464" y="1359018"/>
                        <a:ext cx="9169167" cy="4965582"/>
                      </a:xfrm>
                      <a:prstGeom prst="rect">
                        <a:avLst/>
                      </a:prstGeom>
                    </p:spPr>
                  </p:pic>
                </p:oleObj>
              </mc:Fallback>
            </mc:AlternateContent>
          </a:graphicData>
        </a:graphic>
      </p:graphicFrame>
    </p:spTree>
    <p:extLst>
      <p:ext uri="{BB962C8B-B14F-4D97-AF65-F5344CB8AC3E}">
        <p14:creationId xmlns:p14="http://schemas.microsoft.com/office/powerpoint/2010/main" val="25464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Long Duration </a:t>
            </a:r>
            <a:r>
              <a:rPr lang="en-US" sz="2700" b="1" dirty="0"/>
              <a:t>(September 30, 2022)</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AE338B75-00E9-43BB-AA7E-64E55D098D7B}"/>
              </a:ext>
            </a:extLst>
          </p:cNvPr>
          <p:cNvGraphicFramePr>
            <a:graphicFrameLocks noGrp="1"/>
          </p:cNvGraphicFramePr>
          <p:nvPr>
            <p:ph idx="1"/>
            <p:extLst>
              <p:ext uri="{D42A27DB-BD31-4B8C-83A1-F6EECF244321}">
                <p14:modId xmlns:p14="http://schemas.microsoft.com/office/powerpoint/2010/main" val="946477830"/>
              </p:ext>
            </p:extLst>
          </p:nvPr>
        </p:nvGraphicFramePr>
        <p:xfrm>
          <a:off x="1230385" y="1283517"/>
          <a:ext cx="9731229" cy="4941989"/>
        </p:xfrm>
        <a:graphic>
          <a:graphicData uri="http://schemas.openxmlformats.org/drawingml/2006/table">
            <a:tbl>
              <a:tblPr/>
              <a:tblGrid>
                <a:gridCol w="913800">
                  <a:extLst>
                    <a:ext uri="{9D8B030D-6E8A-4147-A177-3AD203B41FA5}">
                      <a16:colId xmlns:a16="http://schemas.microsoft.com/office/drawing/2014/main" val="4099995524"/>
                    </a:ext>
                  </a:extLst>
                </a:gridCol>
                <a:gridCol w="751675">
                  <a:extLst>
                    <a:ext uri="{9D8B030D-6E8A-4147-A177-3AD203B41FA5}">
                      <a16:colId xmlns:a16="http://schemas.microsoft.com/office/drawing/2014/main" val="2777101196"/>
                    </a:ext>
                  </a:extLst>
                </a:gridCol>
                <a:gridCol w="751675">
                  <a:extLst>
                    <a:ext uri="{9D8B030D-6E8A-4147-A177-3AD203B41FA5}">
                      <a16:colId xmlns:a16="http://schemas.microsoft.com/office/drawing/2014/main" val="1392328141"/>
                    </a:ext>
                  </a:extLst>
                </a:gridCol>
                <a:gridCol w="766411">
                  <a:extLst>
                    <a:ext uri="{9D8B030D-6E8A-4147-A177-3AD203B41FA5}">
                      <a16:colId xmlns:a16="http://schemas.microsoft.com/office/drawing/2014/main" val="3308344635"/>
                    </a:ext>
                  </a:extLst>
                </a:gridCol>
                <a:gridCol w="751675">
                  <a:extLst>
                    <a:ext uri="{9D8B030D-6E8A-4147-A177-3AD203B41FA5}">
                      <a16:colId xmlns:a16="http://schemas.microsoft.com/office/drawing/2014/main" val="822646738"/>
                    </a:ext>
                  </a:extLst>
                </a:gridCol>
                <a:gridCol w="810628">
                  <a:extLst>
                    <a:ext uri="{9D8B030D-6E8A-4147-A177-3AD203B41FA5}">
                      <a16:colId xmlns:a16="http://schemas.microsoft.com/office/drawing/2014/main" val="3831219680"/>
                    </a:ext>
                  </a:extLst>
                </a:gridCol>
                <a:gridCol w="1050132">
                  <a:extLst>
                    <a:ext uri="{9D8B030D-6E8A-4147-A177-3AD203B41FA5}">
                      <a16:colId xmlns:a16="http://schemas.microsoft.com/office/drawing/2014/main" val="2731476223"/>
                    </a:ext>
                  </a:extLst>
                </a:gridCol>
                <a:gridCol w="810628">
                  <a:extLst>
                    <a:ext uri="{9D8B030D-6E8A-4147-A177-3AD203B41FA5}">
                      <a16:colId xmlns:a16="http://schemas.microsoft.com/office/drawing/2014/main" val="3256774316"/>
                    </a:ext>
                  </a:extLst>
                </a:gridCol>
                <a:gridCol w="795889">
                  <a:extLst>
                    <a:ext uri="{9D8B030D-6E8A-4147-A177-3AD203B41FA5}">
                      <a16:colId xmlns:a16="http://schemas.microsoft.com/office/drawing/2014/main" val="1778031621"/>
                    </a:ext>
                  </a:extLst>
                </a:gridCol>
                <a:gridCol w="751675">
                  <a:extLst>
                    <a:ext uri="{9D8B030D-6E8A-4147-A177-3AD203B41FA5}">
                      <a16:colId xmlns:a16="http://schemas.microsoft.com/office/drawing/2014/main" val="3592924182"/>
                    </a:ext>
                  </a:extLst>
                </a:gridCol>
                <a:gridCol w="825366">
                  <a:extLst>
                    <a:ext uri="{9D8B030D-6E8A-4147-A177-3AD203B41FA5}">
                      <a16:colId xmlns:a16="http://schemas.microsoft.com/office/drawing/2014/main" val="1219078004"/>
                    </a:ext>
                  </a:extLst>
                </a:gridCol>
                <a:gridCol w="751675">
                  <a:extLst>
                    <a:ext uri="{9D8B030D-6E8A-4147-A177-3AD203B41FA5}">
                      <a16:colId xmlns:a16="http://schemas.microsoft.com/office/drawing/2014/main" val="1381665117"/>
                    </a:ext>
                  </a:extLst>
                </a:gridCol>
              </a:tblGrid>
              <a:tr h="215026">
                <a:tc gridSpan="2">
                  <a:txBody>
                    <a:bodyPr/>
                    <a:lstStyle/>
                    <a:p>
                      <a:pPr algn="l" fontAlgn="b"/>
                      <a:r>
                        <a:rPr lang="en-US" sz="1000" b="1" i="0" u="none" strike="noStrike" dirty="0">
                          <a:solidFill>
                            <a:srgbClr val="000000"/>
                          </a:solidFill>
                          <a:effectLst/>
                          <a:latin typeface="Calibri" panose="020F0502020204030204" pitchFamily="34" charset="0"/>
                        </a:rPr>
                        <a:t>LONG DURATION</a:t>
                      </a:r>
                    </a:p>
                  </a:txBody>
                  <a:tcPr marL="9005" marR="9005" marT="900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gridSpan="2">
                  <a:txBody>
                    <a:bodyPr/>
                    <a:lstStyle/>
                    <a:p>
                      <a:pPr algn="l" fontAlgn="b"/>
                      <a:r>
                        <a:rPr lang="fr-FR" sz="900" b="0" i="0" u="none" strike="noStrike" dirty="0">
                          <a:solidFill>
                            <a:srgbClr val="000000"/>
                          </a:solidFill>
                          <a:effectLst/>
                          <a:latin typeface="Arial" panose="020B0604020202020204" pitchFamily="34" charset="0"/>
                        </a:rPr>
                        <a:t>Danger Zone 6 - 8 </a:t>
                      </a:r>
                      <a:r>
                        <a:rPr lang="fr-FR" sz="900" b="0" i="0" u="none" strike="noStrike" dirty="0" err="1">
                          <a:solidFill>
                            <a:srgbClr val="000000"/>
                          </a:solidFill>
                          <a:effectLst/>
                          <a:latin typeface="Arial" panose="020B0604020202020204" pitchFamily="34" charset="0"/>
                        </a:rPr>
                        <a:t>Months</a:t>
                      </a:r>
                      <a:endParaRPr lang="fr-FR" sz="900" b="0" i="0" u="none" strike="noStrike" dirty="0">
                        <a:solidFill>
                          <a:srgbClr val="000000"/>
                        </a:solidFill>
                        <a:effectLst/>
                        <a:latin typeface="Arial" panose="020B0604020202020204" pitchFamily="34" charset="0"/>
                      </a:endParaRPr>
                    </a:p>
                  </a:txBody>
                  <a:tcPr marL="9005" marR="9005" marT="9005"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extLst>
                  <a:ext uri="{0D108BD9-81ED-4DB2-BD59-A6C34878D82A}">
                    <a16:rowId xmlns:a16="http://schemas.microsoft.com/office/drawing/2014/main" val="3354873692"/>
                  </a:ext>
                </a:extLst>
              </a:tr>
              <a:tr h="184951">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for 9 Months</a:t>
                      </a: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277179"/>
                  </a:ext>
                </a:extLst>
              </a:tr>
              <a:tr h="215026">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9005" marR="9005" marT="90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88638"/>
                  </a:ext>
                </a:extLst>
              </a:tr>
              <a:tr h="215026">
                <a:tc gridSpan="12">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a:t>
                      </a:r>
                      <a:r>
                        <a:rPr lang="en-US" sz="900" b="1" i="0" u="none" strike="noStrike">
                          <a:solidFill>
                            <a:srgbClr val="000000"/>
                          </a:solidFill>
                          <a:effectLst/>
                          <a:latin typeface="Arial" panose="020B0604020202020204" pitchFamily="34" charset="0"/>
                        </a:rPr>
                        <a:t>for 6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6409133"/>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28587"/>
                  </a:ext>
                </a:extLst>
              </a:tr>
              <a:tr h="501274">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595511"/>
                  </a:ext>
                </a:extLst>
              </a:tr>
              <a:tr h="215026">
                <a:tc gridSpan="12">
                  <a:txBody>
                    <a:bodyPr/>
                    <a:lstStyle/>
                    <a:p>
                      <a:pPr algn="ctr" fontAlgn="b"/>
                      <a:r>
                        <a:rPr lang="en-US" sz="900" b="0" i="0" u="none" strike="noStrike">
                          <a:solidFill>
                            <a:srgbClr val="000000"/>
                          </a:solidFill>
                          <a:effectLst/>
                          <a:latin typeface="Arial" panose="020B0604020202020204" pitchFamily="34" charset="0"/>
                        </a:rPr>
                        <a:t>(#2) Trailing 3-Year Annualized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760133"/>
                  </a:ext>
                </a:extLst>
              </a:tr>
              <a:tr h="328275">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867000"/>
                  </a:ext>
                </a:extLst>
              </a:tr>
              <a:tr h="451412">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001668"/>
                  </a:ext>
                </a:extLst>
              </a:tr>
              <a:tr h="215026">
                <a:tc gridSpan="12">
                  <a:txBody>
                    <a:bodyPr/>
                    <a:lstStyle/>
                    <a:p>
                      <a:pPr algn="ctr" fontAlgn="b"/>
                      <a:r>
                        <a:rPr lang="en-US" sz="900" b="0" i="0" u="none" strike="noStrike">
                          <a:solidFill>
                            <a:srgbClr val="000000"/>
                          </a:solidFill>
                          <a:effectLst/>
                          <a:latin typeface="Arial" panose="020B0604020202020204" pitchFamily="34" charset="0"/>
                        </a:rPr>
                        <a:t>(#3) Mgr's (1 &amp; 3 Year) Risk-Adjusted Ranking in </a:t>
                      </a:r>
                      <a:r>
                        <a:rPr lang="en-US" sz="900" b="1" i="0" u="none" strike="noStrike">
                          <a:solidFill>
                            <a:srgbClr val="000000"/>
                          </a:solidFill>
                          <a:effectLst/>
                          <a:latin typeface="Arial" panose="020B0604020202020204" pitchFamily="34" charset="0"/>
                        </a:rPr>
                        <a:t>Bottom Two </a:t>
                      </a:r>
                      <a:r>
                        <a:rPr lang="en-US" sz="900" b="0" i="0" u="none" strike="noStrike">
                          <a:solidFill>
                            <a:srgbClr val="000000"/>
                          </a:solidFill>
                          <a:effectLst/>
                          <a:latin typeface="Arial" panose="020B0604020202020204" pitchFamily="34" charset="0"/>
                        </a:rPr>
                        <a:t>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6285487"/>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51569"/>
                  </a:ext>
                </a:extLst>
              </a:tr>
              <a:tr h="593021">
                <a:tc>
                  <a:txBody>
                    <a:bodyPr/>
                    <a:lstStyle/>
                    <a:p>
                      <a:pPr algn="ctr" fontAlgn="b"/>
                      <a:r>
                        <a:rPr lang="en-US" sz="800" b="0" i="0" u="none" strike="noStrike">
                          <a:solidFill>
                            <a:srgbClr val="000000"/>
                          </a:solidFill>
                          <a:effectLst/>
                          <a:latin typeface="Arial" panose="020B0604020202020204" pitchFamily="34" charset="0"/>
                        </a:rPr>
                        <a:t>Sept, April, Mar 22</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800" b="0" i="0" u="none" strike="noStrike">
                          <a:solidFill>
                            <a:srgbClr val="000000"/>
                          </a:solidFill>
                          <a:effectLst/>
                          <a:latin typeface="Arial" panose="020B0604020202020204" pitchFamily="34" charset="0"/>
                        </a:rPr>
                        <a:t>June, Jan 22, Dec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Nov, Oct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Sept, Aug, July, June, May, April, Mar, Feb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Aug, July, May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Feb, Jan 22, Dec, Nov, Oct 21</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053669"/>
                  </a:ext>
                </a:extLst>
              </a:tr>
              <a:tr h="215026">
                <a:tc gridSpan="12">
                  <a:txBody>
                    <a:bodyPr/>
                    <a:lstStyle/>
                    <a:p>
                      <a:pPr algn="ctr" fontAlgn="b"/>
                      <a:r>
                        <a:rPr lang="en-US" sz="900" b="0" i="0" u="none" strike="noStrike">
                          <a:solidFill>
                            <a:srgbClr val="000000"/>
                          </a:solidFill>
                          <a:effectLst/>
                          <a:latin typeface="Arial" panose="020B0604020202020204" pitchFamily="34" charset="0"/>
                        </a:rPr>
                        <a:t>(#4) Trailing 1-Year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&amp; </a:t>
                      </a:r>
                      <a:r>
                        <a:rPr lang="en-US" sz="900" b="1" i="0" u="none" strike="noStrike">
                          <a:solidFill>
                            <a:srgbClr val="000000"/>
                          </a:solidFill>
                          <a:effectLst/>
                          <a:latin typeface="Arial" panose="020B0604020202020204" pitchFamily="34" charset="0"/>
                        </a:rPr>
                        <a:t>Bottom Quartile</a:t>
                      </a: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Bottom 2</a:t>
                      </a:r>
                      <a:r>
                        <a:rPr lang="en-US" sz="900" b="0" i="0" u="none" strike="noStrike">
                          <a:solidFill>
                            <a:srgbClr val="000000"/>
                          </a:solidFill>
                          <a:effectLst/>
                          <a:latin typeface="Arial" panose="020B0604020202020204" pitchFamily="34" charset="0"/>
                        </a:rPr>
                        <a:t>) of Mandate for 9 out of 12 Months</a:t>
                      </a: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7044909"/>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551162"/>
                  </a:ext>
                </a:extLst>
              </a:tr>
              <a:tr h="593021">
                <a:tc>
                  <a:txBody>
                    <a:bodyPr/>
                    <a:lstStyle/>
                    <a:p>
                      <a:pPr algn="ctr" fontAlgn="b"/>
                      <a:r>
                        <a:rPr lang="en-US" sz="800" b="0" i="0" u="none" strike="noStrike">
                          <a:solidFill>
                            <a:srgbClr val="000000"/>
                          </a:solidFill>
                          <a:effectLst/>
                          <a:latin typeface="Arial" panose="020B0604020202020204" pitchFamily="34" charset="0"/>
                        </a:rPr>
                        <a:t>Sept 22</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800" b="0" i="0" u="none" strike="noStrike">
                          <a:solidFill>
                            <a:srgbClr val="000000"/>
                          </a:solidFill>
                          <a:effectLst/>
                          <a:latin typeface="Arial" panose="020B0604020202020204" pitchFamily="34" charset="0"/>
                        </a:rPr>
                        <a:t>June, Jan 22,        Dec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Sept, Aug, July, June, May, April, Mar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May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Dec, Nov 21</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075954"/>
                  </a:ext>
                </a:extLst>
              </a:tr>
            </a:tbl>
          </a:graphicData>
        </a:graphic>
      </p:graphicFrame>
    </p:spTree>
    <p:extLst>
      <p:ext uri="{BB962C8B-B14F-4D97-AF65-F5344CB8AC3E}">
        <p14:creationId xmlns:p14="http://schemas.microsoft.com/office/powerpoint/2010/main" val="3027471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Federal Money Received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extLst>
              <p:ext uri="{D42A27DB-BD31-4B8C-83A1-F6EECF244321}">
                <p14:modId xmlns:p14="http://schemas.microsoft.com/office/powerpoint/2010/main" val="3718417692"/>
              </p:ext>
            </p:extLst>
          </p:nvPr>
        </p:nvGraphicFramePr>
        <p:xfrm>
          <a:off x="990600" y="1815693"/>
          <a:ext cx="9932988" cy="3341134"/>
        </p:xfrm>
        <a:graphic>
          <a:graphicData uri="http://schemas.openxmlformats.org/drawingml/2006/table">
            <a:tbl>
              <a:tblPr firstRow="1" bandRow="1">
                <a:tableStyleId>{5C22544A-7EE6-4342-B048-85BDC9FD1C3A}</a:tableStyleId>
              </a:tblPr>
              <a:tblGrid>
                <a:gridCol w="3942127">
                  <a:extLst>
                    <a:ext uri="{9D8B030D-6E8A-4147-A177-3AD203B41FA5}">
                      <a16:colId xmlns:a16="http://schemas.microsoft.com/office/drawing/2014/main" val="4097026133"/>
                    </a:ext>
                  </a:extLst>
                </a:gridCol>
                <a:gridCol w="2679865">
                  <a:extLst>
                    <a:ext uri="{9D8B030D-6E8A-4147-A177-3AD203B41FA5}">
                      <a16:colId xmlns:a16="http://schemas.microsoft.com/office/drawing/2014/main" val="1267022079"/>
                    </a:ext>
                  </a:extLst>
                </a:gridCol>
                <a:gridCol w="3310996">
                  <a:extLst>
                    <a:ext uri="{9D8B030D-6E8A-4147-A177-3AD203B41FA5}">
                      <a16:colId xmlns:a16="http://schemas.microsoft.com/office/drawing/2014/main" val="2086534277"/>
                    </a:ext>
                  </a:extLst>
                </a:gridCol>
              </a:tblGrid>
              <a:tr h="550484">
                <a:tc>
                  <a:txBody>
                    <a:bodyPr/>
                    <a:lstStyle/>
                    <a:p>
                      <a:pPr algn="ctr"/>
                      <a:r>
                        <a:rPr lang="en-US" dirty="0"/>
                        <a:t>Portfolio</a:t>
                      </a:r>
                    </a:p>
                  </a:txBody>
                  <a:tcPr/>
                </a:tc>
                <a:tc>
                  <a:txBody>
                    <a:bodyPr/>
                    <a:lstStyle/>
                    <a:p>
                      <a:pPr algn="ctr"/>
                      <a:r>
                        <a:rPr lang="en-US" dirty="0"/>
                        <a:t>Total Amount</a:t>
                      </a:r>
                    </a:p>
                  </a:txBody>
                  <a:tcPr/>
                </a:tc>
                <a:tc>
                  <a:txBody>
                    <a:bodyPr/>
                    <a:lstStyle/>
                    <a:p>
                      <a:pPr algn="ctr"/>
                      <a:r>
                        <a:rPr lang="en-US" dirty="0"/>
                        <a:t>Dates</a:t>
                      </a:r>
                    </a:p>
                  </a:txBody>
                  <a:tcPr/>
                </a:tc>
                <a:extLst>
                  <a:ext uri="{0D108BD9-81ED-4DB2-BD59-A6C34878D82A}">
                    <a16:rowId xmlns:a16="http://schemas.microsoft.com/office/drawing/2014/main" val="1524269049"/>
                  </a:ext>
                </a:extLst>
              </a:tr>
              <a:tr h="558130">
                <a:tc>
                  <a:txBody>
                    <a:bodyPr/>
                    <a:lstStyle/>
                    <a:p>
                      <a:r>
                        <a:rPr lang="en-US" dirty="0"/>
                        <a:t>CARES ACT Money</a:t>
                      </a:r>
                    </a:p>
                  </a:txBody>
                  <a:tcPr/>
                </a:tc>
                <a:tc>
                  <a:txBody>
                    <a:bodyPr/>
                    <a:lstStyle/>
                    <a:p>
                      <a:pPr algn="ctr"/>
                      <a:r>
                        <a:rPr lang="en-US" dirty="0"/>
                        <a:t>$5.9 billion</a:t>
                      </a:r>
                    </a:p>
                  </a:txBody>
                  <a:tcPr/>
                </a:tc>
                <a:tc>
                  <a:txBody>
                    <a:bodyPr/>
                    <a:lstStyle/>
                    <a:p>
                      <a:pPr algn="ctr"/>
                      <a:r>
                        <a:rPr lang="en-US" dirty="0"/>
                        <a:t>April 2020</a:t>
                      </a:r>
                    </a:p>
                  </a:txBody>
                  <a:tcPr/>
                </a:tc>
                <a:extLst>
                  <a:ext uri="{0D108BD9-81ED-4DB2-BD59-A6C34878D82A}">
                    <a16:rowId xmlns:a16="http://schemas.microsoft.com/office/drawing/2014/main" val="1764197342"/>
                  </a:ext>
                </a:extLst>
              </a:tr>
              <a:tr h="558130">
                <a:tc>
                  <a:txBody>
                    <a:bodyPr/>
                    <a:lstStyle/>
                    <a:p>
                      <a:r>
                        <a:rPr lang="en-US" dirty="0"/>
                        <a:t>CARE ACT - Rent Assistance Program</a:t>
                      </a:r>
                    </a:p>
                  </a:txBody>
                  <a:tcPr/>
                </a:tc>
                <a:tc>
                  <a:txBody>
                    <a:bodyPr/>
                    <a:lstStyle/>
                    <a:p>
                      <a:pPr algn="ctr"/>
                      <a:r>
                        <a:rPr lang="en-US" dirty="0"/>
                        <a:t>$871 million</a:t>
                      </a:r>
                    </a:p>
                  </a:txBody>
                  <a:tcPr/>
                </a:tc>
                <a:tc>
                  <a:txBody>
                    <a:bodyPr/>
                    <a:lstStyle/>
                    <a:p>
                      <a:pPr algn="ctr"/>
                      <a:r>
                        <a:rPr lang="en-US" dirty="0"/>
                        <a:t>January 2021</a:t>
                      </a:r>
                    </a:p>
                  </a:txBody>
                  <a:tcPr/>
                </a:tc>
                <a:extLst>
                  <a:ext uri="{0D108BD9-81ED-4DB2-BD59-A6C34878D82A}">
                    <a16:rowId xmlns:a16="http://schemas.microsoft.com/office/drawing/2014/main" val="2494103289"/>
                  </a:ext>
                </a:extLst>
              </a:tr>
              <a:tr h="558130">
                <a:tc>
                  <a:txBody>
                    <a:bodyPr/>
                    <a:lstStyle/>
                    <a:p>
                      <a:r>
                        <a:rPr lang="en-US" dirty="0"/>
                        <a:t>American Rescue Plan – Part I</a:t>
                      </a:r>
                    </a:p>
                  </a:txBody>
                  <a:tcPr/>
                </a:tc>
                <a:tc>
                  <a:txBody>
                    <a:bodyPr/>
                    <a:lstStyle/>
                    <a:p>
                      <a:pPr marL="0" algn="ctr" defTabSz="914400" rtl="0" eaLnBrk="1" latinLnBrk="0" hangingPunct="1"/>
                      <a:r>
                        <a:rPr lang="en-US" sz="1800" kern="1200" dirty="0">
                          <a:solidFill>
                            <a:schemeClr val="dk1"/>
                          </a:solidFill>
                          <a:latin typeface="+mn-lt"/>
                          <a:ea typeface="+mn-ea"/>
                          <a:cs typeface="+mn-cs"/>
                        </a:rPr>
                        <a:t>$4.4 billion</a:t>
                      </a:r>
                    </a:p>
                  </a:txBody>
                  <a:tcPr>
                    <a:lnB w="12700" cap="flat" cmpd="sng" algn="ctr">
                      <a:noFill/>
                      <a:prstDash val="solid"/>
                      <a:round/>
                      <a:headEnd type="none" w="med" len="med"/>
                      <a:tailEnd type="none" w="med" len="med"/>
                    </a:lnB>
                  </a:tcPr>
                </a:tc>
                <a:tc>
                  <a:txBody>
                    <a:bodyPr/>
                    <a:lstStyle/>
                    <a:p>
                      <a:pPr marL="0" algn="ctr" defTabSz="914400" rtl="0" eaLnBrk="1" latinLnBrk="0" hangingPunct="1"/>
                      <a:r>
                        <a:rPr lang="en-US" sz="1800" kern="1200" dirty="0">
                          <a:solidFill>
                            <a:schemeClr val="dk1"/>
                          </a:solidFill>
                          <a:latin typeface="+mn-lt"/>
                          <a:ea typeface="+mn-ea"/>
                          <a:cs typeface="+mn-cs"/>
                        </a:rPr>
                        <a:t>May 2021</a:t>
                      </a:r>
                    </a:p>
                  </a:txBody>
                  <a:tcPr/>
                </a:tc>
                <a:extLst>
                  <a:ext uri="{0D108BD9-81ED-4DB2-BD59-A6C34878D82A}">
                    <a16:rowId xmlns:a16="http://schemas.microsoft.com/office/drawing/2014/main" val="4031935197"/>
                  </a:ext>
                </a:extLst>
              </a:tr>
              <a:tr h="558130">
                <a:tc>
                  <a:txBody>
                    <a:bodyPr/>
                    <a:lstStyle/>
                    <a:p>
                      <a:r>
                        <a:rPr lang="en-US" dirty="0"/>
                        <a:t>American Rescue Plan – Part II</a:t>
                      </a:r>
                    </a:p>
                  </a:txBody>
                  <a:tcPr/>
                </a:tc>
                <a:tc>
                  <a:txBody>
                    <a:bodyPr/>
                    <a:lstStyle/>
                    <a:p>
                      <a:pPr marL="0" algn="ctr" defTabSz="914400" rtl="0" eaLnBrk="1" latinLnBrk="0" hangingPunct="1"/>
                      <a:r>
                        <a:rPr lang="en-US" sz="1800" kern="1200" dirty="0">
                          <a:solidFill>
                            <a:schemeClr val="dk1"/>
                          </a:solidFill>
                          <a:latin typeface="+mn-lt"/>
                          <a:ea typeface="+mn-ea"/>
                          <a:cs typeface="+mn-cs"/>
                        </a:rPr>
                        <a:t>$4.4 billion</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kern="1200" dirty="0">
                          <a:solidFill>
                            <a:schemeClr val="dk1"/>
                          </a:solidFill>
                          <a:latin typeface="+mn-lt"/>
                          <a:ea typeface="+mn-ea"/>
                          <a:cs typeface="+mn-cs"/>
                        </a:rPr>
                        <a:t>May 2022</a:t>
                      </a:r>
                    </a:p>
                  </a:txBody>
                  <a:tcPr/>
                </a:tc>
                <a:extLst>
                  <a:ext uri="{0D108BD9-81ED-4DB2-BD59-A6C34878D82A}">
                    <a16:rowId xmlns:a16="http://schemas.microsoft.com/office/drawing/2014/main" val="1166937272"/>
                  </a:ext>
                </a:extLst>
              </a:tr>
              <a:tr h="558130">
                <a:tc>
                  <a:txBody>
                    <a:bodyPr/>
                    <a:lstStyle/>
                    <a:p>
                      <a:pPr algn="r"/>
                      <a:r>
                        <a:rPr lang="en-US" dirty="0"/>
                        <a:t>Total</a:t>
                      </a: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a:solidFill>
                            <a:schemeClr val="dk1"/>
                          </a:solidFill>
                          <a:latin typeface="+mn-lt"/>
                          <a:ea typeface="+mn-ea"/>
                          <a:cs typeface="+mn-cs"/>
                        </a:rPr>
                        <a:t>$15.6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812728"/>
                  </a:ext>
                </a:extLst>
              </a:tr>
            </a:tbl>
          </a:graphicData>
        </a:graphic>
      </p:graphicFrame>
    </p:spTree>
    <p:extLst>
      <p:ext uri="{BB962C8B-B14F-4D97-AF65-F5344CB8AC3E}">
        <p14:creationId xmlns:p14="http://schemas.microsoft.com/office/powerpoint/2010/main" val="361196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r>
              <a:rPr lang="en-US" sz="2000" b="1" dirty="0"/>
              <a:t>(Including Federal Stimulus)</a:t>
            </a: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2178256807"/>
              </p:ext>
            </p:extLst>
          </p:nvPr>
        </p:nvGraphicFramePr>
        <p:xfrm>
          <a:off x="838200" y="1743960"/>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19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7000000}"/>
              </a:ext>
            </a:extLst>
          </p:cNvPr>
          <p:cNvGraphicFramePr>
            <a:graphicFrameLocks/>
          </p:cNvGraphicFramePr>
          <p:nvPr/>
        </p:nvGraphicFramePr>
        <p:xfrm>
          <a:off x="752475" y="1348739"/>
          <a:ext cx="10620375" cy="4852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00000000-0008-0000-0200-00000D000000}"/>
              </a:ext>
            </a:extLst>
          </p:cNvPr>
          <p:cNvGraphicFramePr>
            <a:graphicFrameLocks/>
          </p:cNvGraphicFramePr>
          <p:nvPr/>
        </p:nvGraphicFramePr>
        <p:xfrm>
          <a:off x="714375" y="1348739"/>
          <a:ext cx="10525125" cy="4680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8000000}"/>
              </a:ext>
            </a:extLst>
          </p:cNvPr>
          <p:cNvGraphicFramePr>
            <a:graphicFrameLocks/>
          </p:cNvGraphicFramePr>
          <p:nvPr/>
        </p:nvGraphicFramePr>
        <p:xfrm>
          <a:off x="714375" y="1348739"/>
          <a:ext cx="10725149" cy="4794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21127</TotalTime>
  <Words>4234</Words>
  <Application>Microsoft Office PowerPoint</Application>
  <PresentationFormat>Widescreen</PresentationFormat>
  <Paragraphs>1209</Paragraphs>
  <Slides>49</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62" baseType="lpstr">
      <vt:lpstr>Arial</vt:lpstr>
      <vt:lpstr>Calibri</vt:lpstr>
      <vt:lpstr>Constantia</vt:lpstr>
      <vt:lpstr>Courier New</vt:lpstr>
      <vt:lpstr>Garamond</vt:lpstr>
      <vt:lpstr>Segoe UI</vt:lpstr>
      <vt:lpstr>Times New Roman</vt:lpstr>
      <vt:lpstr>Verdana</vt:lpstr>
      <vt:lpstr>Wingdings</vt:lpstr>
      <vt:lpstr>Office Theme</vt:lpstr>
      <vt:lpstr>1_Office Theme</vt:lpstr>
      <vt:lpstr>Chart</vt:lpstr>
      <vt:lpstr>Worksheet</vt:lpstr>
      <vt:lpstr>Treasury Investment Council    Meeting Date: November 17, 2022   </vt:lpstr>
      <vt:lpstr>Florida Economy &amp; Pool Balances</vt:lpstr>
      <vt:lpstr>Florida Economy</vt:lpstr>
      <vt:lpstr>FL Treasury Investment Pool Size (total mkt. value)</vt:lpstr>
      <vt:lpstr>Federal Money Received</vt:lpstr>
      <vt:lpstr>State Net Receipts (Including Federal Stimulus)</vt:lpstr>
      <vt:lpstr>State Operating Accounts</vt:lpstr>
      <vt:lpstr>Non-State Operating Accounts*</vt:lpstr>
      <vt:lpstr>Bond Accounts</vt:lpstr>
      <vt:lpstr>Team Update &amp;  Treasury Initiatives</vt:lpstr>
      <vt:lpstr>Team Update</vt:lpstr>
      <vt:lpstr>Current Initiatives</vt:lpstr>
      <vt:lpstr>Current Initiatives (continued)</vt:lpstr>
      <vt:lpstr>Current Initiatives (continued)</vt:lpstr>
      <vt:lpstr>PowerPoint Presentation</vt:lpstr>
      <vt:lpstr>PowerPoint Presentation</vt:lpstr>
      <vt:lpstr>PowerPoint Presentation</vt:lpstr>
      <vt:lpstr> Securities Lending Review</vt:lpstr>
      <vt:lpstr>SECURITIES LENDING OVERVIEW</vt:lpstr>
      <vt:lpstr>Securities Lending Income</vt:lpstr>
      <vt:lpstr>Securities Lending - Cash Collateral Portfolio As of September 30, 2022 </vt:lpstr>
      <vt:lpstr>Investment Pool Review</vt:lpstr>
      <vt:lpstr>Treasury Yield Curve change (Jun 2020 vs Sep 2022)</vt:lpstr>
      <vt:lpstr>Treasury Yield Curve change (March 31  vs Sep. 30, 2022)</vt:lpstr>
      <vt:lpstr>U.S. Fixed Income Markets Returns</vt:lpstr>
      <vt:lpstr>Investment Strategy (Macro level)</vt:lpstr>
      <vt:lpstr>PowerPoint Presentation</vt:lpstr>
      <vt:lpstr>Reallocation of Assets</vt:lpstr>
      <vt:lpstr>Portfolio % vs. Allocation Ranges as of September 30, 2022</vt:lpstr>
      <vt:lpstr>Investment Strategy (Macro level)</vt:lpstr>
      <vt:lpstr>PowerPoint Presentation</vt:lpstr>
      <vt:lpstr>PowerPoint Presentation</vt:lpstr>
      <vt:lpstr>Investment Pool  Distributed Income</vt:lpstr>
      <vt:lpstr>Investment Pool Q2 2022 &amp; Q3 2022 Total Return  (excl. Time Deposits)</vt:lpstr>
      <vt:lpstr>5-Year Total Return Performance ending September 30, 2022</vt:lpstr>
      <vt:lpstr>Fixed Income Yields and Spreads December 2021 vs September 2022</vt:lpstr>
      <vt:lpstr>Investment Strategy (Macro level)</vt:lpstr>
      <vt:lpstr>Total Pool Characteristics</vt:lpstr>
      <vt:lpstr>BBB Exposure</vt:lpstr>
      <vt:lpstr>Basket Clause</vt:lpstr>
      <vt:lpstr>Pool Rating</vt:lpstr>
      <vt:lpstr>Individual Mandates Review</vt:lpstr>
      <vt:lpstr>Liquidity Portfolio (as of Sep. 30, 2022)</vt:lpstr>
      <vt:lpstr>Ultra-Short &amp; Short Duration Portfolios (as of Sep. 30, 2022)</vt:lpstr>
      <vt:lpstr>Intermediate Duration Portfolio Net of Fee Performance as of September 30, 2022</vt:lpstr>
      <vt:lpstr>Long Duration Portfolio Net of Fee  Performance as of September 30, 2022</vt:lpstr>
      <vt:lpstr>Watch List Worksheet – Intermediate Duration (September 30, 2022)</vt:lpstr>
      <vt:lpstr>Watch List Worksheet – Long Duration (September 30,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937</cp:revision>
  <cp:lastPrinted>2019-11-12T14:42:52Z</cp:lastPrinted>
  <dcterms:created xsi:type="dcterms:W3CDTF">2017-12-18T19:50:46Z</dcterms:created>
  <dcterms:modified xsi:type="dcterms:W3CDTF">2022-11-17T01:15:31Z</dcterms:modified>
</cp:coreProperties>
</file>