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16.xml" ContentType="application/vnd.openxmlformats-officedocument.drawingml.chart+xml"/>
  <Override PartName="/ppt/drawings/drawing1.xml" ContentType="application/vnd.openxmlformats-officedocument.drawingml.chartshapes+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9.xml" ContentType="application/vnd.openxmlformats-officedocument.drawingml.chart+xml"/>
  <Override PartName="/ppt/drawings/drawing3.xml" ContentType="application/vnd.openxmlformats-officedocument.drawingml.chartshapes+xml"/>
  <Override PartName="/ppt/charts/chart30.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31.xml" ContentType="application/vnd.openxmlformats-officedocument.drawingml.chart+xml"/>
  <Override PartName="/ppt/drawings/drawing5.xml" ContentType="application/vnd.openxmlformats-officedocument.drawingml.chartshapes+xml"/>
  <Override PartName="/ppt/charts/chart3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4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2.xml" ContentType="application/vnd.openxmlformats-officedocument.drawingml.chart+xml"/>
  <Override PartName="/ppt/charts/style48.xml" ContentType="application/vnd.ms-office.chartstyle+xml"/>
  <Override PartName="/ppt/charts/colors4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78"/>
  </p:notesMasterIdLst>
  <p:sldIdLst>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270" r:id="rId20"/>
    <p:sldId id="352" r:id="rId21"/>
    <p:sldId id="354" r:id="rId22"/>
    <p:sldId id="397"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90" r:id="rId36"/>
    <p:sldId id="287" r:id="rId37"/>
    <p:sldId id="356" r:id="rId38"/>
    <p:sldId id="355" r:id="rId39"/>
    <p:sldId id="342" r:id="rId40"/>
    <p:sldId id="284" r:id="rId41"/>
    <p:sldId id="291" r:id="rId42"/>
    <p:sldId id="398" r:id="rId43"/>
    <p:sldId id="288" r:id="rId44"/>
    <p:sldId id="289" r:id="rId45"/>
    <p:sldId id="343" r:id="rId46"/>
    <p:sldId id="344" r:id="rId47"/>
    <p:sldId id="345" r:id="rId48"/>
    <p:sldId id="399" r:id="rId49"/>
    <p:sldId id="347" r:id="rId50"/>
    <p:sldId id="400" r:id="rId51"/>
    <p:sldId id="401" r:id="rId52"/>
    <p:sldId id="350" r:id="rId53"/>
    <p:sldId id="351" r:id="rId54"/>
    <p:sldId id="293" r:id="rId55"/>
    <p:sldId id="373" r:id="rId56"/>
    <p:sldId id="374" r:id="rId57"/>
    <p:sldId id="375" r:id="rId58"/>
    <p:sldId id="376" r:id="rId59"/>
    <p:sldId id="377" r:id="rId60"/>
    <p:sldId id="378" r:id="rId61"/>
    <p:sldId id="379" r:id="rId62"/>
    <p:sldId id="380" r:id="rId63"/>
    <p:sldId id="381" r:id="rId64"/>
    <p:sldId id="382" r:id="rId65"/>
    <p:sldId id="384" r:id="rId66"/>
    <p:sldId id="385" r:id="rId67"/>
    <p:sldId id="386" r:id="rId68"/>
    <p:sldId id="387" r:id="rId69"/>
    <p:sldId id="388" r:id="rId70"/>
    <p:sldId id="395" r:id="rId71"/>
    <p:sldId id="390" r:id="rId72"/>
    <p:sldId id="391" r:id="rId73"/>
    <p:sldId id="392" r:id="rId74"/>
    <p:sldId id="393" r:id="rId75"/>
    <p:sldId id="396" r:id="rId76"/>
    <p:sldId id="260"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0" d="100"/>
          <a:sy n="100" d="100"/>
        </p:scale>
        <p:origin x="7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5.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6.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For</a:t>
            </a:r>
            <a:r>
              <a:rPr lang="en-US" baseline="0" dirty="0"/>
              <a:t> the prior 6-month periods </a:t>
            </a:r>
            <a:endParaRPr lang="en-US"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spPr>
            <a:solidFill>
              <a:schemeClr val="accent5"/>
            </a:solidFill>
            <a:ln>
              <a:noFill/>
            </a:ln>
            <a:effectLst/>
          </c:spPr>
          <c:invertIfNegative val="0"/>
          <c:dLbls>
            <c:dLbl>
              <c:idx val="0"/>
              <c:layout>
                <c:manualLayout>
                  <c:x val="-1.0218239961384138E-2"/>
                  <c:y val="1.0741148425169475E-2"/>
                </c:manualLayout>
              </c:layout>
              <c:showLegendKey val="0"/>
              <c:showVal val="1"/>
              <c:showCatName val="0"/>
              <c:showSerName val="0"/>
              <c:showPercent val="0"/>
              <c:showBubbleSize val="0"/>
              <c:extLst>
                <c:ext xmlns:c15="http://schemas.microsoft.com/office/drawing/2012/chart" uri="{CE6537A1-D6FC-4f65-9D91-7224C49458BB}">
                  <c15:layout>
                    <c:manualLayout>
                      <c:w val="0.11215567019639787"/>
                      <c:h val="9.128729784088091E-2"/>
                    </c:manualLayout>
                  </c15:layout>
                </c:ext>
                <c:ext xmlns:c16="http://schemas.microsoft.com/office/drawing/2014/chart" uri="{C3380CC4-5D6E-409C-BE32-E72D297353CC}">
                  <c16:uniqueId val="{00000000-06A1-4C09-8DC3-934D50E7E013}"/>
                </c:ext>
              </c:extLst>
            </c:dLbl>
            <c:dLbl>
              <c:idx val="1"/>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A1-4C09-8DC3-934D50E7E013}"/>
                </c:ext>
              </c:extLst>
            </c:dLbl>
            <c:dLbl>
              <c:idx val="2"/>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3-06A1-4C09-8DC3-934D50E7E013}"/>
                </c:ext>
              </c:extLst>
            </c:dLbl>
            <c:dLbl>
              <c:idx val="5"/>
              <c:layout>
                <c:manualLayout>
                  <c:x val="-8.5349524509875625E-17"/>
                  <c:y val="7.788122193797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53-4742-BA6F-C5A349042496}"/>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Sheet1!$A$3:$A$13</c:f>
              <c:strCache>
                <c:ptCount val="11"/>
                <c:pt idx="0">
                  <c:v>Mar-14</c:v>
                </c:pt>
                <c:pt idx="1">
                  <c:v>Sep-14</c:v>
                </c:pt>
                <c:pt idx="2">
                  <c:v>Mar-15</c:v>
                </c:pt>
                <c:pt idx="3">
                  <c:v>Sep-15</c:v>
                </c:pt>
                <c:pt idx="4">
                  <c:v>Mar-16</c:v>
                </c:pt>
                <c:pt idx="5">
                  <c:v>Sep-16</c:v>
                </c:pt>
                <c:pt idx="6">
                  <c:v>Mar-17</c:v>
                </c:pt>
                <c:pt idx="7">
                  <c:v>Sep-17</c:v>
                </c:pt>
                <c:pt idx="8">
                  <c:v>Mar-18</c:v>
                </c:pt>
                <c:pt idx="9">
                  <c:v>Sep-18</c:v>
                </c:pt>
                <c:pt idx="10">
                  <c:v>Mar-19</c:v>
                </c:pt>
              </c:strCache>
            </c:strRef>
          </c:cat>
          <c:val>
            <c:numRef>
              <c:f>Sheet1!$B$3:$B$13</c:f>
              <c:numCache>
                <c:formatCode>"$"#,##0.0_);[Red]\("$"#,##0.0\)</c:formatCode>
                <c:ptCount val="11"/>
                <c:pt idx="0">
                  <c:v>-52.01687382000091</c:v>
                </c:pt>
                <c:pt idx="1">
                  <c:v>1619.8309090299954</c:v>
                </c:pt>
                <c:pt idx="2">
                  <c:v>753.07283235000068</c:v>
                </c:pt>
                <c:pt idx="3">
                  <c:v>1368.1729079499928</c:v>
                </c:pt>
                <c:pt idx="4">
                  <c:v>423.85371304</c:v>
                </c:pt>
                <c:pt idx="5">
                  <c:v>751.49583351999172</c:v>
                </c:pt>
                <c:pt idx="6">
                  <c:v>77.20985565000592</c:v>
                </c:pt>
                <c:pt idx="7">
                  <c:v>166.21383888000128</c:v>
                </c:pt>
                <c:pt idx="8">
                  <c:v>-193.11247815001116</c:v>
                </c:pt>
                <c:pt idx="9">
                  <c:v>1653.9286089799934</c:v>
                </c:pt>
                <c:pt idx="10">
                  <c:v>266.76025623999885</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max val="11"/>
          <c:min val="1"/>
        </c:scaling>
        <c:delete val="0"/>
        <c:axPos val="b"/>
        <c:numFmt formatCode="@" sourceLinked="0"/>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Non-State</a:t>
            </a:r>
            <a:r>
              <a:rPr lang="en-US" baseline="0"/>
              <a:t> Operating Accounts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Balances'!$I$88:$I$148</c:f>
              <c:numCache>
                <c:formatCode>_("$"* #,##0.00_);_("$"* \(#,##0.00\);_("$"* "-"??_);_(@_)</c:formatCode>
                <c:ptCount val="61"/>
                <c:pt idx="0">
                  <c:v>4667205094.6900005</c:v>
                </c:pt>
                <c:pt idx="1">
                  <c:v>4480930050.8600006</c:v>
                </c:pt>
                <c:pt idx="2">
                  <c:v>4404051446</c:v>
                </c:pt>
                <c:pt idx="3">
                  <c:v>4171777627.3599997</c:v>
                </c:pt>
                <c:pt idx="4">
                  <c:v>4206033981.9400005</c:v>
                </c:pt>
                <c:pt idx="5">
                  <c:v>4538866916.29</c:v>
                </c:pt>
                <c:pt idx="6">
                  <c:v>4642413409.1999998</c:v>
                </c:pt>
                <c:pt idx="7">
                  <c:v>4540460085.3000002</c:v>
                </c:pt>
                <c:pt idx="8">
                  <c:v>4377115782.21</c:v>
                </c:pt>
                <c:pt idx="9">
                  <c:v>4510276225.0200005</c:v>
                </c:pt>
                <c:pt idx="10">
                  <c:v>5046745777.75</c:v>
                </c:pt>
                <c:pt idx="11">
                  <c:v>4951451997.1700001</c:v>
                </c:pt>
                <c:pt idx="12">
                  <c:v>4791665172.5900002</c:v>
                </c:pt>
                <c:pt idx="13">
                  <c:v>4650318816.3400002</c:v>
                </c:pt>
                <c:pt idx="14">
                  <c:v>4618036169.0200005</c:v>
                </c:pt>
                <c:pt idx="15">
                  <c:v>4452646191.4300003</c:v>
                </c:pt>
                <c:pt idx="16">
                  <c:v>4482948303.0900002</c:v>
                </c:pt>
                <c:pt idx="17">
                  <c:v>4707141851.7700005</c:v>
                </c:pt>
                <c:pt idx="18">
                  <c:v>4838899028.1900005</c:v>
                </c:pt>
                <c:pt idx="19">
                  <c:v>4601477280.9200001</c:v>
                </c:pt>
                <c:pt idx="20">
                  <c:v>4493737034.6999998</c:v>
                </c:pt>
                <c:pt idx="21">
                  <c:v>4663068607.9300003</c:v>
                </c:pt>
                <c:pt idx="22">
                  <c:v>5049917191.29</c:v>
                </c:pt>
                <c:pt idx="23">
                  <c:v>5049479029.1199999</c:v>
                </c:pt>
                <c:pt idx="24">
                  <c:v>4888102848.6700001</c:v>
                </c:pt>
                <c:pt idx="25">
                  <c:v>4767435263.7600002</c:v>
                </c:pt>
                <c:pt idx="26">
                  <c:v>4678181685.3000002</c:v>
                </c:pt>
                <c:pt idx="27">
                  <c:v>4578198886.1399994</c:v>
                </c:pt>
                <c:pt idx="28">
                  <c:v>4583340119.25</c:v>
                </c:pt>
                <c:pt idx="29">
                  <c:v>4721358097.4700003</c:v>
                </c:pt>
                <c:pt idx="30">
                  <c:v>4768314526.5100002</c:v>
                </c:pt>
                <c:pt idx="31">
                  <c:v>4656285539.1899996</c:v>
                </c:pt>
                <c:pt idx="32">
                  <c:v>4529602103.21</c:v>
                </c:pt>
                <c:pt idx="33">
                  <c:v>4697540684.0200005</c:v>
                </c:pt>
                <c:pt idx="34">
                  <c:v>5103491966.4300003</c:v>
                </c:pt>
                <c:pt idx="35">
                  <c:v>5056286310.8899994</c:v>
                </c:pt>
                <c:pt idx="36">
                  <c:v>4818058441.54</c:v>
                </c:pt>
                <c:pt idx="37">
                  <c:v>4692743323.7300005</c:v>
                </c:pt>
                <c:pt idx="38">
                  <c:v>4721962772.7700005</c:v>
                </c:pt>
                <c:pt idx="39">
                  <c:v>4470134461.6800003</c:v>
                </c:pt>
                <c:pt idx="40">
                  <c:v>4512817008.79</c:v>
                </c:pt>
                <c:pt idx="41">
                  <c:v>4809642413.0699997</c:v>
                </c:pt>
                <c:pt idx="42">
                  <c:v>4789645375</c:v>
                </c:pt>
                <c:pt idx="43">
                  <c:v>4636124379.1199999</c:v>
                </c:pt>
                <c:pt idx="44">
                  <c:v>4558202187.4799995</c:v>
                </c:pt>
                <c:pt idx="45">
                  <c:v>4908739161.7800007</c:v>
                </c:pt>
                <c:pt idx="46">
                  <c:v>5196914175.2700005</c:v>
                </c:pt>
                <c:pt idx="47">
                  <c:v>5175693262.1900005</c:v>
                </c:pt>
                <c:pt idx="48">
                  <c:v>4636527606.7800007</c:v>
                </c:pt>
                <c:pt idx="49">
                  <c:v>4547785980.3900003</c:v>
                </c:pt>
                <c:pt idx="50">
                  <c:v>4444993776.7799997</c:v>
                </c:pt>
                <c:pt idx="51">
                  <c:v>4241516669.0299997</c:v>
                </c:pt>
                <c:pt idx="52">
                  <c:v>4148065923.5100002</c:v>
                </c:pt>
                <c:pt idx="53">
                  <c:v>4175867839.04</c:v>
                </c:pt>
                <c:pt idx="54">
                  <c:v>4273797439.6100001</c:v>
                </c:pt>
                <c:pt idx="55">
                  <c:v>4146026557.1300001</c:v>
                </c:pt>
                <c:pt idx="56">
                  <c:v>3913417668.0899997</c:v>
                </c:pt>
                <c:pt idx="57">
                  <c:v>3905673999.7599998</c:v>
                </c:pt>
                <c:pt idx="58">
                  <c:v>4220484921.1800003</c:v>
                </c:pt>
                <c:pt idx="59">
                  <c:v>4200052596.25</c:v>
                </c:pt>
                <c:pt idx="60">
                  <c:v>4037397872.4200001</c:v>
                </c:pt>
              </c:numCache>
            </c:numRef>
          </c:val>
          <c:extLst>
            <c:ext xmlns:c16="http://schemas.microsoft.com/office/drawing/2014/chart" uri="{C3380CC4-5D6E-409C-BE32-E72D297353CC}">
              <c16:uniqueId val="{00000000-5947-4146-BB3D-473C0D71CF5E}"/>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chemeClr val="tx1"/>
              </a:solidFill>
              <a:prstDash val="solid"/>
              <a:round/>
            </a:ln>
            <a:effectLst/>
          </c:spPr>
          <c:marker>
            <c:symbol val="none"/>
          </c:marker>
          <c:val>
            <c:numRef>
              <c:f>'Monthly Balances'!$J$88:$J$148</c:f>
              <c:numCache>
                <c:formatCode>0.0%</c:formatCode>
                <c:ptCount val="61"/>
                <c:pt idx="0">
                  <c:v>0.22138922806594316</c:v>
                </c:pt>
                <c:pt idx="1">
                  <c:v>0.19164185456037139</c:v>
                </c:pt>
                <c:pt idx="2">
                  <c:v>0.20778160398900858</c:v>
                </c:pt>
                <c:pt idx="3">
                  <c:v>0.19513348851408033</c:v>
                </c:pt>
                <c:pt idx="4">
                  <c:v>0.2013007998212992</c:v>
                </c:pt>
                <c:pt idx="5">
                  <c:v>0.21308059341776747</c:v>
                </c:pt>
                <c:pt idx="6">
                  <c:v>0.21978941522333284</c:v>
                </c:pt>
                <c:pt idx="7">
                  <c:v>0.20898840044798217</c:v>
                </c:pt>
                <c:pt idx="8">
                  <c:v>0.21123419258777099</c:v>
                </c:pt>
                <c:pt idx="9">
                  <c:v>0.21437964053470615</c:v>
                </c:pt>
                <c:pt idx="10">
                  <c:v>0.22239651263642823</c:v>
                </c:pt>
                <c:pt idx="11">
                  <c:v>0.22198549068724976</c:v>
                </c:pt>
                <c:pt idx="12">
                  <c:v>0.20896555871243808</c:v>
                </c:pt>
                <c:pt idx="13">
                  <c:v>0.19567767157827634</c:v>
                </c:pt>
                <c:pt idx="14">
                  <c:v>0.20722450593908845</c:v>
                </c:pt>
                <c:pt idx="15">
                  <c:v>0.20271005601470085</c:v>
                </c:pt>
                <c:pt idx="16">
                  <c:v>0.20232449777435632</c:v>
                </c:pt>
                <c:pt idx="17">
                  <c:v>0.21074560332701853</c:v>
                </c:pt>
                <c:pt idx="18">
                  <c:v>0.21176262513617494</c:v>
                </c:pt>
                <c:pt idx="19">
                  <c:v>0.20561958374875031</c:v>
                </c:pt>
                <c:pt idx="20">
                  <c:v>0.2008305576978173</c:v>
                </c:pt>
                <c:pt idx="21">
                  <c:v>0.20539575696254184</c:v>
                </c:pt>
                <c:pt idx="22">
                  <c:v>0.21197400316024415</c:v>
                </c:pt>
                <c:pt idx="23">
                  <c:v>0.21130952162948452</c:v>
                </c:pt>
                <c:pt idx="24">
                  <c:v>0.20192919457375871</c:v>
                </c:pt>
                <c:pt idx="25">
                  <c:v>0.19349979716841145</c:v>
                </c:pt>
                <c:pt idx="26">
                  <c:v>0.19367020259193402</c:v>
                </c:pt>
                <c:pt idx="27">
                  <c:v>0.19141853925842595</c:v>
                </c:pt>
                <c:pt idx="28">
                  <c:v>0.19300273804144924</c:v>
                </c:pt>
                <c:pt idx="29">
                  <c:v>0.19504768649551396</c:v>
                </c:pt>
                <c:pt idx="30">
                  <c:v>0.19412397699918937</c:v>
                </c:pt>
                <c:pt idx="31">
                  <c:v>0.18961985325082578</c:v>
                </c:pt>
                <c:pt idx="32">
                  <c:v>0.18985869386605411</c:v>
                </c:pt>
                <c:pt idx="33">
                  <c:v>0.19550803806845998</c:v>
                </c:pt>
                <c:pt idx="34">
                  <c:v>0.20334500147779619</c:v>
                </c:pt>
                <c:pt idx="35">
                  <c:v>0.2020432243133217</c:v>
                </c:pt>
                <c:pt idx="36">
                  <c:v>0.19259917442689745</c:v>
                </c:pt>
                <c:pt idx="37">
                  <c:v>0.18338881586495756</c:v>
                </c:pt>
                <c:pt idx="38">
                  <c:v>0.19621332895253635</c:v>
                </c:pt>
                <c:pt idx="39">
                  <c:v>0.19315952437992592</c:v>
                </c:pt>
                <c:pt idx="40">
                  <c:v>0.19494659110184931</c:v>
                </c:pt>
                <c:pt idx="41">
                  <c:v>0.21101389167245349</c:v>
                </c:pt>
                <c:pt idx="42">
                  <c:v>0.2076909753181666</c:v>
                </c:pt>
                <c:pt idx="43">
                  <c:v>0.20573290382035583</c:v>
                </c:pt>
                <c:pt idx="44">
                  <c:v>0.20935334522614985</c:v>
                </c:pt>
                <c:pt idx="45">
                  <c:v>0.21472387381296176</c:v>
                </c:pt>
                <c:pt idx="46">
                  <c:v>0.21625765133721267</c:v>
                </c:pt>
                <c:pt idx="47">
                  <c:v>0.2200891736550312</c:v>
                </c:pt>
                <c:pt idx="48">
                  <c:v>0.19866773747134203</c:v>
                </c:pt>
                <c:pt idx="49">
                  <c:v>0.18670570212261087</c:v>
                </c:pt>
                <c:pt idx="50">
                  <c:v>0.19278801921388117</c:v>
                </c:pt>
                <c:pt idx="51">
                  <c:v>0.18197712330599622</c:v>
                </c:pt>
                <c:pt idx="52">
                  <c:v>0.17765895080349076</c:v>
                </c:pt>
                <c:pt idx="53">
                  <c:v>0.1813982434190963</c:v>
                </c:pt>
                <c:pt idx="54">
                  <c:v>0.18160275458663919</c:v>
                </c:pt>
                <c:pt idx="55">
                  <c:v>0.17388010997705744</c:v>
                </c:pt>
                <c:pt idx="56">
                  <c:v>0.17322560270191528</c:v>
                </c:pt>
                <c:pt idx="57">
                  <c:v>0.1694850330259699</c:v>
                </c:pt>
                <c:pt idx="58">
                  <c:v>0.1742833629477922</c:v>
                </c:pt>
                <c:pt idx="59">
                  <c:v>0.17697855537622426</c:v>
                </c:pt>
                <c:pt idx="60">
                  <c:v>0.17053177018624963</c:v>
                </c:pt>
              </c:numCache>
            </c:numRef>
          </c:val>
          <c:smooth val="0"/>
          <c:extLst>
            <c:ext xmlns:c16="http://schemas.microsoft.com/office/drawing/2014/chart" uri="{C3380CC4-5D6E-409C-BE32-E72D297353CC}">
              <c16:uniqueId val="{00000001-5947-4146-BB3D-473C0D71CF5E}"/>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500000000000003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Balances'!$R$88:$R$148</c:f>
              <c:numCache>
                <c:formatCode>_("$"* #,##0.00_);_("$"* \(#,##0.00\);_("$"* "-"??_);_(@_)</c:formatCode>
                <c:ptCount val="61"/>
                <c:pt idx="0">
                  <c:v>347032663.43000001</c:v>
                </c:pt>
                <c:pt idx="1">
                  <c:v>320134714.14000005</c:v>
                </c:pt>
                <c:pt idx="2">
                  <c:v>305057993.30000001</c:v>
                </c:pt>
                <c:pt idx="3">
                  <c:v>279001860.77999997</c:v>
                </c:pt>
                <c:pt idx="4">
                  <c:v>259663644.44</c:v>
                </c:pt>
                <c:pt idx="5">
                  <c:v>246800849.46000001</c:v>
                </c:pt>
                <c:pt idx="6">
                  <c:v>240171981.41</c:v>
                </c:pt>
                <c:pt idx="7">
                  <c:v>441594213.82000005</c:v>
                </c:pt>
                <c:pt idx="8">
                  <c:v>429139997.28000003</c:v>
                </c:pt>
                <c:pt idx="9">
                  <c:v>424935794.13999999</c:v>
                </c:pt>
                <c:pt idx="10">
                  <c:v>412098101.5</c:v>
                </c:pt>
                <c:pt idx="11">
                  <c:v>408358466.19999999</c:v>
                </c:pt>
                <c:pt idx="12">
                  <c:v>398079323.93000001</c:v>
                </c:pt>
                <c:pt idx="13">
                  <c:v>388121541.35000002</c:v>
                </c:pt>
                <c:pt idx="14">
                  <c:v>379112271.52999997</c:v>
                </c:pt>
                <c:pt idx="15">
                  <c:v>406943258.00999999</c:v>
                </c:pt>
                <c:pt idx="16">
                  <c:v>406484528.18000001</c:v>
                </c:pt>
                <c:pt idx="17">
                  <c:v>466828403.90000004</c:v>
                </c:pt>
                <c:pt idx="18">
                  <c:v>456884778.24000001</c:v>
                </c:pt>
                <c:pt idx="19">
                  <c:v>437897954.90000004</c:v>
                </c:pt>
                <c:pt idx="20">
                  <c:v>418940388.40999997</c:v>
                </c:pt>
                <c:pt idx="21">
                  <c:v>473436788.52999997</c:v>
                </c:pt>
                <c:pt idx="22">
                  <c:v>460933523.99000001</c:v>
                </c:pt>
                <c:pt idx="23">
                  <c:v>449448112.42000002</c:v>
                </c:pt>
                <c:pt idx="24">
                  <c:v>429544643.36000001</c:v>
                </c:pt>
                <c:pt idx="25">
                  <c:v>386665597.04000002</c:v>
                </c:pt>
                <c:pt idx="26">
                  <c:v>361798355.26999998</c:v>
                </c:pt>
                <c:pt idx="27">
                  <c:v>361156004.87</c:v>
                </c:pt>
                <c:pt idx="28">
                  <c:v>321799326.86000001</c:v>
                </c:pt>
                <c:pt idx="29">
                  <c:v>288558355.92000002</c:v>
                </c:pt>
                <c:pt idx="30">
                  <c:v>270679655.20999998</c:v>
                </c:pt>
                <c:pt idx="31">
                  <c:v>246478275.42000002</c:v>
                </c:pt>
                <c:pt idx="32">
                  <c:v>222076386.50999999</c:v>
                </c:pt>
                <c:pt idx="33">
                  <c:v>190413837.48999998</c:v>
                </c:pt>
                <c:pt idx="34">
                  <c:v>159939331.94999999</c:v>
                </c:pt>
                <c:pt idx="35">
                  <c:v>238008143.02000001</c:v>
                </c:pt>
                <c:pt idx="36">
                  <c:v>226178378.63999999</c:v>
                </c:pt>
                <c:pt idx="37">
                  <c:v>210335773.11000001</c:v>
                </c:pt>
                <c:pt idx="38">
                  <c:v>182761723.01999998</c:v>
                </c:pt>
                <c:pt idx="39">
                  <c:v>162960066.13999999</c:v>
                </c:pt>
                <c:pt idx="40">
                  <c:v>150519835.13000003</c:v>
                </c:pt>
                <c:pt idx="41">
                  <c:v>138999977.78999999</c:v>
                </c:pt>
                <c:pt idx="42">
                  <c:v>137037540.25999999</c:v>
                </c:pt>
                <c:pt idx="43">
                  <c:v>138690876.55000001</c:v>
                </c:pt>
                <c:pt idx="44">
                  <c:v>140996793.34</c:v>
                </c:pt>
                <c:pt idx="45">
                  <c:v>131275907.89999999</c:v>
                </c:pt>
                <c:pt idx="46">
                  <c:v>124925392.75</c:v>
                </c:pt>
                <c:pt idx="47">
                  <c:v>134606106.72999999</c:v>
                </c:pt>
                <c:pt idx="48">
                  <c:v>130112912.34</c:v>
                </c:pt>
                <c:pt idx="49">
                  <c:v>123882666.8</c:v>
                </c:pt>
                <c:pt idx="50">
                  <c:v>93221484.850000009</c:v>
                </c:pt>
                <c:pt idx="51">
                  <c:v>86642755.350000009</c:v>
                </c:pt>
                <c:pt idx="52">
                  <c:v>76044946.109999999</c:v>
                </c:pt>
                <c:pt idx="53">
                  <c:v>71378436.969999999</c:v>
                </c:pt>
                <c:pt idx="54">
                  <c:v>66276857.620000005</c:v>
                </c:pt>
                <c:pt idx="55">
                  <c:v>103516972.19999999</c:v>
                </c:pt>
                <c:pt idx="56">
                  <c:v>104379635.58</c:v>
                </c:pt>
                <c:pt idx="57">
                  <c:v>102338909.2</c:v>
                </c:pt>
                <c:pt idx="58">
                  <c:v>84403394.060000002</c:v>
                </c:pt>
                <c:pt idx="59">
                  <c:v>87496025.980000004</c:v>
                </c:pt>
                <c:pt idx="60">
                  <c:v>88660557.790000007</c:v>
                </c:pt>
              </c:numCache>
            </c:numRef>
          </c:val>
          <c:extLst>
            <c:ext xmlns:c16="http://schemas.microsoft.com/office/drawing/2014/chart" uri="{C3380CC4-5D6E-409C-BE32-E72D297353CC}">
              <c16:uniqueId val="{00000000-AC03-463F-B450-39258EE20F39}"/>
            </c:ext>
          </c:extLst>
        </c:ser>
        <c:ser>
          <c:idx val="1"/>
          <c:order val="1"/>
          <c:tx>
            <c:strRef>
              <c:f>'Monthly Balances'!$U$1</c:f>
              <c:strCache>
                <c:ptCount val="1"/>
                <c:pt idx="0">
                  <c:v> SPIA State Agency Bond Accounts $ </c:v>
                </c:pt>
              </c:strCache>
            </c:strRef>
          </c:tx>
          <c:spPr>
            <a:solidFill>
              <a:schemeClr val="accent1">
                <a:shade val="86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Balances'!$U$88:$U$148</c:f>
              <c:numCache>
                <c:formatCode>_("$"* #,##0.00_);_("$"* \(#,##0.00\);_("$"* "-"??_);_(@_)</c:formatCode>
                <c:ptCount val="61"/>
                <c:pt idx="0">
                  <c:v>491883494.12</c:v>
                </c:pt>
                <c:pt idx="1">
                  <c:v>518213085.80000001</c:v>
                </c:pt>
                <c:pt idx="2">
                  <c:v>577909828.96000004</c:v>
                </c:pt>
                <c:pt idx="3">
                  <c:v>488813431.06999999</c:v>
                </c:pt>
                <c:pt idx="4">
                  <c:v>524420687.13999999</c:v>
                </c:pt>
                <c:pt idx="5">
                  <c:v>534525902.25</c:v>
                </c:pt>
                <c:pt idx="6">
                  <c:v>544737933.27999997</c:v>
                </c:pt>
                <c:pt idx="7">
                  <c:v>546543966.41999996</c:v>
                </c:pt>
                <c:pt idx="8">
                  <c:v>592265218.29999995</c:v>
                </c:pt>
                <c:pt idx="9">
                  <c:v>514049873.32999998</c:v>
                </c:pt>
                <c:pt idx="10">
                  <c:v>532599877.76999998</c:v>
                </c:pt>
                <c:pt idx="11">
                  <c:v>623706626.58000004</c:v>
                </c:pt>
                <c:pt idx="12">
                  <c:v>612899699.53999996</c:v>
                </c:pt>
                <c:pt idx="13">
                  <c:v>630020632.74000001</c:v>
                </c:pt>
                <c:pt idx="14">
                  <c:v>675922920</c:v>
                </c:pt>
                <c:pt idx="15">
                  <c:v>579749782.99000001</c:v>
                </c:pt>
                <c:pt idx="16">
                  <c:v>635129085.67999995</c:v>
                </c:pt>
                <c:pt idx="17">
                  <c:v>644247487.39999998</c:v>
                </c:pt>
                <c:pt idx="18">
                  <c:v>636518614.86000001</c:v>
                </c:pt>
                <c:pt idx="19">
                  <c:v>642842928.85000002</c:v>
                </c:pt>
                <c:pt idx="20">
                  <c:v>641392480.21000004</c:v>
                </c:pt>
                <c:pt idx="21">
                  <c:v>621417640.59000003</c:v>
                </c:pt>
                <c:pt idx="22">
                  <c:v>622980304.75</c:v>
                </c:pt>
                <c:pt idx="23">
                  <c:v>646917428.40999997</c:v>
                </c:pt>
                <c:pt idx="24">
                  <c:v>628276003.13</c:v>
                </c:pt>
                <c:pt idx="25">
                  <c:v>665304909.41999996</c:v>
                </c:pt>
                <c:pt idx="26">
                  <c:v>686534779.02999997</c:v>
                </c:pt>
                <c:pt idx="27">
                  <c:v>674140921.91999996</c:v>
                </c:pt>
                <c:pt idx="28">
                  <c:v>753158783.64999998</c:v>
                </c:pt>
                <c:pt idx="29">
                  <c:v>764551179.19000006</c:v>
                </c:pt>
                <c:pt idx="30">
                  <c:v>751640376.21000004</c:v>
                </c:pt>
                <c:pt idx="31">
                  <c:v>744111114.16999996</c:v>
                </c:pt>
                <c:pt idx="32">
                  <c:v>781900700.92999995</c:v>
                </c:pt>
                <c:pt idx="33">
                  <c:v>748533797.99000001</c:v>
                </c:pt>
                <c:pt idx="34">
                  <c:v>771112626.17999995</c:v>
                </c:pt>
                <c:pt idx="35">
                  <c:v>763140738.86000001</c:v>
                </c:pt>
                <c:pt idx="36">
                  <c:v>763484331.41999996</c:v>
                </c:pt>
                <c:pt idx="37">
                  <c:v>791029330.13</c:v>
                </c:pt>
                <c:pt idx="38">
                  <c:v>799822152.64999998</c:v>
                </c:pt>
                <c:pt idx="39">
                  <c:v>750188877.63</c:v>
                </c:pt>
                <c:pt idx="40">
                  <c:v>736933709.5</c:v>
                </c:pt>
                <c:pt idx="41">
                  <c:v>761228448.57000005</c:v>
                </c:pt>
                <c:pt idx="42">
                  <c:v>765484619.72000003</c:v>
                </c:pt>
                <c:pt idx="43">
                  <c:v>786266763.55999994</c:v>
                </c:pt>
                <c:pt idx="44">
                  <c:v>810663865.45000005</c:v>
                </c:pt>
                <c:pt idx="45">
                  <c:v>999896825.89999998</c:v>
                </c:pt>
                <c:pt idx="46">
                  <c:v>981205154.5</c:v>
                </c:pt>
                <c:pt idx="47">
                  <c:v>964385104.24000001</c:v>
                </c:pt>
                <c:pt idx="48">
                  <c:v>945689797.84000003</c:v>
                </c:pt>
                <c:pt idx="49">
                  <c:v>958162712.47000003</c:v>
                </c:pt>
                <c:pt idx="50">
                  <c:v>939773051.22000003</c:v>
                </c:pt>
                <c:pt idx="51">
                  <c:v>866331315.35000002</c:v>
                </c:pt>
                <c:pt idx="52">
                  <c:v>848093680.75</c:v>
                </c:pt>
                <c:pt idx="53">
                  <c:v>946754468.75999999</c:v>
                </c:pt>
                <c:pt idx="54">
                  <c:v>932924778.67999995</c:v>
                </c:pt>
                <c:pt idx="55">
                  <c:v>938523479.24000001</c:v>
                </c:pt>
                <c:pt idx="56">
                  <c:v>904206065.19000006</c:v>
                </c:pt>
                <c:pt idx="57">
                  <c:v>1017492615.37</c:v>
                </c:pt>
                <c:pt idx="58">
                  <c:v>985755676.75999999</c:v>
                </c:pt>
                <c:pt idx="59">
                  <c:v>941708573.96000004</c:v>
                </c:pt>
                <c:pt idx="60">
                  <c:v>937194162.63999999</c:v>
                </c:pt>
              </c:numCache>
            </c:numRef>
          </c:val>
          <c:extLst>
            <c:ext xmlns:c16="http://schemas.microsoft.com/office/drawing/2014/chart" uri="{C3380CC4-5D6E-409C-BE32-E72D297353CC}">
              <c16:uniqueId val="{00000001-AC03-463F-B450-39258EE20F39}"/>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Balances'!$X$88:$X$148</c:f>
              <c:numCache>
                <c:formatCode>_("$"* #,##0.00_);_("$"* \(#,##0.00\);_("$"* "-"??_);_(@_)</c:formatCode>
                <c:ptCount val="61"/>
                <c:pt idx="0">
                  <c:v>921630167.57000005</c:v>
                </c:pt>
                <c:pt idx="1">
                  <c:v>1048650301.23</c:v>
                </c:pt>
                <c:pt idx="2">
                  <c:v>603153503.74000001</c:v>
                </c:pt>
                <c:pt idx="3">
                  <c:v>298039502.75</c:v>
                </c:pt>
                <c:pt idx="4">
                  <c:v>298367871.11000001</c:v>
                </c:pt>
                <c:pt idx="5">
                  <c:v>298681114.25</c:v>
                </c:pt>
                <c:pt idx="6">
                  <c:v>432050674.58999997</c:v>
                </c:pt>
                <c:pt idx="7">
                  <c:v>940389190.13</c:v>
                </c:pt>
                <c:pt idx="8">
                  <c:v>932697932.01999998</c:v>
                </c:pt>
                <c:pt idx="9">
                  <c:v>914805803</c:v>
                </c:pt>
                <c:pt idx="10">
                  <c:v>916225199.08000004</c:v>
                </c:pt>
                <c:pt idx="11">
                  <c:v>917595342.57000005</c:v>
                </c:pt>
                <c:pt idx="12">
                  <c:v>1195097027.3299999</c:v>
                </c:pt>
                <c:pt idx="13">
                  <c:v>1712597585.1900001</c:v>
                </c:pt>
                <c:pt idx="14">
                  <c:v>505053468.69</c:v>
                </c:pt>
                <c:pt idx="15">
                  <c:v>0</c:v>
                </c:pt>
                <c:pt idx="16">
                  <c:v>0</c:v>
                </c:pt>
                <c:pt idx="17">
                  <c:v>0</c:v>
                </c:pt>
                <c:pt idx="18">
                  <c:v>338425496.20999998</c:v>
                </c:pt>
                <c:pt idx="19">
                  <c:v>338675970.36000001</c:v>
                </c:pt>
                <c:pt idx="20">
                  <c:v>813574284.11000001</c:v>
                </c:pt>
                <c:pt idx="21">
                  <c:v>808820330.03999996</c:v>
                </c:pt>
                <c:pt idx="22">
                  <c:v>902175225.39999998</c:v>
                </c:pt>
                <c:pt idx="23">
                  <c:v>1096543242.23</c:v>
                </c:pt>
                <c:pt idx="24">
                  <c:v>1239311320.26</c:v>
                </c:pt>
                <c:pt idx="25">
                  <c:v>1370426006.8199999</c:v>
                </c:pt>
                <c:pt idx="26">
                  <c:v>1041806094.01</c:v>
                </c:pt>
                <c:pt idx="27">
                  <c:v>511118527.49000001</c:v>
                </c:pt>
                <c:pt idx="28">
                  <c:v>684411347.79999995</c:v>
                </c:pt>
                <c:pt idx="29">
                  <c:v>1199719066.54</c:v>
                </c:pt>
                <c:pt idx="30">
                  <c:v>1579885646.22</c:v>
                </c:pt>
                <c:pt idx="31">
                  <c:v>1581640097.4100001</c:v>
                </c:pt>
                <c:pt idx="32">
                  <c:v>1564488360.22</c:v>
                </c:pt>
                <c:pt idx="33">
                  <c:v>1547990160.8599999</c:v>
                </c:pt>
                <c:pt idx="34">
                  <c:v>1549099009.6300001</c:v>
                </c:pt>
                <c:pt idx="35">
                  <c:v>1713400027.98</c:v>
                </c:pt>
                <c:pt idx="36">
                  <c:v>1930709538.24</c:v>
                </c:pt>
                <c:pt idx="37">
                  <c:v>1964015346.6300001</c:v>
                </c:pt>
                <c:pt idx="38">
                  <c:v>983319681.57000005</c:v>
                </c:pt>
                <c:pt idx="39">
                  <c:v>30805619.149999999</c:v>
                </c:pt>
                <c:pt idx="40">
                  <c:v>30851024.890000001</c:v>
                </c:pt>
                <c:pt idx="41">
                  <c:v>30891772.960000001</c:v>
                </c:pt>
                <c:pt idx="42">
                  <c:v>332023846.50999999</c:v>
                </c:pt>
                <c:pt idx="43">
                  <c:v>332207207.89999998</c:v>
                </c:pt>
                <c:pt idx="44">
                  <c:v>428092264.76999998</c:v>
                </c:pt>
                <c:pt idx="45">
                  <c:v>720312435.73000002</c:v>
                </c:pt>
                <c:pt idx="46">
                  <c:v>721241116.25999999</c:v>
                </c:pt>
                <c:pt idx="47">
                  <c:v>722205100.41999996</c:v>
                </c:pt>
                <c:pt idx="48">
                  <c:v>723095427.90999997</c:v>
                </c:pt>
                <c:pt idx="49">
                  <c:v>741614046.73000002</c:v>
                </c:pt>
                <c:pt idx="50">
                  <c:v>445868756.42000002</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AC03-463F-B450-39258EE20F39}"/>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chemeClr val="tx1"/>
              </a:solidFill>
              <a:prstDash val="solid"/>
              <a:round/>
            </a:ln>
            <a:effectLst/>
          </c:spPr>
          <c:marker>
            <c:symbol val="none"/>
          </c:marker>
          <c:val>
            <c:numRef>
              <c:f>'Monthly Balances'!$AB$88:$AB$148</c:f>
              <c:numCache>
                <c:formatCode>0.0%</c:formatCode>
                <c:ptCount val="61"/>
                <c:pt idx="0">
                  <c:v>8.3511648617305603E-2</c:v>
                </c:pt>
                <c:pt idx="1">
                  <c:v>8.0703740418958975E-2</c:v>
                </c:pt>
                <c:pt idx="2">
                  <c:v>7.0114683405665262E-2</c:v>
                </c:pt>
                <c:pt idx="3">
                  <c:v>4.9854997772585917E-2</c:v>
                </c:pt>
                <c:pt idx="4">
                  <c:v>5.1806165881075478E-2</c:v>
                </c:pt>
                <c:pt idx="5">
                  <c:v>5.0701798757016019E-2</c:v>
                </c:pt>
                <c:pt idx="6">
                  <c:v>5.761551863038112E-2</c:v>
                </c:pt>
                <c:pt idx="7">
                  <c:v>8.8766301824487817E-2</c:v>
                </c:pt>
                <c:pt idx="8">
                  <c:v>9.4302600423354366E-2</c:v>
                </c:pt>
                <c:pt idx="9">
                  <c:v>8.8113261635965667E-2</c:v>
                </c:pt>
                <c:pt idx="10">
                  <c:v>8.2005879308200691E-2</c:v>
                </c:pt>
                <c:pt idx="11">
                  <c:v>8.7407962081032256E-2</c:v>
                </c:pt>
                <c:pt idx="12">
                  <c:v>9.6207455636632799E-2</c:v>
                </c:pt>
                <c:pt idx="13">
                  <c:v>0.11490498154762763</c:v>
                </c:pt>
                <c:pt idx="14">
                  <c:v>7.0005645257618113E-2</c:v>
                </c:pt>
                <c:pt idx="15">
                  <c:v>4.4919940415519513E-2</c:v>
                </c:pt>
                <c:pt idx="16">
                  <c:v>4.7010123037532131E-2</c:v>
                </c:pt>
                <c:pt idx="17">
                  <c:v>4.9744487510202308E-2</c:v>
                </c:pt>
                <c:pt idx="18">
                  <c:v>6.2660502436545931E-2</c:v>
                </c:pt>
                <c:pt idx="19">
                  <c:v>6.3427435340875055E-2</c:v>
                </c:pt>
                <c:pt idx="20">
                  <c:v>8.3747183168633929E-2</c:v>
                </c:pt>
                <c:pt idx="21">
                  <c:v>8.385180468998632E-2</c:v>
                </c:pt>
                <c:pt idx="22">
                  <c:v>8.3367554653159481E-2</c:v>
                </c:pt>
                <c:pt idx="23">
                  <c:v>9.1768379124501448E-2</c:v>
                </c:pt>
                <c:pt idx="24">
                  <c:v>9.4895304422997678E-2</c:v>
                </c:pt>
                <c:pt idx="25">
                  <c:v>9.8319790002028173E-2</c:v>
                </c:pt>
                <c:pt idx="26">
                  <c:v>8.6528851383459615E-2</c:v>
                </c:pt>
                <c:pt idx="27">
                  <c:v>6.4656996060411157E-2</c:v>
                </c:pt>
                <c:pt idx="28">
                  <c:v>7.4086389804275787E-2</c:v>
                </c:pt>
                <c:pt idx="29">
                  <c:v>9.3068349773811745E-2</c:v>
                </c:pt>
                <c:pt idx="30">
                  <c:v>0.10593900891078058</c:v>
                </c:pt>
                <c:pt idx="31">
                  <c:v>0.10474997157009285</c:v>
                </c:pt>
                <c:pt idx="32">
                  <c:v>0.10765746836509923</c:v>
                </c:pt>
                <c:pt idx="33">
                  <c:v>0.1035044424446889</c:v>
                </c:pt>
                <c:pt idx="34">
                  <c:v>9.8819848355145276E-2</c:v>
                </c:pt>
                <c:pt idx="35">
                  <c:v>0.10847016576634255</c:v>
                </c:pt>
                <c:pt idx="36">
                  <c:v>0.11674023693702278</c:v>
                </c:pt>
                <c:pt idx="37">
                  <c:v>0.11588479739362863</c:v>
                </c:pt>
                <c:pt idx="38">
                  <c:v>8.1689860748184712E-2</c:v>
                </c:pt>
                <c:pt idx="39">
                  <c:v>4.0789335527361734E-2</c:v>
                </c:pt>
                <c:pt idx="40">
                  <c:v>3.9669311889332523E-2</c:v>
                </c:pt>
                <c:pt idx="41">
                  <c:v>4.0851123638509929E-2</c:v>
                </c:pt>
                <c:pt idx="42">
                  <c:v>5.3532995470057271E-2</c:v>
                </c:pt>
                <c:pt idx="43">
                  <c:v>5.5788014645773383E-2</c:v>
                </c:pt>
                <c:pt idx="44">
                  <c:v>6.3370574242240907E-2</c:v>
                </c:pt>
                <c:pt idx="45">
                  <c:v>8.0989853973941414E-2</c:v>
                </c:pt>
                <c:pt idx="46">
                  <c:v>7.6041876148612089E-2</c:v>
                </c:pt>
                <c:pt idx="47">
                  <c:v>7.7443845864199043E-2</c:v>
                </c:pt>
                <c:pt idx="48">
                  <c:v>7.7079886791388538E-2</c:v>
                </c:pt>
                <c:pt idx="49">
                  <c:v>7.4868873564417085E-2</c:v>
                </c:pt>
                <c:pt idx="50">
                  <c:v>6.4141175255772856E-2</c:v>
                </c:pt>
                <c:pt idx="51">
                  <c:v>4.0886195552981446E-2</c:v>
                </c:pt>
                <c:pt idx="52">
                  <c:v>3.958025303175499E-2</c:v>
                </c:pt>
                <c:pt idx="53">
                  <c:v>4.4227338552232681E-2</c:v>
                </c:pt>
                <c:pt idx="54">
                  <c:v>4.2458205402480631E-2</c:v>
                </c:pt>
                <c:pt idx="55">
                  <c:v>4.3702109911798258E-2</c:v>
                </c:pt>
                <c:pt idx="56">
                  <c:v>4.4644574310844766E-2</c:v>
                </c:pt>
                <c:pt idx="57">
                  <c:v>4.8594604397840524E-2</c:v>
                </c:pt>
                <c:pt idx="58">
                  <c:v>4.419182279638325E-2</c:v>
                </c:pt>
                <c:pt idx="59">
                  <c:v>4.3367824356908148E-2</c:v>
                </c:pt>
                <c:pt idx="60">
                  <c:v>4.3330092043663081E-2</c:v>
                </c:pt>
              </c:numCache>
            </c:numRef>
          </c:val>
          <c:smooth val="0"/>
          <c:extLst>
            <c:ext xmlns:c16="http://schemas.microsoft.com/office/drawing/2014/chart" uri="{C3380CC4-5D6E-409C-BE32-E72D297353CC}">
              <c16:uniqueId val="{00000003-AC03-463F-B450-39258EE20F39}"/>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0.12000000000000001"/>
          <c:min val="2.0000000000000004E-2"/>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57943925233637E-2"/>
          <c:y val="4.4481008270192642E-2"/>
          <c:w val="0.88032702785059358"/>
          <c:h val="0.7857178230079731"/>
        </c:manualLayout>
      </c:layout>
      <c:lineChart>
        <c:grouping val="standard"/>
        <c:varyColors val="0"/>
        <c:ser>
          <c:idx val="0"/>
          <c:order val="0"/>
          <c:tx>
            <c:strRef>
              <c:f>Sheet1!$B$1</c:f>
              <c:strCache>
                <c:ptCount val="1"/>
                <c:pt idx="0">
                  <c:v>Factor</c:v>
                </c:pt>
              </c:strCache>
            </c:strRef>
          </c:tx>
          <c:spPr>
            <a:ln>
              <a:solidFill>
                <a:schemeClr val="accent1">
                  <a:lumMod val="50000"/>
                </a:schemeClr>
              </a:solidFill>
            </a:ln>
          </c:spPr>
          <c:marker>
            <c:spPr>
              <a:ln>
                <a:solidFill>
                  <a:schemeClr val="accent1">
                    <a:lumMod val="50000"/>
                  </a:schemeClr>
                </a:solidFill>
              </a:ln>
            </c:spPr>
          </c:marker>
          <c:cat>
            <c:numRef>
              <c:f>Sheet1!$A$35:$A$95</c:f>
              <c:numCache>
                <c:formatCode>mmm\-yyyy</c:formatCode>
                <c:ptCount val="61"/>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formatCode="mmm\-yy">
                  <c:v>43405</c:v>
                </c:pt>
                <c:pt idx="57" formatCode="mmm\-yy">
                  <c:v>43435</c:v>
                </c:pt>
                <c:pt idx="58" formatCode="mmm\-yy">
                  <c:v>43466</c:v>
                </c:pt>
                <c:pt idx="59" formatCode="mmm\-yy">
                  <c:v>43497</c:v>
                </c:pt>
                <c:pt idx="60" formatCode="d\-mmm">
                  <c:v>43555</c:v>
                </c:pt>
              </c:numCache>
            </c:numRef>
          </c:cat>
          <c:val>
            <c:numRef>
              <c:f>Sheet1!$B$35:$B$95</c:f>
              <c:numCache>
                <c:formatCode>0.00%</c:formatCode>
                <c:ptCount val="61"/>
                <c:pt idx="0">
                  <c:v>9.7879999999999998E-3</c:v>
                </c:pt>
                <c:pt idx="1">
                  <c:v>1.1419E-2</c:v>
                </c:pt>
                <c:pt idx="2">
                  <c:v>1.3566999999999999E-2</c:v>
                </c:pt>
                <c:pt idx="3">
                  <c:v>1.4742999999999999E-2</c:v>
                </c:pt>
                <c:pt idx="4">
                  <c:v>1.2338E-2</c:v>
                </c:pt>
                <c:pt idx="5">
                  <c:v>1.3779E-2</c:v>
                </c:pt>
                <c:pt idx="6">
                  <c:v>1.3124E-2</c:v>
                </c:pt>
                <c:pt idx="7">
                  <c:v>1.6163E-2</c:v>
                </c:pt>
                <c:pt idx="8">
                  <c:v>1.404E-2</c:v>
                </c:pt>
                <c:pt idx="9">
                  <c:v>1.8093999999999999E-2</c:v>
                </c:pt>
                <c:pt idx="10">
                  <c:v>1.7583999999999999E-2</c:v>
                </c:pt>
                <c:pt idx="11">
                  <c:v>1.7597999999999999E-2</c:v>
                </c:pt>
                <c:pt idx="12">
                  <c:v>1.5597E-2</c:v>
                </c:pt>
                <c:pt idx="13">
                  <c:v>1.6539000000000002E-2</c:v>
                </c:pt>
                <c:pt idx="14">
                  <c:v>1.0614999999999999E-2</c:v>
                </c:pt>
                <c:pt idx="15">
                  <c:v>1.0317E-2</c:v>
                </c:pt>
                <c:pt idx="16">
                  <c:v>1.2751E-2</c:v>
                </c:pt>
                <c:pt idx="17">
                  <c:v>1.2645999999999999E-2</c:v>
                </c:pt>
                <c:pt idx="18">
                  <c:v>1.2880000000000001E-2</c:v>
                </c:pt>
                <c:pt idx="19">
                  <c:v>1.4562E-2</c:v>
                </c:pt>
                <c:pt idx="20">
                  <c:v>1.072E-2</c:v>
                </c:pt>
                <c:pt idx="21">
                  <c:v>1.1023E-2</c:v>
                </c:pt>
                <c:pt idx="22">
                  <c:v>1.18E-2</c:v>
                </c:pt>
                <c:pt idx="23">
                  <c:v>1.5800000000000002E-2</c:v>
                </c:pt>
                <c:pt idx="24">
                  <c:v>1.66E-2</c:v>
                </c:pt>
                <c:pt idx="25">
                  <c:v>1.6230000000000001E-2</c:v>
                </c:pt>
                <c:pt idx="26">
                  <c:v>1.6750000000000001E-2</c:v>
                </c:pt>
                <c:pt idx="27">
                  <c:v>1.83E-2</c:v>
                </c:pt>
                <c:pt idx="28">
                  <c:v>1.9810000000000001E-2</c:v>
                </c:pt>
                <c:pt idx="29">
                  <c:v>1.9E-2</c:v>
                </c:pt>
                <c:pt idx="30">
                  <c:v>1.5800000000000002E-2</c:v>
                </c:pt>
                <c:pt idx="31">
                  <c:v>1.7031000000000001E-2</c:v>
                </c:pt>
                <c:pt idx="32">
                  <c:v>1.1291000000000001E-2</c:v>
                </c:pt>
                <c:pt idx="33">
                  <c:v>8.3459999999999993E-3</c:v>
                </c:pt>
                <c:pt idx="34">
                  <c:v>1.1704000000000001E-2</c:v>
                </c:pt>
                <c:pt idx="35">
                  <c:v>1.2836999999999999E-2</c:v>
                </c:pt>
                <c:pt idx="36">
                  <c:v>1.1315E-2</c:v>
                </c:pt>
                <c:pt idx="37">
                  <c:v>1.5022000000000001E-2</c:v>
                </c:pt>
                <c:pt idx="38">
                  <c:v>1.4178E-2</c:v>
                </c:pt>
                <c:pt idx="39">
                  <c:v>1.7548999999999999E-2</c:v>
                </c:pt>
                <c:pt idx="40">
                  <c:v>1.5528E-2</c:v>
                </c:pt>
                <c:pt idx="41">
                  <c:v>1.7604000000000002E-2</c:v>
                </c:pt>
                <c:pt idx="42">
                  <c:v>1.7007000000000001E-2</c:v>
                </c:pt>
                <c:pt idx="43">
                  <c:v>1.6005999999999999E-2</c:v>
                </c:pt>
                <c:pt idx="44">
                  <c:v>1.7395000000000001E-2</c:v>
                </c:pt>
                <c:pt idx="45">
                  <c:v>1.7148E-2</c:v>
                </c:pt>
                <c:pt idx="46">
                  <c:v>1.5713999999999999E-2</c:v>
                </c:pt>
                <c:pt idx="47">
                  <c:v>1.6173E-2</c:v>
                </c:pt>
                <c:pt idx="48">
                  <c:v>1.5458E-2</c:v>
                </c:pt>
                <c:pt idx="49">
                  <c:v>1.6414999999999999E-2</c:v>
                </c:pt>
                <c:pt idx="50">
                  <c:v>1.6397999999999999E-2</c:v>
                </c:pt>
                <c:pt idx="51">
                  <c:v>1.8138999999999999E-2</c:v>
                </c:pt>
                <c:pt idx="52">
                  <c:v>1.9002000000000002E-2</c:v>
                </c:pt>
                <c:pt idx="53">
                  <c:v>1.9029999999999998E-2</c:v>
                </c:pt>
                <c:pt idx="54">
                  <c:v>1.9231999999999999E-2</c:v>
                </c:pt>
                <c:pt idx="55">
                  <c:v>1.7871000000000001E-2</c:v>
                </c:pt>
                <c:pt idx="56">
                  <c:v>2.0001000000000001E-2</c:v>
                </c:pt>
                <c:pt idx="57">
                  <c:v>2.0882000000000001E-2</c:v>
                </c:pt>
                <c:pt idx="58">
                  <c:v>2.3133000000000001E-2</c:v>
                </c:pt>
                <c:pt idx="59">
                  <c:v>2.4601000000000001E-2</c:v>
                </c:pt>
                <c:pt idx="60">
                  <c:v>2.5343000000000001E-2</c:v>
                </c:pt>
              </c:numCache>
            </c:numRef>
          </c:val>
          <c:smooth val="0"/>
          <c:extLst>
            <c:ext xmlns:c16="http://schemas.microsoft.com/office/drawing/2014/chart" uri="{C3380CC4-5D6E-409C-BE32-E72D297353CC}">
              <c16:uniqueId val="{00000000-41E9-4BAA-A87E-CC586387E476}"/>
            </c:ext>
          </c:extLst>
        </c:ser>
        <c:dLbls>
          <c:showLegendKey val="0"/>
          <c:showVal val="0"/>
          <c:showCatName val="0"/>
          <c:showSerName val="0"/>
          <c:showPercent val="0"/>
          <c:showBubbleSize val="0"/>
        </c:dLbls>
        <c:marker val="1"/>
        <c:smooth val="0"/>
        <c:axId val="133341568"/>
        <c:axId val="134930816"/>
      </c:lineChart>
      <c:dateAx>
        <c:axId val="133341568"/>
        <c:scaling>
          <c:orientation val="minMax"/>
        </c:scaling>
        <c:delete val="0"/>
        <c:axPos val="b"/>
        <c:numFmt formatCode="mmm\-yyyy" sourceLinked="1"/>
        <c:majorTickMark val="out"/>
        <c:minorTickMark val="none"/>
        <c:tickLblPos val="nextTo"/>
        <c:txPr>
          <a:bodyPr/>
          <a:lstStyle/>
          <a:p>
            <a:pPr>
              <a:defRPr sz="1050" b="1"/>
            </a:pPr>
            <a:endParaRPr lang="en-US"/>
          </a:p>
        </c:txPr>
        <c:crossAx val="134930816"/>
        <c:crosses val="autoZero"/>
        <c:auto val="1"/>
        <c:lblOffset val="100"/>
        <c:baseTimeUnit val="months"/>
      </c:dateAx>
      <c:valAx>
        <c:axId val="134930816"/>
        <c:scaling>
          <c:orientation val="minMax"/>
        </c:scaling>
        <c:delete val="0"/>
        <c:axPos val="l"/>
        <c:majorGridlines>
          <c:spPr>
            <a:ln w="6350">
              <a:solidFill>
                <a:srgbClr val="000000"/>
              </a:solidFill>
            </a:ln>
          </c:spPr>
        </c:majorGridlines>
        <c:numFmt formatCode="0.00%" sourceLinked="1"/>
        <c:majorTickMark val="out"/>
        <c:minorTickMark val="none"/>
        <c:tickLblPos val="nextTo"/>
        <c:txPr>
          <a:bodyPr/>
          <a:lstStyle/>
          <a:p>
            <a:pPr>
              <a:defRPr sz="1100" b="1">
                <a:latin typeface="Arial" pitchFamily="34" charset="0"/>
                <a:cs typeface="Arial" pitchFamily="34" charset="0"/>
              </a:defRPr>
            </a:pPr>
            <a:endParaRPr lang="en-US"/>
          </a:p>
        </c:txPr>
        <c:crossAx val="133341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4.8543689320388345E-3"/>
                  <c:y val="-4.0204141149023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1-4C09-8DC3-934D50E7E013}"/>
                </c:ext>
              </c:extLst>
            </c:dLbl>
            <c:dLbl>
              <c:idx val="1"/>
              <c:layout>
                <c:manualLayout>
                  <c:x val="-4.8543052264098056E-3"/>
                  <c:y val="6.5755322251385244E-3"/>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5.7962962962962952E-2"/>
                    </c:manualLayout>
                  </c15:layout>
                </c:ext>
                <c:ext xmlns:c16="http://schemas.microsoft.com/office/drawing/2014/chart" uri="{C3380CC4-5D6E-409C-BE32-E72D297353CC}">
                  <c16:uniqueId val="{00000001-06A1-4C09-8DC3-934D50E7E013}"/>
                </c:ext>
              </c:extLst>
            </c:dLbl>
            <c:dLbl>
              <c:idx val="2"/>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4"/>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FY 2013/14 </c:v>
                </c:pt>
                <c:pt idx="1">
                  <c:v>FY 2014/15 </c:v>
                </c:pt>
                <c:pt idx="2">
                  <c:v>FY 2015/16</c:v>
                </c:pt>
                <c:pt idx="3">
                  <c:v>FY 2016/17</c:v>
                </c:pt>
                <c:pt idx="4">
                  <c:v>FY 2017/18</c:v>
                </c:pt>
                <c:pt idx="5">
                  <c:v>FYTD 2018/19</c:v>
                </c:pt>
              </c:strCache>
            </c:strRef>
          </c:cat>
          <c:val>
            <c:numRef>
              <c:f>Sheet1!$B$2:$B$7</c:f>
              <c:numCache>
                <c:formatCode>"$"#,##0.00_);[Red]\("$"#,##0.00\)</c:formatCode>
                <c:ptCount val="6"/>
                <c:pt idx="0">
                  <c:v>229.5</c:v>
                </c:pt>
                <c:pt idx="1">
                  <c:v>351.9</c:v>
                </c:pt>
                <c:pt idx="2">
                  <c:v>363.68</c:v>
                </c:pt>
                <c:pt idx="3">
                  <c:v>389.1</c:v>
                </c:pt>
                <c:pt idx="4">
                  <c:v>417.8</c:v>
                </c:pt>
                <c:pt idx="5">
                  <c:v>398.2</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max val="500"/>
          <c:min val="0"/>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6.0938452163315053E-3"/>
                  <c:y val="-2.3088023088023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9D-41AC-B621-3E08D23D1D32}"/>
                </c:ext>
              </c:extLst>
            </c:dLbl>
            <c:dLbl>
              <c:idx val="6"/>
              <c:layout>
                <c:manualLayout>
                  <c:x val="0"/>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FY 2012/13</c:v>
                </c:pt>
                <c:pt idx="1">
                  <c:v>FY 2013/14 </c:v>
                </c:pt>
                <c:pt idx="2">
                  <c:v>FY 2014/15 </c:v>
                </c:pt>
                <c:pt idx="3">
                  <c:v>FY 2015/16 </c:v>
                </c:pt>
                <c:pt idx="4">
                  <c:v>FY 2016/17</c:v>
                </c:pt>
                <c:pt idx="5">
                  <c:v>FY 2017/18</c:v>
                </c:pt>
                <c:pt idx="6">
                  <c:v>FYTD 2018/19</c:v>
                </c:pt>
              </c:strCache>
            </c:strRef>
          </c:cat>
          <c:val>
            <c:numRef>
              <c:f>Sheet1!$B$2:$B$8</c:f>
              <c:numCache>
                <c:formatCode>"$"#,##0_);[Red]\("$"#,##0\)</c:formatCode>
                <c:ptCount val="7"/>
                <c:pt idx="0">
                  <c:v>1634356</c:v>
                </c:pt>
                <c:pt idx="1">
                  <c:v>1588475</c:v>
                </c:pt>
                <c:pt idx="2">
                  <c:v>1566106</c:v>
                </c:pt>
                <c:pt idx="3">
                  <c:v>3515825</c:v>
                </c:pt>
                <c:pt idx="4">
                  <c:v>3990837</c:v>
                </c:pt>
                <c:pt idx="5">
                  <c:v>3314578</c:v>
                </c:pt>
                <c:pt idx="6">
                  <c:v>2761545</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675035903530926"/>
          <c:y val="2.9702970297029802E-2"/>
          <c:w val="0.87324964096469926"/>
          <c:h val="0.8343899586809076"/>
        </c:manualLayout>
      </c:layout>
      <c:barChart>
        <c:barDir val="col"/>
        <c:grouping val="clustered"/>
        <c:varyColors val="0"/>
        <c:ser>
          <c:idx val="0"/>
          <c:order val="0"/>
          <c:tx>
            <c:strRef>
              <c:f>Sheet1!$B$1</c:f>
              <c:strCache>
                <c:ptCount val="1"/>
                <c:pt idx="0">
                  <c:v>Maturity Schedule</c:v>
                </c:pt>
              </c:strCache>
            </c:strRef>
          </c:tx>
          <c:spPr>
            <a:solidFill>
              <a:schemeClr val="accent5"/>
            </a:solidFill>
            <a:ln>
              <a:noFill/>
            </a:ln>
            <a:effectLst/>
          </c:spPr>
          <c:invertIfNegative val="0"/>
          <c:dLbls>
            <c:dLbl>
              <c:idx val="0"/>
              <c:layout>
                <c:manualLayout>
                  <c:x val="0"/>
                  <c:y val="1.3636363636363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81-403B-8BEE-73DF22766739}"/>
                </c:ext>
              </c:extLst>
            </c:dLbl>
            <c:dLbl>
              <c:idx val="2"/>
              <c:layout>
                <c:manualLayout>
                  <c:x val="3.1446540880503146E-3"/>
                  <c:y val="-1.7241379310344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74-4D03-B807-EE18B4F31186}"/>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Overnight</c:v>
                </c:pt>
                <c:pt idx="1">
                  <c:v>2 to 180 Days</c:v>
                </c:pt>
                <c:pt idx="2">
                  <c:v>181 to 360 Days</c:v>
                </c:pt>
                <c:pt idx="3">
                  <c:v>361 to 730 Days</c:v>
                </c:pt>
              </c:strCache>
            </c:strRef>
          </c:cat>
          <c:val>
            <c:numRef>
              <c:f>Sheet1!$B$2:$B$5</c:f>
              <c:numCache>
                <c:formatCode>0%</c:formatCode>
                <c:ptCount val="4"/>
                <c:pt idx="0">
                  <c:v>0.57220000000000004</c:v>
                </c:pt>
                <c:pt idx="1">
                  <c:v>0.1714</c:v>
                </c:pt>
                <c:pt idx="2">
                  <c:v>0.1384</c:v>
                </c:pt>
                <c:pt idx="3">
                  <c:v>0.1178</c:v>
                </c:pt>
              </c:numCache>
            </c:numRef>
          </c:val>
          <c:extLst>
            <c:ext xmlns:c16="http://schemas.microsoft.com/office/drawing/2014/chart" uri="{C3380CC4-5D6E-409C-BE32-E72D297353CC}">
              <c16:uniqueId val="{00000001-B781-403B-8BEE-73DF22766739}"/>
            </c:ext>
          </c:extLst>
        </c:ser>
        <c:dLbls>
          <c:showLegendKey val="0"/>
          <c:showVal val="0"/>
          <c:showCatName val="0"/>
          <c:showSerName val="0"/>
          <c:showPercent val="0"/>
          <c:showBubbleSize val="0"/>
        </c:dLbls>
        <c:gapWidth val="150"/>
        <c:axId val="226382976"/>
        <c:axId val="226384512"/>
      </c:barChart>
      <c:catAx>
        <c:axId val="22638297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crossAx val="226384512"/>
        <c:crosses val="autoZero"/>
        <c:auto val="1"/>
        <c:lblAlgn val="ctr"/>
        <c:lblOffset val="100"/>
        <c:noMultiLvlLbl val="0"/>
      </c:catAx>
      <c:valAx>
        <c:axId val="226384512"/>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itchFamily="18" charset="0"/>
                <a:ea typeface="+mn-ea"/>
                <a:cs typeface="+mn-cs"/>
              </a:defRPr>
            </a:pPr>
            <a:endParaRPr lang="en-US"/>
          </a:p>
        </c:txPr>
        <c:crossAx val="22638297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dirty="0"/>
              <a:t>For the prior 6-month periods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Receipts</c:v>
                </c:pt>
              </c:strCache>
            </c:strRef>
          </c:tx>
          <c:spPr>
            <a:solidFill>
              <a:schemeClr val="accent5">
                <a:shade val="76000"/>
              </a:schemeClr>
            </a:solidFill>
            <a:ln>
              <a:noFill/>
            </a:ln>
            <a:effectLst/>
          </c:spPr>
          <c:invertIfNegative val="0"/>
          <c:cat>
            <c:strRef>
              <c:f>Sheet1!$A$3:$A$13</c:f>
              <c:strCache>
                <c:ptCount val="11"/>
                <c:pt idx="0">
                  <c:v>Mar-14</c:v>
                </c:pt>
                <c:pt idx="1">
                  <c:v>Sep-14</c:v>
                </c:pt>
                <c:pt idx="2">
                  <c:v>Mar-15</c:v>
                </c:pt>
                <c:pt idx="3">
                  <c:v>Sep-15</c:v>
                </c:pt>
                <c:pt idx="4">
                  <c:v>Mar-16</c:v>
                </c:pt>
                <c:pt idx="5">
                  <c:v>Sep-16</c:v>
                </c:pt>
                <c:pt idx="6">
                  <c:v>Mar-17</c:v>
                </c:pt>
                <c:pt idx="7">
                  <c:v>Sep-17</c:v>
                </c:pt>
                <c:pt idx="8">
                  <c:v>Mar-18</c:v>
                </c:pt>
                <c:pt idx="9">
                  <c:v>Sep-18</c:v>
                </c:pt>
                <c:pt idx="10">
                  <c:v>Mar-19</c:v>
                </c:pt>
              </c:strCache>
            </c:strRef>
          </c:cat>
          <c:val>
            <c:numRef>
              <c:f>Sheet1!$B$3:$B$13</c:f>
              <c:numCache>
                <c:formatCode>"$"#,##0_);[Red]\("$"#,##0\)</c:formatCode>
                <c:ptCount val="11"/>
                <c:pt idx="0">
                  <c:v>42969.784967159998</c:v>
                </c:pt>
                <c:pt idx="1">
                  <c:v>45820.552347129997</c:v>
                </c:pt>
                <c:pt idx="2">
                  <c:v>45779.399092699998</c:v>
                </c:pt>
                <c:pt idx="3">
                  <c:v>47200.293096859998</c:v>
                </c:pt>
                <c:pt idx="4">
                  <c:v>46855.465256980002</c:v>
                </c:pt>
                <c:pt idx="5">
                  <c:v>48996.273677149999</c:v>
                </c:pt>
                <c:pt idx="6">
                  <c:v>47996.70870499</c:v>
                </c:pt>
                <c:pt idx="7">
                  <c:v>50326.339943799998</c:v>
                </c:pt>
                <c:pt idx="8">
                  <c:v>49741.787987679993</c:v>
                </c:pt>
                <c:pt idx="9">
                  <c:v>53393.189024699997</c:v>
                </c:pt>
                <c:pt idx="10">
                  <c:v>52427.393641410003</c:v>
                </c:pt>
              </c:numCache>
            </c:numRef>
          </c:val>
          <c:extLst>
            <c:ext xmlns:c16="http://schemas.microsoft.com/office/drawing/2014/chart" uri="{C3380CC4-5D6E-409C-BE32-E72D297353CC}">
              <c16:uniqueId val="{00000005-06A1-4C09-8DC3-934D50E7E013}"/>
            </c:ext>
          </c:extLst>
        </c:ser>
        <c:ser>
          <c:idx val="1"/>
          <c:order val="1"/>
          <c:tx>
            <c:strRef>
              <c:f>Sheet1!$C$1</c:f>
              <c:strCache>
                <c:ptCount val="1"/>
                <c:pt idx="0">
                  <c:v>Disbursements</c:v>
                </c:pt>
              </c:strCache>
            </c:strRef>
          </c:tx>
          <c:spPr>
            <a:solidFill>
              <a:schemeClr val="accent5">
                <a:tint val="77000"/>
              </a:schemeClr>
            </a:solidFill>
            <a:ln>
              <a:noFill/>
            </a:ln>
            <a:effectLst/>
          </c:spPr>
          <c:invertIfNegative val="0"/>
          <c:cat>
            <c:strRef>
              <c:f>Sheet1!$A$3:$A$13</c:f>
              <c:strCache>
                <c:ptCount val="11"/>
                <c:pt idx="0">
                  <c:v>Mar-14</c:v>
                </c:pt>
                <c:pt idx="1">
                  <c:v>Sep-14</c:v>
                </c:pt>
                <c:pt idx="2">
                  <c:v>Mar-15</c:v>
                </c:pt>
                <c:pt idx="3">
                  <c:v>Sep-15</c:v>
                </c:pt>
                <c:pt idx="4">
                  <c:v>Mar-16</c:v>
                </c:pt>
                <c:pt idx="5">
                  <c:v>Sep-16</c:v>
                </c:pt>
                <c:pt idx="6">
                  <c:v>Mar-17</c:v>
                </c:pt>
                <c:pt idx="7">
                  <c:v>Sep-17</c:v>
                </c:pt>
                <c:pt idx="8">
                  <c:v>Mar-18</c:v>
                </c:pt>
                <c:pt idx="9">
                  <c:v>Sep-18</c:v>
                </c:pt>
                <c:pt idx="10">
                  <c:v>Mar-19</c:v>
                </c:pt>
              </c:strCache>
            </c:strRef>
          </c:cat>
          <c:val>
            <c:numRef>
              <c:f>Sheet1!$C$3:$C$13</c:f>
              <c:numCache>
                <c:formatCode>"$"#,##0_);[Red]\("$"#,##0\)</c:formatCode>
                <c:ptCount val="11"/>
                <c:pt idx="0">
                  <c:v>43021.801840979999</c:v>
                </c:pt>
                <c:pt idx="1">
                  <c:v>44200.721438100001</c:v>
                </c:pt>
                <c:pt idx="2">
                  <c:v>45026.326260349997</c:v>
                </c:pt>
                <c:pt idx="3">
                  <c:v>45832.120188910005</c:v>
                </c:pt>
                <c:pt idx="4">
                  <c:v>46431.611543940002</c:v>
                </c:pt>
                <c:pt idx="5">
                  <c:v>48244.777843630007</c:v>
                </c:pt>
                <c:pt idx="6">
                  <c:v>47919.498849339994</c:v>
                </c:pt>
                <c:pt idx="7">
                  <c:v>50160.126104919997</c:v>
                </c:pt>
                <c:pt idx="8">
                  <c:v>49934.900465830004</c:v>
                </c:pt>
                <c:pt idx="9">
                  <c:v>51739.260415720004</c:v>
                </c:pt>
                <c:pt idx="10">
                  <c:v>52160.633385170004</c:v>
                </c:pt>
              </c:numCache>
            </c:numRef>
          </c:val>
          <c:extLst>
            <c:ext xmlns:c16="http://schemas.microsoft.com/office/drawing/2014/chart" uri="{C3380CC4-5D6E-409C-BE32-E72D297353CC}">
              <c16:uniqueId val="{00000000-E267-4D96-8804-CCD35CC4DC63}"/>
            </c:ext>
          </c:extLst>
        </c:ser>
        <c:dLbls>
          <c:showLegendKey val="0"/>
          <c:showVal val="0"/>
          <c:showCatName val="0"/>
          <c:showSerName val="0"/>
          <c:showPercent val="0"/>
          <c:showBubbleSize val="0"/>
        </c:dLbls>
        <c:gapWidth val="150"/>
        <c:axId val="134944640"/>
        <c:axId val="134946176"/>
      </c:barChart>
      <c:catAx>
        <c:axId val="134944640"/>
        <c:scaling>
          <c:orientation val="minMax"/>
          <c:max val="11"/>
          <c:min val="1"/>
        </c:scaling>
        <c:delete val="0"/>
        <c:axPos val="b"/>
        <c:numFmt formatCode="@" sourceLinked="0"/>
        <c:majorTickMark val="out"/>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4944640"/>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600" b="0" i="0" u="none" strike="noStrike" kern="1200" baseline="0">
                <a:solidFill>
                  <a:schemeClr val="tx1"/>
                </a:solidFill>
                <a:latin typeface="+mn-lt"/>
                <a:ea typeface="+mn-ea"/>
                <a:cs typeface="+mn-cs"/>
              </a:defRPr>
            </a:pPr>
            <a:endParaRPr lang="en-US"/>
          </a:p>
        </c:txPr>
      </c:dTable>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600" baseline="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767"/>
          <c:y val="0.15583307086614367"/>
          <c:w val="0.7986111111111116"/>
          <c:h val="0.72833385826771668"/>
        </c:manualLayout>
      </c:layout>
      <c:pie3DChart>
        <c:varyColors val="1"/>
        <c:ser>
          <c:idx val="0"/>
          <c:order val="0"/>
          <c:tx>
            <c:strRef>
              <c:f>Sheet1!$B$1</c:f>
              <c:strCache>
                <c:ptCount val="1"/>
                <c:pt idx="0">
                  <c:v>Asset Class</c:v>
                </c:pt>
              </c:strCache>
            </c:strRef>
          </c:tx>
          <c:dPt>
            <c:idx val="0"/>
            <c:bubble3D val="0"/>
            <c:explosion val="6"/>
            <c:spPr>
              <a:solidFill>
                <a:schemeClr val="accent5">
                  <a:shade val="65000"/>
                </a:schemeClr>
              </a:solidFill>
              <a:ln>
                <a:noFill/>
              </a:ln>
              <a:effectLst/>
              <a:sp3d/>
            </c:spPr>
            <c:extLst>
              <c:ext xmlns:c16="http://schemas.microsoft.com/office/drawing/2014/chart" uri="{C3380CC4-5D6E-409C-BE32-E72D297353CC}">
                <c16:uniqueId val="{00000000-8913-4B35-8BC2-5DFD17FAFEEB}"/>
              </c:ext>
            </c:extLst>
          </c:dPt>
          <c:dPt>
            <c:idx val="1"/>
            <c:bubble3D val="0"/>
            <c:explosion val="12"/>
            <c:spPr>
              <a:solidFill>
                <a:schemeClr val="accent5"/>
              </a:solidFill>
              <a:ln>
                <a:noFill/>
              </a:ln>
              <a:effectLst/>
              <a:sp3d/>
            </c:spPr>
            <c:extLst>
              <c:ext xmlns:c16="http://schemas.microsoft.com/office/drawing/2014/chart" uri="{C3380CC4-5D6E-409C-BE32-E72D297353CC}">
                <c16:uniqueId val="{00000001-8913-4B35-8BC2-5DFD17FAFEEB}"/>
              </c:ext>
            </c:extLst>
          </c:dPt>
          <c:dPt>
            <c:idx val="2"/>
            <c:bubble3D val="0"/>
            <c:explosion val="8"/>
            <c:spPr>
              <a:solidFill>
                <a:schemeClr val="accent5">
                  <a:tint val="65000"/>
                </a:schemeClr>
              </a:solidFill>
              <a:ln>
                <a:noFill/>
              </a:ln>
              <a:effectLst/>
              <a:sp3d/>
            </c:spPr>
            <c:extLst>
              <c:ext xmlns:c16="http://schemas.microsoft.com/office/drawing/2014/chart" uri="{C3380CC4-5D6E-409C-BE32-E72D297353CC}">
                <c16:uniqueId val="{00000002-8913-4B35-8BC2-5DFD17FAFEEB}"/>
              </c:ext>
            </c:extLst>
          </c:dPt>
          <c:dPt>
            <c:idx val="3"/>
            <c:bubble3D val="0"/>
            <c:explosion val="17"/>
            <c:spPr>
              <a:solidFill>
                <a:schemeClr val="accent5">
                  <a:tint val="30000"/>
                </a:schemeClr>
              </a:solidFill>
              <a:ln>
                <a:noFill/>
              </a:ln>
              <a:effectLst/>
              <a:sp3d/>
            </c:spPr>
            <c:extLst>
              <c:ext xmlns:c16="http://schemas.microsoft.com/office/drawing/2014/chart" uri="{C3380CC4-5D6E-409C-BE32-E72D297353CC}">
                <c16:uniqueId val="{00000004-B135-410B-A539-C48DB3E21937}"/>
              </c:ext>
            </c:extLst>
          </c:dPt>
          <c:dLbls>
            <c:dLbl>
              <c:idx val="0"/>
              <c:layout>
                <c:manualLayout>
                  <c:x val="1.3417013460336913E-2"/>
                  <c:y val="-0.314487778871391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913-4B35-8BC2-5DFD17FAFEEB}"/>
                </c:ext>
              </c:extLst>
            </c:dLbl>
            <c:dLbl>
              <c:idx val="1"/>
              <c:layout>
                <c:manualLayout>
                  <c:x val="3.1261892442351349E-3"/>
                  <c:y val="0.146113435039370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13-4B35-8BC2-5DFD17FAFEEB}"/>
                </c:ext>
              </c:extLst>
            </c:dLbl>
            <c:dLbl>
              <c:idx val="2"/>
              <c:layout>
                <c:manualLayout>
                  <c:x val="6.7677689396606094E-2"/>
                  <c:y val="3.125E-2"/>
                </c:manualLayout>
              </c:layout>
              <c:showLegendKey val="0"/>
              <c:showVal val="0"/>
              <c:showCatName val="1"/>
              <c:showSerName val="0"/>
              <c:showPercent val="1"/>
              <c:showBubbleSize val="0"/>
              <c:extLst>
                <c:ext xmlns:c15="http://schemas.microsoft.com/office/drawing/2012/chart" uri="{CE6537A1-D6FC-4f65-9D91-7224C49458BB}">
                  <c15:layout>
                    <c:manualLayout>
                      <c:w val="0.29781249999999998"/>
                      <c:h val="0.19531250000000003"/>
                    </c:manualLayout>
                  </c15:layout>
                </c:ext>
                <c:ext xmlns:c16="http://schemas.microsoft.com/office/drawing/2014/chart" uri="{C3380CC4-5D6E-409C-BE32-E72D297353CC}">
                  <c16:uniqueId val="{00000002-8913-4B35-8BC2-5DFD17FAFEEB}"/>
                </c:ext>
              </c:extLst>
            </c:dLbl>
            <c:dLbl>
              <c:idx val="3"/>
              <c:layout>
                <c:manualLayout>
                  <c:x val="-2.7893974190726159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135-410B-A539-C48DB3E2193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Repo</c:v>
                </c:pt>
                <c:pt idx="1">
                  <c:v>Corporates</c:v>
                </c:pt>
                <c:pt idx="2">
                  <c:v>U.S. Agencies</c:v>
                </c:pt>
              </c:strCache>
            </c:strRef>
          </c:cat>
          <c:val>
            <c:numRef>
              <c:f>Sheet1!$B$2:$B$4</c:f>
              <c:numCache>
                <c:formatCode>General</c:formatCode>
                <c:ptCount val="3"/>
                <c:pt idx="0">
                  <c:v>57.22</c:v>
                </c:pt>
                <c:pt idx="1">
                  <c:v>24.65</c:v>
                </c:pt>
                <c:pt idx="2">
                  <c:v>18.11</c:v>
                </c:pt>
              </c:numCache>
            </c:numRef>
          </c:val>
          <c:extLst>
            <c:ext xmlns:c16="http://schemas.microsoft.com/office/drawing/2014/chart" uri="{C3380CC4-5D6E-409C-BE32-E72D297353CC}">
              <c16:uniqueId val="{00000003-8913-4B35-8BC2-5DFD17FAFEEB}"/>
            </c:ext>
          </c:extLst>
        </c:ser>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Period Return</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D-48B4-950B-743C49DE5FE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D-48B4-950B-743C49DE5FE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6-4929-88D2-AB32B4A77588}"/>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D-48B4-950B-743C49DE5FE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D-48B4-950B-743C49DE5FE1}"/>
                </c:ext>
              </c:extLst>
            </c:dLbl>
            <c:dLbl>
              <c:idx val="5"/>
              <c:layout>
                <c:manualLayout>
                  <c:x val="-1.0401772252562696E-16"/>
                  <c:y val="-9.482270518476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7D-4227-A8CB-0682875CE33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3.0717999999999999E-2</c:v>
                </c:pt>
                <c:pt idx="1">
                  <c:v>1.1945000000000001E-2</c:v>
                </c:pt>
                <c:pt idx="2">
                  <c:v>1.6587000000000001E-2</c:v>
                </c:pt>
                <c:pt idx="3">
                  <c:v>2.3317000000000001E-2</c:v>
                </c:pt>
                <c:pt idx="4">
                  <c:v>3.9856999999999997E-2</c:v>
                </c:pt>
                <c:pt idx="5">
                  <c:v>4.6463999999999998E-2</c:v>
                </c:pt>
              </c:numCache>
            </c:numRef>
          </c:val>
          <c:extLst>
            <c:ext xmlns:c16="http://schemas.microsoft.com/office/drawing/2014/chart" uri="{C3380CC4-5D6E-409C-BE32-E72D297353CC}">
              <c16:uniqueId val="{00000004-1CED-48B4-950B-743C49DE5FE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March 31, 2019</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3.9502164894892619E-3"/>
                  <c:y val="-1.786384933601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 Months </c:v>
                </c:pt>
                <c:pt idx="1">
                  <c:v>1 Year</c:v>
                </c:pt>
                <c:pt idx="2">
                  <c:v>3 Year *</c:v>
                </c:pt>
                <c:pt idx="3">
                  <c:v>5 Year *</c:v>
                </c:pt>
              </c:strCache>
            </c:strRef>
          </c:cat>
          <c:val>
            <c:numRef>
              <c:f>Sheet1!$B$2:$B$5</c:f>
              <c:numCache>
                <c:formatCode>0.00%</c:formatCode>
                <c:ptCount val="4"/>
                <c:pt idx="0">
                  <c:v>3.0717999999999999E-2</c:v>
                </c:pt>
                <c:pt idx="1">
                  <c:v>3.5658000000000002E-2</c:v>
                </c:pt>
                <c:pt idx="2">
                  <c:v>1.6774000000000001E-2</c:v>
                </c:pt>
                <c:pt idx="3">
                  <c:v>1.7572999999999998E-2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 Months </c:v>
                </c:pt>
                <c:pt idx="1">
                  <c:v>1 Year</c:v>
                </c:pt>
                <c:pt idx="2">
                  <c:v>3 Year *</c:v>
                </c:pt>
                <c:pt idx="3">
                  <c:v>5 Year *</c:v>
                </c:pt>
              </c:strCache>
            </c:strRef>
          </c:cat>
          <c:val>
            <c:numRef>
              <c:f>Sheet1!$C$2:$C$5</c:f>
              <c:numCache>
                <c:formatCode>0.00%</c:formatCode>
                <c:ptCount val="4"/>
                <c:pt idx="0">
                  <c:v>3.0589000000000002E-2</c:v>
                </c:pt>
                <c:pt idx="1">
                  <c:v>3.4401000000000001E-2</c:v>
                </c:pt>
                <c:pt idx="2">
                  <c:v>1.5136999999999999E-2</c:v>
                </c:pt>
                <c:pt idx="3">
                  <c:v>1.6237999999999999E-2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Total Market Value ($ millions)</a:t>
            </a:r>
          </a:p>
        </c:rich>
      </c:tx>
      <c:layout>
        <c:manualLayout>
          <c:xMode val="edge"/>
          <c:yMode val="edge"/>
          <c:x val="0.33049450549450826"/>
          <c:y val="2.1276574803149605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8.921245421245419E-2"/>
          <c:y val="0.14340277777777791"/>
          <c:w val="0.88880952380952383"/>
          <c:h val="0.68094788932633421"/>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a:scene3d>
              <a:camera prst="orthographicFront"/>
              <a:lightRig rig="threePt" dir="t"/>
            </a:scene3d>
            <a:sp3d>
              <a:bevelT w="12700"/>
              <a:bevelB w="12700"/>
            </a:sp3d>
          </c:spPr>
          <c:invertIfNegative val="0"/>
          <c:dLbls>
            <c:dLbl>
              <c:idx val="0"/>
              <c:layout>
                <c:manualLayout>
                  <c:x val="-5.4945054945054984E-3"/>
                  <c:y val="-1.908355205599336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1-4D11-AC9D-91B58F298598}"/>
                </c:ext>
              </c:extLst>
            </c:dLbl>
            <c:dLbl>
              <c:idx val="1"/>
              <c:layout>
                <c:manualLayout>
                  <c:x val="-5.4945496677780417E-3"/>
                  <c:y val="-8.92857142857150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1-4D11-AC9D-91B58F298598}"/>
                </c:ext>
              </c:extLst>
            </c:dLbl>
            <c:dLbl>
              <c:idx val="2"/>
              <c:layout>
                <c:manualLayout>
                  <c:x val="-5.4945054945054984E-3"/>
                  <c:y val="1.0416666666666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11-4D11-AC9D-91B58F298598}"/>
                </c:ext>
              </c:extLst>
            </c:dLbl>
            <c:dLbl>
              <c:idx val="3"/>
              <c:layout>
                <c:manualLayout>
                  <c:x val="-9.7720779393371156E-3"/>
                  <c:y val="8.928589097693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1-4D11-AC9D-91B58F298598}"/>
                </c:ext>
              </c:extLst>
            </c:dLbl>
            <c:dLbl>
              <c:idx val="4"/>
              <c:layout>
                <c:manualLayout>
                  <c:x val="-8.7384892566395294E-3"/>
                  <c:y val="3.9682539682538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11-4D11-AC9D-91B58F298598}"/>
                </c:ext>
              </c:extLst>
            </c:dLbl>
            <c:dLbl>
              <c:idx val="5"/>
              <c:layout>
                <c:manualLayout>
                  <c:x val="-6.0262912051248863E-3"/>
                  <c:y val="-1.587301587301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11-4D11-AC9D-91B58F298598}"/>
                </c:ext>
              </c:extLst>
            </c:dLbl>
            <c:dLbl>
              <c:idx val="6"/>
              <c:layout>
                <c:manualLayout>
                  <c:x val="-8.6206896551725195E-3"/>
                  <c:y val="-3.968253968253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E-4462-A3DC-46853781A1F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Sheet1!$B$2:$B$8</c:f>
              <c:numCache>
                <c:formatCode>_(* #,##0_);_(* \(#,##0\);_(* "-"??_);_(@_)</c:formatCode>
                <c:ptCount val="7"/>
                <c:pt idx="0">
                  <c:v>23175</c:v>
                </c:pt>
                <c:pt idx="1">
                  <c:v>2992</c:v>
                </c:pt>
                <c:pt idx="2">
                  <c:v>5305</c:v>
                </c:pt>
                <c:pt idx="3">
                  <c:v>2921</c:v>
                </c:pt>
                <c:pt idx="4">
                  <c:v>2618</c:v>
                </c:pt>
                <c:pt idx="5">
                  <c:v>8279</c:v>
                </c:pt>
                <c:pt idx="6">
                  <c:v>1059</c:v>
                </c:pt>
              </c:numCache>
            </c:numRef>
          </c:val>
          <c:extLst>
            <c:ext xmlns:c16="http://schemas.microsoft.com/office/drawing/2014/chart" uri="{C3380CC4-5D6E-409C-BE32-E72D297353CC}">
              <c16:uniqueId val="{00000006-0D11-4D11-AC9D-91B58F298598}"/>
            </c:ext>
          </c:extLst>
        </c:ser>
        <c:ser>
          <c:idx val="1"/>
          <c:order val="1"/>
          <c:tx>
            <c:strRef>
              <c:f>Sheet1!$C$1</c:f>
              <c:strCache>
                <c:ptCount val="1"/>
                <c:pt idx="0">
                  <c:v>9/30/2018</c:v>
                </c:pt>
              </c:strCache>
            </c:strRef>
          </c:tx>
          <c:spPr>
            <a:solidFill>
              <a:schemeClr val="accent5"/>
            </a:solidFill>
            <a:ln>
              <a:noFill/>
            </a:ln>
            <a:effectLst/>
          </c:spPr>
          <c:invertIfNegative val="0"/>
          <c:dLbls>
            <c:dLbl>
              <c:idx val="0"/>
              <c:layout>
                <c:manualLayout>
                  <c:x val="7.3260073260073312E-3"/>
                  <c:y val="3.1862423447069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11-4D11-AC9D-91B58F298598}"/>
                </c:ext>
              </c:extLst>
            </c:dLbl>
            <c:dLbl>
              <c:idx val="1"/>
              <c:layout>
                <c:manualLayout>
                  <c:x val="3.9930481662765124E-3"/>
                  <c:y val="-4.9603174603173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11-4D11-AC9D-91B58F298598}"/>
                </c:ext>
              </c:extLst>
            </c:dLbl>
            <c:dLbl>
              <c:idx val="2"/>
              <c:layout>
                <c:manualLayout>
                  <c:x val="-5.1145633822804678E-4"/>
                  <c:y val="-1.487939007624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11-4D11-AC9D-91B58F298598}"/>
                </c:ext>
              </c:extLst>
            </c:dLbl>
            <c:dLbl>
              <c:idx val="3"/>
              <c:layout>
                <c:manualLayout>
                  <c:x val="1.748298411851061E-4"/>
                  <c:y val="8.7067241594799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11-4D11-AC9D-91B58F298598}"/>
                </c:ext>
              </c:extLst>
            </c:dLbl>
            <c:dLbl>
              <c:idx val="4"/>
              <c:layout>
                <c:manualLayout>
                  <c:x val="1.6763423639840594E-3"/>
                  <c:y val="2.976190476190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11-4D11-AC9D-91B58F298598}"/>
                </c:ext>
              </c:extLst>
            </c:dLbl>
            <c:dLbl>
              <c:idx val="5"/>
              <c:layout>
                <c:manualLayout>
                  <c:x val="4.8544196805907734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11-4D11-AC9D-91B58F298598}"/>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Sheet1!$C$2:$C$8</c:f>
              <c:numCache>
                <c:formatCode>_(* #,##0_);_(* \(#,##0\);_(* "-"??_);_(@_)</c:formatCode>
                <c:ptCount val="7"/>
                <c:pt idx="0">
                  <c:v>23474</c:v>
                </c:pt>
                <c:pt idx="1">
                  <c:v>3265</c:v>
                </c:pt>
                <c:pt idx="2">
                  <c:v>5351</c:v>
                </c:pt>
                <c:pt idx="3">
                  <c:v>2941</c:v>
                </c:pt>
                <c:pt idx="4">
                  <c:v>2627</c:v>
                </c:pt>
                <c:pt idx="5">
                  <c:v>8280</c:v>
                </c:pt>
                <c:pt idx="6">
                  <c:v>1011</c:v>
                </c:pt>
              </c:numCache>
            </c:numRef>
          </c:val>
          <c:extLst>
            <c:ext xmlns:c16="http://schemas.microsoft.com/office/drawing/2014/chart" uri="{C3380CC4-5D6E-409C-BE32-E72D297353CC}">
              <c16:uniqueId val="{0000000D-0D11-4D11-AC9D-91B58F298598}"/>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0"/>
              <c:layout>
                <c:manualLayout>
                  <c:x val="2.8301886792452831E-2"/>
                  <c:y val="-1.5873015873015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FB-4398-BD07-63EEEDF3CAE4}"/>
                </c:ext>
              </c:extLst>
            </c:dLbl>
            <c:dLbl>
              <c:idx val="1"/>
              <c:layout>
                <c:manualLayout>
                  <c:x val="1.2507743964436878E-2"/>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FB-4398-BD07-63EEEDF3CAE4}"/>
                </c:ext>
              </c:extLst>
            </c:dLbl>
            <c:dLbl>
              <c:idx val="2"/>
              <c:layout>
                <c:manualLayout>
                  <c:x val="3.0927754793362177E-3"/>
                  <c:y val="-3.96825396825404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E-4462-A3DC-46853781A1F7}"/>
                </c:ext>
              </c:extLst>
            </c:dLbl>
            <c:dLbl>
              <c:idx val="3"/>
              <c:layout>
                <c:manualLayout>
                  <c:x val="9.2755460652164234E-3"/>
                  <c:y val="7.936507936507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FB-4398-BD07-63EEEDF3CAE4}"/>
                </c:ext>
              </c:extLst>
            </c:dLbl>
            <c:dLbl>
              <c:idx val="4"/>
              <c:layout>
                <c:manualLayout>
                  <c:x val="1.5723270440251458E-2"/>
                  <c:y val="-3.9682539682541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B-4398-BD07-63EEEDF3CAE4}"/>
                </c:ext>
              </c:extLst>
            </c:dLbl>
            <c:dLbl>
              <c:idx val="5"/>
              <c:layout>
                <c:manualLayout>
                  <c:x val="1.7750789625873037E-2"/>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FB-4398-BD07-63EEEDF3CAE4}"/>
                </c:ext>
              </c:extLst>
            </c:dLbl>
            <c:dLbl>
              <c:idx val="6"/>
              <c:layout>
                <c:manualLayout>
                  <c:x val="1.2931034482758515E-2"/>
                  <c:y val="-1.5873015873015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E-4462-A3DC-46853781A1F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Total Pool</c:v>
                </c:pt>
                <c:pt idx="1">
                  <c:v>Liquidity</c:v>
                </c:pt>
                <c:pt idx="2">
                  <c:v>Ultra Short Duration</c:v>
                </c:pt>
                <c:pt idx="3">
                  <c:v>Short Duration</c:v>
                </c:pt>
                <c:pt idx="4">
                  <c:v>Interm. Duration</c:v>
                </c:pt>
                <c:pt idx="5">
                  <c:v>Long Duration</c:v>
                </c:pt>
                <c:pt idx="6">
                  <c:v>Time Deposits</c:v>
                </c:pt>
              </c:strCache>
            </c:strRef>
          </c:cat>
          <c:val>
            <c:numRef>
              <c:f>Sheet1!$D$2:$D$8</c:f>
              <c:numCache>
                <c:formatCode>_(* #,##0_);_(* \(#,##0\);_(* "-"??_);_(@_)</c:formatCode>
                <c:ptCount val="7"/>
                <c:pt idx="0">
                  <c:v>24050</c:v>
                </c:pt>
                <c:pt idx="1">
                  <c:v>3193</c:v>
                </c:pt>
                <c:pt idx="2">
                  <c:v>5440</c:v>
                </c:pt>
                <c:pt idx="3">
                  <c:v>3009</c:v>
                </c:pt>
                <c:pt idx="4">
                  <c:v>2732</c:v>
                </c:pt>
                <c:pt idx="5">
                  <c:v>8665</c:v>
                </c:pt>
                <c:pt idx="6">
                  <c:v>1011</c:v>
                </c:pt>
              </c:numCache>
            </c:numRef>
          </c:val>
          <c:extLst>
            <c:ext xmlns:c16="http://schemas.microsoft.com/office/drawing/2014/chart" uri="{C3380CC4-5D6E-409C-BE32-E72D297353CC}">
              <c16:uniqueId val="{00000000-E9FB-4398-BD07-63EEEDF3CAE4}"/>
            </c:ext>
          </c:extLst>
        </c:ser>
        <c:dLbls>
          <c:showLegendKey val="0"/>
          <c:showVal val="0"/>
          <c:showCatName val="0"/>
          <c:showSerName val="0"/>
          <c:showPercent val="0"/>
          <c:showBubbleSize val="0"/>
        </c:dLbls>
        <c:gapWidth val="75"/>
        <c:axId val="229260672"/>
        <c:axId val="229291136"/>
      </c:barChart>
      <c:catAx>
        <c:axId val="229260672"/>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91136"/>
        <c:crosses val="autoZero"/>
        <c:auto val="1"/>
        <c:lblAlgn val="ctr"/>
        <c:lblOffset val="100"/>
        <c:noMultiLvlLbl val="0"/>
      </c:catAx>
      <c:valAx>
        <c:axId val="229291136"/>
        <c:scaling>
          <c:orientation val="minMax"/>
        </c:scaling>
        <c:delete val="0"/>
        <c:axPos val="l"/>
        <c:majorGridlines>
          <c:spPr>
            <a:ln w="6350" cap="flat" cmpd="sng" algn="ctr">
              <a:solidFill>
                <a:schemeClr val="accent1"/>
              </a:solidFill>
              <a:prstDash val="solid"/>
              <a:round/>
            </a:ln>
            <a:effectLst/>
          </c:spPr>
        </c:majorGridlines>
        <c:numFmt formatCode="_(* #,##0_);_(* \(#,##0\);_(* &quot;-&quot;??_);_(@_)"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60672"/>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63191222919168999"/>
          <c:y val="0.1617522809648794"/>
          <c:w val="0.31017817029628053"/>
          <c:h val="7.60201849768778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 of Market Value</a:t>
            </a:r>
          </a:p>
        </c:rich>
      </c:tx>
      <c:layout>
        <c:manualLayout>
          <c:xMode val="edge"/>
          <c:yMode val="edge"/>
          <c:x val="0.3836080586080588"/>
          <c:y val="2.1276595744680847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8.921245421245419E-2"/>
          <c:y val="0.14340277777777791"/>
          <c:w val="0.88880952380952383"/>
          <c:h val="0.68094788932633421"/>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a:scene3d>
              <a:camera prst="orthographicFront"/>
              <a:lightRig rig="threePt" dir="t"/>
            </a:scene3d>
            <a:sp3d>
              <a:bevelT w="12700"/>
              <a:bevelB w="12700"/>
            </a:sp3d>
          </c:spPr>
          <c:invertIfNegative val="0"/>
          <c:dLbls>
            <c:dLbl>
              <c:idx val="0"/>
              <c:layout>
                <c:manualLayout>
                  <c:x val="-5.4945054945054984E-3"/>
                  <c:y val="-1.908355205599337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BD-4FB0-9022-CCE03E1F1F3A}"/>
                </c:ext>
              </c:extLst>
            </c:dLbl>
            <c:dLbl>
              <c:idx val="1"/>
              <c:layout>
                <c:manualLayout>
                  <c:x val="-5.4945054945054724E-3"/>
                  <c:y val="6.9444444444445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BD-4FB0-9022-CCE03E1F1F3A}"/>
                </c:ext>
              </c:extLst>
            </c:dLbl>
            <c:dLbl>
              <c:idx val="2"/>
              <c:layout>
                <c:manualLayout>
                  <c:x val="-1.5381467147115085E-2"/>
                  <c:y val="1.041674668715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BD-4FB0-9022-CCE03E1F1F3A}"/>
                </c:ext>
              </c:extLst>
            </c:dLbl>
            <c:dLbl>
              <c:idx val="3"/>
              <c:layout>
                <c:manualLayout>
                  <c:x val="-7.3260073260073433E-3"/>
                  <c:y val="-6.9444444444446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BD-4FB0-9022-CCE03E1F1F3A}"/>
                </c:ext>
              </c:extLst>
            </c:dLbl>
            <c:dLbl>
              <c:idx val="4"/>
              <c:layout>
                <c:manualLayout>
                  <c:x val="-4.88876286923718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BD-4FB0-9022-CCE03E1F1F3A}"/>
                </c:ext>
              </c:extLst>
            </c:dLbl>
            <c:dLbl>
              <c:idx val="5"/>
              <c:layout>
                <c:manualLayout>
                  <c:x val="-1.41242937853108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5A-461D-A7C6-78EDF99E94BF}"/>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Sheet1!$B$2:$B$7</c:f>
              <c:numCache>
                <c:formatCode>0.0%</c:formatCode>
                <c:ptCount val="6"/>
                <c:pt idx="0">
                  <c:v>0.12909999999999999</c:v>
                </c:pt>
                <c:pt idx="1">
                  <c:v>0.22889999999999999</c:v>
                </c:pt>
                <c:pt idx="2">
                  <c:v>0.126</c:v>
                </c:pt>
                <c:pt idx="3">
                  <c:v>0.113</c:v>
                </c:pt>
                <c:pt idx="4">
                  <c:v>0.35729999999999995</c:v>
                </c:pt>
                <c:pt idx="5">
                  <c:v>4.5699999999999998E-2</c:v>
                </c:pt>
              </c:numCache>
            </c:numRef>
          </c:val>
          <c:extLst>
            <c:ext xmlns:c16="http://schemas.microsoft.com/office/drawing/2014/chart" uri="{C3380CC4-5D6E-409C-BE32-E72D297353CC}">
              <c16:uniqueId val="{00000005-EBBD-4FB0-9022-CCE03E1F1F3A}"/>
            </c:ext>
          </c:extLst>
        </c:ser>
        <c:ser>
          <c:idx val="1"/>
          <c:order val="1"/>
          <c:tx>
            <c:strRef>
              <c:f>Sheet1!$C$1</c:f>
              <c:strCache>
                <c:ptCount val="1"/>
                <c:pt idx="0">
                  <c:v>9/30/2018</c:v>
                </c:pt>
              </c:strCache>
            </c:strRef>
          </c:tx>
          <c:spPr>
            <a:solidFill>
              <a:schemeClr val="accent5"/>
            </a:solidFill>
            <a:ln>
              <a:noFill/>
            </a:ln>
            <a:effectLst/>
          </c:spPr>
          <c:invertIfNegative val="0"/>
          <c:dLbls>
            <c:dLbl>
              <c:idx val="0"/>
              <c:layout>
                <c:manualLayout>
                  <c:x val="7.3260073260073312E-3"/>
                  <c:y val="3.1862423447069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BD-4FB0-9022-CCE03E1F1F3A}"/>
                </c:ext>
              </c:extLst>
            </c:dLbl>
            <c:dLbl>
              <c:idx val="1"/>
              <c:layout>
                <c:manualLayout>
                  <c:x val="-1.5525601672672273E-4"/>
                  <c:y val="6.9444977914346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BD-4FB0-9022-CCE03E1F1F3A}"/>
                </c:ext>
              </c:extLst>
            </c:dLbl>
            <c:dLbl>
              <c:idx val="2"/>
              <c:layout>
                <c:manualLayout>
                  <c:x val="-2.9801147737889733E-3"/>
                  <c:y val="1.0416746687151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BD-4FB0-9022-CCE03E1F1F3A}"/>
                </c:ext>
              </c:extLst>
            </c:dLbl>
            <c:dLbl>
              <c:idx val="3"/>
              <c:layout>
                <c:manualLayout>
                  <c:x val="5.9136304995773834E-3"/>
                  <c:y val="5.0288073746879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BD-4FB0-9022-CCE03E1F1F3A}"/>
                </c:ext>
              </c:extLst>
            </c:dLbl>
            <c:dLbl>
              <c:idx val="4"/>
              <c:layout>
                <c:manualLayout>
                  <c:x val="7.3260073260073303E-3"/>
                  <c:y val="6.9444444444445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BD-4FB0-9022-CCE03E1F1F3A}"/>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Sheet1!$C$2:$C$7</c:f>
              <c:numCache>
                <c:formatCode>0.0%</c:formatCode>
                <c:ptCount val="6"/>
                <c:pt idx="0">
                  <c:v>0.1391</c:v>
                </c:pt>
                <c:pt idx="1">
                  <c:v>0.22800000000000001</c:v>
                </c:pt>
                <c:pt idx="2">
                  <c:v>0.12529999999999999</c:v>
                </c:pt>
                <c:pt idx="3">
                  <c:v>0.1119</c:v>
                </c:pt>
                <c:pt idx="4">
                  <c:v>0.35260000000000002</c:v>
                </c:pt>
                <c:pt idx="5">
                  <c:v>4.3099999999999999E-2</c:v>
                </c:pt>
              </c:numCache>
            </c:numRef>
          </c:val>
          <c:extLst>
            <c:ext xmlns:c16="http://schemas.microsoft.com/office/drawing/2014/chart" uri="{C3380CC4-5D6E-409C-BE32-E72D297353CC}">
              <c16:uniqueId val="{0000000B-EBBD-4FB0-9022-CCE03E1F1F3A}"/>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0"/>
              <c:layout>
                <c:manualLayout>
                  <c:x val="1.0510510510510511E-2"/>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13-46AB-B64D-C58ED770FE3F}"/>
                </c:ext>
              </c:extLst>
            </c:dLbl>
            <c:dLbl>
              <c:idx val="1"/>
              <c:layout>
                <c:manualLayout>
                  <c:x val="1.1299435028248535E-2"/>
                  <c:y val="4.0650406504065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5A-461D-A7C6-78EDF99E94BF}"/>
                </c:ext>
              </c:extLst>
            </c:dLbl>
            <c:dLbl>
              <c:idx val="2"/>
              <c:layout>
                <c:manualLayout>
                  <c:x val="6.006006006006006E-3"/>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13-46AB-B64D-C58ED770FE3F}"/>
                </c:ext>
              </c:extLst>
            </c:dLbl>
            <c:dLbl>
              <c:idx val="3"/>
              <c:layout>
                <c:manualLayout>
                  <c:x val="1.4747764580274924E-2"/>
                  <c:y val="8.4351193905640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13-46AB-B64D-C58ED770FE3F}"/>
                </c:ext>
              </c:extLst>
            </c:dLbl>
            <c:dLbl>
              <c:idx val="4"/>
              <c:layout>
                <c:manualLayout>
                  <c:x val="2.1199119177899371E-2"/>
                  <c:y val="1.1890403943409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13-46AB-B64D-C58ED770FE3F}"/>
                </c:ext>
              </c:extLst>
            </c:dLbl>
            <c:dLbl>
              <c:idx val="5"/>
              <c:layout>
                <c:manualLayout>
                  <c:x val="1.8361581920903956E-2"/>
                  <c:y val="-8.1300813008130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5A-461D-A7C6-78EDF99E94BF}"/>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 Duration</c:v>
                </c:pt>
                <c:pt idx="4">
                  <c:v>Long Duration</c:v>
                </c:pt>
                <c:pt idx="5">
                  <c:v>Time Deposits</c:v>
                </c:pt>
              </c:strCache>
            </c:strRef>
          </c:cat>
          <c:val>
            <c:numRef>
              <c:f>Sheet1!$D$2:$D$7</c:f>
              <c:numCache>
                <c:formatCode>0.0%</c:formatCode>
                <c:ptCount val="6"/>
                <c:pt idx="0">
                  <c:v>0.1328</c:v>
                </c:pt>
                <c:pt idx="1">
                  <c:v>0.22620000000000001</c:v>
                </c:pt>
                <c:pt idx="2">
                  <c:v>0.12509999999999999</c:v>
                </c:pt>
                <c:pt idx="3">
                  <c:v>0.11360000000000001</c:v>
                </c:pt>
                <c:pt idx="4">
                  <c:v>0.36020000000000002</c:v>
                </c:pt>
                <c:pt idx="5">
                  <c:v>4.2099999999999999E-2</c:v>
                </c:pt>
              </c:numCache>
            </c:numRef>
          </c:val>
          <c:extLst>
            <c:ext xmlns:c16="http://schemas.microsoft.com/office/drawing/2014/chart" uri="{C3380CC4-5D6E-409C-BE32-E72D297353CC}">
              <c16:uniqueId val="{00000000-0613-46AB-B64D-C58ED770FE3F}"/>
            </c:ext>
          </c:extLst>
        </c:ser>
        <c:dLbls>
          <c:showLegendKey val="0"/>
          <c:showVal val="0"/>
          <c:showCatName val="0"/>
          <c:showSerName val="0"/>
          <c:showPercent val="0"/>
          <c:showBubbleSize val="0"/>
        </c:dLbls>
        <c:gapWidth val="75"/>
        <c:axId val="231450880"/>
        <c:axId val="231460864"/>
      </c:barChart>
      <c:catAx>
        <c:axId val="23145088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31460864"/>
        <c:crosses val="autoZero"/>
        <c:auto val="1"/>
        <c:lblAlgn val="ctr"/>
        <c:lblOffset val="100"/>
        <c:noMultiLvlLbl val="0"/>
      </c:catAx>
      <c:valAx>
        <c:axId val="231460864"/>
        <c:scaling>
          <c:orientation val="minMax"/>
        </c:scaling>
        <c:delete val="0"/>
        <c:axPos val="l"/>
        <c:majorGridlines>
          <c:spPr>
            <a:ln w="6350" cap="flat" cmpd="sng" algn="ctr">
              <a:solidFill>
                <a:schemeClr val="accent1"/>
              </a:solidFill>
              <a:prstDash val="solid"/>
              <a:round/>
            </a:ln>
            <a:effectLst/>
          </c:spPr>
        </c:majorGridlines>
        <c:numFmt formatCode="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31450880"/>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63897448729925699"/>
          <c:y val="4.6769412969720238E-2"/>
          <c:w val="0.31017805206781585"/>
          <c:h val="7.98211942257217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0.621</c:v>
                </c:pt>
                <c:pt idx="1">
                  <c:v>0.2162</c:v>
                </c:pt>
                <c:pt idx="2">
                  <c:v>2.92E-2</c:v>
                </c:pt>
                <c:pt idx="3">
                  <c:v>4.1099999999999998E-2</c:v>
                </c:pt>
                <c:pt idx="4">
                  <c:v>2.7400000000000001E-2</c:v>
                </c:pt>
                <c:pt idx="5">
                  <c:v>1.9199999999999998E-2</c:v>
                </c:pt>
                <c:pt idx="6">
                  <c:v>4.5899999999999996E-2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9/30/2018</c:v>
                </c:pt>
              </c:strCache>
            </c:strRef>
          </c:tx>
          <c:spPr>
            <a:solidFill>
              <a:schemeClr val="accent5"/>
            </a:solidFill>
            <a:ln>
              <a:noFill/>
            </a:ln>
            <a:effectLst/>
          </c:spPr>
          <c:invertIfNegative val="0"/>
          <c:dLbls>
            <c:dLbl>
              <c:idx val="0"/>
              <c:layout>
                <c:manualLayout>
                  <c:x val="1.2189528940461389E-2"/>
                  <c:y val="-1.709401709401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0.62749999999999995</c:v>
                </c:pt>
                <c:pt idx="1">
                  <c:v>0.21110000000000001</c:v>
                </c:pt>
                <c:pt idx="2">
                  <c:v>2.8799999999999999E-2</c:v>
                </c:pt>
                <c:pt idx="3">
                  <c:v>3.9699999999999999E-2</c:v>
                </c:pt>
                <c:pt idx="4">
                  <c:v>2.93E-2</c:v>
                </c:pt>
                <c:pt idx="5">
                  <c:v>2.0400000000000001E-2</c:v>
                </c:pt>
                <c:pt idx="6">
                  <c:v>4.3200000000000002E-2</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0"/>
              <c:layout>
                <c:manualLayout>
                  <c:x val="2.24039922641248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096E-2"/>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0.6048</c:v>
                </c:pt>
                <c:pt idx="1">
                  <c:v>0.23430000000000001</c:v>
                </c:pt>
                <c:pt idx="2">
                  <c:v>3.0700000000000002E-2</c:v>
                </c:pt>
                <c:pt idx="3">
                  <c:v>3.5099999999999999E-2</c:v>
                </c:pt>
                <c:pt idx="4">
                  <c:v>3.2300000000000002E-2</c:v>
                </c:pt>
                <c:pt idx="5">
                  <c:v>2.06E-2</c:v>
                </c:pt>
                <c:pt idx="6">
                  <c:v>4.2200000000000001E-2</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07278095579"/>
          <c:y val="0.23413694340838975"/>
          <c:w val="0.37990600837057531"/>
          <c:h val="7.2115889359983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Duration Breakdown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914868280353844"/>
          <c:y val="0.17354166666666668"/>
          <c:w val="0.86924637892485668"/>
          <c:h val="0.72615255905511811"/>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c:spPr>
          <c:invertIfNegative val="0"/>
          <c:dLbls>
            <c:dLbl>
              <c:idx val="0"/>
              <c:layout>
                <c:manualLayout>
                  <c:x val="-3.6301324854801777E-3"/>
                  <c:y val="1.2500000000000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09-4F57-9748-5EC61623C6CC}"/>
                </c:ext>
              </c:extLst>
            </c:dLbl>
            <c:dLbl>
              <c:idx val="1"/>
              <c:layout>
                <c:manualLayout>
                  <c:x val="-6.116678596993612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09-4F57-9748-5EC61623C6CC}"/>
                </c:ext>
              </c:extLst>
            </c:dLbl>
            <c:dLbl>
              <c:idx val="2"/>
              <c:layout>
                <c:manualLayout>
                  <c:x val="-1.8518518518518497E-2"/>
                  <c:y val="-4.16666666666658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09-4F57-9748-5EC61623C6CC}"/>
                </c:ext>
              </c:extLst>
            </c:dLbl>
            <c:dLbl>
              <c:idx val="3"/>
              <c:layout>
                <c:manualLayout>
                  <c:x val="-2.1604938271604937E-2"/>
                  <c:y val="8.333333333333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A9-417D-B1F8-4489E4F3C0AE}"/>
                </c:ext>
              </c:extLst>
            </c:dLbl>
            <c:dLbl>
              <c:idx val="4"/>
              <c:layout>
                <c:manualLayout>
                  <c:x val="-1.2345679012345793E-2"/>
                  <c:y val="4.1666666666666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A9-417D-B1F8-4489E4F3C0AE}"/>
                </c:ext>
              </c:extLst>
            </c:dLbl>
            <c:dLbl>
              <c:idx val="5"/>
              <c:layout>
                <c:manualLayout>
                  <c:x val="-1.23456790123457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09-4F57-9748-5EC61623C6CC}"/>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 1 Yr</c:v>
                </c:pt>
                <c:pt idx="1">
                  <c:v>1 - 3 Yrs</c:v>
                </c:pt>
                <c:pt idx="2">
                  <c:v>3 - 5 Yrs</c:v>
                </c:pt>
                <c:pt idx="3">
                  <c:v>5 - 10 Yrs</c:v>
                </c:pt>
                <c:pt idx="4">
                  <c:v>10 - 20 Yrs</c:v>
                </c:pt>
                <c:pt idx="5">
                  <c:v>20+ Yrs</c:v>
                </c:pt>
              </c:strCache>
            </c:strRef>
          </c:cat>
          <c:val>
            <c:numRef>
              <c:f>Sheet1!$B$2:$B$7</c:f>
              <c:numCache>
                <c:formatCode>General</c:formatCode>
                <c:ptCount val="6"/>
                <c:pt idx="0">
                  <c:v>0.2979</c:v>
                </c:pt>
                <c:pt idx="1">
                  <c:v>0.35049999999999998</c:v>
                </c:pt>
                <c:pt idx="2">
                  <c:v>0.15920000000000001</c:v>
                </c:pt>
                <c:pt idx="3">
                  <c:v>0.14200000000000002</c:v>
                </c:pt>
                <c:pt idx="4">
                  <c:v>5.0099999999999999E-2</c:v>
                </c:pt>
                <c:pt idx="5">
                  <c:v>2.9999999999999997E-4</c:v>
                </c:pt>
              </c:numCache>
            </c:numRef>
          </c:val>
          <c:extLst>
            <c:ext xmlns:c16="http://schemas.microsoft.com/office/drawing/2014/chart" uri="{C3380CC4-5D6E-409C-BE32-E72D297353CC}">
              <c16:uniqueId val="{00000004-1409-4F57-9748-5EC61623C6CC}"/>
            </c:ext>
          </c:extLst>
        </c:ser>
        <c:ser>
          <c:idx val="1"/>
          <c:order val="1"/>
          <c:tx>
            <c:strRef>
              <c:f>Sheet1!$C$1</c:f>
              <c:strCache>
                <c:ptCount val="1"/>
                <c:pt idx="0">
                  <c:v>9/30/2018</c:v>
                </c:pt>
              </c:strCache>
            </c:strRef>
          </c:tx>
          <c:spPr>
            <a:solidFill>
              <a:schemeClr val="accent5"/>
            </a:solidFill>
            <a:ln>
              <a:noFill/>
            </a:ln>
            <a:effectLst/>
          </c:spPr>
          <c:invertIfNegative val="0"/>
          <c:dLbls>
            <c:dLbl>
              <c:idx val="0"/>
              <c:layout>
                <c:manualLayout>
                  <c:x val="1.2345435987168243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09-4F57-9748-5EC61623C6CC}"/>
                </c:ext>
              </c:extLst>
            </c:dLbl>
            <c:dLbl>
              <c:idx val="1"/>
              <c:layout>
                <c:manualLayout>
                  <c:x val="-2.4129442509591421E-3"/>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09-4F57-9748-5EC61623C6CC}"/>
                </c:ext>
              </c:extLst>
            </c:dLbl>
            <c:dLbl>
              <c:idx val="2"/>
              <c:layout>
                <c:manualLayout>
                  <c:x val="-1.2345679012345678E-2"/>
                  <c:y val="3.43077427821514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09-4F57-9748-5EC61623C6CC}"/>
                </c:ext>
              </c:extLst>
            </c:dLbl>
            <c:dLbl>
              <c:idx val="3"/>
              <c:layout>
                <c:manualLayout>
                  <c:x val="6.1728395061728392E-3"/>
                  <c:y val="8.3333333333334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09-4F57-9748-5EC61623C6CC}"/>
                </c:ext>
              </c:extLst>
            </c:dLbl>
            <c:dLbl>
              <c:idx val="4"/>
              <c:layout>
                <c:manualLayout>
                  <c:x val="9.259259259259146E-3"/>
                  <c:y val="-1.52776012896239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09-4F57-9748-5EC61623C6CC}"/>
                </c:ext>
              </c:extLst>
            </c:dLbl>
            <c:dLbl>
              <c:idx val="5"/>
              <c:layout>
                <c:manualLayout>
                  <c:x val="1.2345679012345678E-2"/>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09-4F57-9748-5EC61623C6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&lt; 1 Yr</c:v>
                </c:pt>
                <c:pt idx="1">
                  <c:v>1 - 3 Yrs</c:v>
                </c:pt>
                <c:pt idx="2">
                  <c:v>3 - 5 Yrs</c:v>
                </c:pt>
                <c:pt idx="3">
                  <c:v>5 - 10 Yrs</c:v>
                </c:pt>
                <c:pt idx="4">
                  <c:v>10 - 20 Yrs</c:v>
                </c:pt>
                <c:pt idx="5">
                  <c:v>20+ Yrs</c:v>
                </c:pt>
              </c:strCache>
            </c:strRef>
          </c:cat>
          <c:val>
            <c:numRef>
              <c:f>Sheet1!$C$2:$C$7</c:f>
              <c:numCache>
                <c:formatCode>General</c:formatCode>
                <c:ptCount val="6"/>
                <c:pt idx="0">
                  <c:v>0.30349999999999999</c:v>
                </c:pt>
                <c:pt idx="1">
                  <c:v>0.35539999999999999</c:v>
                </c:pt>
                <c:pt idx="2">
                  <c:v>0.1487</c:v>
                </c:pt>
                <c:pt idx="3">
                  <c:v>0.1431</c:v>
                </c:pt>
                <c:pt idx="4">
                  <c:v>4.8899999999999999E-2</c:v>
                </c:pt>
                <c:pt idx="5">
                  <c:v>4.0000000000000002E-4</c:v>
                </c:pt>
              </c:numCache>
            </c:numRef>
          </c:val>
          <c:extLst>
            <c:ext xmlns:c16="http://schemas.microsoft.com/office/drawing/2014/chart" uri="{C3380CC4-5D6E-409C-BE32-E72D297353CC}">
              <c16:uniqueId val="{0000000B-1409-4F57-9748-5EC61623C6CC}"/>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0"/>
              <c:layout>
                <c:manualLayout>
                  <c:x val="-2.8231892555842554E-3"/>
                  <c:y val="-1.9097001612029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18-4B5F-8937-ED99AE4A9A4D}"/>
                </c:ext>
              </c:extLst>
            </c:dLbl>
            <c:dLbl>
              <c:idx val="1"/>
              <c:layout>
                <c:manualLayout>
                  <c:x val="1.8518518518518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A9-417D-B1F8-4489E4F3C0AE}"/>
                </c:ext>
              </c:extLst>
            </c:dLbl>
            <c:dLbl>
              <c:idx val="2"/>
              <c:layout>
                <c:manualLayout>
                  <c:x val="1.5558577183786325E-3"/>
                  <c:y val="1.666666666666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A9-417D-B1F8-4489E4F3C0AE}"/>
                </c:ext>
              </c:extLst>
            </c:dLbl>
            <c:dLbl>
              <c:idx val="3"/>
              <c:layout>
                <c:manualLayout>
                  <c:x val="2.7777777777777776E-2"/>
                  <c:y val="8.3333333333332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A9-417D-B1F8-4489E4F3C0AE}"/>
                </c:ext>
              </c:extLst>
            </c:dLbl>
            <c:dLbl>
              <c:idx val="4"/>
              <c:layout>
                <c:manualLayout>
                  <c:x val="3.0864197530864085E-2"/>
                  <c:y val="4.1666666666666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A9-417D-B1F8-4489E4F3C0AE}"/>
                </c:ext>
              </c:extLst>
            </c:dLbl>
            <c:dLbl>
              <c:idx val="5"/>
              <c:layout>
                <c:manualLayout>
                  <c:x val="3.27121609798776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A9-417D-B1F8-4489E4F3C0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&lt; 1 Yr</c:v>
                </c:pt>
                <c:pt idx="1">
                  <c:v>1 - 3 Yrs</c:v>
                </c:pt>
                <c:pt idx="2">
                  <c:v>3 - 5 Yrs</c:v>
                </c:pt>
                <c:pt idx="3">
                  <c:v>5 - 10 Yrs</c:v>
                </c:pt>
                <c:pt idx="4">
                  <c:v>10 - 20 Yrs</c:v>
                </c:pt>
                <c:pt idx="5">
                  <c:v>20+ Yrs</c:v>
                </c:pt>
              </c:strCache>
            </c:strRef>
          </c:cat>
          <c:val>
            <c:numRef>
              <c:f>Sheet1!$D$2:$D$7</c:f>
              <c:numCache>
                <c:formatCode>General</c:formatCode>
                <c:ptCount val="6"/>
                <c:pt idx="0">
                  <c:v>0.36599999999999999</c:v>
                </c:pt>
                <c:pt idx="1">
                  <c:v>0.3054</c:v>
                </c:pt>
                <c:pt idx="2">
                  <c:v>0.16969999999999999</c:v>
                </c:pt>
                <c:pt idx="3">
                  <c:v>0.1071</c:v>
                </c:pt>
                <c:pt idx="4">
                  <c:v>5.16E-2</c:v>
                </c:pt>
                <c:pt idx="5">
                  <c:v>2.0000000000000001E-4</c:v>
                </c:pt>
              </c:numCache>
            </c:numRef>
          </c:val>
          <c:extLst>
            <c:ext xmlns:c16="http://schemas.microsoft.com/office/drawing/2014/chart" uri="{C3380CC4-5D6E-409C-BE32-E72D297353CC}">
              <c16:uniqueId val="{00000000-6CA9-417D-B1F8-4489E4F3C0AE}"/>
            </c:ext>
          </c:extLst>
        </c:ser>
        <c:dLbls>
          <c:showLegendKey val="0"/>
          <c:showVal val="1"/>
          <c:showCatName val="0"/>
          <c:showSerName val="0"/>
          <c:showPercent val="0"/>
          <c:showBubbleSize val="0"/>
        </c:dLbls>
        <c:gapWidth val="150"/>
        <c:axId val="231657856"/>
        <c:axId val="231659392"/>
      </c:barChart>
      <c:catAx>
        <c:axId val="2316578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659392"/>
        <c:crosses val="autoZero"/>
        <c:auto val="1"/>
        <c:lblAlgn val="ctr"/>
        <c:lblOffset val="100"/>
        <c:noMultiLvlLbl val="0"/>
      </c:catAx>
      <c:valAx>
        <c:axId val="231659392"/>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657856"/>
        <c:crosses val="autoZero"/>
        <c:crossBetween val="between"/>
      </c:valAx>
      <c:spPr>
        <a:noFill/>
        <a:ln>
          <a:noFill/>
        </a:ln>
        <a:effectLst/>
      </c:spPr>
    </c:plotArea>
    <c:legend>
      <c:legendPos val="b"/>
      <c:layout>
        <c:manualLayout>
          <c:xMode val="edge"/>
          <c:yMode val="edge"/>
          <c:x val="0.4542789310427105"/>
          <c:y val="0.17135367454068245"/>
          <c:w val="0.54572106895728945"/>
          <c:h val="7.0312992125984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2.160493827160505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0.63185999999999998</c:v>
                </c:pt>
                <c:pt idx="1">
                  <c:v>7.7899999999999997E-2</c:v>
                </c:pt>
                <c:pt idx="2">
                  <c:v>5.5399999999999998E-2</c:v>
                </c:pt>
                <c:pt idx="3">
                  <c:v>0.1217</c:v>
                </c:pt>
                <c:pt idx="4">
                  <c:v>5.2839999999999998E-2</c:v>
                </c:pt>
                <c:pt idx="5">
                  <c:v>6.0299999999999999E-2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9/30/2018</c:v>
                </c:pt>
              </c:strCache>
            </c:strRef>
          </c:tx>
          <c:spPr>
            <a:solidFill>
              <a:schemeClr val="accent5"/>
            </a:solidFill>
            <a:ln>
              <a:noFill/>
            </a:ln>
            <a:effectLst/>
          </c:spPr>
          <c:invertIfNegative val="0"/>
          <c:dLbls>
            <c:dLbl>
              <c:idx val="0"/>
              <c:layout>
                <c:manualLayout>
                  <c:x val="1.2345679012345678E-2"/>
                  <c:y val="8.1496062992125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9.2592592592592032E-3"/>
                  <c:y val="-4.6710004272721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1316741696017772E-16"/>
                  <c:y val="1.202557529146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c:v>0.64580000000000004</c:v>
                </c:pt>
                <c:pt idx="1">
                  <c:v>7.7700000000000005E-2</c:v>
                </c:pt>
                <c:pt idx="2">
                  <c:v>4.8099999999999997E-2</c:v>
                </c:pt>
                <c:pt idx="3">
                  <c:v>0.12330000000000001</c:v>
                </c:pt>
                <c:pt idx="4">
                  <c:v>5.3400000000000003E-2</c:v>
                </c:pt>
                <c:pt idx="5">
                  <c:v>5.1699999999999996E-2</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0"/>
              <c:layout>
                <c:manualLayout>
                  <c:x val="2.7777777777777748E-2"/>
                  <c:y val="1.1627906976744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5432098765432098E-2"/>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c:v>0.61850000000000005</c:v>
                </c:pt>
                <c:pt idx="1">
                  <c:v>7.5399999999999995E-2</c:v>
                </c:pt>
                <c:pt idx="2">
                  <c:v>5.7500000000000002E-2</c:v>
                </c:pt>
                <c:pt idx="3">
                  <c:v>0.1381</c:v>
                </c:pt>
                <c:pt idx="4">
                  <c:v>5.5E-2</c:v>
                </c:pt>
                <c:pt idx="5">
                  <c:v>5.5500000000000001E-2</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149139380766268"/>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70973702822E-2"/>
          <c:y val="4.6924915130089562E-2"/>
          <c:w val="0.92558120172455982"/>
          <c:h val="0.83659395034637063"/>
        </c:manualLayout>
      </c:layout>
      <c:lineChart>
        <c:grouping val="standard"/>
        <c:varyColors val="0"/>
        <c:ser>
          <c:idx val="0"/>
          <c:order val="0"/>
          <c:spPr>
            <a:ln w="34925">
              <a:solidFill>
                <a:schemeClr val="accent1">
                  <a:lumMod val="50000"/>
                </a:schemeClr>
              </a:solidFill>
            </a:ln>
          </c:spPr>
          <c:marker>
            <c:symbol val="none"/>
          </c:marker>
          <c:cat>
            <c:numRef>
              <c:f>Sheet1!$A$118:$A$178</c:f>
              <c:numCache>
                <c:formatCode>mmm\-yy</c:formatCode>
                <c:ptCount val="61"/>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c:v>43405</c:v>
                </c:pt>
                <c:pt idx="57">
                  <c:v>43435</c:v>
                </c:pt>
                <c:pt idx="58">
                  <c:v>43466</c:v>
                </c:pt>
                <c:pt idx="59">
                  <c:v>43497</c:v>
                </c:pt>
                <c:pt idx="60">
                  <c:v>43525</c:v>
                </c:pt>
              </c:numCache>
            </c:numRef>
          </c:cat>
          <c:val>
            <c:numRef>
              <c:f>Sheet1!$B$118:$B$178</c:f>
              <c:numCache>
                <c:formatCode>General</c:formatCode>
                <c:ptCount val="61"/>
                <c:pt idx="0">
                  <c:v>1.0017</c:v>
                </c:pt>
                <c:pt idx="1">
                  <c:v>1.0031000000000001</c:v>
                </c:pt>
                <c:pt idx="2">
                  <c:v>1.0071000000000001</c:v>
                </c:pt>
                <c:pt idx="3">
                  <c:v>1.0074000000000001</c:v>
                </c:pt>
                <c:pt idx="4">
                  <c:v>1.0053000000000001</c:v>
                </c:pt>
                <c:pt idx="5">
                  <c:v>1.0087999999999999</c:v>
                </c:pt>
                <c:pt idx="6">
                  <c:v>1.0045999999999999</c:v>
                </c:pt>
                <c:pt idx="7">
                  <c:v>1.0072000000000001</c:v>
                </c:pt>
                <c:pt idx="8">
                  <c:v>1.0095000000000001</c:v>
                </c:pt>
                <c:pt idx="9">
                  <c:v>1.0077</c:v>
                </c:pt>
                <c:pt idx="10">
                  <c:v>1.0153000000000001</c:v>
                </c:pt>
                <c:pt idx="11">
                  <c:v>1.01</c:v>
                </c:pt>
                <c:pt idx="12">
                  <c:v>1.0107999999999999</c:v>
                </c:pt>
                <c:pt idx="13">
                  <c:v>1.0076000000000001</c:v>
                </c:pt>
                <c:pt idx="14">
                  <c:v>1.0061</c:v>
                </c:pt>
                <c:pt idx="15">
                  <c:v>1.0013000000000001</c:v>
                </c:pt>
                <c:pt idx="16">
                  <c:v>1.0036</c:v>
                </c:pt>
                <c:pt idx="17">
                  <c:v>1</c:v>
                </c:pt>
                <c:pt idx="18">
                  <c:v>1.0033000000000001</c:v>
                </c:pt>
                <c:pt idx="19">
                  <c:v>1.0021</c:v>
                </c:pt>
                <c:pt idx="20">
                  <c:v>1.0002</c:v>
                </c:pt>
                <c:pt idx="21">
                  <c:v>0.99729999999999996</c:v>
                </c:pt>
                <c:pt idx="22">
                  <c:v>1.0029999999999999</c:v>
                </c:pt>
                <c:pt idx="23">
                  <c:v>1.0048999999999999</c:v>
                </c:pt>
                <c:pt idx="24">
                  <c:v>1.0081</c:v>
                </c:pt>
                <c:pt idx="25">
                  <c:v>1.0087999999999999</c:v>
                </c:pt>
                <c:pt idx="26">
                  <c:v>1.0075000000000001</c:v>
                </c:pt>
                <c:pt idx="27">
                  <c:v>1.0143</c:v>
                </c:pt>
                <c:pt idx="28">
                  <c:v>1.0153000000000001</c:v>
                </c:pt>
                <c:pt idx="29">
                  <c:v>1.0132000000000001</c:v>
                </c:pt>
                <c:pt idx="30">
                  <c:v>1.0121</c:v>
                </c:pt>
                <c:pt idx="31">
                  <c:v>1.0065999999999999</c:v>
                </c:pt>
                <c:pt idx="32">
                  <c:v>0.99650000000000005</c:v>
                </c:pt>
                <c:pt idx="33">
                  <c:v>0.99639999999999995</c:v>
                </c:pt>
                <c:pt idx="34">
                  <c:v>0.99690000000000001</c:v>
                </c:pt>
                <c:pt idx="35">
                  <c:v>0.99909999999999999</c:v>
                </c:pt>
                <c:pt idx="36">
                  <c:v>0.99790000000000001</c:v>
                </c:pt>
                <c:pt idx="37">
                  <c:v>0.99519999999999997</c:v>
                </c:pt>
                <c:pt idx="38">
                  <c:v>1.0024999999999999</c:v>
                </c:pt>
                <c:pt idx="39">
                  <c:v>0.99229999999999996</c:v>
                </c:pt>
                <c:pt idx="40">
                  <c:v>1.0023</c:v>
                </c:pt>
                <c:pt idx="41">
                  <c:v>1.0053000000000001</c:v>
                </c:pt>
                <c:pt idx="42">
                  <c:v>0.99750000000000005</c:v>
                </c:pt>
                <c:pt idx="43">
                  <c:v>1.0023</c:v>
                </c:pt>
                <c:pt idx="44">
                  <c:v>0.99860000000000004</c:v>
                </c:pt>
                <c:pt idx="45">
                  <c:v>0.99950000000000006</c:v>
                </c:pt>
                <c:pt idx="46">
                  <c:v>0.99309999999999998</c:v>
                </c:pt>
                <c:pt idx="47">
                  <c:v>0.98839999999999995</c:v>
                </c:pt>
                <c:pt idx="48">
                  <c:v>0.99029999999999996</c:v>
                </c:pt>
                <c:pt idx="49">
                  <c:v>0.98680000000000001</c:v>
                </c:pt>
                <c:pt idx="50">
                  <c:v>0.98860000000000003</c:v>
                </c:pt>
                <c:pt idx="51">
                  <c:v>0.98719999999999997</c:v>
                </c:pt>
                <c:pt idx="52">
                  <c:v>0.98660000000000003</c:v>
                </c:pt>
                <c:pt idx="53">
                  <c:v>0.98899999999999999</c:v>
                </c:pt>
                <c:pt idx="54">
                  <c:v>0.97960000000000003</c:v>
                </c:pt>
                <c:pt idx="55">
                  <c:v>0.98819999999999997</c:v>
                </c:pt>
                <c:pt idx="56">
                  <c:v>0.98660000000000003</c:v>
                </c:pt>
                <c:pt idx="57">
                  <c:v>0.99119999999999997</c:v>
                </c:pt>
                <c:pt idx="58">
                  <c:v>0.99399999999999999</c:v>
                </c:pt>
                <c:pt idx="59">
                  <c:v>0.98440000000000005</c:v>
                </c:pt>
                <c:pt idx="60">
                  <c:v>1.0013000000000001</c:v>
                </c:pt>
              </c:numCache>
            </c:numRef>
          </c:val>
          <c:smooth val="0"/>
          <c:extLst>
            <c:ext xmlns:c16="http://schemas.microsoft.com/office/drawing/2014/chart" uri="{C3380CC4-5D6E-409C-BE32-E72D297353CC}">
              <c16:uniqueId val="{00000000-64B2-4811-8E27-56B4F80A50C7}"/>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8727296"/>
        <c:axId val="219150592"/>
      </c:barChart>
      <c:catAx>
        <c:axId val="168727296"/>
        <c:scaling>
          <c:orientation val="minMax"/>
        </c:scaling>
        <c:delete val="0"/>
        <c:axPos val="b"/>
        <c:numFmt formatCode="[$-409]mmm\-yy;@" sourceLinked="0"/>
        <c:majorTickMark val="out"/>
        <c:minorTickMark val="none"/>
        <c:tickLblPos val="nextTo"/>
        <c:crossAx val="219150592"/>
        <c:crosses val="autoZero"/>
        <c:auto val="1"/>
        <c:lblAlgn val="ctr"/>
        <c:lblOffset val="100"/>
        <c:noMultiLvlLbl val="0"/>
      </c:catAx>
      <c:valAx>
        <c:axId val="21915059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8727296"/>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Sheet1!$B$3:$B$21</c:f>
              <c:numCache>
                <c:formatCode>General</c:formatCode>
                <c:ptCount val="19"/>
                <c:pt idx="0">
                  <c:v>52.33</c:v>
                </c:pt>
                <c:pt idx="1">
                  <c:v>53.92</c:v>
                </c:pt>
                <c:pt idx="2">
                  <c:v>58.12</c:v>
                </c:pt>
                <c:pt idx="3">
                  <c:v>52.37</c:v>
                </c:pt>
                <c:pt idx="4">
                  <c:v>51.09</c:v>
                </c:pt>
                <c:pt idx="5">
                  <c:v>51.98</c:v>
                </c:pt>
                <c:pt idx="6">
                  <c:v>56.17</c:v>
                </c:pt>
                <c:pt idx="7">
                  <c:v>53.39</c:v>
                </c:pt>
                <c:pt idx="8">
                  <c:v>55.11</c:v>
                </c:pt>
                <c:pt idx="9">
                  <c:v>54.51</c:v>
                </c:pt>
                <c:pt idx="10">
                  <c:v>53.65</c:v>
                </c:pt>
                <c:pt idx="11">
                  <c:v>58.25</c:v>
                </c:pt>
                <c:pt idx="12">
                  <c:v>54.52</c:v>
                </c:pt>
                <c:pt idx="13">
                  <c:v>50.42</c:v>
                </c:pt>
                <c:pt idx="14">
                  <c:v>53.83</c:v>
                </c:pt>
                <c:pt idx="15">
                  <c:v>55.16</c:v>
                </c:pt>
                <c:pt idx="16">
                  <c:v>54.75</c:v>
                </c:pt>
                <c:pt idx="17">
                  <c:v>56.69</c:v>
                </c:pt>
                <c:pt idx="18">
                  <c:v>58.4</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Sheet1!$C$3:$C$21</c:f>
              <c:numCache>
                <c:formatCode>General</c:formatCode>
                <c:ptCount val="19"/>
                <c:pt idx="0">
                  <c:v>58</c:v>
                </c:pt>
                <c:pt idx="1">
                  <c:v>58</c:v>
                </c:pt>
                <c:pt idx="2">
                  <c:v>58</c:v>
                </c:pt>
                <c:pt idx="3">
                  <c:v>58</c:v>
                </c:pt>
                <c:pt idx="4">
                  <c:v>58</c:v>
                </c:pt>
                <c:pt idx="5">
                  <c:v>58</c:v>
                </c:pt>
                <c:pt idx="6">
                  <c:v>58</c:v>
                </c:pt>
                <c:pt idx="7">
                  <c:v>58</c:v>
                </c:pt>
                <c:pt idx="8">
                  <c:v>58</c:v>
                </c:pt>
                <c:pt idx="9">
                  <c:v>58</c:v>
                </c:pt>
                <c:pt idx="10">
                  <c:v>58</c:v>
                </c:pt>
                <c:pt idx="11">
                  <c:v>58</c:v>
                </c:pt>
                <c:pt idx="12">
                  <c:v>58</c:v>
                </c:pt>
                <c:pt idx="13">
                  <c:v>58</c:v>
                </c:pt>
                <c:pt idx="14">
                  <c:v>58</c:v>
                </c:pt>
                <c:pt idx="15">
                  <c:v>58</c:v>
                </c:pt>
                <c:pt idx="16">
                  <c:v>58</c:v>
                </c:pt>
                <c:pt idx="17">
                  <c:v>58</c:v>
                </c:pt>
                <c:pt idx="18">
                  <c:v>58</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Sheet1!$A$3:$A$21</c:f>
              <c:numCache>
                <c:formatCode>mmm\-yy</c:formatCode>
                <c:ptCount val="19"/>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numCache>
            </c:numRef>
          </c:cat>
          <c:val>
            <c:numRef>
              <c:f>Sheet1!$D$3:$D$21</c:f>
              <c:numCache>
                <c:formatCode>General</c:formatCode>
                <c:ptCount val="19"/>
                <c:pt idx="0">
                  <c:v>91</c:v>
                </c:pt>
                <c:pt idx="1">
                  <c:v>91</c:v>
                </c:pt>
                <c:pt idx="2">
                  <c:v>91</c:v>
                </c:pt>
                <c:pt idx="3">
                  <c:v>91</c:v>
                </c:pt>
                <c:pt idx="4">
                  <c:v>91</c:v>
                </c:pt>
                <c:pt idx="5">
                  <c:v>91</c:v>
                </c:pt>
                <c:pt idx="6">
                  <c:v>91</c:v>
                </c:pt>
                <c:pt idx="7">
                  <c:v>91</c:v>
                </c:pt>
                <c:pt idx="8">
                  <c:v>91</c:v>
                </c:pt>
                <c:pt idx="9">
                  <c:v>91</c:v>
                </c:pt>
                <c:pt idx="10">
                  <c:v>91</c:v>
                </c:pt>
                <c:pt idx="11">
                  <c:v>91</c:v>
                </c:pt>
                <c:pt idx="12">
                  <c:v>91</c:v>
                </c:pt>
                <c:pt idx="13">
                  <c:v>91</c:v>
                </c:pt>
                <c:pt idx="14">
                  <c:v>91</c:v>
                </c:pt>
                <c:pt idx="15">
                  <c:v>91</c:v>
                </c:pt>
                <c:pt idx="16">
                  <c:v>91</c:v>
                </c:pt>
                <c:pt idx="17">
                  <c:v>91</c:v>
                </c:pt>
                <c:pt idx="18">
                  <c:v>91</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18018018018E-2"/>
          <c:y val="0"/>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a:t>Duration</a:t>
            </a:r>
          </a:p>
        </c:rich>
      </c:tx>
      <c:layout>
        <c:manualLayout>
          <c:xMode val="edge"/>
          <c:yMode val="edge"/>
          <c:x val="0.46735053653754333"/>
          <c:y val="6.2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0.11</c:v>
                </c:pt>
                <c:pt idx="1">
                  <c:v>0.85</c:v>
                </c:pt>
                <c:pt idx="2">
                  <c:v>1.79</c:v>
                </c:pt>
                <c:pt idx="3">
                  <c:v>3.83</c:v>
                </c:pt>
                <c:pt idx="4">
                  <c:v>5.78</c:v>
                </c:pt>
                <c:pt idx="5">
                  <c:v>1.1200000000000001</c:v>
                </c:pt>
              </c:numCache>
            </c:numRef>
          </c:val>
          <c:extLst>
            <c:ext xmlns:c16="http://schemas.microsoft.com/office/drawing/2014/chart" uri="{C3380CC4-5D6E-409C-BE32-E72D297353CC}">
              <c16:uniqueId val="{00000000-BF3E-489B-BE92-ED32357BEB96}"/>
            </c:ext>
          </c:extLst>
        </c:ser>
        <c:ser>
          <c:idx val="1"/>
          <c:order val="1"/>
          <c:tx>
            <c:strRef>
              <c:f>Sheet1!$C$1</c:f>
              <c:strCache>
                <c:ptCount val="1"/>
                <c:pt idx="0">
                  <c:v>9/30/2018</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0.11</c:v>
                </c:pt>
                <c:pt idx="1">
                  <c:v>1.04</c:v>
                </c:pt>
                <c:pt idx="2">
                  <c:v>1.76</c:v>
                </c:pt>
                <c:pt idx="3">
                  <c:v>3.82</c:v>
                </c:pt>
                <c:pt idx="4">
                  <c:v>5.75</c:v>
                </c:pt>
                <c:pt idx="5">
                  <c:v>1.06</c:v>
                </c:pt>
              </c:numCache>
            </c:numRef>
          </c:val>
          <c:extLst>
            <c:ext xmlns:c16="http://schemas.microsoft.com/office/drawing/2014/chart" uri="{C3380CC4-5D6E-409C-BE32-E72D297353CC}">
              <c16:uniqueId val="{00000000-5FAE-42CB-A230-B3ABBC8A81FF}"/>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0.18</c:v>
                </c:pt>
                <c:pt idx="1">
                  <c:v>0.88</c:v>
                </c:pt>
                <c:pt idx="2">
                  <c:v>1.78</c:v>
                </c:pt>
                <c:pt idx="3">
                  <c:v>3.83</c:v>
                </c:pt>
                <c:pt idx="4">
                  <c:v>5.44</c:v>
                </c:pt>
                <c:pt idx="5">
                  <c:v>0.77</c:v>
                </c:pt>
              </c:numCache>
            </c:numRef>
          </c:val>
          <c:extLst>
            <c:ext xmlns:c16="http://schemas.microsoft.com/office/drawing/2014/chart" uri="{C3380CC4-5D6E-409C-BE32-E72D297353CC}">
              <c16:uniqueId val="{00000001-5FAE-42CB-A230-B3ABBC8A81FF}"/>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10090099537704603"/>
          <c:y val="0.19107980643044623"/>
          <c:w val="0.2231818618770353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dirty="0"/>
              <a:t>% o</a:t>
            </a:r>
            <a:r>
              <a:rPr lang="en-US" baseline="0" dirty="0"/>
              <a:t>f </a:t>
            </a:r>
            <a:r>
              <a:rPr lang="en-US" dirty="0"/>
              <a:t>Liquid U.S.</a:t>
            </a:r>
            <a:r>
              <a:rPr lang="en-US" baseline="0" dirty="0"/>
              <a:t> Govt. Securities</a:t>
            </a:r>
            <a:endParaRPr lang="en-US" dirty="0"/>
          </a:p>
        </c:rich>
      </c:tx>
      <c:layout>
        <c:manualLayout>
          <c:xMode val="edge"/>
          <c:yMode val="edge"/>
          <c:x val="0.44086527652319529"/>
          <c:y val="7.291666666666667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3/31/2018</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0.86199999999999999</c:v>
                </c:pt>
                <c:pt idx="1">
                  <c:v>0.90700000000000003</c:v>
                </c:pt>
                <c:pt idx="2">
                  <c:v>0.73699999999999999</c:v>
                </c:pt>
                <c:pt idx="3">
                  <c:v>0.38200000000000001</c:v>
                </c:pt>
                <c:pt idx="4">
                  <c:v>0.46500000000000002</c:v>
                </c:pt>
                <c:pt idx="5">
                  <c:v>0</c:v>
                </c:pt>
              </c:numCache>
            </c:numRef>
          </c:val>
          <c:extLst>
            <c:ext xmlns:c16="http://schemas.microsoft.com/office/drawing/2014/chart" uri="{C3380CC4-5D6E-409C-BE32-E72D297353CC}">
              <c16:uniqueId val="{00000000-4AE3-472B-87DA-2B564A3DFE41}"/>
            </c:ext>
          </c:extLst>
        </c:ser>
        <c:ser>
          <c:idx val="1"/>
          <c:order val="1"/>
          <c:tx>
            <c:strRef>
              <c:f>Sheet1!$C$1</c:f>
              <c:strCache>
                <c:ptCount val="1"/>
                <c:pt idx="0">
                  <c:v>9/30/2018</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0.94599999999999995</c:v>
                </c:pt>
                <c:pt idx="1">
                  <c:v>0.9</c:v>
                </c:pt>
                <c:pt idx="2">
                  <c:v>0.69699999999999995</c:v>
                </c:pt>
                <c:pt idx="3">
                  <c:v>0.39600000000000002</c:v>
                </c:pt>
                <c:pt idx="4">
                  <c:v>0.45100000000000001</c:v>
                </c:pt>
                <c:pt idx="5">
                  <c:v>0</c:v>
                </c:pt>
              </c:numCache>
            </c:numRef>
          </c:val>
          <c:extLst>
            <c:ext xmlns:c16="http://schemas.microsoft.com/office/drawing/2014/chart" uri="{C3380CC4-5D6E-409C-BE32-E72D297353CC}">
              <c16:uniqueId val="{00000001-4AE3-472B-87DA-2B564A3DFE41}"/>
            </c:ext>
          </c:extLst>
        </c:ser>
        <c:ser>
          <c:idx val="2"/>
          <c:order val="2"/>
          <c:tx>
            <c:strRef>
              <c:f>Sheet1!$D$1</c:f>
              <c:strCache>
                <c:ptCount val="1"/>
                <c:pt idx="0">
                  <c:v>3/31/2019</c:v>
                </c:pt>
              </c:strCache>
            </c:strRef>
          </c:tx>
          <c:spPr>
            <a:solidFill>
              <a:schemeClr val="accent5">
                <a:tint val="65000"/>
              </a:schemeClr>
            </a:solidFill>
            <a:ln>
              <a:noFill/>
            </a:ln>
            <a:effectLst/>
          </c:spPr>
          <c:invertIfNegative val="0"/>
          <c:dLbls>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3-472B-87DA-2B564A3DFE41}"/>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0.84699999999999998</c:v>
                </c:pt>
                <c:pt idx="1">
                  <c:v>0.88300000000000001</c:v>
                </c:pt>
                <c:pt idx="2">
                  <c:v>0.66500000000000004</c:v>
                </c:pt>
                <c:pt idx="3">
                  <c:v>0.38700000000000001</c:v>
                </c:pt>
                <c:pt idx="4">
                  <c:v>0.45900000000000002</c:v>
                </c:pt>
                <c:pt idx="5">
                  <c:v>0</c:v>
                </c:pt>
              </c:numCache>
            </c:numRef>
          </c:val>
          <c:extLst>
            <c:ext xmlns:c16="http://schemas.microsoft.com/office/drawing/2014/chart" uri="{C3380CC4-5D6E-409C-BE32-E72D297353CC}">
              <c16:uniqueId val="{00000002-4AE3-472B-87DA-2B564A3DFE41}"/>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71205255061328887"/>
          <c:y val="0.1285798064304462"/>
          <c:w val="0.2274689452502831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sz="2000" dirty="0"/>
              <a:t>Yield</a:t>
            </a:r>
            <a:r>
              <a:rPr lang="en-US" sz="2000" baseline="0" dirty="0"/>
              <a:t> to Maturity</a:t>
            </a:r>
          </a:p>
          <a:p>
            <a:pPr>
              <a:defRPr/>
            </a:pPr>
            <a:r>
              <a:rPr lang="en-US" sz="1400" baseline="0" dirty="0"/>
              <a:t>March 31, 2019</a:t>
            </a:r>
            <a:endParaRPr lang="en-US" sz="14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5A-49AE-818A-757C4DA78F4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5A-49AE-818A-757C4DA78F4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5A-49AE-818A-757C4DA78F41}"/>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5A-49AE-818A-757C4DA78F4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5A-49AE-818A-757C4DA78F41}"/>
                </c:ext>
              </c:extLst>
            </c:dLbl>
            <c:dLbl>
              <c:idx val="5"/>
              <c:layout>
                <c:manualLayout>
                  <c:x val="-4.2553196242050171E-3"/>
                  <c:y val="3.16075683949203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5A-49AE-818A-757C4DA78F4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 Duration</c:v>
                </c:pt>
                <c:pt idx="4">
                  <c:v>Long Duration</c:v>
                </c:pt>
                <c:pt idx="5">
                  <c:v>Time Deposits</c:v>
                </c:pt>
              </c:strCache>
            </c:strRef>
          </c:cat>
          <c:val>
            <c:numRef>
              <c:f>Sheet1!$B$2:$B$7</c:f>
              <c:numCache>
                <c:formatCode>0.00%</c:formatCode>
                <c:ptCount val="6"/>
                <c:pt idx="0">
                  <c:v>2.3599999999999999E-2</c:v>
                </c:pt>
                <c:pt idx="1">
                  <c:v>2.4799999999999999E-2</c:v>
                </c:pt>
                <c:pt idx="2">
                  <c:v>2.4500000000000001E-2</c:v>
                </c:pt>
                <c:pt idx="3">
                  <c:v>2.8500000000000001E-2</c:v>
                </c:pt>
                <c:pt idx="4">
                  <c:v>3.09E-2</c:v>
                </c:pt>
                <c:pt idx="5">
                  <c:v>2.2100000000000002E-2</c:v>
                </c:pt>
              </c:numCache>
            </c:numRef>
          </c:val>
          <c:extLst>
            <c:ext xmlns:c16="http://schemas.microsoft.com/office/drawing/2014/chart" uri="{C3380CC4-5D6E-409C-BE32-E72D297353CC}">
              <c16:uniqueId val="{00000006-685A-49AE-818A-757C4DA78F4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3/31/2018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0.90680000000000005</c:v>
                </c:pt>
                <c:pt idx="1">
                  <c:v>3.27E-2</c:v>
                </c:pt>
                <c:pt idx="2">
                  <c:v>1.38E-2</c:v>
                </c:pt>
                <c:pt idx="3">
                  <c:v>3.0700000000000002E-2</c:v>
                </c:pt>
                <c:pt idx="4">
                  <c:v>1.6E-2</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9/30/2018</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0.89980000000000004</c:v>
                </c:pt>
                <c:pt idx="1">
                  <c:v>3.2399999999999998E-2</c:v>
                </c:pt>
                <c:pt idx="2">
                  <c:v>2.86E-2</c:v>
                </c:pt>
                <c:pt idx="3">
                  <c:v>2.81E-2</c:v>
                </c:pt>
                <c:pt idx="4">
                  <c:v>1.11E-2</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0.8831</c:v>
                </c:pt>
                <c:pt idx="1">
                  <c:v>3.04E-2</c:v>
                </c:pt>
                <c:pt idx="2">
                  <c:v>2.2800000000000001E-2</c:v>
                </c:pt>
                <c:pt idx="3">
                  <c:v>4.7199999999999999E-2</c:v>
                </c:pt>
                <c:pt idx="4">
                  <c:v>1.6500000000000001E-2</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680463463438696"/>
          <c:y val="0.20811597747266564"/>
          <c:w val="0.32645728853320338"/>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3/31/2018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5"/>
              <c:layout>
                <c:manualLayout>
                  <c:x val="-7.0921985815602835E-3"/>
                  <c:y val="-7.275048233154282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extLst xmlns:c15="http://schemas.microsoft.com/office/drawing/2012/chart"/>
            </c:strRef>
          </c:cat>
          <c:val>
            <c:numRef>
              <c:f>Sheet1!$B$2:$G$2</c:f>
              <c:numCache>
                <c:formatCode>0%</c:formatCode>
                <c:ptCount val="6"/>
                <c:pt idx="0">
                  <c:v>0.45750000000000002</c:v>
                </c:pt>
                <c:pt idx="1">
                  <c:v>0.44929999999999998</c:v>
                </c:pt>
                <c:pt idx="2">
                  <c:v>5.4699999999999999E-2</c:v>
                </c:pt>
                <c:pt idx="3">
                  <c:v>3.85E-2</c:v>
                </c:pt>
                <c:pt idx="4">
                  <c:v>0</c:v>
                </c:pt>
                <c:pt idx="5">
                  <c:v>0</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9/30/2018</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5"/>
              <c:layout>
                <c:manualLayout>
                  <c:x val="-1.7730496453900709E-3"/>
                  <c:y val="-7.275048233154282E-1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extLst xmlns:c15="http://schemas.microsoft.com/office/drawing/2012/chart"/>
            </c:strRef>
          </c:cat>
          <c:val>
            <c:numRef>
              <c:f>Sheet1!$B$3:$G$3</c:f>
              <c:numCache>
                <c:formatCode>0%</c:formatCode>
                <c:ptCount val="6"/>
                <c:pt idx="0">
                  <c:v>0.43280000000000002</c:v>
                </c:pt>
                <c:pt idx="1">
                  <c:v>0.49380000000000002</c:v>
                </c:pt>
                <c:pt idx="2">
                  <c:v>6.59E-2</c:v>
                </c:pt>
                <c:pt idx="3">
                  <c:v>3.4299999999999997E-2</c:v>
                </c:pt>
                <c:pt idx="4">
                  <c:v>0</c:v>
                </c:pt>
                <c:pt idx="5">
                  <c:v>-2.6800000000000001E-2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5"/>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9A-457C-91C3-A389E220C42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Sheet1!$B$4:$G$4</c:f>
              <c:numCache>
                <c:formatCode>0%</c:formatCode>
                <c:ptCount val="6"/>
                <c:pt idx="0">
                  <c:v>0.43469999999999998</c:v>
                </c:pt>
                <c:pt idx="1">
                  <c:v>0.44</c:v>
                </c:pt>
                <c:pt idx="2">
                  <c:v>8.4699999999999998E-2</c:v>
                </c:pt>
                <c:pt idx="3">
                  <c:v>3.2300000000000002E-2</c:v>
                </c:pt>
                <c:pt idx="4">
                  <c:v>0</c:v>
                </c:pt>
                <c:pt idx="5">
                  <c:v>8.3000000000000001E-3</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5"/>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9A-457C-91C3-A389E220C42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Sheet1!$B$5:$G$5</c:f>
              <c:numCache>
                <c:formatCode>0%</c:formatCode>
                <c:ptCount val="6"/>
                <c:pt idx="0">
                  <c:v>1</c:v>
                </c:pt>
                <c:pt idx="1">
                  <c:v>0</c:v>
                </c:pt>
                <c:pt idx="2">
                  <c:v>0</c:v>
                </c:pt>
                <c:pt idx="3">
                  <c:v>0</c:v>
                </c:pt>
                <c:pt idx="4">
                  <c:v>0</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1198199317094071"/>
          <c:y val="0.20709281088054191"/>
          <c:w val="0.30178993935397802"/>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3/31/2018</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8.9999999999999993E-3</c:v>
                </c:pt>
                <c:pt idx="1">
                  <c:v>0</c:v>
                </c:pt>
                <c:pt idx="2">
                  <c:v>4.5699999999999998E-2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9/30/2018</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1.7500000000000002E-2</c:v>
                </c:pt>
                <c:pt idx="1">
                  <c:v>0</c:v>
                </c:pt>
                <c:pt idx="2">
                  <c:v>4.8399999999999999E-2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1.1599999999999999E-2</c:v>
                </c:pt>
                <c:pt idx="1">
                  <c:v>0</c:v>
                </c:pt>
                <c:pt idx="2">
                  <c:v>7.3099999999999998E-2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4431653600941208"/>
          <c:y val="0.16416389009405946"/>
          <c:w val="0.28129125971929364"/>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55670740180194622"/>
          <c:y val="1.0852335441503966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0.1454641958647877"/>
          <c:w val="0.8870742132004471"/>
          <c:h val="0.64604943912076696"/>
        </c:manualLayout>
      </c:layout>
      <c:barChart>
        <c:barDir val="col"/>
        <c:grouping val="clustered"/>
        <c:varyColors val="0"/>
        <c:ser>
          <c:idx val="1"/>
          <c:order val="0"/>
          <c:tx>
            <c:strRef>
              <c:f>Sheet1!$A$2</c:f>
              <c:strCache>
                <c:ptCount val="1"/>
                <c:pt idx="0">
                  <c:v>3/31/2018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2.0339061685101512E-2"/>
                  <c:y val="6.06108327368158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Sheet1!$B$2:$F$2</c:f>
              <c:numCache>
                <c:formatCode>0%</c:formatCode>
                <c:ptCount val="5"/>
                <c:pt idx="0">
                  <c:v>0.74750000000000005</c:v>
                </c:pt>
                <c:pt idx="1">
                  <c:v>5.1999999999999998E-2</c:v>
                </c:pt>
                <c:pt idx="2">
                  <c:v>0.18440000000000001</c:v>
                </c:pt>
                <c:pt idx="3">
                  <c:v>1.0699999999999999E-2</c:v>
                </c:pt>
                <c:pt idx="4">
                  <c:v>5.4000000000000003E-3</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9/30/2018</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334413465199543E-2"/>
                  <c:y val="0.116672393223574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Sheet1!$B$3:$F$3</c:f>
              <c:numCache>
                <c:formatCode>0%</c:formatCode>
                <c:ptCount val="5"/>
                <c:pt idx="0">
                  <c:v>0.72789999999999999</c:v>
                </c:pt>
                <c:pt idx="1">
                  <c:v>7.8600000000000003E-2</c:v>
                </c:pt>
                <c:pt idx="2">
                  <c:v>0.18049999999999999</c:v>
                </c:pt>
                <c:pt idx="3">
                  <c:v>6.1000000000000004E-3</c:v>
                </c:pt>
                <c:pt idx="4">
                  <c:v>6.8999999999999999E-3</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9.46969696969697E-3"/>
                  <c:y val="-8.33136482939640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Sheet1!$B$4:$F$4</c:f>
              <c:numCache>
                <c:formatCode>0%</c:formatCode>
                <c:ptCount val="5"/>
                <c:pt idx="0">
                  <c:v>0.70740000000000003</c:v>
                </c:pt>
                <c:pt idx="1">
                  <c:v>9.8000000000000004E-2</c:v>
                </c:pt>
                <c:pt idx="2">
                  <c:v>0.18240000000000001</c:v>
                </c:pt>
                <c:pt idx="3">
                  <c:v>9.9000000000000008E-3</c:v>
                </c:pt>
                <c:pt idx="4">
                  <c:v>2.3E-3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Aaa/Govt</c:v>
                </c:pt>
                <c:pt idx="1">
                  <c:v>Aa</c:v>
                </c:pt>
                <c:pt idx="2">
                  <c:v>A</c:v>
                </c:pt>
                <c:pt idx="3">
                  <c:v>Baa</c:v>
                </c:pt>
                <c:pt idx="4">
                  <c:v>NR</c:v>
                </c:pt>
              </c:strCache>
            </c:strRef>
          </c:cat>
          <c:val>
            <c:numRef>
              <c:f>Sheet1!$B$5:$F$5</c:f>
              <c:numCache>
                <c:formatCode>0%</c:formatCode>
                <c:ptCount val="5"/>
                <c:pt idx="0">
                  <c:v>0.80430000000000001</c:v>
                </c:pt>
                <c:pt idx="1">
                  <c:v>6.4600000000000005E-2</c:v>
                </c:pt>
                <c:pt idx="2">
                  <c:v>0.1197</c:v>
                </c:pt>
                <c:pt idx="3">
                  <c:v>3.7000000000000002E-3</c:v>
                </c:pt>
                <c:pt idx="4">
                  <c:v>7.7000000000000002E-3</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64867318991590017"/>
          <c:y val="0.27350368162766875"/>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3/31/2018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0.122</c:v>
                </c:pt>
                <c:pt idx="1">
                  <c:v>0.85460000000000003</c:v>
                </c:pt>
                <c:pt idx="2">
                  <c:v>2.2700000000000001E-2</c:v>
                </c:pt>
                <c:pt idx="3">
                  <c:v>6.9999999999999999E-4</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9/30/2018</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0.1545</c:v>
                </c:pt>
                <c:pt idx="1">
                  <c:v>0.80459999999999998</c:v>
                </c:pt>
                <c:pt idx="2">
                  <c:v>4.0899999999999999E-2</c:v>
                </c:pt>
                <c:pt idx="3">
                  <c:v>0</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0.1706</c:v>
                </c:pt>
                <c:pt idx="1">
                  <c:v>0.77039999999999997</c:v>
                </c:pt>
                <c:pt idx="2">
                  <c:v>4.5699999999999998E-2</c:v>
                </c:pt>
                <c:pt idx="3">
                  <c:v>1.3299999999999999E-2</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2.4199999999999999E-2</c:v>
                </c:pt>
                <c:pt idx="1">
                  <c:v>0.9758</c:v>
                </c:pt>
                <c:pt idx="2">
                  <c:v>0</c:v>
                </c:pt>
                <c:pt idx="3">
                  <c:v>0</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a:t>
            </a:r>
            <a:r>
              <a:rPr lang="en-US" baseline="0" dirty="0"/>
              <a:t> of the previous twelve end-of-month pool balances</a:t>
            </a:r>
            <a:endParaRPr lang="en-US"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70629760"/>
        <c:axId val="170635648"/>
      </c:barChart>
      <c:catAx>
        <c:axId val="170629760"/>
        <c:scaling>
          <c:orientation val="minMax"/>
        </c:scaling>
        <c:delete val="0"/>
        <c:axPos val="b"/>
        <c:numFmt formatCode="[$-409]mmm\-yy;@" sourceLinked="0"/>
        <c:majorTickMark val="out"/>
        <c:minorTickMark val="none"/>
        <c:tickLblPos val="nextTo"/>
        <c:txPr>
          <a:bodyPr/>
          <a:lstStyle/>
          <a:p>
            <a:pPr>
              <a:defRPr b="1" i="0" baseline="0"/>
            </a:pPr>
            <a:endParaRPr lang="en-US"/>
          </a:p>
        </c:txPr>
        <c:crossAx val="170635648"/>
        <c:crosses val="autoZero"/>
        <c:auto val="1"/>
        <c:lblAlgn val="ctr"/>
        <c:lblOffset val="100"/>
        <c:noMultiLvlLbl val="1"/>
      </c:catAx>
      <c:valAx>
        <c:axId val="170635648"/>
        <c:scaling>
          <c:orientation val="minMax"/>
          <c:max val="24000000000"/>
          <c:min val="12000000000"/>
        </c:scaling>
        <c:delete val="0"/>
        <c:axPos val="l"/>
        <c:majorGridlines/>
        <c:numFmt formatCode="_(&quot;$&quot;* #,##0_);_(&quot;$&quot;* \(#,##0\);_(&quot;$&quot;* &quot;-&quot;_);_(@_)" sourceLinked="0"/>
        <c:majorTickMark val="out"/>
        <c:minorTickMark val="none"/>
        <c:tickLblPos val="nextTo"/>
        <c:txPr>
          <a:bodyPr/>
          <a:lstStyle/>
          <a:p>
            <a:pPr>
              <a:defRPr b="1" i="0" baseline="0"/>
            </a:pPr>
            <a:endParaRPr lang="en-US"/>
          </a:p>
        </c:txPr>
        <c:crossAx val="170629760"/>
        <c:crosses val="autoZero"/>
        <c:crossBetween val="between"/>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3/31/2018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dLbl>
              <c:idx val="5"/>
              <c:layout>
                <c:manualLayout>
                  <c:x val="5.5934841955641926E-3"/>
                  <c:y val="7.00280112044817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Sheet1!$B$2:$G$2</c:f>
              <c:numCache>
                <c:formatCode>0%</c:formatCode>
                <c:ptCount val="6"/>
                <c:pt idx="0">
                  <c:v>0.66210000000000002</c:v>
                </c:pt>
                <c:pt idx="1">
                  <c:v>7.2999999999999995E-2</c:v>
                </c:pt>
                <c:pt idx="2">
                  <c:v>0.24759999999999999</c:v>
                </c:pt>
                <c:pt idx="3">
                  <c:v>1.0699999999999999E-2</c:v>
                </c:pt>
                <c:pt idx="4">
                  <c:v>4.5999999999999999E-3</c:v>
                </c:pt>
                <c:pt idx="5">
                  <c:v>2E-3</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9/30/2018</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dLbl>
              <c:idx val="5"/>
              <c:layout>
                <c:manualLayout>
                  <c:x val="4.5452198131394035E-3"/>
                  <c:y val="2.9412205827212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Sheet1!$B$3:$G$3</c:f>
              <c:numCache>
                <c:formatCode>0%</c:formatCode>
                <c:ptCount val="6"/>
                <c:pt idx="0">
                  <c:v>0.64570000000000005</c:v>
                </c:pt>
                <c:pt idx="1">
                  <c:v>5.0799999999999998E-2</c:v>
                </c:pt>
                <c:pt idx="2">
                  <c:v>0.2636</c:v>
                </c:pt>
                <c:pt idx="3">
                  <c:v>3.5700000000000003E-2</c:v>
                </c:pt>
                <c:pt idx="4">
                  <c:v>4.1000000000000003E-3</c:v>
                </c:pt>
                <c:pt idx="5">
                  <c:v>1E-4</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5"/>
              <c:layout>
                <c:manualLayout>
                  <c:x val="7.317394781239551E-3"/>
                  <c:y val="8.2166787975032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Sheet1!$B$4:$G$4</c:f>
              <c:numCache>
                <c:formatCode>0%</c:formatCode>
                <c:ptCount val="6"/>
                <c:pt idx="0">
                  <c:v>0.57020000000000004</c:v>
                </c:pt>
                <c:pt idx="1">
                  <c:v>9.9400000000000002E-2</c:v>
                </c:pt>
                <c:pt idx="2">
                  <c:v>0.27210000000000001</c:v>
                </c:pt>
                <c:pt idx="3">
                  <c:v>5.8599999999999999E-2</c:v>
                </c:pt>
                <c:pt idx="4">
                  <c:v>4.1000000000000003E-3</c:v>
                </c:pt>
                <c:pt idx="5">
                  <c:v>-4.4000000000000003E-3</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242251953464E-3"/>
                  <c:y val="1.405765455788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5"/>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Govt. Agn</c:v>
                </c:pt>
                <c:pt idx="2">
                  <c:v>Corporate Bonds</c:v>
                </c:pt>
                <c:pt idx="3">
                  <c:v>Foreign</c:v>
                </c:pt>
                <c:pt idx="4">
                  <c:v>Muni</c:v>
                </c:pt>
                <c:pt idx="5">
                  <c:v>Cash</c:v>
                </c:pt>
              </c:strCache>
            </c:strRef>
          </c:cat>
          <c:val>
            <c:numRef>
              <c:f>Sheet1!$B$5:$G$5</c:f>
              <c:numCache>
                <c:formatCode>0%</c:formatCode>
                <c:ptCount val="6"/>
                <c:pt idx="0">
                  <c:v>0.70840000000000003</c:v>
                </c:pt>
                <c:pt idx="1">
                  <c:v>7.5999999999999998E-2</c:v>
                </c:pt>
                <c:pt idx="2">
                  <c:v>0.16299999999999998</c:v>
                </c:pt>
                <c:pt idx="3">
                  <c:v>5.175999999999998E-2</c:v>
                </c:pt>
                <c:pt idx="4">
                  <c:v>8.4000000000000003E-4</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3/31/2018</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0.1075</c:v>
                </c:pt>
                <c:pt idx="1">
                  <c:v>4.4000000000000003E-3</c:v>
                </c:pt>
                <c:pt idx="2">
                  <c:v>0.13569999999999999</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9/30/2018</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0.112</c:v>
                </c:pt>
                <c:pt idx="1">
                  <c:v>4.7000000000000002E-3</c:v>
                </c:pt>
                <c:pt idx="2">
                  <c:v>0.14680000000000001</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3/31/2019</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0.1148</c:v>
                </c:pt>
                <c:pt idx="1">
                  <c:v>4.7000000000000002E-3</c:v>
                </c:pt>
                <c:pt idx="2">
                  <c:v>0.15260000000000001</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6.0499999999999998E-2</c:v>
                </c:pt>
                <c:pt idx="1">
                  <c:v>4.5999999999999999E-3</c:v>
                </c:pt>
                <c:pt idx="2">
                  <c:v>9.7900000000000001E-2</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1.5290519877675772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D-4F21-AFD7-12CF099DD4A5}"/>
                </c:ext>
              </c:extLst>
            </c:dLbl>
            <c:dLbl>
              <c:idx val="1"/>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CD-4F21-AFD7-12CF099DD4A5}"/>
                </c:ext>
              </c:extLst>
            </c:dLbl>
            <c:dLbl>
              <c:idx val="3"/>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CD-4F21-AFD7-12CF099DD4A5}"/>
                </c:ext>
              </c:extLst>
            </c:dLbl>
            <c:dLbl>
              <c:idx val="4"/>
              <c:layout>
                <c:manualLayout>
                  <c:x val="0"/>
                  <c:y val="2.77777777777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Sheet1!$B$2:$F$2</c:f>
              <c:numCache>
                <c:formatCode>0.0%</c:formatCode>
                <c:ptCount val="5"/>
                <c:pt idx="0">
                  <c:v>0.56340000000000001</c:v>
                </c:pt>
                <c:pt idx="1">
                  <c:v>9.1899999999999996E-2</c:v>
                </c:pt>
                <c:pt idx="2">
                  <c:v>0.2586</c:v>
                </c:pt>
                <c:pt idx="3">
                  <c:v>7.1999999999999995E-2</c:v>
                </c:pt>
                <c:pt idx="4">
                  <c:v>1.4200000000000001E-2</c:v>
                </c:pt>
              </c:numCache>
            </c:numRef>
          </c:val>
          <c:extLst>
            <c:ext xmlns:c16="http://schemas.microsoft.com/office/drawing/2014/chart" uri="{C3380CC4-5D6E-409C-BE32-E72D297353CC}">
              <c16:uniqueId val="{00000004-4CCD-4F21-AFD7-12CF099DD4A5}"/>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D-4F21-AFD7-12CF099DD4A5}"/>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D-4F21-AFD7-12CF099DD4A5}"/>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D-4F21-AFD7-12CF099DD4A5}"/>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Sheet1!$B$3:$F$3</c:f>
              <c:numCache>
                <c:formatCode>0.0%</c:formatCode>
                <c:ptCount val="5"/>
                <c:pt idx="0">
                  <c:v>0.57420000000000004</c:v>
                </c:pt>
                <c:pt idx="1">
                  <c:v>8.7599999999999997E-2</c:v>
                </c:pt>
                <c:pt idx="2">
                  <c:v>0.24879999999999999</c:v>
                </c:pt>
                <c:pt idx="3">
                  <c:v>7.51E-2</c:v>
                </c:pt>
                <c:pt idx="4">
                  <c:v>1.43E-2</c:v>
                </c:pt>
              </c:numCache>
            </c:numRef>
          </c:val>
          <c:extLst>
            <c:ext xmlns:c16="http://schemas.microsoft.com/office/drawing/2014/chart" uri="{C3380CC4-5D6E-409C-BE32-E72D297353CC}">
              <c16:uniqueId val="{00000009-4CCD-4F21-AFD7-12CF099DD4A5}"/>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CD-4F21-AFD7-12CF099DD4A5}"/>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35-4FA3-8E25-0580FE9BE18B}"/>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CD-4F21-AFD7-12CF099DD4A5}"/>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Sheet1!$B$4:$F$4</c:f>
              <c:numCache>
                <c:formatCode>0.0%</c:formatCode>
                <c:ptCount val="5"/>
                <c:pt idx="0">
                  <c:v>0.55330000000000001</c:v>
                </c:pt>
                <c:pt idx="1">
                  <c:v>9.3299999999999994E-2</c:v>
                </c:pt>
                <c:pt idx="2">
                  <c:v>0.25419999999999998</c:v>
                </c:pt>
                <c:pt idx="3">
                  <c:v>7.6399999999999996E-2</c:v>
                </c:pt>
                <c:pt idx="4">
                  <c:v>2.2700000000000001E-2</c:v>
                </c:pt>
              </c:numCache>
            </c:numRef>
          </c:val>
          <c:extLst>
            <c:ext xmlns:c16="http://schemas.microsoft.com/office/drawing/2014/chart" uri="{C3380CC4-5D6E-409C-BE32-E72D297353CC}">
              <c16:uniqueId val="{0000000E-4CCD-4F21-AFD7-12CF099DD4A5}"/>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D-4F21-AFD7-12CF099DD4A5}"/>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D-4F21-AFD7-12CF099DD4A5}"/>
                </c:ext>
              </c:extLst>
            </c:dLbl>
            <c:dLbl>
              <c:idx val="3"/>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D-4F21-AFD7-12CF099DD4A5}"/>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D-4F21-AFD7-12CF099DD4A5}"/>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Sheet1!$B$5:$F$5</c:f>
              <c:numCache>
                <c:formatCode>0.0%</c:formatCode>
                <c:ptCount val="5"/>
                <c:pt idx="0">
                  <c:v>0.66400000000000003</c:v>
                </c:pt>
                <c:pt idx="1">
                  <c:v>3.9899999999999998E-2</c:v>
                </c:pt>
                <c:pt idx="2">
                  <c:v>0.13020000000000001</c:v>
                </c:pt>
                <c:pt idx="3">
                  <c:v>0.15049999999999999</c:v>
                </c:pt>
                <c:pt idx="4">
                  <c:v>1.54E-2</c:v>
                </c:pt>
              </c:numCache>
            </c:numRef>
          </c:val>
          <c:extLst>
            <c:ext xmlns:c16="http://schemas.microsoft.com/office/drawing/2014/chart" uri="{C3380CC4-5D6E-409C-BE32-E72D297353CC}">
              <c16:uniqueId val="{00000014-4CCD-4F21-AFD7-12CF099DD4A5}"/>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3-4649-902C-FA6B6450BAFA}"/>
                </c:ext>
              </c:extLst>
            </c:dLbl>
            <c:dLbl>
              <c:idx val="1"/>
              <c:layout>
                <c:manualLayout>
                  <c:x val="-1.5151515151515152E-3"/>
                  <c:y val="-7.2044549506868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3-4649-902C-FA6B6450BAFA}"/>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3-4649-902C-FA6B6450BAF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Sheet1!$B$2:$F$2</c:f>
              <c:numCache>
                <c:formatCode>0.0%</c:formatCode>
                <c:ptCount val="5"/>
                <c:pt idx="0">
                  <c:v>0.63109999999999999</c:v>
                </c:pt>
                <c:pt idx="1">
                  <c:v>4.4699999999999997E-2</c:v>
                </c:pt>
                <c:pt idx="2">
                  <c:v>0.18290000000000001</c:v>
                </c:pt>
                <c:pt idx="3">
                  <c:v>0.1041</c:v>
                </c:pt>
                <c:pt idx="4">
                  <c:v>3.7199999999999997E-2</c:v>
                </c:pt>
              </c:numCache>
            </c:numRef>
          </c:val>
          <c:extLst>
            <c:ext xmlns:c16="http://schemas.microsoft.com/office/drawing/2014/chart" uri="{C3380CC4-5D6E-409C-BE32-E72D297353CC}">
              <c16:uniqueId val="{00000003-2883-4649-902C-FA6B6450BAFA}"/>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1.3888728445112721E-17"/>
                  <c:y val="-1.3940443280943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83-4649-902C-FA6B6450BAFA}"/>
                </c:ext>
              </c:extLst>
            </c:dLbl>
            <c:dLbl>
              <c:idx val="1"/>
              <c:layout>
                <c:manualLayout>
                  <c:x val="-1.5151515151515152E-3"/>
                  <c:y val="-7.2044549506868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83-4649-902C-FA6B6450BAFA}"/>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83-4649-902C-FA6B6450BAFA}"/>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83-4649-902C-FA6B6450BAFA}"/>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8-4282-8138-2A37F6B6356F}"/>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Sheet1!$B$3:$F$3</c:f>
              <c:numCache>
                <c:formatCode>0.0%</c:formatCode>
                <c:ptCount val="5"/>
                <c:pt idx="0">
                  <c:v>0.63500000000000001</c:v>
                </c:pt>
                <c:pt idx="1">
                  <c:v>4.4600000000000001E-2</c:v>
                </c:pt>
                <c:pt idx="2">
                  <c:v>0.18990000000000001</c:v>
                </c:pt>
                <c:pt idx="3">
                  <c:v>0.1101</c:v>
                </c:pt>
                <c:pt idx="4">
                  <c:v>2.0199999999999999E-2</c:v>
                </c:pt>
              </c:numCache>
            </c:numRef>
          </c:val>
          <c:extLst>
            <c:ext xmlns:c16="http://schemas.microsoft.com/office/drawing/2014/chart" uri="{C3380CC4-5D6E-409C-BE32-E72D297353CC}">
              <c16:uniqueId val="{00000008-2883-4649-902C-FA6B6450BAFA}"/>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83-4649-902C-FA6B6450BAFA}"/>
                </c:ext>
              </c:extLst>
            </c:dLbl>
            <c:dLbl>
              <c:idx val="1"/>
              <c:layout>
                <c:manualLayout>
                  <c:x val="-1.5151515151515152E-3"/>
                  <c:y val="-7.20486195904519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83-4649-902C-FA6B6450BAFA}"/>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83-4649-902C-FA6B6450BAFA}"/>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83-4649-902C-FA6B6450BAFA}"/>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8-4282-8138-2A37F6B6356F}"/>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Sheet1!$B$4:$F$4</c:f>
              <c:numCache>
                <c:formatCode>0.0%</c:formatCode>
                <c:ptCount val="5"/>
                <c:pt idx="0">
                  <c:v>0.62209999999999999</c:v>
                </c:pt>
                <c:pt idx="1">
                  <c:v>5.1499999999999997E-2</c:v>
                </c:pt>
                <c:pt idx="2">
                  <c:v>0.1893</c:v>
                </c:pt>
                <c:pt idx="3">
                  <c:v>0.1065</c:v>
                </c:pt>
                <c:pt idx="4">
                  <c:v>3.0599999999999999E-2</c:v>
                </c:pt>
              </c:numCache>
            </c:numRef>
          </c:val>
          <c:extLst>
            <c:ext xmlns:c16="http://schemas.microsoft.com/office/drawing/2014/chart" uri="{C3380CC4-5D6E-409C-BE32-E72D297353CC}">
              <c16:uniqueId val="{0000000D-2883-4649-902C-FA6B6450BAFA}"/>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3-4649-902C-FA6B6450BAFA}"/>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83-4649-902C-FA6B6450BAFA}"/>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3-4649-902C-FA6B6450BAFA}"/>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83-4649-902C-FA6B6450BAFA}"/>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3-4649-902C-FA6B6450BAF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&lt; Baa, STIF  &amp; Other</c:v>
                </c:pt>
              </c:strCache>
            </c:strRef>
          </c:cat>
          <c:val>
            <c:numRef>
              <c:f>Sheet1!$B$5:$F$5</c:f>
              <c:numCache>
                <c:formatCode>0.0%</c:formatCode>
                <c:ptCount val="5"/>
                <c:pt idx="0">
                  <c:v>0.7248</c:v>
                </c:pt>
                <c:pt idx="1">
                  <c:v>3.2399999999999998E-2</c:v>
                </c:pt>
                <c:pt idx="2">
                  <c:v>0.1026</c:v>
                </c:pt>
                <c:pt idx="3">
                  <c:v>0.1232</c:v>
                </c:pt>
                <c:pt idx="4">
                  <c:v>1.7100000000000001E-2</c:v>
                </c:pt>
              </c:numCache>
            </c:numRef>
          </c:val>
          <c:extLst>
            <c:ext xmlns:c16="http://schemas.microsoft.com/office/drawing/2014/chart" uri="{C3380CC4-5D6E-409C-BE32-E72D297353CC}">
              <c16:uniqueId val="{00000013-2883-4649-902C-FA6B6450BAFA}"/>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3/31/2018</c:v>
                </c:pt>
              </c:strCache>
            </c:strRef>
          </c:tx>
          <c:spPr>
            <a:solidFill>
              <a:schemeClr val="accent5">
                <a:tint val="58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2E4-83ED-5E0AC88C543B}"/>
                </c:ext>
              </c:extLst>
            </c:dLbl>
            <c:dLbl>
              <c:idx val="1"/>
              <c:layout>
                <c:manualLayout>
                  <c:x val="-1.3540225957983187E-3"/>
                  <c:y val="-1.0129170074961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2-42E4-83ED-5E0AC88C543B}"/>
                </c:ext>
              </c:extLst>
            </c:dLbl>
            <c:dLbl>
              <c:idx val="3"/>
              <c:layout>
                <c:manualLayout>
                  <c:x val="-1.3541361025965776E-3"/>
                  <c:y val="3.692443733808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2-42E4-83ED-5E0AC88C543B}"/>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A2-42E4-83ED-5E0AC88C543B}"/>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A2-42E4-83ED-5E0AC88C543B}"/>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0.24460000000000001</c:v>
                </c:pt>
                <c:pt idx="1">
                  <c:v>5.3699999999999998E-2</c:v>
                </c:pt>
                <c:pt idx="2">
                  <c:v>0</c:v>
                </c:pt>
                <c:pt idx="3">
                  <c:v>0.44109999999999999</c:v>
                </c:pt>
                <c:pt idx="4">
                  <c:v>0.1502</c:v>
                </c:pt>
                <c:pt idx="5">
                  <c:v>0.1023</c:v>
                </c:pt>
                <c:pt idx="6">
                  <c:v>8.0000000000000002E-3</c:v>
                </c:pt>
              </c:numCache>
            </c:numRef>
          </c:val>
          <c:extLst>
            <c:ext xmlns:c16="http://schemas.microsoft.com/office/drawing/2014/chart" uri="{C3380CC4-5D6E-409C-BE32-E72D297353CC}">
              <c16:uniqueId val="{00000006-99A2-42E4-83ED-5E0AC88C543B}"/>
            </c:ext>
          </c:extLst>
        </c:ser>
        <c:ser>
          <c:idx val="0"/>
          <c:order val="1"/>
          <c:tx>
            <c:strRef>
              <c:f>Sheet1!$A$3</c:f>
              <c:strCache>
                <c:ptCount val="1"/>
                <c:pt idx="0">
                  <c:v>9/30/2018</c:v>
                </c:pt>
              </c:strCache>
            </c:strRef>
          </c:tx>
          <c:spPr>
            <a:solidFill>
              <a:schemeClr val="accent5">
                <a:shade val="58000"/>
              </a:schemeClr>
            </a:solidFill>
            <a:ln>
              <a:noFill/>
            </a:ln>
            <a:effectLst/>
          </c:spPr>
          <c:invertIfNegative val="0"/>
          <c:dLbls>
            <c:dLbl>
              <c:idx val="0"/>
              <c:layout>
                <c:manualLayout>
                  <c:x val="3.0581001572636559E-3"/>
                  <c:y val="-2.54865644926173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2-42E4-83ED-5E0AC88C543B}"/>
                </c:ext>
              </c:extLst>
            </c:dLbl>
            <c:dLbl>
              <c:idx val="1"/>
              <c:layout>
                <c:manualLayout>
                  <c:x val="-2.2701359641182309E-7"/>
                  <c:y val="-9.80189146453267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2-42E4-83ED-5E0AC88C543B}"/>
                </c:ext>
              </c:extLst>
            </c:dLbl>
            <c:dLbl>
              <c:idx val="3"/>
              <c:layout>
                <c:manualLayout>
                  <c:x val="-1.5290500786318344E-3"/>
                  <c:y val="3.1368934384961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2-42E4-83ED-5E0AC88C543B}"/>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2-42E4-83ED-5E0AC88C543B}"/>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0.2586</c:v>
                </c:pt>
                <c:pt idx="1">
                  <c:v>5.1999999999999998E-2</c:v>
                </c:pt>
                <c:pt idx="2">
                  <c:v>0</c:v>
                </c:pt>
                <c:pt idx="3">
                  <c:v>0.4294</c:v>
                </c:pt>
                <c:pt idx="4">
                  <c:v>0.15240000000000001</c:v>
                </c:pt>
                <c:pt idx="5">
                  <c:v>9.98E-2</c:v>
                </c:pt>
                <c:pt idx="6">
                  <c:v>7.9000000000000008E-3</c:v>
                </c:pt>
              </c:numCache>
            </c:numRef>
          </c:val>
          <c:extLst>
            <c:ext xmlns:c16="http://schemas.microsoft.com/office/drawing/2014/chart" uri="{C3380CC4-5D6E-409C-BE32-E72D297353CC}">
              <c16:uniqueId val="{0000000C-99A2-42E4-83ED-5E0AC88C543B}"/>
            </c:ext>
          </c:extLst>
        </c:ser>
        <c:ser>
          <c:idx val="1"/>
          <c:order val="2"/>
          <c:tx>
            <c:strRef>
              <c:f>Sheet1!$A$4</c:f>
              <c:strCache>
                <c:ptCount val="1"/>
                <c:pt idx="0">
                  <c:v>3/31/2019</c:v>
                </c:pt>
              </c:strCache>
            </c:strRef>
          </c:tx>
          <c:spPr>
            <a:solidFill>
              <a:schemeClr val="accent5">
                <a:shade val="86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2-42E4-83ED-5E0AC88C543B}"/>
                </c:ext>
              </c:extLst>
            </c:dLbl>
            <c:dLbl>
              <c:idx val="1"/>
              <c:layout>
                <c:manualLayout>
                  <c:x val="1.6165638200485923E-3"/>
                  <c:y val="-4.57366712183779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2-42E4-83ED-5E0AC88C543B}"/>
                </c:ext>
              </c:extLst>
            </c:dLbl>
            <c:dLbl>
              <c:idx val="3"/>
              <c:layout>
                <c:manualLayout>
                  <c:x val="0"/>
                  <c:y val="3.2351181887454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2-42E4-83ED-5E0AC88C543B}"/>
                </c:ext>
              </c:extLst>
            </c:dLbl>
            <c:dLbl>
              <c:idx val="4"/>
              <c:layout>
                <c:manualLayout>
                  <c:x val="-2.970586415846911E-3"/>
                  <c:y val="-4.2463885114092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2-42E4-83ED-5E0AC88C543B}"/>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2-42E4-83ED-5E0AC88C543B}"/>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0.24349999999999999</c:v>
                </c:pt>
                <c:pt idx="1">
                  <c:v>5.11E-2</c:v>
                </c:pt>
                <c:pt idx="2">
                  <c:v>0</c:v>
                </c:pt>
                <c:pt idx="3">
                  <c:v>0.43969999999999998</c:v>
                </c:pt>
                <c:pt idx="4">
                  <c:v>0.1628</c:v>
                </c:pt>
                <c:pt idx="5">
                  <c:v>9.5000000000000001E-2</c:v>
                </c:pt>
                <c:pt idx="6">
                  <c:v>7.7000000000000002E-3</c:v>
                </c:pt>
              </c:numCache>
            </c:numRef>
          </c:val>
          <c:extLst>
            <c:ext xmlns:c16="http://schemas.microsoft.com/office/drawing/2014/chart" uri="{C3380CC4-5D6E-409C-BE32-E72D297353CC}">
              <c16:uniqueId val="{00000013-99A2-42E4-83ED-5E0AC88C543B}"/>
            </c:ext>
          </c:extLst>
        </c:ser>
        <c:ser>
          <c:idx val="2"/>
          <c:order val="3"/>
          <c:tx>
            <c:strRef>
              <c:f>Sheet1!$A$5</c:f>
              <c:strCache>
                <c:ptCount val="1"/>
                <c:pt idx="0">
                  <c:v>Barclays Int Gov/Credit Index</c:v>
                </c:pt>
              </c:strCache>
            </c:strRef>
          </c:tx>
          <c:spPr>
            <a:solidFill>
              <a:schemeClr val="accent5">
                <a:tint val="86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A2-42E4-83ED-5E0AC88C543B}"/>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A2-42E4-83ED-5E0AC88C543B}"/>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A2-42E4-83ED-5E0AC88C543B}"/>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A2-42E4-83ED-5E0AC88C543B}"/>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0.60460000000000003</c:v>
                </c:pt>
                <c:pt idx="1">
                  <c:v>4.2500000000000003E-2</c:v>
                </c:pt>
                <c:pt idx="2">
                  <c:v>3.5400000000000001E-2</c:v>
                </c:pt>
                <c:pt idx="3">
                  <c:v>0.3175</c:v>
                </c:pt>
                <c:pt idx="4">
                  <c:v>0</c:v>
                </c:pt>
                <c:pt idx="5">
                  <c:v>0</c:v>
                </c:pt>
                <c:pt idx="6">
                  <c:v>0</c:v>
                </c:pt>
              </c:numCache>
            </c:numRef>
          </c:val>
          <c:extLst>
            <c:ext xmlns:c16="http://schemas.microsoft.com/office/drawing/2014/chart" uri="{C3380CC4-5D6E-409C-BE32-E72D297353CC}">
              <c16:uniqueId val="{00000018-99A2-42E4-83ED-5E0AC88C543B}"/>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3/31/2018</c:v>
                </c:pt>
              </c:strCache>
            </c:strRef>
          </c:tx>
          <c:spPr>
            <a:solidFill>
              <a:schemeClr val="accent5">
                <a:tint val="58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9-4B2E-9E73-E3E708B2184B}"/>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5-4C0F-A969-63A5FDCD438A}"/>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1-2545-4C0F-A969-63A5FDCD438A}"/>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0.16370000000000001</c:v>
                </c:pt>
                <c:pt idx="1">
                  <c:v>1.66E-2</c:v>
                </c:pt>
                <c:pt idx="2">
                  <c:v>6.4999999999999997E-3</c:v>
                </c:pt>
                <c:pt idx="3">
                  <c:v>0.3337</c:v>
                </c:pt>
                <c:pt idx="4">
                  <c:v>0.28100000000000003</c:v>
                </c:pt>
                <c:pt idx="5">
                  <c:v>0.14680000000000001</c:v>
                </c:pt>
                <c:pt idx="6">
                  <c:v>5.1700000000000003E-2</c:v>
                </c:pt>
              </c:numCache>
            </c:numRef>
          </c:val>
          <c:extLst>
            <c:ext xmlns:c16="http://schemas.microsoft.com/office/drawing/2014/chart" uri="{C3380CC4-5D6E-409C-BE32-E72D297353CC}">
              <c16:uniqueId val="{00000003-2545-4C0F-A969-63A5FDCD438A}"/>
            </c:ext>
          </c:extLst>
        </c:ser>
        <c:ser>
          <c:idx val="0"/>
          <c:order val="1"/>
          <c:tx>
            <c:strRef>
              <c:f>Sheet1!$A$3</c:f>
              <c:strCache>
                <c:ptCount val="1"/>
                <c:pt idx="0">
                  <c:v>9/30/2018</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9-4B2E-9E73-E3E708B2184B}"/>
                </c:ext>
              </c:extLst>
            </c:dLbl>
            <c:dLbl>
              <c:idx val="3"/>
              <c:layout>
                <c:manualLayout>
                  <c:x val="0"/>
                  <c:y val="1.0338012301420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AC-4446-9619-054510D9EEA0}"/>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5-4C0F-A969-63A5FDCD438A}"/>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45-4C0F-A969-63A5FDCD438A}"/>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0.1862</c:v>
                </c:pt>
                <c:pt idx="1">
                  <c:v>1.77E-2</c:v>
                </c:pt>
                <c:pt idx="2">
                  <c:v>8.0000000000000002E-3</c:v>
                </c:pt>
                <c:pt idx="3">
                  <c:v>0.34389999999999998</c:v>
                </c:pt>
                <c:pt idx="4">
                  <c:v>0.28710000000000002</c:v>
                </c:pt>
                <c:pt idx="5">
                  <c:v>0.14349999999999999</c:v>
                </c:pt>
                <c:pt idx="6">
                  <c:v>1.34E-2</c:v>
                </c:pt>
              </c:numCache>
            </c:numRef>
          </c:val>
          <c:extLst>
            <c:ext xmlns:c16="http://schemas.microsoft.com/office/drawing/2014/chart" uri="{C3380CC4-5D6E-409C-BE32-E72D297353CC}">
              <c16:uniqueId val="{00000007-2545-4C0F-A969-63A5FDCD438A}"/>
            </c:ext>
          </c:extLst>
        </c:ser>
        <c:ser>
          <c:idx val="1"/>
          <c:order val="2"/>
          <c:tx>
            <c:strRef>
              <c:f>Sheet1!$A$4</c:f>
              <c:strCache>
                <c:ptCount val="1"/>
                <c:pt idx="0">
                  <c:v>3/31/2019</c:v>
                </c:pt>
              </c:strCache>
            </c:strRef>
          </c:tx>
          <c:spPr>
            <a:solidFill>
              <a:schemeClr val="accent5">
                <a:shade val="86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45-4C0F-A969-63A5FDCD438A}"/>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9-4B2E-9E73-E3E708B2184B}"/>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5-4C0F-A969-63A5FDCD438A}"/>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45-4C0F-A969-63A5FDCD438A}"/>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0.17150000000000001</c:v>
                </c:pt>
                <c:pt idx="1">
                  <c:v>1.38E-2</c:v>
                </c:pt>
                <c:pt idx="2">
                  <c:v>7.7999999999999996E-3</c:v>
                </c:pt>
                <c:pt idx="3">
                  <c:v>0.34739999999999999</c:v>
                </c:pt>
                <c:pt idx="4">
                  <c:v>0.29320000000000002</c:v>
                </c:pt>
                <c:pt idx="5">
                  <c:v>0.13439999999999999</c:v>
                </c:pt>
                <c:pt idx="6">
                  <c:v>3.1899999999999998E-2</c:v>
                </c:pt>
              </c:numCache>
            </c:numRef>
          </c:val>
          <c:extLst>
            <c:ext xmlns:c16="http://schemas.microsoft.com/office/drawing/2014/chart" uri="{C3380CC4-5D6E-409C-BE32-E72D297353CC}">
              <c16:uniqueId val="{0000000C-2545-4C0F-A969-63A5FDCD438A}"/>
            </c:ext>
          </c:extLst>
        </c:ser>
        <c:ser>
          <c:idx val="2"/>
          <c:order val="3"/>
          <c:tx>
            <c:strRef>
              <c:f>Sheet1!$A$5</c:f>
              <c:strCache>
                <c:ptCount val="1"/>
                <c:pt idx="0">
                  <c:v>Barclays Aggregate Index</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45-4C0F-A969-63A5FDCD438A}"/>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45-4C0F-A969-63A5FDCD438A}"/>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45-4C0F-A969-63A5FDCD438A}"/>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45-4C0F-A969-63A5FDCD438A}"/>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545-4C0F-A969-63A5FDCD438A}"/>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545-4C0F-A969-63A5FDCD438A}"/>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0.3906</c:v>
                </c:pt>
                <c:pt idx="1">
                  <c:v>2.6700000000000002E-2</c:v>
                </c:pt>
                <c:pt idx="2">
                  <c:v>2.3800000000000002E-2</c:v>
                </c:pt>
                <c:pt idx="3">
                  <c:v>0.25619999999999998</c:v>
                </c:pt>
                <c:pt idx="4">
                  <c:v>0.27810000000000001</c:v>
                </c:pt>
                <c:pt idx="5">
                  <c:v>2.47E-2</c:v>
                </c:pt>
                <c:pt idx="6">
                  <c:v>0</c:v>
                </c:pt>
              </c:numCache>
            </c:numRef>
          </c:val>
          <c:extLst>
            <c:ext xmlns:c16="http://schemas.microsoft.com/office/drawing/2014/chart" uri="{C3380CC4-5D6E-409C-BE32-E72D297353CC}">
              <c16:uniqueId val="{00000013-2545-4C0F-A969-63A5FDCD438A}"/>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200" b="1" i="0" u="none" strike="noStrike" kern="1200" baseline="0">
                <a:solidFill>
                  <a:schemeClr val="tx1"/>
                </a:solidFill>
                <a:latin typeface="Arial"/>
                <a:ea typeface="Arial"/>
                <a:cs typeface="Arial"/>
              </a:defRPr>
            </a:pPr>
            <a:r>
              <a:rPr lang="en-US" i="1" u="sng" dirty="0"/>
              <a:t>Intermediate Duration</a:t>
            </a:r>
          </a:p>
        </c:rich>
      </c:tx>
      <c:layout>
        <c:manualLayout>
          <c:xMode val="edge"/>
          <c:yMode val="edge"/>
          <c:x val="0.36906945659570334"/>
          <c:y val="1.9354877344774007E-2"/>
        </c:manualLayout>
      </c:layout>
      <c:overlay val="0"/>
      <c:spPr>
        <a:noFill/>
        <a:ln w="25275">
          <a:noFill/>
        </a:ln>
        <a:effectLst/>
      </c:spPr>
      <c:txPr>
        <a:bodyPr rot="0" spcFirstLastPara="1" vertOverflow="ellipsis" vert="horz" wrap="square" anchor="ctr" anchorCtr="1"/>
        <a:lstStyle/>
        <a:p>
          <a:pPr algn="ctr" rtl="0">
            <a:defRPr sz="1200" b="1" i="0" u="none" strike="noStrike" kern="1200" baseline="0">
              <a:solidFill>
                <a:schemeClr val="tx1"/>
              </a:solidFill>
              <a:latin typeface="Arial"/>
              <a:ea typeface="Arial"/>
              <a:cs typeface="Arial"/>
            </a:defRPr>
          </a:pPr>
          <a:endParaRPr lang="en-US"/>
        </a:p>
      </c:txPr>
    </c:title>
    <c:autoTitleDeleted val="0"/>
    <c:plotArea>
      <c:layout>
        <c:manualLayout>
          <c:layoutTarget val="inner"/>
          <c:xMode val="edge"/>
          <c:yMode val="edge"/>
          <c:x val="7.3456790123456933E-2"/>
          <c:y val="0.14823017646734976"/>
          <c:w val="0.90794294652562368"/>
          <c:h val="0.66666666666666663"/>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3.0581039755351682E-3"/>
                  <c:y val="1.1904761904761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23-4698-AA1B-2FB2A90DED18}"/>
                </c:ext>
              </c:extLst>
            </c:dLbl>
            <c:dLbl>
              <c:idx val="1"/>
              <c:layout>
                <c:manualLayout>
                  <c:x val="0"/>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23-4698-AA1B-2FB2A90DED18}"/>
                </c:ext>
              </c:extLst>
            </c:dLbl>
            <c:dLbl>
              <c:idx val="2"/>
              <c:layout>
                <c:manualLayout>
                  <c:x val="-4.5871559633027525E-3"/>
                  <c:y val="1.8121016122984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Sheet1!$B$2:$D$2</c:f>
              <c:numCache>
                <c:formatCode>0.0%</c:formatCode>
                <c:ptCount val="3"/>
                <c:pt idx="0">
                  <c:v>0.2155</c:v>
                </c:pt>
                <c:pt idx="1">
                  <c:v>3.8300000000000001E-2</c:v>
                </c:pt>
                <c:pt idx="2">
                  <c:v>0.18729999999999999</c:v>
                </c:pt>
              </c:numCache>
            </c:numRef>
          </c:val>
          <c:extLst>
            <c:ext xmlns:c16="http://schemas.microsoft.com/office/drawing/2014/chart" uri="{C3380CC4-5D6E-409C-BE32-E72D297353CC}">
              <c16:uniqueId val="{00000003-6D23-4698-AA1B-2FB2A90DED18}"/>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4.0318813359339258E-3"/>
                  <c:y val="3.1197845958910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23-4698-AA1B-2FB2A90DED18}"/>
                </c:ext>
              </c:extLst>
            </c:dLbl>
            <c:dLbl>
              <c:idx val="1"/>
              <c:layout>
                <c:manualLayout>
                  <c:x val="-1.3533916058658367E-3"/>
                  <c:y val="-1.83093492623766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23-4698-AA1B-2FB2A90DED18}"/>
                </c:ext>
              </c:extLst>
            </c:dLbl>
            <c:dLbl>
              <c:idx val="2"/>
              <c:layout>
                <c:manualLayout>
                  <c:x val="-1.7929824425869571E-3"/>
                  <c:y val="1.2349533894469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23-4698-AA1B-2FB2A90DED18}"/>
                </c:ext>
              </c:extLst>
            </c:dLbl>
            <c:spPr>
              <a:noFill/>
              <a:ln w="25275">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Sheet1!$B$3:$D$3</c:f>
              <c:numCache>
                <c:formatCode>0.0%</c:formatCode>
                <c:ptCount val="3"/>
                <c:pt idx="0">
                  <c:v>0.2102</c:v>
                </c:pt>
                <c:pt idx="1">
                  <c:v>4.0399999999999998E-2</c:v>
                </c:pt>
                <c:pt idx="2">
                  <c:v>0.17879999999999999</c:v>
                </c:pt>
              </c:numCache>
            </c:numRef>
          </c:val>
          <c:extLst>
            <c:ext xmlns:c16="http://schemas.microsoft.com/office/drawing/2014/chart" uri="{C3380CC4-5D6E-409C-BE32-E72D297353CC}">
              <c16:uniqueId val="{00000007-6D23-4698-AA1B-2FB2A90DED18}"/>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3.0864246621315336E-3"/>
                  <c:y val="1.5958457778984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23-4698-AA1B-2FB2A90DED18}"/>
                </c:ext>
              </c:extLst>
            </c:dLbl>
            <c:dLbl>
              <c:idx val="1"/>
              <c:layout>
                <c:manualLayout>
                  <c:x val="0"/>
                  <c:y val="6.7734636618698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23-4698-AA1B-2FB2A90DED18}"/>
                </c:ext>
              </c:extLst>
            </c:dLbl>
            <c:dLbl>
              <c:idx val="2"/>
              <c:layout>
                <c:manualLayout>
                  <c:x val="-2.7852463288849222E-3"/>
                  <c:y val="3.5230337587111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Sheet1!$B$4:$D$4</c:f>
              <c:numCache>
                <c:formatCode>0.0%</c:formatCode>
                <c:ptCount val="3"/>
                <c:pt idx="0">
                  <c:v>0.2165</c:v>
                </c:pt>
                <c:pt idx="1">
                  <c:v>4.3499999999999997E-2</c:v>
                </c:pt>
                <c:pt idx="2">
                  <c:v>0.1797</c:v>
                </c:pt>
              </c:numCache>
            </c:numRef>
          </c:val>
          <c:extLst>
            <c:ext xmlns:c16="http://schemas.microsoft.com/office/drawing/2014/chart" uri="{C3380CC4-5D6E-409C-BE32-E72D297353CC}">
              <c16:uniqueId val="{0000000B-6D23-4698-AA1B-2FB2A90DED18}"/>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0864246621314807E-3"/>
                  <c:y val="-5.0728572721513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23-4698-AA1B-2FB2A90DED18}"/>
                </c:ext>
              </c:extLst>
            </c:dLbl>
            <c:dLbl>
              <c:idx val="1"/>
              <c:layout>
                <c:manualLayout>
                  <c:x val="0"/>
                  <c:y val="2.9761904761904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23-4698-AA1B-2FB2A90DED18}"/>
                </c:ext>
              </c:extLst>
            </c:dLbl>
            <c:dLbl>
              <c:idx val="2"/>
              <c:layout>
                <c:manualLayout>
                  <c:x val="4.6296563846950434E-3"/>
                  <c:y val="2.3677821522310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23-4698-AA1B-2FB2A90DED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Sheet1!$B$5:$D$5</c:f>
              <c:numCache>
                <c:formatCode>0.0%</c:formatCode>
                <c:ptCount val="3"/>
                <c:pt idx="0">
                  <c:v>0.17949999999999999</c:v>
                </c:pt>
                <c:pt idx="1">
                  <c:v>1.4500000000000001E-2</c:v>
                </c:pt>
                <c:pt idx="2">
                  <c:v>0.1235</c:v>
                </c:pt>
              </c:numCache>
            </c:numRef>
          </c:val>
          <c:extLst>
            <c:ext xmlns:c16="http://schemas.microsoft.com/office/drawing/2014/chart" uri="{C3380CC4-5D6E-409C-BE32-E72D297353CC}">
              <c16:uniqueId val="{0000000F-6D23-4698-AA1B-2FB2A90DED18}"/>
            </c:ext>
          </c:extLst>
        </c:ser>
        <c:dLbls>
          <c:showLegendKey val="0"/>
          <c:showVal val="0"/>
          <c:showCatName val="0"/>
          <c:showSerName val="0"/>
          <c:showPercent val="0"/>
          <c:showBubbleSize val="0"/>
        </c:dLbls>
        <c:gapWidth val="150"/>
        <c:axId val="57342208"/>
        <c:axId val="177557504"/>
      </c:barChart>
      <c:catAx>
        <c:axId val="57342208"/>
        <c:scaling>
          <c:orientation val="minMax"/>
        </c:scaling>
        <c:delete val="0"/>
        <c:axPos val="b"/>
        <c:numFmt formatCode="General" sourceLinked="1"/>
        <c:majorTickMark val="out"/>
        <c:minorTickMark val="none"/>
        <c:tickLblPos val="nextTo"/>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557504"/>
        <c:crosses val="autoZero"/>
        <c:auto val="1"/>
        <c:lblAlgn val="ctr"/>
        <c:lblOffset val="100"/>
        <c:tickLblSkip val="1"/>
        <c:tickMarkSkip val="1"/>
        <c:noMultiLvlLbl val="0"/>
      </c:catAx>
      <c:valAx>
        <c:axId val="177557504"/>
        <c:scaling>
          <c:orientation val="minMax"/>
        </c:scaling>
        <c:delete val="0"/>
        <c:axPos val="l"/>
        <c:majorGridlines>
          <c:spPr>
            <a:ln w="3159" cap="flat" cmpd="sng" algn="ctr">
              <a:solidFill>
                <a:schemeClr val="tx1"/>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42208"/>
        <c:crosses val="autoZero"/>
        <c:crossBetween val="between"/>
      </c:valAx>
      <c:spPr>
        <a:noFill/>
        <a:ln w="12638">
          <a:noFill/>
          <a:prstDash val="solid"/>
        </a:ln>
        <a:effectLst/>
      </c:spPr>
    </c:plotArea>
    <c:legend>
      <c:legendPos val="b"/>
      <c:layout>
        <c:manualLayout>
          <c:xMode val="edge"/>
          <c:yMode val="edge"/>
          <c:x val="6.746995608599772E-2"/>
          <c:y val="0.93548381452320062"/>
          <c:w val="0.91313988529211632"/>
          <c:h val="5.5070891151720834E-2"/>
        </c:manualLayout>
      </c:layout>
      <c:overlay val="0"/>
      <c:spPr>
        <a:noFill/>
        <a:ln w="3159">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1" i="0" u="none" strike="noStrike" baseline="0">
          <a:solidFill>
            <a:schemeClr val="tx1"/>
          </a:solidFill>
          <a:latin typeface="Arial"/>
          <a:ea typeface="Arial"/>
          <a:cs typeface="Aria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marL="0" marR="0" lvl="0" indent="0" algn="ctr" defTabSz="914400" rtl="0" eaLnBrk="1" fontAlgn="base" latinLnBrk="0" hangingPunct="1">
              <a:lnSpc>
                <a:spcPct val="100000"/>
              </a:lnSpc>
              <a:spcBef>
                <a:spcPct val="20000"/>
              </a:spcBef>
              <a:spcAft>
                <a:spcPct val="0"/>
              </a:spcAft>
              <a:buClrTx/>
              <a:buSzTx/>
              <a:buFontTx/>
              <a:buNone/>
              <a:tabLst/>
              <a:defRPr kumimoji="0" lang="en-US" sz="1400" b="1" i="1" u="sng" strike="noStrike" kern="1200" cap="none" normalizeH="0" baseline="0" dirty="0">
                <a:ln>
                  <a:noFill/>
                </a:ln>
                <a:solidFill>
                  <a:schemeClr val="tx1"/>
                </a:solidFill>
                <a:effectLst/>
                <a:latin typeface="Arial" charset="0"/>
                <a:ea typeface="+mn-ea"/>
                <a:cs typeface="+mn-cs"/>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0610649363274492"/>
          <c:y val="3.0670126630210841E-2"/>
        </c:manualLayout>
      </c:layout>
      <c:overlay val="0"/>
      <c:spPr>
        <a:noFill/>
        <a:ln w="25275">
          <a:noFill/>
        </a:ln>
        <a:effectLst/>
      </c:spPr>
      <c:txPr>
        <a:bodyPr rot="0" spcFirstLastPara="1" vertOverflow="ellipsis" vert="horz" wrap="square" anchor="ctr" anchorCtr="1"/>
        <a:lstStyle/>
        <a:p>
          <a:pPr marL="0" marR="0" lvl="0" indent="0" algn="ctr" defTabSz="914400" rtl="0" eaLnBrk="1" fontAlgn="base" latinLnBrk="0" hangingPunct="1">
            <a:lnSpc>
              <a:spcPct val="100000"/>
            </a:lnSpc>
            <a:spcBef>
              <a:spcPct val="20000"/>
            </a:spcBef>
            <a:spcAft>
              <a:spcPct val="0"/>
            </a:spcAft>
            <a:buClrTx/>
            <a:buSzTx/>
            <a:buFontTx/>
            <a:buNone/>
            <a:tabLst/>
            <a:defRPr kumimoji="0" lang="en-US" sz="1400" b="1" i="1" u="sng" strike="noStrike" kern="1200" cap="none" normalizeH="0" baseline="0" dirty="0">
              <a:ln>
                <a:noFill/>
              </a:ln>
              <a:solidFill>
                <a:schemeClr val="tx1"/>
              </a:solidFill>
              <a:effectLst/>
              <a:latin typeface="Arial" charset="0"/>
              <a:ea typeface="+mn-ea"/>
              <a:cs typeface="+mn-cs"/>
            </a:defRPr>
          </a:pPr>
          <a:endParaRPr lang="en-US"/>
        </a:p>
      </c:txPr>
    </c:title>
    <c:autoTitleDeleted val="0"/>
    <c:plotArea>
      <c:layout>
        <c:manualLayout>
          <c:layoutTarget val="inner"/>
          <c:xMode val="edge"/>
          <c:yMode val="edge"/>
          <c:x val="7.3456790123456933E-2"/>
          <c:y val="0.14823017646734976"/>
          <c:w val="0.90794294652562368"/>
          <c:h val="0.66666666666666663"/>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0"/>
                  <c:y val="2.9761904761904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10-4794-A60C-6AA9610A9F7D}"/>
                </c:ext>
              </c:extLst>
            </c:dLbl>
            <c:dLbl>
              <c:idx val="1"/>
              <c:layout>
                <c:manualLayout>
                  <c:x val="-1.5290519877675301E-3"/>
                  <c:y val="1.19047619047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10-4794-A60C-6AA9610A9F7D}"/>
                </c:ext>
              </c:extLst>
            </c:dLbl>
            <c:dLbl>
              <c:idx val="2"/>
              <c:layout>
                <c:manualLayout>
                  <c:x val="0"/>
                  <c:y val="6.4213956014118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Sheet1!$B$2:$D$2</c:f>
              <c:numCache>
                <c:formatCode>0.0%</c:formatCode>
                <c:ptCount val="3"/>
                <c:pt idx="0">
                  <c:v>0.1653</c:v>
                </c:pt>
                <c:pt idx="1">
                  <c:v>2.3900000000000001E-2</c:v>
                </c:pt>
                <c:pt idx="2">
                  <c:v>0.14449999999999999</c:v>
                </c:pt>
              </c:numCache>
            </c:numRef>
          </c:val>
          <c:extLst>
            <c:ext xmlns:c16="http://schemas.microsoft.com/office/drawing/2014/chart" uri="{C3380CC4-5D6E-409C-BE32-E72D297353CC}">
              <c16:uniqueId val="{00000003-4B10-4794-A60C-6AA9610A9F7D}"/>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2.5028293481663758E-3"/>
                  <c:y val="2.0114360704911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10-4794-A60C-6AA9610A9F7D}"/>
                </c:ext>
              </c:extLst>
            </c:dLbl>
            <c:dLbl>
              <c:idx val="1"/>
              <c:layout>
                <c:manualLayout>
                  <c:x val="-1.353512003660102E-3"/>
                  <c:y val="3.5058117735283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10-4794-A60C-6AA9610A9F7D}"/>
                </c:ext>
              </c:extLst>
            </c:dLbl>
            <c:dLbl>
              <c:idx val="2"/>
              <c:layout>
                <c:manualLayout>
                  <c:x val="1.2651400226347854E-3"/>
                  <c:y val="8.24509005339797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10-4794-A60C-6AA9610A9F7D}"/>
                </c:ext>
              </c:extLst>
            </c:dLbl>
            <c:spPr>
              <a:noFill/>
              <a:ln w="25275">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Sheet1!$B$3:$D$3</c:f>
              <c:numCache>
                <c:formatCode>0.0%</c:formatCode>
                <c:ptCount val="3"/>
                <c:pt idx="0">
                  <c:v>0.2122</c:v>
                </c:pt>
                <c:pt idx="1">
                  <c:v>2.35E-2</c:v>
                </c:pt>
                <c:pt idx="2">
                  <c:v>0.1082</c:v>
                </c:pt>
              </c:numCache>
            </c:numRef>
          </c:val>
          <c:extLst>
            <c:ext xmlns:c16="http://schemas.microsoft.com/office/drawing/2014/chart" uri="{C3380CC4-5D6E-409C-BE32-E72D297353CC}">
              <c16:uniqueId val="{00000007-4B10-4794-A60C-6AA9610A9F7D}"/>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3.086419753086456E-3"/>
                  <c:y val="2.12948923398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10-4794-A60C-6AA9610A9F7D}"/>
                </c:ext>
              </c:extLst>
            </c:dLbl>
            <c:dLbl>
              <c:idx val="1"/>
              <c:layout>
                <c:manualLayout>
                  <c:x val="-1.5290519877675841E-3"/>
                  <c:y val="1.190476190476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10-4794-A60C-6AA9610A9F7D}"/>
                </c:ext>
              </c:extLst>
            </c:dLbl>
            <c:dLbl>
              <c:idx val="2"/>
              <c:layout>
                <c:manualLayout>
                  <c:x val="4.6012425052371917E-3"/>
                  <c:y val="1.15802335052945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Sheet1!$B$4:$D$4</c:f>
              <c:numCache>
                <c:formatCode>0.0%</c:formatCode>
                <c:ptCount val="3"/>
                <c:pt idx="0">
                  <c:v>0.17119999999999999</c:v>
                </c:pt>
                <c:pt idx="1">
                  <c:v>2.3599999999999999E-2</c:v>
                </c:pt>
                <c:pt idx="2">
                  <c:v>0.15260000000000001</c:v>
                </c:pt>
              </c:numCache>
            </c:numRef>
          </c:val>
          <c:extLst>
            <c:ext xmlns:c16="http://schemas.microsoft.com/office/drawing/2014/chart" uri="{C3380CC4-5D6E-409C-BE32-E72D297353CC}">
              <c16:uniqueId val="{0000000B-4B10-4794-A60C-6AA9610A9F7D}"/>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1.5573454694310163E-3"/>
                  <c:y val="6.21531683539557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10-4794-A60C-6AA9610A9F7D}"/>
                </c:ext>
              </c:extLst>
            </c:dLbl>
            <c:dLbl>
              <c:idx val="1"/>
              <c:layout>
                <c:manualLayout>
                  <c:x val="-1.5290519877675841E-3"/>
                  <c:y val="1.19047619047619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10-4794-A60C-6AA9610A9F7D}"/>
                </c:ext>
              </c:extLst>
            </c:dLbl>
            <c:dLbl>
              <c:idx val="2"/>
              <c:layout>
                <c:manualLayout>
                  <c:x val="-1.4866719641695172E-3"/>
                  <c:y val="2.9630202474691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10-4794-A60C-6AA9610A9F7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 </c:v>
                </c:pt>
                <c:pt idx="1">
                  <c:v>Utility</c:v>
                </c:pt>
                <c:pt idx="2">
                  <c:v>Finance</c:v>
                </c:pt>
              </c:strCache>
            </c:strRef>
          </c:cat>
          <c:val>
            <c:numRef>
              <c:f>Sheet1!$B$5:$D$5</c:f>
              <c:numCache>
                <c:formatCode>0.0%</c:formatCode>
                <c:ptCount val="3"/>
                <c:pt idx="0">
                  <c:v>0.1593</c:v>
                </c:pt>
                <c:pt idx="1">
                  <c:v>1.7500000000000002E-2</c:v>
                </c:pt>
                <c:pt idx="2">
                  <c:v>7.9399999999999998E-2</c:v>
                </c:pt>
              </c:numCache>
            </c:numRef>
          </c:val>
          <c:extLst>
            <c:ext xmlns:c16="http://schemas.microsoft.com/office/drawing/2014/chart" uri="{C3380CC4-5D6E-409C-BE32-E72D297353CC}">
              <c16:uniqueId val="{0000000F-4B10-4794-A60C-6AA9610A9F7D}"/>
            </c:ext>
          </c:extLst>
        </c:ser>
        <c:dLbls>
          <c:showLegendKey val="0"/>
          <c:showVal val="0"/>
          <c:showCatName val="0"/>
          <c:showSerName val="0"/>
          <c:showPercent val="0"/>
          <c:showBubbleSize val="0"/>
        </c:dLbls>
        <c:gapWidth val="150"/>
        <c:axId val="177688960"/>
        <c:axId val="177690496"/>
      </c:barChart>
      <c:catAx>
        <c:axId val="177688960"/>
        <c:scaling>
          <c:orientation val="minMax"/>
        </c:scaling>
        <c:delete val="0"/>
        <c:axPos val="b"/>
        <c:numFmt formatCode="General" sourceLinked="1"/>
        <c:majorTickMark val="out"/>
        <c:minorTickMark val="none"/>
        <c:tickLblPos val="nextTo"/>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690496"/>
        <c:crosses val="autoZero"/>
        <c:auto val="1"/>
        <c:lblAlgn val="ctr"/>
        <c:lblOffset val="100"/>
        <c:tickLblSkip val="1"/>
        <c:tickMarkSkip val="1"/>
        <c:noMultiLvlLbl val="0"/>
      </c:catAx>
      <c:valAx>
        <c:axId val="177690496"/>
        <c:scaling>
          <c:orientation val="minMax"/>
        </c:scaling>
        <c:delete val="0"/>
        <c:axPos val="l"/>
        <c:majorGridlines>
          <c:spPr>
            <a:ln w="3159" cap="flat" cmpd="sng" algn="ctr">
              <a:solidFill>
                <a:schemeClr val="tx1"/>
              </a:solidFill>
              <a:prstDash val="solid"/>
              <a:round/>
            </a:ln>
            <a:effectLst/>
          </c:spPr>
        </c:majorGridlines>
        <c:numFmt formatCode="0%" sourceLinked="0"/>
        <c:majorTickMark val="out"/>
        <c:minorTickMark val="none"/>
        <c:tickLblPos val="nextTo"/>
        <c:spPr>
          <a:noFill/>
          <a:ln w="3159"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688960"/>
        <c:crosses val="autoZero"/>
        <c:crossBetween val="between"/>
      </c:valAx>
      <c:spPr>
        <a:noFill/>
        <a:ln w="12638">
          <a:noFill/>
          <a:prstDash val="solid"/>
        </a:ln>
        <a:effectLst/>
      </c:spPr>
    </c:plotArea>
    <c:legend>
      <c:legendPos val="b"/>
      <c:layout>
        <c:manualLayout>
          <c:xMode val="edge"/>
          <c:yMode val="edge"/>
          <c:x val="6.746995608599772E-2"/>
          <c:y val="0.93548381452320062"/>
          <c:w val="0.91313988529211632"/>
          <c:h val="6.4516437866145387E-2"/>
        </c:manualLayout>
      </c:layout>
      <c:overlay val="0"/>
      <c:spPr>
        <a:noFill/>
        <a:ln w="3159">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layout>
        <c:manualLayout>
          <c:xMode val="edge"/>
          <c:yMode val="edge"/>
          <c:x val="0.39962732089044944"/>
          <c:y val="4.0415087003014116E-3"/>
        </c:manualLayout>
      </c:layout>
      <c:overlay val="0"/>
      <c:spPr>
        <a:noFill/>
        <a:ln w="25363">
          <a:noFill/>
        </a:ln>
        <a:effectLst/>
      </c:spPr>
      <c:txPr>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8044212466818151E-2"/>
          <c:y val="0.1176355468370477"/>
          <c:w val="0.92021662052956543"/>
          <c:h val="0.73145311381531852"/>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2.9303975891902452E-3"/>
                  <c:y val="1.559249538252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E-42C6-B998-5A10BCF911BE}"/>
                </c:ext>
              </c:extLst>
            </c:dLbl>
            <c:dLbl>
              <c:idx val="1"/>
              <c:layout>
                <c:manualLayout>
                  <c:x val="-6.0060027218820635E-3"/>
                  <c:y val="1.5271702148342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E-42C6-B998-5A10BCF911BE}"/>
                </c:ext>
              </c:extLst>
            </c:dLbl>
            <c:dLbl>
              <c:idx val="2"/>
              <c:layout>
                <c:manualLayout>
                  <c:x val="-6.1728395061728392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8E-42C6-B998-5A10BCF911BE}"/>
                </c:ext>
              </c:extLst>
            </c:dLbl>
            <c:dLbl>
              <c:idx val="3"/>
              <c:layout>
                <c:manualLayout>
                  <c:x val="-6.7463724303912925E-3"/>
                  <c:y val="1.7627219017039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50-45CF-A48D-0AD9BF547F18}"/>
                </c:ext>
              </c:extLst>
            </c:dLbl>
            <c:dLbl>
              <c:idx val="4"/>
              <c:layout>
                <c:manualLayout>
                  <c:x val="-1.2788778420921123E-3"/>
                  <c:y val="-5.8757396723464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3-418E-B3CA-73BDA89186F0}"/>
                </c:ext>
              </c:extLst>
            </c:dLbl>
            <c:dLbl>
              <c:idx val="5"/>
              <c:layout>
                <c:manualLayout>
                  <c:x val="-6.3943892104600933E-3"/>
                  <c:y val="2.3502958689386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3-418E-B3CA-73BDA89186F0}"/>
                </c:ext>
              </c:extLst>
            </c:dLbl>
            <c:dLbl>
              <c:idx val="6"/>
              <c:layout>
                <c:manualLayout>
                  <c:x val="-1.8756658338831907E-16"/>
                  <c:y val="1.7627219017039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Sheet1!$B$2:$H$2</c:f>
              <c:numCache>
                <c:formatCode>0.0%</c:formatCode>
                <c:ptCount val="7"/>
                <c:pt idx="0">
                  <c:v>0.1326</c:v>
                </c:pt>
                <c:pt idx="1">
                  <c:v>0.2044</c:v>
                </c:pt>
                <c:pt idx="2">
                  <c:v>0.42070000000000002</c:v>
                </c:pt>
                <c:pt idx="3">
                  <c:v>0.129</c:v>
                </c:pt>
                <c:pt idx="4">
                  <c:v>0.1109</c:v>
                </c:pt>
                <c:pt idx="5">
                  <c:v>2.5000000000000001E-3</c:v>
                </c:pt>
                <c:pt idx="6">
                  <c:v>0</c:v>
                </c:pt>
              </c:numCache>
            </c:numRef>
          </c:val>
          <c:extLst>
            <c:ext xmlns:c16="http://schemas.microsoft.com/office/drawing/2014/chart" uri="{C3380CC4-5D6E-409C-BE32-E72D297353CC}">
              <c16:uniqueId val="{00000003-E68E-42C6-B998-5A10BCF911BE}"/>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1.5432548272198243E-3"/>
                  <c:y val="-7.91096635098060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E-42C6-B998-5A10BCF911BE}"/>
                </c:ext>
              </c:extLst>
            </c:dLbl>
            <c:dLbl>
              <c:idx val="1"/>
              <c:layout>
                <c:manualLayout>
                  <c:x val="-3.2989938254755951E-3"/>
                  <c:y val="2.60905974285542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8E-42C6-B998-5A10BCF911BE}"/>
                </c:ext>
              </c:extLst>
            </c:dLbl>
            <c:dLbl>
              <c:idx val="2"/>
              <c:layout>
                <c:manualLayout>
                  <c:x val="-9.7696121318168578E-4"/>
                  <c:y val="2.3791192767570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8E-42C6-B998-5A10BCF911BE}"/>
                </c:ext>
              </c:extLst>
            </c:dLbl>
            <c:dLbl>
              <c:idx val="3"/>
              <c:layout>
                <c:manualLayout>
                  <c:x val="4.4975816202608614E-3"/>
                  <c:y val="-4.7005917378772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3-418E-B3CA-73BDA89186F0}"/>
                </c:ext>
              </c:extLst>
            </c:dLbl>
            <c:dLbl>
              <c:idx val="4"/>
              <c:layout>
                <c:manualLayout>
                  <c:x val="0"/>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AB-4E33-905E-8B1281D87E4E}"/>
                </c:ext>
              </c:extLst>
            </c:dLbl>
            <c:dLbl>
              <c:idx val="5"/>
              <c:layout>
                <c:manualLayout>
                  <c:x val="-4.7789751677167732E-3"/>
                  <c:y val="-1.29391190091745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8E-42C6-B998-5A10BCF911BE}"/>
                </c:ext>
              </c:extLst>
            </c:dLbl>
            <c:dLbl>
              <c:idx val="6"/>
              <c:layout>
                <c:manualLayout>
                  <c:x val="0"/>
                  <c:y val="-2.937869836173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3-418E-B3CA-73BDA89186F0}"/>
                </c:ext>
              </c:extLst>
            </c:dLbl>
            <c:spPr>
              <a:noFill/>
              <a:ln w="25363">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Sheet1!$B$3:$H$3</c:f>
              <c:numCache>
                <c:formatCode>0.0%</c:formatCode>
                <c:ptCount val="7"/>
                <c:pt idx="0">
                  <c:v>0.12520000000000001</c:v>
                </c:pt>
                <c:pt idx="1">
                  <c:v>0.23699999999999999</c:v>
                </c:pt>
                <c:pt idx="2">
                  <c:v>0.376</c:v>
                </c:pt>
                <c:pt idx="3">
                  <c:v>0.153</c:v>
                </c:pt>
                <c:pt idx="4">
                  <c:v>0.107</c:v>
                </c:pt>
                <c:pt idx="5">
                  <c:v>2E-3</c:v>
                </c:pt>
                <c:pt idx="6">
                  <c:v>2.0000000000000001E-4</c:v>
                </c:pt>
              </c:numCache>
            </c:numRef>
          </c:val>
          <c:extLst>
            <c:ext xmlns:c16="http://schemas.microsoft.com/office/drawing/2014/chart" uri="{C3380CC4-5D6E-409C-BE32-E72D297353CC}">
              <c16:uniqueId val="{00000008-E68E-42C6-B998-5A10BCF911BE}"/>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5.9921421582849275E-3"/>
                  <c:y val="1.0357957463346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8E-42C6-B998-5A10BCF911BE}"/>
                </c:ext>
              </c:extLst>
            </c:dLbl>
            <c:dLbl>
              <c:idx val="1"/>
              <c:layout>
                <c:manualLayout>
                  <c:x val="-5.2224182487072739E-3"/>
                  <c:y val="-3.2602027361515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8E-42C6-B998-5A10BCF911BE}"/>
                </c:ext>
              </c:extLst>
            </c:dLbl>
            <c:dLbl>
              <c:idx val="2"/>
              <c:layout>
                <c:manualLayout>
                  <c:x val="4.1133394109707762E-3"/>
                  <c:y val="-2.50297256908620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8E-42C6-B998-5A10BCF911BE}"/>
                </c:ext>
              </c:extLst>
            </c:dLbl>
            <c:dLbl>
              <c:idx val="3"/>
              <c:layout>
                <c:manualLayout>
                  <c:x val="-8.2454710514263802E-17"/>
                  <c:y val="1.1751479344693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AB-4E33-905E-8B1281D87E4E}"/>
                </c:ext>
              </c:extLst>
            </c:dLbl>
            <c:dLbl>
              <c:idx val="4"/>
              <c:layout>
                <c:manualLayout>
                  <c:x val="-8.2454710514263802E-17"/>
                  <c:y val="-1.4380294527234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8E-42C6-B998-5A10BCF911BE}"/>
                </c:ext>
              </c:extLst>
            </c:dLbl>
            <c:dLbl>
              <c:idx val="5"/>
              <c:layout>
                <c:manualLayout>
                  <c:x val="-2.5577556841840372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3-418E-B3CA-73BDA89186F0}"/>
                </c:ext>
              </c:extLst>
            </c:dLbl>
            <c:dLbl>
              <c:idx val="6"/>
              <c:layout>
                <c:manualLayout>
                  <c:x val="-7.6732670525521112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Sheet1!$B$4:$H$4</c:f>
              <c:numCache>
                <c:formatCode>0.0%</c:formatCode>
                <c:ptCount val="7"/>
                <c:pt idx="0">
                  <c:v>0.10100000000000001</c:v>
                </c:pt>
                <c:pt idx="1">
                  <c:v>0.26500000000000001</c:v>
                </c:pt>
                <c:pt idx="2">
                  <c:v>0.38200000000000001</c:v>
                </c:pt>
                <c:pt idx="3">
                  <c:v>0.13700000000000001</c:v>
                </c:pt>
                <c:pt idx="4">
                  <c:v>0.113</c:v>
                </c:pt>
                <c:pt idx="5">
                  <c:v>2E-3</c:v>
                </c:pt>
                <c:pt idx="6">
                  <c:v>2.0000000000000001E-4</c:v>
                </c:pt>
              </c:numCache>
            </c:numRef>
          </c:val>
          <c:extLst>
            <c:ext xmlns:c16="http://schemas.microsoft.com/office/drawing/2014/chart" uri="{C3380CC4-5D6E-409C-BE32-E72D297353CC}">
              <c16:uniqueId val="{0000000D-E68E-42C6-B998-5A10BCF911BE}"/>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8947214931467212E-3"/>
                  <c:y val="1.591328861670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8E-42C6-B998-5A10BCF911BE}"/>
                </c:ext>
              </c:extLst>
            </c:dLbl>
            <c:dLbl>
              <c:idx val="2"/>
              <c:layout>
                <c:manualLayout>
                  <c:x val="7.6732670525521112E-3"/>
                  <c:y val="5.87573967234654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3-418E-B3CA-73BDA89186F0}"/>
                </c:ext>
              </c:extLst>
            </c:dLbl>
            <c:dLbl>
              <c:idx val="3"/>
              <c:layout>
                <c:manualLayout>
                  <c:x val="-1.1010883812342064E-16"/>
                  <c:y val="9.74025974025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8E-42C6-B998-5A10BCF911BE}"/>
                </c:ext>
              </c:extLst>
            </c:dLbl>
            <c:dLbl>
              <c:idx val="4"/>
              <c:layout>
                <c:manualLayout>
                  <c:x val="6.39438921046009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3-418E-B3CA-73BDA89186F0}"/>
                </c:ext>
              </c:extLst>
            </c:dLbl>
            <c:dLbl>
              <c:idx val="5"/>
              <c:layout>
                <c:manualLayout>
                  <c:x val="2.5577556841841309E-3"/>
                  <c:y val="1.7627219017039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3-418E-B3CA-73BDA89186F0}"/>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Sheet1!$B$5:$H$5</c:f>
              <c:numCache>
                <c:formatCode>0.0%</c:formatCode>
                <c:ptCount val="7"/>
                <c:pt idx="0">
                  <c:v>2.5000000000000001E-3</c:v>
                </c:pt>
                <c:pt idx="1">
                  <c:v>0.4078</c:v>
                </c:pt>
                <c:pt idx="2">
                  <c:v>0.28399999999999997</c:v>
                </c:pt>
                <c:pt idx="3">
                  <c:v>0.20569999999999999</c:v>
                </c:pt>
                <c:pt idx="4">
                  <c:v>0.1</c:v>
                </c:pt>
                <c:pt idx="5">
                  <c:v>0</c:v>
                </c:pt>
                <c:pt idx="6">
                  <c:v>0</c:v>
                </c:pt>
              </c:numCache>
            </c:numRef>
          </c:val>
          <c:extLst>
            <c:ext xmlns:c16="http://schemas.microsoft.com/office/drawing/2014/chart" uri="{C3380CC4-5D6E-409C-BE32-E72D297353CC}">
              <c16:uniqueId val="{00000010-E68E-42C6-B998-5A10BCF911BE}"/>
            </c:ext>
          </c:extLst>
        </c:ser>
        <c:dLbls>
          <c:showLegendKey val="0"/>
          <c:showVal val="0"/>
          <c:showCatName val="0"/>
          <c:showSerName val="0"/>
          <c:showPercent val="0"/>
          <c:showBubbleSize val="0"/>
        </c:dLbls>
        <c:gapWidth val="150"/>
        <c:axId val="177789568"/>
        <c:axId val="177807744"/>
      </c:barChart>
      <c:catAx>
        <c:axId val="177789568"/>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807744"/>
        <c:crosses val="autoZero"/>
        <c:auto val="1"/>
        <c:lblAlgn val="ctr"/>
        <c:lblOffset val="100"/>
        <c:tickLblSkip val="1"/>
        <c:tickMarkSkip val="1"/>
        <c:noMultiLvlLbl val="0"/>
      </c:catAx>
      <c:valAx>
        <c:axId val="177807744"/>
        <c:scaling>
          <c:orientation val="minMax"/>
          <c:min val="0"/>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789568"/>
        <c:crosses val="autoZero"/>
        <c:crossBetween val="between"/>
      </c:valAx>
      <c:spPr>
        <a:noFill/>
        <a:ln w="12682">
          <a:noFill/>
          <a:prstDash val="solid"/>
        </a:ln>
        <a:effectLst/>
      </c:spPr>
    </c:plotArea>
    <c:legend>
      <c:legendPos val="b"/>
      <c:layout>
        <c:manualLayout>
          <c:xMode val="edge"/>
          <c:yMode val="edge"/>
          <c:x val="6.7632901819479924E-2"/>
          <c:y val="0.94268609207792964"/>
          <c:w val="0.91350240003783256"/>
          <c:h val="5.7313907922070112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3666435792748565"/>
          <c:y val="3.4054197640421016E-2"/>
        </c:manualLayout>
      </c:layout>
      <c:overlay val="0"/>
      <c:spPr>
        <a:noFill/>
        <a:ln w="25363">
          <a:noFill/>
        </a:ln>
        <a:effectLst/>
      </c:spPr>
      <c:txPr>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8044217605767091E-2"/>
          <c:y val="0.11763549442683477"/>
          <c:w val="0.92021670200101668"/>
          <c:h val="0.73145311381531852"/>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6.1716032941424052E-3"/>
                  <c:y val="3.2467303556949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29-4581-BEC3-4F6A48E9E806}"/>
                </c:ext>
              </c:extLst>
            </c:dLbl>
            <c:dLbl>
              <c:idx val="1"/>
              <c:layout>
                <c:manualLayout>
                  <c:x val="-6.0060027218820375E-3"/>
                  <c:y val="1.3994472805469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9-4581-BEC3-4F6A48E9E806}"/>
                </c:ext>
              </c:extLst>
            </c:dLbl>
            <c:dLbl>
              <c:idx val="2"/>
              <c:layout>
                <c:manualLayout>
                  <c:x val="-5.621977523068299E-3"/>
                  <c:y val="1.4923443907827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1B-44E1-AAC4-61F86348B7DF}"/>
                </c:ext>
              </c:extLst>
            </c:dLbl>
            <c:dLbl>
              <c:idx val="3"/>
              <c:layout>
                <c:manualLayout>
                  <c:x val="-1.0119559541522946E-2"/>
                  <c:y val="2.4872406513045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60-4DC0-BDD1-5E0CE3958F6C}"/>
                </c:ext>
              </c:extLst>
            </c:dLbl>
            <c:dLbl>
              <c:idx val="4"/>
              <c:layout>
                <c:manualLayout>
                  <c:x val="-5.6219775230683397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1B-44E1-AAC4-61F86348B7DF}"/>
                </c:ext>
              </c:extLst>
            </c:dLbl>
            <c:dLbl>
              <c:idx val="5"/>
              <c:layout>
                <c:manualLayout>
                  <c:x val="-5.6219775230682573E-3"/>
                  <c:y val="9.9489626052180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1B-44E1-AAC4-61F86348B7DF}"/>
                </c:ext>
              </c:extLst>
            </c:dLbl>
            <c:dLbl>
              <c:idx val="6"/>
              <c:layout>
                <c:manualLayout>
                  <c:x val="-6.1728395061728392E-3"/>
                  <c:y val="3.448274301622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Sheet1!$B$2:$H$2</c:f>
              <c:numCache>
                <c:formatCode>0.0%</c:formatCode>
                <c:ptCount val="7"/>
                <c:pt idx="0">
                  <c:v>9.0400000000000008E-2</c:v>
                </c:pt>
                <c:pt idx="1">
                  <c:v>0.15390000000000001</c:v>
                </c:pt>
                <c:pt idx="2">
                  <c:v>0.29970000000000002</c:v>
                </c:pt>
                <c:pt idx="3">
                  <c:v>0.21790000000000001</c:v>
                </c:pt>
                <c:pt idx="4">
                  <c:v>9.9199999999999997E-2</c:v>
                </c:pt>
                <c:pt idx="5">
                  <c:v>0.13780000000000001</c:v>
                </c:pt>
                <c:pt idx="6">
                  <c:v>1.1999999999999999E-3</c:v>
                </c:pt>
              </c:numCache>
            </c:numRef>
          </c:val>
          <c:extLst>
            <c:ext xmlns:c16="http://schemas.microsoft.com/office/drawing/2014/chart" uri="{C3380CC4-5D6E-409C-BE32-E72D297353CC}">
              <c16:uniqueId val="{00000004-C629-4581-BEC3-4F6A48E9E806}"/>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2.2487910092273029E-3"/>
                  <c:y val="1.8170174263522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29-4581-BEC3-4F6A48E9E806}"/>
                </c:ext>
              </c:extLst>
            </c:dLbl>
            <c:dLbl>
              <c:idx val="1"/>
              <c:layout>
                <c:manualLayout>
                  <c:x val="5.3871824932859424E-3"/>
                  <c:y val="4.03285507808368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29-4581-BEC3-4F6A48E9E806}"/>
                </c:ext>
              </c:extLst>
            </c:dLbl>
            <c:dLbl>
              <c:idx val="2"/>
              <c:layout>
                <c:manualLayout>
                  <c:x val="1.1243955046136515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29-4581-BEC3-4F6A48E9E806}"/>
                </c:ext>
              </c:extLst>
            </c:dLbl>
            <c:dLbl>
              <c:idx val="3"/>
              <c:layout>
                <c:manualLayout>
                  <c:x val="-5.6219775230682573E-3"/>
                  <c:y val="1.4923443907827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29-4581-BEC3-4F6A48E9E806}"/>
                </c:ext>
              </c:extLst>
            </c:dLbl>
            <c:dLbl>
              <c:idx val="5"/>
              <c:layout>
                <c:manualLayout>
                  <c:x val="-3.9205103728584025E-3"/>
                  <c:y val="-2.9901724617415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29-4581-BEC3-4F6A48E9E806}"/>
                </c:ext>
              </c:extLst>
            </c:dLbl>
            <c:dLbl>
              <c:idx val="6"/>
              <c:layout>
                <c:manualLayout>
                  <c:x val="-9.7696121318168556E-4"/>
                  <c:y val="1.2451523005461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D-47BB-9A29-1BAFD6863D34}"/>
                </c:ext>
              </c:extLst>
            </c:dLbl>
            <c:spPr>
              <a:noFill/>
              <a:ln w="25363">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Sheet1!$B$3:$H$3</c:f>
              <c:numCache>
                <c:formatCode>0.0%</c:formatCode>
                <c:ptCount val="7"/>
                <c:pt idx="0">
                  <c:v>0.1</c:v>
                </c:pt>
                <c:pt idx="1">
                  <c:v>0.15</c:v>
                </c:pt>
                <c:pt idx="2">
                  <c:v>0.28799999999999998</c:v>
                </c:pt>
                <c:pt idx="3">
                  <c:v>0.224</c:v>
                </c:pt>
                <c:pt idx="4">
                  <c:v>0.1</c:v>
                </c:pt>
                <c:pt idx="5">
                  <c:v>0.13800000000000001</c:v>
                </c:pt>
                <c:pt idx="6">
                  <c:v>1E-3</c:v>
                </c:pt>
              </c:numCache>
            </c:numRef>
          </c:val>
          <c:extLst>
            <c:ext xmlns:c16="http://schemas.microsoft.com/office/drawing/2014/chart" uri="{C3380CC4-5D6E-409C-BE32-E72D297353CC}">
              <c16:uniqueId val="{0000000A-C629-4581-BEC3-4F6A48E9E806}"/>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2.6189561749587532E-3"/>
                  <c:y val="-1.3613236037179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29-4581-BEC3-4F6A48E9E806}"/>
                </c:ext>
              </c:extLst>
            </c:dLbl>
            <c:dLbl>
              <c:idx val="1"/>
              <c:layout>
                <c:manualLayout>
                  <c:x val="2.4506509895831397E-4"/>
                  <c:y val="1.474130738769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29-4581-BEC3-4F6A48E9E806}"/>
                </c:ext>
              </c:extLst>
            </c:dLbl>
            <c:dLbl>
              <c:idx val="2"/>
              <c:layout>
                <c:manualLayout>
                  <c:x val="-1.1243955046136515E-3"/>
                  <c:y val="-2.27994425891851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29-4581-BEC3-4F6A48E9E806}"/>
                </c:ext>
              </c:extLst>
            </c:dLbl>
            <c:dLbl>
              <c:idx val="3"/>
              <c:layout>
                <c:manualLayout>
                  <c:x val="3.373186513840872E-3"/>
                  <c:y val="-9.11977703567406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9-4DA3-ABC0-B9F5155B8DAC}"/>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29-4581-BEC3-4F6A48E9E806}"/>
                </c:ext>
              </c:extLst>
            </c:dLbl>
            <c:dLbl>
              <c:idx val="6"/>
              <c:layout>
                <c:manualLayout>
                  <c:x val="2.988966656945665E-3"/>
                  <c:y val="7.2395659156639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Sheet1!$B$4:$H$4</c:f>
              <c:numCache>
                <c:formatCode>0.0%</c:formatCode>
                <c:ptCount val="7"/>
                <c:pt idx="0">
                  <c:v>0.106</c:v>
                </c:pt>
                <c:pt idx="1">
                  <c:v>0.20200000000000001</c:v>
                </c:pt>
                <c:pt idx="2">
                  <c:v>0.33500000000000002</c:v>
                </c:pt>
                <c:pt idx="3">
                  <c:v>0.128</c:v>
                </c:pt>
                <c:pt idx="4">
                  <c:v>8.5999999999999993E-2</c:v>
                </c:pt>
                <c:pt idx="5">
                  <c:v>0.14299999999999999</c:v>
                </c:pt>
                <c:pt idx="6">
                  <c:v>1E-3</c:v>
                </c:pt>
              </c:numCache>
            </c:numRef>
          </c:val>
          <c:extLst>
            <c:ext xmlns:c16="http://schemas.microsoft.com/office/drawing/2014/chart" uri="{C3380CC4-5D6E-409C-BE32-E72D297353CC}">
              <c16:uniqueId val="{00000010-C629-4581-BEC3-4F6A48E9E806}"/>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8947214931467212E-3"/>
                  <c:y val="1.5486914885095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629-4581-BEC3-4F6A48E9E806}"/>
                </c:ext>
              </c:extLst>
            </c:dLbl>
            <c:dLbl>
              <c:idx val="1"/>
              <c:layout>
                <c:manualLayout>
                  <c:x val="1.5432098765432098E-3"/>
                  <c:y val="1.86729274917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29-4581-BEC3-4F6A48E9E806}"/>
                </c:ext>
              </c:extLst>
            </c:dLbl>
            <c:dLbl>
              <c:idx val="2"/>
              <c:layout>
                <c:manualLayout>
                  <c:x val="4.4975820184546059E-3"/>
                  <c:y val="-4.974481302609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29-4581-BEC3-4F6A48E9E806}"/>
                </c:ext>
              </c:extLst>
            </c:dLbl>
            <c:dLbl>
              <c:idx val="3"/>
              <c:layout>
                <c:manualLayout>
                  <c:x val="3.3731865138409544E-3"/>
                  <c:y val="-4.9744813026091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9-4DA3-ABC0-B9F5155B8DAC}"/>
                </c:ext>
              </c:extLst>
            </c:dLbl>
            <c:dLbl>
              <c:idx val="4"/>
              <c:layout>
                <c:manualLayout>
                  <c:x val="5.6219775230682573E-3"/>
                  <c:y val="1.4923443907827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6-4474-A413-CA266D20B1A0}"/>
                </c:ext>
              </c:extLst>
            </c:dLbl>
            <c:dLbl>
              <c:idx val="5"/>
              <c:layout>
                <c:manualLayout>
                  <c:x val="6.7463730276817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6-4474-A413-CA266D20B1A0}"/>
                </c:ext>
              </c:extLst>
            </c:dLbl>
            <c:dLbl>
              <c:idx val="6"/>
              <c:layout>
                <c:manualLayout>
                  <c:x val="1.1243955046136515E-3"/>
                  <c:y val="1.7241473856554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CD-47BB-9A29-1BAFD6863D34}"/>
                </c:ext>
              </c:extLst>
            </c:dLbl>
            <c:spPr>
              <a:noFill/>
              <a:ln>
                <a:noFill/>
              </a:ln>
              <a:effectLst/>
            </c:spPr>
            <c:txPr>
              <a:bodyPr rot="0" spcFirstLastPara="1" vertOverflow="ellipsis" vert="horz" wrap="square" anchor="ctr" anchorCtr="1"/>
              <a:lstStyle/>
              <a:p>
                <a:pPr>
                  <a:defRPr sz="85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&lt;1 Year</c:v>
                </c:pt>
                <c:pt idx="1">
                  <c:v>1-3 Years</c:v>
                </c:pt>
                <c:pt idx="2">
                  <c:v>3-5 Years</c:v>
                </c:pt>
                <c:pt idx="3">
                  <c:v>5-7 years</c:v>
                </c:pt>
                <c:pt idx="4">
                  <c:v>7-10 Years</c:v>
                </c:pt>
                <c:pt idx="5">
                  <c:v>10-20 Years</c:v>
                </c:pt>
                <c:pt idx="6">
                  <c:v>&gt;20 Years </c:v>
                </c:pt>
              </c:strCache>
            </c:strRef>
          </c:cat>
          <c:val>
            <c:numRef>
              <c:f>Sheet1!$B$5:$H$5</c:f>
              <c:numCache>
                <c:formatCode>0.0%</c:formatCode>
                <c:ptCount val="7"/>
                <c:pt idx="0">
                  <c:v>3.8E-3</c:v>
                </c:pt>
                <c:pt idx="1">
                  <c:v>0.29330000000000001</c:v>
                </c:pt>
                <c:pt idx="2">
                  <c:v>0.34310000000000002</c:v>
                </c:pt>
                <c:pt idx="3">
                  <c:v>0.13900000000000001</c:v>
                </c:pt>
                <c:pt idx="4">
                  <c:v>6.9400000000000003E-2</c:v>
                </c:pt>
                <c:pt idx="5">
                  <c:v>0.15090000000000001</c:v>
                </c:pt>
                <c:pt idx="6">
                  <c:v>4.0000000000000002E-4</c:v>
                </c:pt>
              </c:numCache>
            </c:numRef>
          </c:val>
          <c:extLst>
            <c:ext xmlns:c16="http://schemas.microsoft.com/office/drawing/2014/chart" uri="{C3380CC4-5D6E-409C-BE32-E72D297353CC}">
              <c16:uniqueId val="{00000015-C629-4581-BEC3-4F6A48E9E806}"/>
            </c:ext>
          </c:extLst>
        </c:ser>
        <c:dLbls>
          <c:showLegendKey val="0"/>
          <c:showVal val="0"/>
          <c:showCatName val="0"/>
          <c:showSerName val="0"/>
          <c:showPercent val="0"/>
          <c:showBubbleSize val="0"/>
        </c:dLbls>
        <c:gapWidth val="150"/>
        <c:axId val="177918720"/>
        <c:axId val="177920256"/>
      </c:barChart>
      <c:catAx>
        <c:axId val="177918720"/>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920256"/>
        <c:crosses val="autoZero"/>
        <c:auto val="1"/>
        <c:lblAlgn val="ctr"/>
        <c:lblOffset val="100"/>
        <c:tickLblSkip val="1"/>
        <c:tickMarkSkip val="1"/>
        <c:noMultiLvlLbl val="0"/>
      </c:catAx>
      <c:valAx>
        <c:axId val="177920256"/>
        <c:scaling>
          <c:orientation val="minMax"/>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918720"/>
        <c:crosses val="autoZero"/>
        <c:crossBetween val="between"/>
      </c:valAx>
      <c:spPr>
        <a:noFill/>
        <a:ln w="12682">
          <a:noFill/>
          <a:prstDash val="solid"/>
        </a:ln>
        <a:effectLst/>
      </c:spPr>
    </c:plotArea>
    <c:legend>
      <c:legendPos val="b"/>
      <c:layout>
        <c:manualLayout>
          <c:xMode val="edge"/>
          <c:yMode val="edge"/>
          <c:x val="6.7632901819479924E-2"/>
          <c:y val="0.93562225310073865"/>
          <c:w val="0.91350240003783256"/>
          <c:h val="5.8983791798752426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a:t>
            </a:r>
            <a:r>
              <a:rPr lang="en-US" baseline="0" dirty="0"/>
              <a:t> of the previous twelve end-of-month pool balances</a:t>
            </a:r>
            <a:endParaRPr lang="en-US"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70629760"/>
        <c:axId val="170635648"/>
      </c:barChart>
      <c:catAx>
        <c:axId val="170629760"/>
        <c:scaling>
          <c:orientation val="minMax"/>
        </c:scaling>
        <c:delete val="0"/>
        <c:axPos val="b"/>
        <c:numFmt formatCode="[$-409]mmm\-yy;@" sourceLinked="0"/>
        <c:majorTickMark val="out"/>
        <c:minorTickMark val="none"/>
        <c:tickLblPos val="nextTo"/>
        <c:txPr>
          <a:bodyPr/>
          <a:lstStyle/>
          <a:p>
            <a:pPr>
              <a:defRPr b="1" i="0" baseline="0"/>
            </a:pPr>
            <a:endParaRPr lang="en-US"/>
          </a:p>
        </c:txPr>
        <c:crossAx val="170635648"/>
        <c:crosses val="autoZero"/>
        <c:auto val="1"/>
        <c:lblAlgn val="ctr"/>
        <c:lblOffset val="100"/>
        <c:noMultiLvlLbl val="1"/>
      </c:catAx>
      <c:valAx>
        <c:axId val="170635648"/>
        <c:scaling>
          <c:orientation val="minMax"/>
          <c:max val="26000000000"/>
          <c:min val="12000000000"/>
        </c:scaling>
        <c:delete val="0"/>
        <c:axPos val="l"/>
        <c:majorGridlines/>
        <c:numFmt formatCode="_(&quot;$&quot;* #,##0_);_(&quot;$&quot;* \(#,##0\);_(&quot;$&quot;* &quot;-&quot;_);_(@_)" sourceLinked="0"/>
        <c:majorTickMark val="out"/>
        <c:minorTickMark val="none"/>
        <c:tickLblPos val="nextTo"/>
        <c:txPr>
          <a:bodyPr/>
          <a:lstStyle/>
          <a:p>
            <a:pPr>
              <a:defRPr b="1" i="0" baseline="0"/>
            </a:pPr>
            <a:endParaRPr lang="en-US"/>
          </a:p>
        </c:txPr>
        <c:crossAx val="170629760"/>
        <c:crosses val="autoZero"/>
        <c:crossBetween val="between"/>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layout>
        <c:manualLayout>
          <c:xMode val="edge"/>
          <c:yMode val="edge"/>
          <c:x val="0.39962732089044944"/>
          <c:y val="4.0415087003014116E-3"/>
        </c:manualLayout>
      </c:layout>
      <c:overlay val="0"/>
      <c:spPr>
        <a:noFill/>
        <a:ln w="25363">
          <a:noFill/>
        </a:ln>
        <a:effectLst/>
      </c:spPr>
      <c:txPr>
        <a:bodyPr rot="0" spcFirstLastPara="1" vertOverflow="ellipsis" vert="horz" wrap="square" anchor="ctr" anchorCtr="1"/>
        <a:lstStyle/>
        <a:p>
          <a:pPr algn="ct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8.1656499018703768E-2"/>
          <c:y val="0.11763549442683477"/>
          <c:w val="0.89660436026577761"/>
          <c:h val="0.73145311381531852"/>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2.9303975891902452E-3"/>
                  <c:y val="1.559249538252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E-42C6-B998-5A10BCF911BE}"/>
                </c:ext>
              </c:extLst>
            </c:dLbl>
            <c:dLbl>
              <c:idx val="1"/>
              <c:layout>
                <c:manualLayout>
                  <c:x val="-6.0060027218820635E-3"/>
                  <c:y val="1.5271702148342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E-42C6-B998-5A10BCF911BE}"/>
                </c:ext>
              </c:extLst>
            </c:dLbl>
            <c:dLbl>
              <c:idx val="2"/>
              <c:layout>
                <c:manualLayout>
                  <c:x val="-6.1728395061728392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Sheet1!$B$2:$E$2</c:f>
              <c:numCache>
                <c:formatCode>0.00</c:formatCode>
                <c:ptCount val="4"/>
                <c:pt idx="0">
                  <c:v>1.1499999999999999</c:v>
                </c:pt>
                <c:pt idx="1">
                  <c:v>1.65</c:v>
                </c:pt>
                <c:pt idx="2">
                  <c:v>1.02</c:v>
                </c:pt>
                <c:pt idx="3">
                  <c:v>0</c:v>
                </c:pt>
              </c:numCache>
            </c:numRef>
          </c:val>
          <c:extLst>
            <c:ext xmlns:c16="http://schemas.microsoft.com/office/drawing/2014/chart" uri="{C3380CC4-5D6E-409C-BE32-E72D297353CC}">
              <c16:uniqueId val="{00000003-E68E-42C6-B998-5A10BCF911BE}"/>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1.5432098765432195E-3"/>
                  <c:y val="1.5592009332166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E-42C6-B998-5A10BCF911BE}"/>
                </c:ext>
              </c:extLst>
            </c:dLbl>
            <c:dLbl>
              <c:idx val="1"/>
              <c:layout>
                <c:manualLayout>
                  <c:x val="-2.347623213764946E-4"/>
                  <c:y val="-9.1639933897151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8E-42C6-B998-5A10BCF911BE}"/>
                </c:ext>
              </c:extLst>
            </c:dLbl>
            <c:dLbl>
              <c:idx val="2"/>
              <c:layout>
                <c:manualLayout>
                  <c:x val="-9.7696121318168578E-4"/>
                  <c:y val="2.3791192767570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8E-42C6-B998-5A10BCF911BE}"/>
                </c:ext>
              </c:extLst>
            </c:dLbl>
            <c:dLbl>
              <c:idx val="5"/>
              <c:layout>
                <c:manualLayout>
                  <c:x val="-1.6288903804860425E-2"/>
                  <c:y val="-1.2939064979043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8E-42C6-B998-5A10BCF911BE}"/>
                </c:ext>
              </c:extLst>
            </c:dLbl>
            <c:spPr>
              <a:noFill/>
              <a:ln w="25363">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Sheet1!$B$3:$E$3</c:f>
              <c:numCache>
                <c:formatCode>0.00</c:formatCode>
                <c:ptCount val="4"/>
                <c:pt idx="0">
                  <c:v>1.2</c:v>
                </c:pt>
                <c:pt idx="1">
                  <c:v>1.6</c:v>
                </c:pt>
                <c:pt idx="2">
                  <c:v>1.02</c:v>
                </c:pt>
                <c:pt idx="3">
                  <c:v>0</c:v>
                </c:pt>
              </c:numCache>
            </c:numRef>
          </c:val>
          <c:extLst>
            <c:ext xmlns:c16="http://schemas.microsoft.com/office/drawing/2014/chart" uri="{C3380CC4-5D6E-409C-BE32-E72D297353CC}">
              <c16:uniqueId val="{00000008-E68E-42C6-B998-5A10BCF911BE}"/>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3.0030030030030051E-3"/>
                  <c:y val="1.6233766233766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8E-42C6-B998-5A10BCF911BE}"/>
                </c:ext>
              </c:extLst>
            </c:dLbl>
            <c:dLbl>
              <c:idx val="1"/>
              <c:layout>
                <c:manualLayout>
                  <c:x val="-3.1280985710119566E-3"/>
                  <c:y val="-9.09886264216972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8E-42C6-B998-5A10BCF911BE}"/>
                </c:ext>
              </c:extLst>
            </c:dLbl>
            <c:dLbl>
              <c:idx val="2"/>
              <c:layout>
                <c:manualLayout>
                  <c:x val="2.9889666569455466E-3"/>
                  <c:y val="1.737692176013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8E-42C6-B998-5A10BCF911BE}"/>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Sheet1!$B$4:$E$4</c:f>
              <c:numCache>
                <c:formatCode>0.00</c:formatCode>
                <c:ptCount val="4"/>
                <c:pt idx="0">
                  <c:v>1.17</c:v>
                </c:pt>
                <c:pt idx="1">
                  <c:v>1.74</c:v>
                </c:pt>
                <c:pt idx="2">
                  <c:v>0.92</c:v>
                </c:pt>
                <c:pt idx="3">
                  <c:v>0</c:v>
                </c:pt>
              </c:numCache>
            </c:numRef>
          </c:val>
          <c:extLst>
            <c:ext xmlns:c16="http://schemas.microsoft.com/office/drawing/2014/chart" uri="{C3380CC4-5D6E-409C-BE32-E72D297353CC}">
              <c16:uniqueId val="{0000000D-E68E-42C6-B998-5A10BCF911BE}"/>
            </c:ext>
          </c:extLst>
        </c:ser>
        <c:ser>
          <c:idx val="4"/>
          <c:order val="3"/>
          <c:tx>
            <c:strRef>
              <c:f>Sheet1!$A$5</c:f>
              <c:strCache>
                <c:ptCount val="1"/>
                <c:pt idx="0">
                  <c:v>Barclays Int Gov/Credit Index</c:v>
                </c:pt>
              </c:strCache>
            </c:strRef>
          </c:tx>
          <c:spPr>
            <a:solidFill>
              <a:schemeClr val="accent5">
                <a:tint val="54000"/>
              </a:schemeClr>
            </a:solidFill>
            <a:ln>
              <a:noFill/>
            </a:ln>
            <a:effectLst/>
          </c:spPr>
          <c:invertIfNegative val="0"/>
          <c:dLbls>
            <c:dLbl>
              <c:idx val="0"/>
              <c:layout>
                <c:manualLayout>
                  <c:x val="3.8947214931467212E-3"/>
                  <c:y val="1.591328861670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8E-42C6-B998-5A10BCF911BE}"/>
                </c:ext>
              </c:extLst>
            </c:dLbl>
            <c:dLbl>
              <c:idx val="3"/>
              <c:layout>
                <c:manualLayout>
                  <c:x val="-1.1010883812342064E-16"/>
                  <c:y val="9.74025974025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8E-42C6-B998-5A10BCF911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Sheet1!$B$5:$E$5</c:f>
              <c:numCache>
                <c:formatCode>0.00</c:formatCode>
                <c:ptCount val="4"/>
                <c:pt idx="0">
                  <c:v>2.5499999999999998</c:v>
                </c:pt>
                <c:pt idx="1">
                  <c:v>1.35</c:v>
                </c:pt>
                <c:pt idx="2">
                  <c:v>0</c:v>
                </c:pt>
                <c:pt idx="3">
                  <c:v>0</c:v>
                </c:pt>
              </c:numCache>
            </c:numRef>
          </c:val>
          <c:extLst>
            <c:ext xmlns:c16="http://schemas.microsoft.com/office/drawing/2014/chart" uri="{C3380CC4-5D6E-409C-BE32-E72D297353CC}">
              <c16:uniqueId val="{00000010-E68E-42C6-B998-5A10BCF911BE}"/>
            </c:ext>
          </c:extLst>
        </c:ser>
        <c:dLbls>
          <c:showLegendKey val="0"/>
          <c:showVal val="0"/>
          <c:showCatName val="0"/>
          <c:showSerName val="0"/>
          <c:showPercent val="0"/>
          <c:showBubbleSize val="0"/>
        </c:dLbls>
        <c:gapWidth val="150"/>
        <c:axId val="177789568"/>
        <c:axId val="177807744"/>
      </c:barChart>
      <c:catAx>
        <c:axId val="177789568"/>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807744"/>
        <c:crosses val="autoZero"/>
        <c:auto val="1"/>
        <c:lblAlgn val="ctr"/>
        <c:lblOffset val="100"/>
        <c:tickLblSkip val="1"/>
        <c:tickMarkSkip val="1"/>
        <c:noMultiLvlLbl val="0"/>
      </c:catAx>
      <c:valAx>
        <c:axId val="177807744"/>
        <c:scaling>
          <c:orientation val="minMax"/>
          <c:min val="-0.5"/>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789568"/>
        <c:crosses val="autoZero"/>
        <c:crossBetween val="between"/>
      </c:valAx>
      <c:spPr>
        <a:noFill/>
        <a:ln w="12682">
          <a:noFill/>
          <a:prstDash val="solid"/>
        </a:ln>
        <a:effectLst/>
      </c:spPr>
    </c:plotArea>
    <c:legend>
      <c:legendPos val="b"/>
      <c:layout>
        <c:manualLayout>
          <c:xMode val="edge"/>
          <c:yMode val="edge"/>
          <c:x val="6.7632901819479924E-2"/>
          <c:y val="0.94268609207792964"/>
          <c:w val="0.91350240003783256"/>
          <c:h val="5.7313907922070112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layout>
        <c:manualLayout>
          <c:xMode val="edge"/>
          <c:yMode val="edge"/>
          <c:x val="0.43666435792748565"/>
          <c:y val="3.4054197640421016E-2"/>
        </c:manualLayout>
      </c:layout>
      <c:overlay val="0"/>
      <c:spPr>
        <a:noFill/>
        <a:ln w="25363">
          <a:noFill/>
        </a:ln>
        <a:effectLst/>
      </c:spPr>
      <c:txPr>
        <a:bodyPr rot="0" spcFirstLastPara="1" vertOverflow="ellipsis" vert="horz" wrap="square" anchor="ctr" anchorCtr="1"/>
        <a:lstStyle/>
        <a:p>
          <a:pPr algn="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8.1656499018703768E-2"/>
          <c:y val="0.11763549442683477"/>
          <c:w val="0.89660436026577761"/>
          <c:h val="0.73145311381531852"/>
        </c:manualLayout>
      </c:layout>
      <c:barChart>
        <c:barDir val="col"/>
        <c:grouping val="clustered"/>
        <c:varyColors val="0"/>
        <c:ser>
          <c:idx val="3"/>
          <c:order val="0"/>
          <c:tx>
            <c:strRef>
              <c:f>Sheet1!$A$2</c:f>
              <c:strCache>
                <c:ptCount val="1"/>
                <c:pt idx="0">
                  <c:v>3/31/2018</c:v>
                </c:pt>
              </c:strCache>
            </c:strRef>
          </c:tx>
          <c:spPr>
            <a:solidFill>
              <a:schemeClr val="accent5">
                <a:tint val="77000"/>
              </a:schemeClr>
            </a:solidFill>
            <a:ln>
              <a:noFill/>
            </a:ln>
            <a:effectLst/>
          </c:spPr>
          <c:invertIfNegative val="0"/>
          <c:dLbls>
            <c:dLbl>
              <c:idx val="0"/>
              <c:layout>
                <c:manualLayout>
                  <c:x val="1.699179494455103E-3"/>
                  <c:y val="3.2467532467532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29-4581-BEC3-4F6A48E9E806}"/>
                </c:ext>
              </c:extLst>
            </c:dLbl>
            <c:dLbl>
              <c:idx val="1"/>
              <c:layout>
                <c:manualLayout>
                  <c:x val="-6.0060027218820375E-3"/>
                  <c:y val="1.3994472805469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9-4581-BEC3-4F6A48E9E806}"/>
                </c:ext>
              </c:extLst>
            </c:dLbl>
            <c:dLbl>
              <c:idx val="2"/>
              <c:layout>
                <c:manualLayout>
                  <c:x val="-6.1728395061728392E-3"/>
                  <c:y val="3.448274301622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29-4581-BEC3-4F6A48E9E806}"/>
                </c:ext>
              </c:extLst>
            </c:dLbl>
            <c:dLbl>
              <c:idx val="3"/>
              <c:layout>
                <c:manualLayout>
                  <c:x val="0"/>
                  <c:y val="4.0229866852263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Sheet1!$B$2:$E$2</c:f>
              <c:numCache>
                <c:formatCode>0.00</c:formatCode>
                <c:ptCount val="4"/>
                <c:pt idx="0">
                  <c:v>1.71</c:v>
                </c:pt>
                <c:pt idx="1">
                  <c:v>2.35</c:v>
                </c:pt>
                <c:pt idx="2">
                  <c:v>1.79</c:v>
                </c:pt>
                <c:pt idx="3">
                  <c:v>-0.05</c:v>
                </c:pt>
              </c:numCache>
            </c:numRef>
          </c:val>
          <c:extLst>
            <c:ext xmlns:c16="http://schemas.microsoft.com/office/drawing/2014/chart" uri="{C3380CC4-5D6E-409C-BE32-E72D297353CC}">
              <c16:uniqueId val="{00000004-C629-4581-BEC3-4F6A48E9E806}"/>
            </c:ext>
          </c:extLst>
        </c:ser>
        <c:ser>
          <c:idx val="0"/>
          <c:order val="1"/>
          <c:tx>
            <c:strRef>
              <c:f>Sheet1!$A$3</c:f>
              <c:strCache>
                <c:ptCount val="1"/>
                <c:pt idx="0">
                  <c:v>9/30/2018</c:v>
                </c:pt>
              </c:strCache>
            </c:strRef>
          </c:tx>
          <c:spPr>
            <a:solidFill>
              <a:schemeClr val="accent5">
                <a:shade val="53000"/>
              </a:schemeClr>
            </a:solidFill>
            <a:ln>
              <a:noFill/>
            </a:ln>
            <a:effectLst/>
          </c:spPr>
          <c:invertIfNegative val="0"/>
          <c:dLbls>
            <c:dLbl>
              <c:idx val="0"/>
              <c:layout>
                <c:manualLayout>
                  <c:x val="0"/>
                  <c:y val="3.246753246753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29-4581-BEC3-4F6A48E9E806}"/>
                </c:ext>
              </c:extLst>
            </c:dLbl>
            <c:dLbl>
              <c:idx val="1"/>
              <c:layout>
                <c:manualLayout>
                  <c:x val="-2.347623213764946E-4"/>
                  <c:y val="4.03294233281639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29-4581-BEC3-4F6A48E9E806}"/>
                </c:ext>
              </c:extLst>
            </c:dLbl>
            <c:dLbl>
              <c:idx val="2"/>
              <c:layout>
                <c:manualLayout>
                  <c:x val="-9.7699721362753413E-4"/>
                  <c:y val="2.29913531897094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29-4581-BEC3-4F6A48E9E806}"/>
                </c:ext>
              </c:extLst>
            </c:dLbl>
            <c:dLbl>
              <c:idx val="3"/>
              <c:layout>
                <c:manualLayout>
                  <c:x val="-3.0864197530864335E-3"/>
                  <c:y val="1.1493795142639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29-4581-BEC3-4F6A48E9E806}"/>
                </c:ext>
              </c:extLst>
            </c:dLbl>
            <c:dLbl>
              <c:idx val="5"/>
              <c:layout>
                <c:manualLayout>
                  <c:x val="-1.6288903804860425E-2"/>
                  <c:y val="-1.29390649790431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29-4581-BEC3-4F6A48E9E806}"/>
                </c:ext>
              </c:extLst>
            </c:dLbl>
            <c:spPr>
              <a:noFill/>
              <a:ln w="25363">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Sheet1!$B$3:$E$3</c:f>
              <c:numCache>
                <c:formatCode>0.00</c:formatCode>
                <c:ptCount val="4"/>
                <c:pt idx="0">
                  <c:v>1.7</c:v>
                </c:pt>
                <c:pt idx="1">
                  <c:v>2.2400000000000002</c:v>
                </c:pt>
                <c:pt idx="2">
                  <c:v>1.83</c:v>
                </c:pt>
                <c:pt idx="3">
                  <c:v>-0.03</c:v>
                </c:pt>
              </c:numCache>
            </c:numRef>
          </c:val>
          <c:extLst>
            <c:ext xmlns:c16="http://schemas.microsoft.com/office/drawing/2014/chart" uri="{C3380CC4-5D6E-409C-BE32-E72D297353CC}">
              <c16:uniqueId val="{0000000A-C629-4581-BEC3-4F6A48E9E806}"/>
            </c:ext>
          </c:extLst>
        </c:ser>
        <c:ser>
          <c:idx val="2"/>
          <c:order val="2"/>
          <c:tx>
            <c:strRef>
              <c:f>Sheet1!$A$4</c:f>
              <c:strCache>
                <c:ptCount val="1"/>
                <c:pt idx="0">
                  <c:v>3/31/2019</c:v>
                </c:pt>
              </c:strCache>
            </c:strRef>
          </c:tx>
          <c:spPr>
            <a:solidFill>
              <a:schemeClr val="accent5"/>
            </a:solidFill>
            <a:ln>
              <a:noFill/>
            </a:ln>
            <a:effectLst/>
          </c:spPr>
          <c:invertIfNegative val="0"/>
          <c:dLbls>
            <c:dLbl>
              <c:idx val="0"/>
              <c:layout>
                <c:manualLayout>
                  <c:x val="-3.0030030030030051E-3"/>
                  <c:y val="1.6233766233766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29-4581-BEC3-4F6A48E9E806}"/>
                </c:ext>
              </c:extLst>
            </c:dLbl>
            <c:dLbl>
              <c:idx val="1"/>
              <c:layout>
                <c:manualLayout>
                  <c:x val="-3.1280985710119566E-3"/>
                  <c:y val="1.4741146374718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29-4581-BEC3-4F6A48E9E806}"/>
                </c:ext>
              </c:extLst>
            </c:dLbl>
            <c:dLbl>
              <c:idx val="2"/>
              <c:layout>
                <c:manualLayout>
                  <c:x val="1.5552477022107074E-3"/>
                  <c:y val="2.3049446741906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29-4581-BEC3-4F6A48E9E806}"/>
                </c:ext>
              </c:extLst>
            </c:dLbl>
            <c:dLbl>
              <c:idx val="3"/>
              <c:layout>
                <c:manualLayout>
                  <c:x val="1.5432098765432169E-3"/>
                  <c:y val="2.29884953441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29-4581-BEC3-4F6A48E9E806}"/>
                </c:ext>
              </c:extLst>
            </c:dLbl>
            <c:dLbl>
              <c:idx val="4"/>
              <c:layout>
                <c:manualLayout>
                  <c:x val="1.1494120092508989E-16"/>
                  <c:y val="3.2467532467533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Sheet1!$B$4:$E$4</c:f>
              <c:numCache>
                <c:formatCode>0.00</c:formatCode>
                <c:ptCount val="4"/>
                <c:pt idx="0">
                  <c:v>1.65</c:v>
                </c:pt>
                <c:pt idx="1">
                  <c:v>2.31</c:v>
                </c:pt>
                <c:pt idx="2">
                  <c:v>1.52</c:v>
                </c:pt>
                <c:pt idx="3">
                  <c:v>-0.02</c:v>
                </c:pt>
              </c:numCache>
            </c:numRef>
          </c:val>
          <c:extLst>
            <c:ext xmlns:c16="http://schemas.microsoft.com/office/drawing/2014/chart" uri="{C3380CC4-5D6E-409C-BE32-E72D297353CC}">
              <c16:uniqueId val="{00000010-C629-4581-BEC3-4F6A48E9E806}"/>
            </c:ext>
          </c:extLst>
        </c:ser>
        <c:ser>
          <c:idx val="4"/>
          <c:order val="3"/>
          <c:tx>
            <c:strRef>
              <c:f>Sheet1!$A$5</c:f>
              <c:strCache>
                <c:ptCount val="1"/>
                <c:pt idx="0">
                  <c:v>Barclays Aggregate Index</c:v>
                </c:pt>
              </c:strCache>
            </c:strRef>
          </c:tx>
          <c:spPr>
            <a:solidFill>
              <a:schemeClr val="accent5">
                <a:tint val="54000"/>
              </a:schemeClr>
            </a:solidFill>
            <a:ln>
              <a:noFill/>
            </a:ln>
            <a:effectLst/>
          </c:spPr>
          <c:invertIfNegative val="0"/>
          <c:dLbls>
            <c:dLbl>
              <c:idx val="0"/>
              <c:layout>
                <c:manualLayout>
                  <c:x val="3.8947214931467212E-3"/>
                  <c:y val="1.5486914885095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629-4581-BEC3-4F6A48E9E806}"/>
                </c:ext>
              </c:extLst>
            </c:dLbl>
            <c:dLbl>
              <c:idx val="1"/>
              <c:layout>
                <c:manualLayout>
                  <c:x val="1.5432098765432098E-3"/>
                  <c:y val="1.86729274917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29-4581-BEC3-4F6A48E9E806}"/>
                </c:ext>
              </c:extLst>
            </c:dLbl>
            <c:dLbl>
              <c:idx val="2"/>
              <c:layout>
                <c:manualLayout>
                  <c:x val="0"/>
                  <c:y val="1.7241371508113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29-4581-BEC3-4F6A48E9E806}"/>
                </c:ext>
              </c:extLst>
            </c:dLbl>
            <c:dLbl>
              <c:idx val="3"/>
              <c:layout>
                <c:manualLayout>
                  <c:x val="-1.5432098765432169E-3"/>
                  <c:y val="2.6981162557171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629-4581-BEC3-4F6A48E9E80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Treasury/Agcy</c:v>
                </c:pt>
                <c:pt idx="1">
                  <c:v>Corp</c:v>
                </c:pt>
                <c:pt idx="2">
                  <c:v>MBS/CMBS/ABS</c:v>
                </c:pt>
                <c:pt idx="3">
                  <c:v>Other</c:v>
                </c:pt>
              </c:strCache>
            </c:strRef>
          </c:cat>
          <c:val>
            <c:numRef>
              <c:f>Sheet1!$B$5:$E$5</c:f>
              <c:numCache>
                <c:formatCode>0.00</c:formatCode>
                <c:ptCount val="4"/>
                <c:pt idx="0">
                  <c:v>2.65</c:v>
                </c:pt>
                <c:pt idx="1">
                  <c:v>1.9</c:v>
                </c:pt>
                <c:pt idx="2">
                  <c:v>1.1200000000000001</c:v>
                </c:pt>
                <c:pt idx="3">
                  <c:v>0</c:v>
                </c:pt>
              </c:numCache>
            </c:numRef>
          </c:val>
          <c:extLst>
            <c:ext xmlns:c16="http://schemas.microsoft.com/office/drawing/2014/chart" uri="{C3380CC4-5D6E-409C-BE32-E72D297353CC}">
              <c16:uniqueId val="{00000015-C629-4581-BEC3-4F6A48E9E806}"/>
            </c:ext>
          </c:extLst>
        </c:ser>
        <c:dLbls>
          <c:showLegendKey val="0"/>
          <c:showVal val="0"/>
          <c:showCatName val="0"/>
          <c:showSerName val="0"/>
          <c:showPercent val="0"/>
          <c:showBubbleSize val="0"/>
        </c:dLbls>
        <c:gapWidth val="150"/>
        <c:axId val="177918720"/>
        <c:axId val="177920256"/>
      </c:barChart>
      <c:catAx>
        <c:axId val="177918720"/>
        <c:scaling>
          <c:orientation val="minMax"/>
        </c:scaling>
        <c:delete val="0"/>
        <c:axPos val="b"/>
        <c:numFmt formatCode="General" sourceLinked="1"/>
        <c:majorTickMark val="out"/>
        <c:minorTickMark val="none"/>
        <c:tickLblPos val="low"/>
        <c:spPr>
          <a:noFill/>
          <a:ln w="3171" cap="flat" cmpd="sng" algn="ctr">
            <a:solidFill>
              <a:schemeClr val="tx1"/>
            </a:solidFill>
            <a:prstDash val="solid"/>
            <a:round/>
          </a:ln>
          <a:effectLst/>
        </c:spPr>
        <c:txPr>
          <a:bodyPr rot="0" spcFirstLastPara="1" vertOverflow="ellipsis" wrap="square" anchor="ctr" anchorCtr="1"/>
          <a:lstStyle/>
          <a:p>
            <a:pPr>
              <a:defRPr sz="900" b="1" i="0" u="none" strike="noStrike" kern="1200" baseline="0">
                <a:solidFill>
                  <a:schemeClr val="tx1"/>
                </a:solidFill>
                <a:latin typeface="Arial"/>
                <a:ea typeface="Arial"/>
                <a:cs typeface="Arial"/>
              </a:defRPr>
            </a:pPr>
            <a:endParaRPr lang="en-US"/>
          </a:p>
        </c:txPr>
        <c:crossAx val="177920256"/>
        <c:crosses val="autoZero"/>
        <c:auto val="1"/>
        <c:lblAlgn val="ctr"/>
        <c:lblOffset val="100"/>
        <c:tickLblSkip val="1"/>
        <c:tickMarkSkip val="1"/>
        <c:noMultiLvlLbl val="0"/>
      </c:catAx>
      <c:valAx>
        <c:axId val="177920256"/>
        <c:scaling>
          <c:orientation val="minMax"/>
        </c:scaling>
        <c:delete val="0"/>
        <c:axPos val="l"/>
        <c:majorGridlines>
          <c:spPr>
            <a:ln w="3171" cap="flat" cmpd="sng" algn="ctr">
              <a:solidFill>
                <a:schemeClr val="tx1"/>
              </a:solidFill>
              <a:prstDash val="solid"/>
              <a:round/>
            </a:ln>
            <a:effectLst/>
          </c:spPr>
        </c:majorGridlines>
        <c:numFmt formatCode="#,##0.00" sourceLinked="0"/>
        <c:majorTickMark val="out"/>
        <c:minorTickMark val="none"/>
        <c:tickLblPos val="nextTo"/>
        <c:spPr>
          <a:noFill/>
          <a:ln w="3171"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177918720"/>
        <c:crosses val="autoZero"/>
        <c:crossBetween val="between"/>
      </c:valAx>
      <c:spPr>
        <a:noFill/>
        <a:ln w="12682">
          <a:noFill/>
          <a:prstDash val="solid"/>
        </a:ln>
        <a:effectLst/>
      </c:spPr>
    </c:plotArea>
    <c:legend>
      <c:legendPos val="b"/>
      <c:layout>
        <c:manualLayout>
          <c:xMode val="edge"/>
          <c:yMode val="edge"/>
          <c:x val="6.7632901819479924E-2"/>
          <c:y val="0.93562225310073865"/>
          <c:w val="0.91350240003783256"/>
          <c:h val="5.8983791798752426E-2"/>
        </c:manualLayout>
      </c:layout>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7138309504394005E-2"/>
          <c:y val="6.6923084681825363E-3"/>
          <c:w val="0.89282925101477428"/>
          <c:h val="0.35137381574114612"/>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Sheet1!$B$2:$B$6</c:f>
              <c:numCache>
                <c:formatCode>_("$"* #,##0.00_);_("$"* \(#,##0.00\);_("$"* "-"??_);_(@_)</c:formatCode>
                <c:ptCount val="5"/>
                <c:pt idx="0">
                  <c:v>0</c:v>
                </c:pt>
                <c:pt idx="1">
                  <c:v>0</c:v>
                </c:pt>
                <c:pt idx="2">
                  <c:v>0</c:v>
                </c:pt>
                <c:pt idx="3">
                  <c:v>0</c:v>
                </c:pt>
                <c:pt idx="4">
                  <c:v>0</c:v>
                </c:pt>
              </c:numCache>
            </c:numRef>
          </c:val>
          <c:extLst>
            <c:ext xmlns:c16="http://schemas.microsoft.com/office/drawing/2014/chart" uri="{C3380CC4-5D6E-409C-BE32-E72D297353CC}">
              <c16:uniqueId val="{00000000-5429-48AF-8377-FF37CA3C8C76}"/>
            </c:ext>
          </c:extLst>
        </c:ser>
        <c:ser>
          <c:idx val="1"/>
          <c:order val="1"/>
          <c:tx>
            <c:strRef>
              <c:f>Sheet1!$C$1</c:f>
              <c:strCache>
                <c:ptCount val="1"/>
                <c:pt idx="0">
                  <c:v>Average</c:v>
                </c:pt>
              </c:strCache>
            </c:strRef>
          </c:tx>
          <c:spPr>
            <a:solidFill>
              <a:schemeClr val="accent1"/>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Sheet1!$C$2:$C$6</c:f>
              <c:numCache>
                <c:formatCode>_("$"* #,##0.00_);_("$"* \(#,##0.00\);_("$"* "-"??_);_(@_)</c:formatCode>
                <c:ptCount val="5"/>
                <c:pt idx="0">
                  <c:v>1145771125</c:v>
                </c:pt>
                <c:pt idx="1">
                  <c:v>1474895561.73</c:v>
                </c:pt>
                <c:pt idx="2">
                  <c:v>275593334.04000002</c:v>
                </c:pt>
                <c:pt idx="3">
                  <c:v>359914052.41000003</c:v>
                </c:pt>
                <c:pt idx="4">
                  <c:v>406537148</c:v>
                </c:pt>
              </c:numCache>
            </c:numRef>
          </c:val>
          <c:extLst>
            <c:ext xmlns:c16="http://schemas.microsoft.com/office/drawing/2014/chart" uri="{C3380CC4-5D6E-409C-BE32-E72D297353CC}">
              <c16:uniqueId val="{00000001-5429-48AF-8377-FF37CA3C8C76}"/>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Sheet1!$A$2:$A$6</c:f>
              <c:strCache>
                <c:ptCount val="5"/>
                <c:pt idx="0">
                  <c:v>Repos</c:v>
                </c:pt>
                <c:pt idx="1">
                  <c:v>Treasuries</c:v>
                </c:pt>
                <c:pt idx="2">
                  <c:v>U.S. Gov. Money Market Funds</c:v>
                </c:pt>
                <c:pt idx="3">
                  <c:v>Commercial Paper</c:v>
                </c:pt>
                <c:pt idx="4">
                  <c:v>U.S. Go. Agencies</c:v>
                </c:pt>
              </c:strCache>
            </c:strRef>
          </c:cat>
          <c:val>
            <c:numRef>
              <c:f>Sheet1!$D$2:$D$6</c:f>
              <c:numCache>
                <c:formatCode>_("$"* #,##0.00_);_("$"* \(#,##0.00\);_("$"* "-"??_);_(@_)</c:formatCode>
                <c:ptCount val="5"/>
                <c:pt idx="0">
                  <c:v>0</c:v>
                </c:pt>
                <c:pt idx="1">
                  <c:v>0</c:v>
                </c:pt>
                <c:pt idx="2">
                  <c:v>1000000000</c:v>
                </c:pt>
                <c:pt idx="3">
                  <c:v>750000000</c:v>
                </c:pt>
                <c:pt idx="4">
                  <c:v>0</c:v>
                </c:pt>
              </c:numCache>
            </c:numRef>
          </c:val>
          <c:extLst>
            <c:ext xmlns:c16="http://schemas.microsoft.com/office/drawing/2014/chart" uri="{C3380CC4-5D6E-409C-BE32-E72D297353CC}">
              <c16:uniqueId val="{00000003-5429-48AF-8377-FF37CA3C8C76}"/>
            </c:ext>
          </c:extLst>
        </c:ser>
        <c:dLbls>
          <c:showLegendKey val="0"/>
          <c:showVal val="0"/>
          <c:showCatName val="0"/>
          <c:showSerName val="0"/>
          <c:showPercent val="0"/>
          <c:showBubbleSize val="0"/>
        </c:dLbls>
        <c:gapWidth val="219"/>
        <c:overlap val="-27"/>
        <c:axId val="544039888"/>
        <c:axId val="544043824"/>
      </c:barChart>
      <c:catAx>
        <c:axId val="544039888"/>
        <c:scaling>
          <c:orientation val="minMax"/>
        </c:scaling>
        <c:delete val="1"/>
        <c:axPos val="b"/>
        <c:numFmt formatCode="General" sourceLinked="1"/>
        <c:majorTickMark val="out"/>
        <c:minorTickMark val="none"/>
        <c:tickLblPos val="nextTo"/>
        <c:crossAx val="544043824"/>
        <c:crosses val="autoZero"/>
        <c:auto val="1"/>
        <c:lblAlgn val="ctr"/>
        <c:lblOffset val="100"/>
        <c:noMultiLvlLbl val="0"/>
      </c:catAx>
      <c:valAx>
        <c:axId val="544043824"/>
        <c:scaling>
          <c:orientation val="minMax"/>
        </c:scaling>
        <c:delete val="1"/>
        <c:axPos val="l"/>
        <c:numFmt formatCode="_(&quot;$&quot;* #,##0.00_);_(&quot;$&quot;* \(#,##0.00\);_(&quot;$&quot;* &quot;-&quot;??_);_(@_)" sourceLinked="1"/>
        <c:majorTickMark val="out"/>
        <c:minorTickMark val="none"/>
        <c:tickLblPos val="nextTo"/>
        <c:crossAx val="544039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48771670799169E-2"/>
          <c:y val="0.10223745050389177"/>
          <c:w val="0.94219189147137983"/>
          <c:h val="0.74628005615009585"/>
        </c:manualLayout>
      </c:layout>
      <c:lineChart>
        <c:grouping val="standard"/>
        <c:varyColors val="0"/>
        <c:ser>
          <c:idx val="0"/>
          <c:order val="0"/>
          <c:tx>
            <c:strRef>
              <c:f>Sheet1!$B$1</c:f>
              <c:strCache>
                <c:ptCount val="1"/>
                <c:pt idx="0">
                  <c:v>1. Year Max</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30 Days</c:v>
                </c:pt>
                <c:pt idx="1">
                  <c:v>31 to 90 Days</c:v>
                </c:pt>
                <c:pt idx="2">
                  <c:v>91 to 365 Days</c:v>
                </c:pt>
                <c:pt idx="3">
                  <c:v>365 + Days</c:v>
                </c:pt>
              </c:strCache>
            </c:strRef>
          </c:cat>
          <c:val>
            <c:numRef>
              <c:f>Sheet1!$B$2:$B$5</c:f>
              <c:numCache>
                <c:formatCode>0%</c:formatCode>
                <c:ptCount val="4"/>
                <c:pt idx="0">
                  <c:v>0.56999999999999995</c:v>
                </c:pt>
                <c:pt idx="1">
                  <c:v>0.17</c:v>
                </c:pt>
                <c:pt idx="2">
                  <c:v>0.26</c:v>
                </c:pt>
                <c:pt idx="3">
                  <c:v>0</c:v>
                </c:pt>
              </c:numCache>
            </c:numRef>
          </c:val>
          <c:smooth val="0"/>
          <c:extLst>
            <c:ext xmlns:c16="http://schemas.microsoft.com/office/drawing/2014/chart" uri="{C3380CC4-5D6E-409C-BE32-E72D297353CC}">
              <c16:uniqueId val="{00000000-8641-4CEF-895F-2A71E45870F0}"/>
            </c:ext>
          </c:extLst>
        </c:ser>
        <c:dLbls>
          <c:dLblPos val="t"/>
          <c:showLegendKey val="0"/>
          <c:showVal val="1"/>
          <c:showCatName val="0"/>
          <c:showSerName val="0"/>
          <c:showPercent val="0"/>
          <c:showBubbleSize val="0"/>
        </c:dLbls>
        <c:smooth val="0"/>
        <c:axId val="534004256"/>
        <c:axId val="534003928"/>
      </c:lineChart>
      <c:catAx>
        <c:axId val="534004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4003928"/>
        <c:crosses val="autoZero"/>
        <c:auto val="1"/>
        <c:lblAlgn val="ctr"/>
        <c:lblOffset val="100"/>
        <c:noMultiLvlLbl val="0"/>
      </c:catAx>
      <c:valAx>
        <c:axId val="5340039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3400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416666666666702"/>
          <c:y val="9.4721784776902906E-2"/>
          <c:w val="0.85076701611863481"/>
          <c:h val="0.78944488188976381"/>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25587328602087"/>
          <c:y val="0"/>
          <c:w val="0.80282869815796232"/>
          <c:h val="0.57222341245693109"/>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Sheet1!$B$2:$B$5</c:f>
              <c:numCache>
                <c:formatCode>0%</c:formatCode>
                <c:ptCount val="4"/>
                <c:pt idx="0">
                  <c:v>0.4</c:v>
                </c:pt>
                <c:pt idx="1">
                  <c:v>0</c:v>
                </c:pt>
                <c:pt idx="2">
                  <c:v>0</c:v>
                </c:pt>
                <c:pt idx="3">
                  <c:v>0</c:v>
                </c:pt>
              </c:numCache>
            </c:numRef>
          </c:val>
          <c:extLst>
            <c:ext xmlns:c16="http://schemas.microsoft.com/office/drawing/2014/chart" uri="{C3380CC4-5D6E-409C-BE32-E72D297353CC}">
              <c16:uniqueId val="{00000000-7369-40FB-B0B2-A5FF4ECCB9D0}"/>
            </c:ext>
          </c:extLst>
        </c:ser>
        <c:ser>
          <c:idx val="1"/>
          <c:order val="1"/>
          <c:tx>
            <c:strRef>
              <c:f>Sheet1!$C$1</c:f>
              <c:strCache>
                <c:ptCount val="1"/>
                <c:pt idx="0">
                  <c:v>Average</c:v>
                </c:pt>
              </c:strCache>
            </c:strRef>
          </c:tx>
          <c:spPr>
            <a:solidFill>
              <a:schemeClr val="accent1"/>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Sheet1!$C$2:$C$5</c:f>
              <c:numCache>
                <c:formatCode>0%</c:formatCode>
                <c:ptCount val="4"/>
                <c:pt idx="0">
                  <c:v>0.44</c:v>
                </c:pt>
                <c:pt idx="1">
                  <c:v>0.45</c:v>
                </c:pt>
                <c:pt idx="2">
                  <c:v>8.4900000000000003E-2</c:v>
                </c:pt>
                <c:pt idx="3">
                  <c:v>3.2300000000000002E-2</c:v>
                </c:pt>
              </c:numCache>
            </c:numRef>
          </c:val>
          <c:extLst>
            <c:ext xmlns:c16="http://schemas.microsoft.com/office/drawing/2014/chart" uri="{C3380CC4-5D6E-409C-BE32-E72D297353CC}">
              <c16:uniqueId val="{00000001-7369-40FB-B0B2-A5FF4ECCB9D0}"/>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Sheet1!$D$2:$D$5</c:f>
              <c:numCache>
                <c:formatCode>0%</c:formatCode>
                <c:ptCount val="4"/>
                <c:pt idx="0">
                  <c:v>1</c:v>
                </c:pt>
                <c:pt idx="1">
                  <c:v>0.6</c:v>
                </c:pt>
                <c:pt idx="2">
                  <c:v>0.3</c:v>
                </c:pt>
                <c:pt idx="3">
                  <c:v>0.1</c:v>
                </c:pt>
              </c:numCache>
            </c:numRef>
          </c:val>
          <c:extLst>
            <c:ext xmlns:c16="http://schemas.microsoft.com/office/drawing/2014/chart" uri="{C3380CC4-5D6E-409C-BE32-E72D297353CC}">
              <c16:uniqueId val="{00000002-7369-40FB-B0B2-A5FF4ECCB9D0}"/>
            </c:ext>
          </c:extLst>
        </c:ser>
        <c:dLbls>
          <c:showLegendKey val="0"/>
          <c:showVal val="0"/>
          <c:showCatName val="0"/>
          <c:showSerName val="0"/>
          <c:showPercent val="0"/>
          <c:showBubbleSize val="0"/>
        </c:dLbls>
        <c:gapWidth val="219"/>
        <c:overlap val="-27"/>
        <c:axId val="371262344"/>
        <c:axId val="371262672"/>
      </c:barChart>
      <c:catAx>
        <c:axId val="371262344"/>
        <c:scaling>
          <c:orientation val="minMax"/>
        </c:scaling>
        <c:delete val="1"/>
        <c:axPos val="b"/>
        <c:numFmt formatCode="General" sourceLinked="1"/>
        <c:majorTickMark val="none"/>
        <c:minorTickMark val="none"/>
        <c:tickLblPos val="nextTo"/>
        <c:crossAx val="371262672"/>
        <c:crosses val="autoZero"/>
        <c:auto val="1"/>
        <c:lblAlgn val="ctr"/>
        <c:lblOffset val="100"/>
        <c:noMultiLvlLbl val="0"/>
      </c:catAx>
      <c:valAx>
        <c:axId val="371262672"/>
        <c:scaling>
          <c:orientation val="minMax"/>
        </c:scaling>
        <c:delete val="1"/>
        <c:axPos val="l"/>
        <c:numFmt formatCode="0%" sourceLinked="1"/>
        <c:majorTickMark val="none"/>
        <c:minorTickMark val="none"/>
        <c:tickLblPos val="nextTo"/>
        <c:crossAx val="37126234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a:softEdge rad="127000"/>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1"/>
          <c:order val="1"/>
          <c:tx>
            <c:strRef>
              <c:f>Sheet1!$B$1</c:f>
              <c:strCache>
                <c:ptCount val="1"/>
                <c:pt idx="0">
                  <c:v>Series 1</c:v>
                </c:pt>
              </c:strCache>
            </c:strRef>
          </c:tx>
          <c:spPr>
            <a:ln w="28575" cap="rnd">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 to 6 Months</c:v>
                </c:pt>
                <c:pt idx="1">
                  <c:v>7 to 12 Months</c:v>
                </c:pt>
                <c:pt idx="2">
                  <c:v>13 to 18 Months</c:v>
                </c:pt>
                <c:pt idx="3">
                  <c:v>19 to 24 Months</c:v>
                </c:pt>
                <c:pt idx="4">
                  <c:v>25+ Months</c:v>
                </c:pt>
              </c:strCache>
            </c:strRef>
          </c:cat>
          <c:val>
            <c:numRef>
              <c:f>Sheet1!$B$2:$B$6</c:f>
              <c:numCache>
                <c:formatCode>0%</c:formatCode>
                <c:ptCount val="5"/>
                <c:pt idx="0">
                  <c:v>0.17</c:v>
                </c:pt>
                <c:pt idx="1">
                  <c:v>0.25</c:v>
                </c:pt>
                <c:pt idx="2">
                  <c:v>0.32</c:v>
                </c:pt>
                <c:pt idx="3">
                  <c:v>0.19</c:v>
                </c:pt>
                <c:pt idx="4">
                  <c:v>7.0000000000000007E-2</c:v>
                </c:pt>
              </c:numCache>
            </c:numRef>
          </c:val>
          <c:smooth val="0"/>
          <c:extLst>
            <c:ext xmlns:c16="http://schemas.microsoft.com/office/drawing/2014/chart" uri="{C3380CC4-5D6E-409C-BE32-E72D297353CC}">
              <c16:uniqueId val="{00000001-F748-4A19-8D13-E1B594D49103}"/>
            </c:ext>
          </c:extLst>
        </c:ser>
        <c:dLbls>
          <c:showLegendKey val="0"/>
          <c:showVal val="0"/>
          <c:showCatName val="0"/>
          <c:showSerName val="0"/>
          <c:showPercent val="0"/>
          <c:showBubbleSize val="0"/>
        </c:dLbls>
        <c:smooth val="0"/>
        <c:axId val="371462360"/>
        <c:axId val="37146695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spPr>
                  <a:ln w="28575" cap="rnd">
                    <a:solidFill>
                      <a:schemeClr val="accent1">
                        <a:tint val="77000"/>
                      </a:schemeClr>
                    </a:solidFill>
                    <a:round/>
                  </a:ln>
                  <a:effectLst/>
                </c:spPr>
                <c:marker>
                  <c:symbol val="none"/>
                </c:marker>
                <c:cat>
                  <c:strRef>
                    <c:extLst>
                      <c:ext uri="{02D57815-91ED-43cb-92C2-25804820EDAC}">
                        <c15:formulaRef>
                          <c15:sqref>Sheet1!$A$2:$A$6</c15:sqref>
                        </c15:formulaRef>
                      </c:ext>
                    </c:extLst>
                    <c:strCache>
                      <c:ptCount val="5"/>
                      <c:pt idx="0">
                        <c:v>0 to 6 Months</c:v>
                      </c:pt>
                      <c:pt idx="1">
                        <c:v>7 to 12 Months</c:v>
                      </c:pt>
                      <c:pt idx="2">
                        <c:v>13 to 18 Months</c:v>
                      </c:pt>
                      <c:pt idx="3">
                        <c:v>19 to 24 Months</c:v>
                      </c:pt>
                      <c:pt idx="4">
                        <c:v>25+ Months</c:v>
                      </c:pt>
                    </c:strCache>
                  </c:strRef>
                </c:cat>
                <c:val>
                  <c:numRef>
                    <c:extLst>
                      <c:ext uri="{02D57815-91ED-43cb-92C2-25804820EDAC}">
                        <c15:formulaRef>
                          <c15:sqref>Sheet1!$A$2:$A$6</c15:sqref>
                        </c15:formulaRef>
                      </c:ext>
                    </c:extLst>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0-4C8C-4039-870B-D6CBA427A94B}"/>
                  </c:ext>
                </c:extLst>
              </c15:ser>
            </c15:filteredLineSeries>
          </c:ext>
        </c:extLst>
      </c:lineChart>
      <c:catAx>
        <c:axId val="37146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1466952"/>
        <c:crosses val="autoZero"/>
        <c:auto val="1"/>
        <c:lblAlgn val="ctr"/>
        <c:lblOffset val="100"/>
        <c:noMultiLvlLbl val="0"/>
      </c:catAx>
      <c:valAx>
        <c:axId val="3714669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1462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416666666666702"/>
          <c:y val="9.4721784776902906E-2"/>
          <c:w val="0.85076701611863481"/>
          <c:h val="0.78944488188976381"/>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25587328602087"/>
          <c:y val="0"/>
          <c:w val="0.80282869815796232"/>
          <c:h val="0.57222341245693109"/>
        </c:manualLayout>
      </c:layout>
      <c:barChart>
        <c:barDir val="col"/>
        <c:grouping val="clustered"/>
        <c:varyColors val="0"/>
        <c:ser>
          <c:idx val="0"/>
          <c:order val="0"/>
          <c:tx>
            <c:strRef>
              <c:f>Sheet1!$B$1</c:f>
              <c:strCache>
                <c:ptCount val="1"/>
                <c:pt idx="0">
                  <c:v>Minimum</c:v>
                </c:pt>
              </c:strCache>
            </c:strRef>
          </c:tx>
          <c:spPr>
            <a:solidFill>
              <a:schemeClr val="accent1">
                <a:shade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Sheet1!$B$2:$B$5</c:f>
              <c:numCache>
                <c:formatCode>0%</c:formatCode>
                <c:ptCount val="4"/>
                <c:pt idx="0">
                  <c:v>0.4</c:v>
                </c:pt>
                <c:pt idx="1">
                  <c:v>0</c:v>
                </c:pt>
                <c:pt idx="2">
                  <c:v>0</c:v>
                </c:pt>
                <c:pt idx="3">
                  <c:v>0</c:v>
                </c:pt>
              </c:numCache>
            </c:numRef>
          </c:val>
          <c:extLst>
            <c:ext xmlns:c16="http://schemas.microsoft.com/office/drawing/2014/chart" uri="{C3380CC4-5D6E-409C-BE32-E72D297353CC}">
              <c16:uniqueId val="{00000000-7369-40FB-B0B2-A5FF4ECCB9D0}"/>
            </c:ext>
          </c:extLst>
        </c:ser>
        <c:ser>
          <c:idx val="1"/>
          <c:order val="1"/>
          <c:tx>
            <c:strRef>
              <c:f>Sheet1!$C$1</c:f>
              <c:strCache>
                <c:ptCount val="1"/>
                <c:pt idx="0">
                  <c:v>Average</c:v>
                </c:pt>
              </c:strCache>
            </c:strRef>
          </c:tx>
          <c:spPr>
            <a:solidFill>
              <a:schemeClr val="accent1"/>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Sheet1!$C$2:$C$5</c:f>
              <c:numCache>
                <c:formatCode>0%</c:formatCode>
                <c:ptCount val="4"/>
                <c:pt idx="0">
                  <c:v>0.6</c:v>
                </c:pt>
                <c:pt idx="1">
                  <c:v>0.12</c:v>
                </c:pt>
                <c:pt idx="2">
                  <c:v>0.23</c:v>
                </c:pt>
                <c:pt idx="3">
                  <c:v>0.05</c:v>
                </c:pt>
              </c:numCache>
            </c:numRef>
          </c:val>
          <c:extLst>
            <c:ext xmlns:c16="http://schemas.microsoft.com/office/drawing/2014/chart" uri="{C3380CC4-5D6E-409C-BE32-E72D297353CC}">
              <c16:uniqueId val="{00000001-7369-40FB-B0B2-A5FF4ECCB9D0}"/>
            </c:ext>
          </c:extLst>
        </c:ser>
        <c:ser>
          <c:idx val="2"/>
          <c:order val="2"/>
          <c:tx>
            <c:strRef>
              <c:f>Sheet1!$D$1</c:f>
              <c:strCache>
                <c:ptCount val="1"/>
                <c:pt idx="0">
                  <c:v>Maximum</c:v>
                </c:pt>
              </c:strCache>
            </c:strRef>
          </c:tx>
          <c:spPr>
            <a:solidFill>
              <a:schemeClr val="accent1">
                <a:tint val="65000"/>
              </a:schemeClr>
            </a:solidFill>
            <a:ln>
              <a:noFill/>
            </a:ln>
            <a:effectLst/>
          </c:spPr>
          <c:invertIfNegative val="0"/>
          <c:cat>
            <c:strRef>
              <c:f>Sheet1!$A$2:$A$5</c:f>
              <c:strCache>
                <c:ptCount val="4"/>
                <c:pt idx="0">
                  <c:v>U.S Treasury Obligations</c:v>
                </c:pt>
                <c:pt idx="1">
                  <c:v>U.S. Government Agency Obligations</c:v>
                </c:pt>
                <c:pt idx="2">
                  <c:v>Corporate (Domestic/Foreign) Obligations</c:v>
                </c:pt>
                <c:pt idx="3">
                  <c:v>Other Eligible Investments</c:v>
                </c:pt>
              </c:strCache>
            </c:strRef>
          </c:cat>
          <c:val>
            <c:numRef>
              <c:f>Sheet1!$D$2:$D$5</c:f>
              <c:numCache>
                <c:formatCode>0%</c:formatCode>
                <c:ptCount val="4"/>
                <c:pt idx="0">
                  <c:v>1</c:v>
                </c:pt>
                <c:pt idx="1">
                  <c:v>0.6</c:v>
                </c:pt>
                <c:pt idx="2">
                  <c:v>0.3</c:v>
                </c:pt>
                <c:pt idx="3">
                  <c:v>0.1</c:v>
                </c:pt>
              </c:numCache>
            </c:numRef>
          </c:val>
          <c:extLst>
            <c:ext xmlns:c16="http://schemas.microsoft.com/office/drawing/2014/chart" uri="{C3380CC4-5D6E-409C-BE32-E72D297353CC}">
              <c16:uniqueId val="{00000002-7369-40FB-B0B2-A5FF4ECCB9D0}"/>
            </c:ext>
          </c:extLst>
        </c:ser>
        <c:dLbls>
          <c:showLegendKey val="0"/>
          <c:showVal val="0"/>
          <c:showCatName val="0"/>
          <c:showSerName val="0"/>
          <c:showPercent val="0"/>
          <c:showBubbleSize val="0"/>
        </c:dLbls>
        <c:gapWidth val="219"/>
        <c:overlap val="-27"/>
        <c:axId val="371262344"/>
        <c:axId val="371262672"/>
      </c:barChart>
      <c:catAx>
        <c:axId val="371262344"/>
        <c:scaling>
          <c:orientation val="minMax"/>
        </c:scaling>
        <c:delete val="1"/>
        <c:axPos val="b"/>
        <c:numFmt formatCode="General" sourceLinked="1"/>
        <c:majorTickMark val="none"/>
        <c:minorTickMark val="none"/>
        <c:tickLblPos val="nextTo"/>
        <c:crossAx val="371262672"/>
        <c:crosses val="autoZero"/>
        <c:auto val="1"/>
        <c:lblAlgn val="ctr"/>
        <c:lblOffset val="100"/>
        <c:noMultiLvlLbl val="0"/>
      </c:catAx>
      <c:valAx>
        <c:axId val="371262672"/>
        <c:scaling>
          <c:orientation val="minMax"/>
        </c:scaling>
        <c:delete val="1"/>
        <c:axPos val="l"/>
        <c:numFmt formatCode="0%" sourceLinked="1"/>
        <c:majorTickMark val="none"/>
        <c:minorTickMark val="none"/>
        <c:tickLblPos val="nextTo"/>
        <c:crossAx val="37126234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a:softEdge rad="127000"/>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to 1 Year</c:v>
                </c:pt>
                <c:pt idx="1">
                  <c:v>1 to 3 Years</c:v>
                </c:pt>
                <c:pt idx="2">
                  <c:v>3 to 5 Years</c:v>
                </c:pt>
                <c:pt idx="3">
                  <c:v>5 + Years</c:v>
                </c:pt>
              </c:strCache>
            </c:strRef>
          </c:cat>
          <c:val>
            <c:numRef>
              <c:f>Sheet1!$B$2:$B$5</c:f>
              <c:numCache>
                <c:formatCode>0%</c:formatCode>
                <c:ptCount val="4"/>
                <c:pt idx="0">
                  <c:v>0.13</c:v>
                </c:pt>
                <c:pt idx="1">
                  <c:v>0.81</c:v>
                </c:pt>
                <c:pt idx="2">
                  <c:v>0.06</c:v>
                </c:pt>
                <c:pt idx="3">
                  <c:v>0.01</c:v>
                </c:pt>
              </c:numCache>
            </c:numRef>
          </c:val>
          <c:smooth val="0"/>
          <c:extLst>
            <c:ext xmlns:c16="http://schemas.microsoft.com/office/drawing/2014/chart" uri="{C3380CC4-5D6E-409C-BE32-E72D297353CC}">
              <c16:uniqueId val="{00000000-3591-44C7-8D4D-DECE8ACA7F99}"/>
            </c:ext>
          </c:extLst>
        </c:ser>
        <c:dLbls>
          <c:dLblPos val="t"/>
          <c:showLegendKey val="0"/>
          <c:showVal val="1"/>
          <c:showCatName val="0"/>
          <c:showSerName val="0"/>
          <c:showPercent val="0"/>
          <c:showBubbleSize val="0"/>
        </c:dLbls>
        <c:smooth val="0"/>
        <c:axId val="217986640"/>
        <c:axId val="217985984"/>
      </c:lineChart>
      <c:catAx>
        <c:axId val="217986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985984"/>
        <c:crosses val="autoZero"/>
        <c:auto val="1"/>
        <c:lblAlgn val="ctr"/>
        <c:lblOffset val="100"/>
        <c:noMultiLvlLbl val="0"/>
      </c:catAx>
      <c:valAx>
        <c:axId val="2179859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1798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Average</a:t>
            </a:r>
            <a:r>
              <a:rPr lang="en-US" baseline="0"/>
              <a:t> of the previous twelve end-of-month pool balances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'12 Month Avg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'12 Month Avg Balances'!$Q$88:$Q$148</c:f>
              <c:numCache>
                <c:formatCode>_("$"* #,##0.00_);_("$"* \(#,##0.00\);_("$"* "-"??_);_(@_)</c:formatCode>
                <c:ptCount val="61"/>
                <c:pt idx="0">
                  <c:v>20426987857.399166</c:v>
                </c:pt>
                <c:pt idx="1">
                  <c:v>20541499875.685833</c:v>
                </c:pt>
                <c:pt idx="2">
                  <c:v>20624241050.334167</c:v>
                </c:pt>
                <c:pt idx="3">
                  <c:v>20713908059.512505</c:v>
                </c:pt>
                <c:pt idx="4">
                  <c:v>20794636783.807499</c:v>
                </c:pt>
                <c:pt idx="5">
                  <c:v>20873252143.035835</c:v>
                </c:pt>
                <c:pt idx="6">
                  <c:v>20901329033.339169</c:v>
                </c:pt>
                <c:pt idx="7">
                  <c:v>21061991746.297501</c:v>
                </c:pt>
                <c:pt idx="8">
                  <c:v>21189021685.030003</c:v>
                </c:pt>
                <c:pt idx="9">
                  <c:v>21264325820.495003</c:v>
                </c:pt>
                <c:pt idx="10">
                  <c:v>21437633165.646671</c:v>
                </c:pt>
                <c:pt idx="11">
                  <c:v>21569963959.972504</c:v>
                </c:pt>
                <c:pt idx="12">
                  <c:v>21724043974.012505</c:v>
                </c:pt>
                <c:pt idx="13">
                  <c:v>21755994532.192505</c:v>
                </c:pt>
                <c:pt idx="14">
                  <c:v>21846794901.033337</c:v>
                </c:pt>
                <c:pt idx="15">
                  <c:v>21895669469.620003</c:v>
                </c:pt>
                <c:pt idx="16">
                  <c:v>22000914961.751667</c:v>
                </c:pt>
                <c:pt idx="17">
                  <c:v>22087121966.612503</c:v>
                </c:pt>
                <c:pt idx="18">
                  <c:v>22231162280.545834</c:v>
                </c:pt>
                <c:pt idx="19">
                  <c:v>22285553887.169998</c:v>
                </c:pt>
                <c:pt idx="20">
                  <c:v>22423398728.402496</c:v>
                </c:pt>
                <c:pt idx="21">
                  <c:v>22562074880.734165</c:v>
                </c:pt>
                <c:pt idx="22">
                  <c:v>22656302164.700832</c:v>
                </c:pt>
                <c:pt idx="23">
                  <c:v>22788871391.198334</c:v>
                </c:pt>
                <c:pt idx="24">
                  <c:v>22895255366.320835</c:v>
                </c:pt>
                <c:pt idx="25">
                  <c:v>22967983291.950836</c:v>
                </c:pt>
                <c:pt idx="26">
                  <c:v>23123834859.289169</c:v>
                </c:pt>
                <c:pt idx="27">
                  <c:v>23286470418.485004</c:v>
                </c:pt>
                <c:pt idx="28">
                  <c:v>23418997075.7075</c:v>
                </c:pt>
                <c:pt idx="29">
                  <c:v>23574873297.425003</c:v>
                </c:pt>
                <c:pt idx="30">
                  <c:v>23717595173.008335</c:v>
                </c:pt>
                <c:pt idx="31">
                  <c:v>23899037029.667503</c:v>
                </c:pt>
                <c:pt idx="32">
                  <c:v>24022536289.173332</c:v>
                </c:pt>
                <c:pt idx="33">
                  <c:v>24132911739.604164</c:v>
                </c:pt>
                <c:pt idx="34">
                  <c:v>24239113000.077499</c:v>
                </c:pt>
                <c:pt idx="35">
                  <c:v>24333249578.222504</c:v>
                </c:pt>
                <c:pt idx="36">
                  <c:v>24400663990.410831</c:v>
                </c:pt>
                <c:pt idx="37">
                  <c:v>24479922618.613335</c:v>
                </c:pt>
                <c:pt idx="38">
                  <c:v>24472426885.383331</c:v>
                </c:pt>
                <c:pt idx="39">
                  <c:v>24407841259.761669</c:v>
                </c:pt>
                <c:pt idx="40">
                  <c:v>24357962283.135002</c:v>
                </c:pt>
                <c:pt idx="41">
                  <c:v>24240198940.953335</c:v>
                </c:pt>
                <c:pt idx="42">
                  <c:v>24115045599.141663</c:v>
                </c:pt>
                <c:pt idx="43">
                  <c:v>23946610556.040005</c:v>
                </c:pt>
                <c:pt idx="44">
                  <c:v>23772861831.133331</c:v>
                </c:pt>
                <c:pt idx="45">
                  <c:v>23675641157.961666</c:v>
                </c:pt>
                <c:pt idx="46">
                  <c:v>23586759674.111664</c:v>
                </c:pt>
                <c:pt idx="47">
                  <c:v>23460974772.203335</c:v>
                </c:pt>
                <c:pt idx="48">
                  <c:v>23321150891.233334</c:v>
                </c:pt>
                <c:pt idx="49">
                  <c:v>23218568204.400833</c:v>
                </c:pt>
                <c:pt idx="50">
                  <c:v>23134478710.647499</c:v>
                </c:pt>
                <c:pt idx="51">
                  <c:v>23148293386.864166</c:v>
                </c:pt>
                <c:pt idx="52">
                  <c:v>23164917164.895832</c:v>
                </c:pt>
                <c:pt idx="53">
                  <c:v>23183869611.745838</c:v>
                </c:pt>
                <c:pt idx="54">
                  <c:v>23223233482.455833</c:v>
                </c:pt>
                <c:pt idx="55">
                  <c:v>23332357797.373337</c:v>
                </c:pt>
                <c:pt idx="56">
                  <c:v>23400581209.939995</c:v>
                </c:pt>
                <c:pt idx="57">
                  <c:v>23415885726.162506</c:v>
                </c:pt>
                <c:pt idx="58">
                  <c:v>23431310809.393333</c:v>
                </c:pt>
                <c:pt idx="59">
                  <c:v>23449280769.088333</c:v>
                </c:pt>
                <c:pt idx="60">
                  <c:v>23477384181.243328</c:v>
                </c:pt>
              </c:numCache>
            </c:numRef>
          </c:val>
          <c:extLst>
            <c:ext xmlns:c16="http://schemas.microsoft.com/office/drawing/2014/chart" uri="{C3380CC4-5D6E-409C-BE32-E72D297353CC}">
              <c16:uniqueId val="{00000000-1407-46FC-9CBB-F4A070DA1A9B}"/>
            </c:ext>
          </c:extLst>
        </c:ser>
        <c:dLbls>
          <c:showLegendKey val="0"/>
          <c:showVal val="0"/>
          <c:showCatName val="0"/>
          <c:showSerName val="0"/>
          <c:showPercent val="0"/>
          <c:showBubbleSize val="0"/>
        </c:dLbls>
        <c:gapWidth val="150"/>
        <c:axId val="170629760"/>
        <c:axId val="170635648"/>
      </c:barChart>
      <c:dateAx>
        <c:axId val="170629760"/>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0635648"/>
        <c:crosses val="autoZero"/>
        <c:auto val="1"/>
        <c:lblOffset val="100"/>
        <c:baseTimeUnit val="months"/>
      </c:dateAx>
      <c:valAx>
        <c:axId val="170635648"/>
        <c:scaling>
          <c:orientation val="minMax"/>
          <c:max val="26000000000"/>
          <c:min val="16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7062976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3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702"/>
          <c:y val="0.15583307086614237"/>
          <c:w val="0.7986111111111116"/>
          <c:h val="0.72833385826771668"/>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733744059855863"/>
          <c:y val="4.6430342724933724E-2"/>
          <c:w val="0.85356202423905847"/>
          <c:h val="0.55453916230801437"/>
        </c:manualLayout>
      </c:layout>
      <c:barChart>
        <c:barDir val="col"/>
        <c:grouping val="clustered"/>
        <c:varyColors val="0"/>
        <c:ser>
          <c:idx val="0"/>
          <c:order val="0"/>
          <c:tx>
            <c:strRef>
              <c:f>Sheet1!$B$1</c:f>
              <c:strCache>
                <c:ptCount val="1"/>
                <c:pt idx="0">
                  <c:v>Mimimum</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(Sheet1!$B$2,Sheet1!$B$4)</c:f>
              <c:numCache>
                <c:formatCode>0%</c:formatCode>
                <c:ptCount val="2"/>
                <c:pt idx="0">
                  <c:v>0.2</c:v>
                </c:pt>
                <c:pt idx="1">
                  <c:v>0</c:v>
                </c:pt>
              </c:numCache>
            </c:numRef>
          </c:val>
          <c:extLst>
            <c:ext xmlns:c16="http://schemas.microsoft.com/office/drawing/2014/chart" uri="{C3380CC4-5D6E-409C-BE32-E72D297353CC}">
              <c16:uniqueId val="{00000000-77CB-4547-9CD2-84FCB6527C9E}"/>
            </c:ext>
          </c:extLst>
        </c:ser>
        <c:ser>
          <c:idx val="1"/>
          <c:order val="1"/>
          <c:tx>
            <c:strRef>
              <c:f>Sheet1!$C$1</c:f>
              <c:strCache>
                <c:ptCount val="1"/>
                <c:pt idx="0">
                  <c:v>Average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(Sheet1!$C$2,Sheet1!$C$4)</c:f>
              <c:numCache>
                <c:formatCode>0%</c:formatCode>
                <c:ptCount val="2"/>
                <c:pt idx="0">
                  <c:v>0.49</c:v>
                </c:pt>
                <c:pt idx="1">
                  <c:v>0.31</c:v>
                </c:pt>
              </c:numCache>
            </c:numRef>
          </c:val>
          <c:extLst>
            <c:ext xmlns:c16="http://schemas.microsoft.com/office/drawing/2014/chart" uri="{C3380CC4-5D6E-409C-BE32-E72D297353CC}">
              <c16:uniqueId val="{00000001-77CB-4547-9CD2-84FCB6527C9E}"/>
            </c:ext>
          </c:extLst>
        </c:ser>
        <c:ser>
          <c:idx val="2"/>
          <c:order val="2"/>
          <c:tx>
            <c:strRef>
              <c:f>Sheet1!$D$1</c:f>
              <c:strCache>
                <c:ptCount val="1"/>
                <c:pt idx="0">
                  <c:v>Maximum</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(Sheet1!$A$2,Sheet1!$A$4)</c:f>
              <c:strCache>
                <c:ptCount val="2"/>
                <c:pt idx="0">
                  <c:v>Liquidity Requirement</c:v>
                </c:pt>
                <c:pt idx="1">
                  <c:v>NON U.S. Gov. Securities Requirement</c:v>
                </c:pt>
              </c:strCache>
            </c:strRef>
          </c:cat>
          <c:val>
            <c:numRef>
              <c:f>(Sheet1!$D$2,Sheet1!$D$4)</c:f>
              <c:numCache>
                <c:formatCode>0%</c:formatCode>
                <c:ptCount val="2"/>
                <c:pt idx="0">
                  <c:v>1</c:v>
                </c:pt>
                <c:pt idx="1">
                  <c:v>0.5</c:v>
                </c:pt>
              </c:numCache>
            </c:numRef>
          </c:val>
          <c:extLst>
            <c:ext xmlns:c16="http://schemas.microsoft.com/office/drawing/2014/chart" uri="{C3380CC4-5D6E-409C-BE32-E72D297353CC}">
              <c16:uniqueId val="{00000002-77CB-4547-9CD2-84FCB6527C9E}"/>
            </c:ext>
          </c:extLst>
        </c:ser>
        <c:dLbls>
          <c:dLblPos val="outEnd"/>
          <c:showLegendKey val="0"/>
          <c:showVal val="1"/>
          <c:showCatName val="0"/>
          <c:showSerName val="0"/>
          <c:showPercent val="0"/>
          <c:showBubbleSize val="0"/>
        </c:dLbls>
        <c:gapWidth val="219"/>
        <c:overlap val="-27"/>
        <c:axId val="453511904"/>
        <c:axId val="453510920"/>
      </c:barChart>
      <c:catAx>
        <c:axId val="4535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3510920"/>
        <c:crosses val="autoZero"/>
        <c:auto val="1"/>
        <c:lblAlgn val="ctr"/>
        <c:lblOffset val="100"/>
        <c:noMultiLvlLbl val="0"/>
      </c:catAx>
      <c:valAx>
        <c:axId val="4535109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351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explosion val="7"/>
            <c:spPr>
              <a:solidFill>
                <a:schemeClr val="accent1">
                  <a:shade val="65000"/>
                </a:schemeClr>
              </a:solidFill>
              <a:ln w="19050">
                <a:solidFill>
                  <a:schemeClr val="lt1"/>
                </a:solidFill>
              </a:ln>
              <a:effectLst/>
            </c:spPr>
            <c:extLst>
              <c:ext xmlns:c16="http://schemas.microsoft.com/office/drawing/2014/chart" uri="{C3380CC4-5D6E-409C-BE32-E72D297353CC}">
                <c16:uniqueId val="{00000001-4FB7-47FD-A55A-CD96FE47802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DDA-4199-9039-FE25DFB32285}"/>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ADDA-4199-9039-FE25DFB32285}"/>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6-E719-4849-B9A2-1C398C211963}"/>
              </c:ext>
            </c:extLst>
          </c:dPt>
          <c:dLbls>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U.S. Agencies</c:v>
                </c:pt>
                <c:pt idx="1">
                  <c:v>Corporates</c:v>
                </c:pt>
                <c:pt idx="2">
                  <c:v>Repo</c:v>
                </c:pt>
                <c:pt idx="3">
                  <c:v>U.S. Gov. Money Market Funds</c:v>
                </c:pt>
              </c:strCache>
            </c:strRef>
          </c:cat>
          <c:val>
            <c:numRef>
              <c:f>Sheet1!$B$2:$B$5</c:f>
              <c:numCache>
                <c:formatCode>0%</c:formatCode>
                <c:ptCount val="4"/>
                <c:pt idx="0">
                  <c:v>0.20369999999999999</c:v>
                </c:pt>
                <c:pt idx="1">
                  <c:v>0.28000000000000003</c:v>
                </c:pt>
                <c:pt idx="2">
                  <c:v>0.49</c:v>
                </c:pt>
                <c:pt idx="3">
                  <c:v>0.03</c:v>
                </c:pt>
              </c:numCache>
            </c:numRef>
          </c:val>
          <c:extLst>
            <c:ext xmlns:c16="http://schemas.microsoft.com/office/drawing/2014/chart" uri="{C3380CC4-5D6E-409C-BE32-E72D297353CC}">
              <c16:uniqueId val="{00000000-4FB7-47FD-A55A-CD96FE478029}"/>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Balances'!$C$88:$C$148</c:f>
              <c:numCache>
                <c:formatCode>_("$"* #,##0.00_);_("$"* \(#,##0.00\);_("$"* "-"??_);_(@_)</c:formatCode>
                <c:ptCount val="61"/>
                <c:pt idx="0">
                  <c:v>10945665748.85</c:v>
                </c:pt>
                <c:pt idx="1">
                  <c:v>12173207441.25</c:v>
                </c:pt>
                <c:pt idx="2">
                  <c:v>10721769709.799999</c:v>
                </c:pt>
                <c:pt idx="3">
                  <c:v>10981367551.67</c:v>
                </c:pt>
                <c:pt idx="4">
                  <c:v>11021225751.470001</c:v>
                </c:pt>
                <c:pt idx="5">
                  <c:v>11628435097.940001</c:v>
                </c:pt>
                <c:pt idx="6">
                  <c:v>11564678619.93</c:v>
                </c:pt>
                <c:pt idx="7">
                  <c:v>11972049592.32</c:v>
                </c:pt>
                <c:pt idx="8">
                  <c:v>11000847754.369999</c:v>
                </c:pt>
                <c:pt idx="9">
                  <c:v>11868254565.719999</c:v>
                </c:pt>
                <c:pt idx="10">
                  <c:v>11903091275.549999</c:v>
                </c:pt>
                <c:pt idx="11">
                  <c:v>11389947783.459999</c:v>
                </c:pt>
                <c:pt idx="12">
                  <c:v>12238286950.48</c:v>
                </c:pt>
                <c:pt idx="13">
                  <c:v>12195391898.699999</c:v>
                </c:pt>
                <c:pt idx="14">
                  <c:v>11452682298.09</c:v>
                </c:pt>
                <c:pt idx="15">
                  <c:v>10929498178.129999</c:v>
                </c:pt>
                <c:pt idx="16">
                  <c:v>11550510810.26</c:v>
                </c:pt>
                <c:pt idx="17">
                  <c:v>11807275819.849998</c:v>
                </c:pt>
                <c:pt idx="18">
                  <c:v>12093195022.59</c:v>
                </c:pt>
                <c:pt idx="19">
                  <c:v>12040800498.68</c:v>
                </c:pt>
                <c:pt idx="20">
                  <c:v>11766478232.049999</c:v>
                </c:pt>
                <c:pt idx="21">
                  <c:v>12095357725.950001</c:v>
                </c:pt>
                <c:pt idx="22">
                  <c:v>12358351680.990002</c:v>
                </c:pt>
                <c:pt idx="23">
                  <c:v>12454312276.77</c:v>
                </c:pt>
                <c:pt idx="24">
                  <c:v>12866779771.35</c:v>
                </c:pt>
                <c:pt idx="25">
                  <c:v>12760133600.620001</c:v>
                </c:pt>
                <c:pt idx="26">
                  <c:v>12784744825.799999</c:v>
                </c:pt>
                <c:pt idx="27">
                  <c:v>12456597182.93</c:v>
                </c:pt>
                <c:pt idx="28">
                  <c:v>11899606983.68</c:v>
                </c:pt>
                <c:pt idx="29">
                  <c:v>12376779651.970001</c:v>
                </c:pt>
                <c:pt idx="30">
                  <c:v>12398655235.139999</c:v>
                </c:pt>
                <c:pt idx="31">
                  <c:v>12794789740.67</c:v>
                </c:pt>
                <c:pt idx="32">
                  <c:v>12546456614.639999</c:v>
                </c:pt>
                <c:pt idx="33">
                  <c:v>12762796975.41</c:v>
                </c:pt>
                <c:pt idx="34">
                  <c:v>13199804819.440001</c:v>
                </c:pt>
                <c:pt idx="35">
                  <c:v>13113689143.43</c:v>
                </c:pt>
                <c:pt idx="36">
                  <c:v>12946069070.43</c:v>
                </c:pt>
                <c:pt idx="37">
                  <c:v>13236027764.32</c:v>
                </c:pt>
                <c:pt idx="38">
                  <c:v>12436982539.049999</c:v>
                </c:pt>
                <c:pt idx="39">
                  <c:v>12329905884.870001</c:v>
                </c:pt>
                <c:pt idx="40">
                  <c:v>12622001956.080002</c:v>
                </c:pt>
                <c:pt idx="41">
                  <c:v>12697224926.83</c:v>
                </c:pt>
                <c:pt idx="42">
                  <c:v>12719045356.139999</c:v>
                </c:pt>
                <c:pt idx="43">
                  <c:v>12845430808.290001</c:v>
                </c:pt>
                <c:pt idx="44">
                  <c:v>12070437762.58</c:v>
                </c:pt>
                <c:pt idx="45">
                  <c:v>12322383795.82</c:v>
                </c:pt>
                <c:pt idx="46">
                  <c:v>13078750984.41</c:v>
                </c:pt>
                <c:pt idx="47">
                  <c:v>12977211804.940001</c:v>
                </c:pt>
                <c:pt idx="48">
                  <c:v>13153577966.74</c:v>
                </c:pt>
                <c:pt idx="49">
                  <c:v>13195729517.02</c:v>
                </c:pt>
                <c:pt idx="50">
                  <c:v>12275541063.459999</c:v>
                </c:pt>
                <c:pt idx="51">
                  <c:v>12434149564.369999</c:v>
                </c:pt>
                <c:pt idx="52">
                  <c:v>12731871168.440001</c:v>
                </c:pt>
                <c:pt idx="53">
                  <c:v>12529250470.880001</c:v>
                </c:pt>
                <c:pt idx="54">
                  <c:v>13078608138.17</c:v>
                </c:pt>
                <c:pt idx="55">
                  <c:v>13700664293.98</c:v>
                </c:pt>
                <c:pt idx="56">
                  <c:v>12575988722.92</c:v>
                </c:pt>
                <c:pt idx="57">
                  <c:v>13031977180.76</c:v>
                </c:pt>
                <c:pt idx="58">
                  <c:v>13691493966.070002</c:v>
                </c:pt>
                <c:pt idx="59">
                  <c:v>13438600188.279999</c:v>
                </c:pt>
                <c:pt idx="60">
                  <c:v>13853312681.650002</c:v>
                </c:pt>
              </c:numCache>
            </c:numRef>
          </c:val>
          <c:extLst>
            <c:ext xmlns:c16="http://schemas.microsoft.com/office/drawing/2014/chart" uri="{C3380CC4-5D6E-409C-BE32-E72D297353CC}">
              <c16:uniqueId val="{00000000-AB4E-4A5D-BE61-709452D3BDDB}"/>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Balances'!$F$88:$F$148</c:f>
              <c:numCache>
                <c:formatCode>_("$"* #,##0.00_);_("$"* \(#,##0.00\);_("$"* "-"??_);_(@_)</c:formatCode>
                <c:ptCount val="61"/>
                <c:pt idx="0">
                  <c:v>3081922196.2100048</c:v>
                </c:pt>
                <c:pt idx="1">
                  <c:v>3228648837.3899994</c:v>
                </c:pt>
                <c:pt idx="2">
                  <c:v>3965846396.6600056</c:v>
                </c:pt>
                <c:pt idx="3">
                  <c:v>4541388916.3400021</c:v>
                </c:pt>
                <c:pt idx="4">
                  <c:v>3991433520.5300026</c:v>
                </c:pt>
                <c:pt idx="5">
                  <c:v>3439208757.8500004</c:v>
                </c:pt>
                <c:pt idx="6">
                  <c:v>3088389739.3000011</c:v>
                </c:pt>
                <c:pt idx="7">
                  <c:v>2636656053.7999992</c:v>
                </c:pt>
                <c:pt idx="8">
                  <c:v>2696230991.5200024</c:v>
                </c:pt>
                <c:pt idx="9">
                  <c:v>2083909239.1399994</c:v>
                </c:pt>
                <c:pt idx="10">
                  <c:v>3167609149.8399944</c:v>
                </c:pt>
                <c:pt idx="11">
                  <c:v>3270883749.3200035</c:v>
                </c:pt>
                <c:pt idx="12">
                  <c:v>3032969007.2499962</c:v>
                </c:pt>
                <c:pt idx="13">
                  <c:v>3465054862.1499996</c:v>
                </c:pt>
                <c:pt idx="14">
                  <c:v>3904192730.5599995</c:v>
                </c:pt>
                <c:pt idx="15">
                  <c:v>4872970515.4100037</c:v>
                </c:pt>
                <c:pt idx="16">
                  <c:v>4424144532.4300003</c:v>
                </c:pt>
                <c:pt idx="17">
                  <c:v>4087364056.4499989</c:v>
                </c:pt>
                <c:pt idx="18">
                  <c:v>3847985853.6800003</c:v>
                </c:pt>
                <c:pt idx="19">
                  <c:v>3639480467.8000002</c:v>
                </c:pt>
                <c:pt idx="20">
                  <c:v>3514051317.7600002</c:v>
                </c:pt>
                <c:pt idx="21">
                  <c:v>3224925096.5299997</c:v>
                </c:pt>
                <c:pt idx="22">
                  <c:v>3618039308.1800003</c:v>
                </c:pt>
                <c:pt idx="23">
                  <c:v>3454420037.0900002</c:v>
                </c:pt>
                <c:pt idx="24">
                  <c:v>3400830212.4899998</c:v>
                </c:pt>
                <c:pt idx="25">
                  <c:v>3949251950.1599998</c:v>
                </c:pt>
                <c:pt idx="26">
                  <c:v>3894581666.3000002</c:v>
                </c:pt>
                <c:pt idx="27">
                  <c:v>4597867330.3800001</c:v>
                </c:pt>
                <c:pt idx="28">
                  <c:v>4772193541.4300003</c:v>
                </c:pt>
                <c:pt idx="29">
                  <c:v>4161526776.71</c:v>
                </c:pt>
                <c:pt idx="30">
                  <c:v>4106375883.0799999</c:v>
                </c:pt>
                <c:pt idx="31">
                  <c:v>3818166316.6999998</c:v>
                </c:pt>
                <c:pt idx="32">
                  <c:v>3533510702.75</c:v>
                </c:pt>
                <c:pt idx="33">
                  <c:v>3360028239.6300001</c:v>
                </c:pt>
                <c:pt idx="34">
                  <c:v>3615993822.6700001</c:v>
                </c:pt>
                <c:pt idx="35">
                  <c:v>3472259506.0900002</c:v>
                </c:pt>
                <c:pt idx="36">
                  <c:v>3609725951.6799998</c:v>
                </c:pt>
                <c:pt idx="37">
                  <c:v>3945546814.9099998</c:v>
                </c:pt>
                <c:pt idx="38">
                  <c:v>4210274842.9000001</c:v>
                </c:pt>
                <c:pt idx="39">
                  <c:v>4640622411.2299995</c:v>
                </c:pt>
                <c:pt idx="40">
                  <c:v>4382378553.2800007</c:v>
                </c:pt>
                <c:pt idx="41">
                  <c:v>3685586637.8899999</c:v>
                </c:pt>
                <c:pt idx="42">
                  <c:v>3647341194.21</c:v>
                </c:pt>
                <c:pt idx="43">
                  <c:v>3124471893.73</c:v>
                </c:pt>
                <c:pt idx="44">
                  <c:v>3083693842.23</c:v>
                </c:pt>
                <c:pt idx="45">
                  <c:v>3077134592.8699999</c:v>
                </c:pt>
                <c:pt idx="46">
                  <c:v>3214109254.4000001</c:v>
                </c:pt>
                <c:pt idx="47">
                  <c:v>2844778706.75</c:v>
                </c:pt>
                <c:pt idx="48">
                  <c:v>3019225790.4099998</c:v>
                </c:pt>
                <c:pt idx="49">
                  <c:v>3973685915.0999999</c:v>
                </c:pt>
                <c:pt idx="50">
                  <c:v>4137217978.3600001</c:v>
                </c:pt>
                <c:pt idx="51">
                  <c:v>4948398908.3800001</c:v>
                </c:pt>
                <c:pt idx="52">
                  <c:v>4898361665.79</c:v>
                </c:pt>
                <c:pt idx="53">
                  <c:v>4589700122.29</c:v>
                </c:pt>
                <c:pt idx="54">
                  <c:v>4504781745.6900005</c:v>
                </c:pt>
                <c:pt idx="55">
                  <c:v>4253734190.1500001</c:v>
                </c:pt>
                <c:pt idx="56">
                  <c:v>4399018214.4799995</c:v>
                </c:pt>
                <c:pt idx="57">
                  <c:v>4254066300.3299999</c:v>
                </c:pt>
                <c:pt idx="58">
                  <c:v>4489076688.8400002</c:v>
                </c:pt>
                <c:pt idx="59">
                  <c:v>4328117865.6100006</c:v>
                </c:pt>
                <c:pt idx="60">
                  <c:v>3987668554.9099998</c:v>
                </c:pt>
              </c:numCache>
            </c:numRef>
          </c:val>
          <c:extLst>
            <c:ext xmlns:c16="http://schemas.microsoft.com/office/drawing/2014/chart" uri="{C3380CC4-5D6E-409C-BE32-E72D297353CC}">
              <c16:uniqueId val="{00000001-AB4E-4A5D-BE61-709452D3BDDB}"/>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Balances'!$A$88:$A$148</c:f>
              <c:numCache>
                <c:formatCode>m/d/yyyy</c:formatCode>
                <c:ptCount val="61"/>
                <c:pt idx="0">
                  <c:v>41729</c:v>
                </c:pt>
                <c:pt idx="1">
                  <c:v>41759</c:v>
                </c:pt>
                <c:pt idx="2">
                  <c:v>41790</c:v>
                </c:pt>
                <c:pt idx="3">
                  <c:v>41820</c:v>
                </c:pt>
                <c:pt idx="4">
                  <c:v>41851</c:v>
                </c:pt>
                <c:pt idx="5">
                  <c:v>41882</c:v>
                </c:pt>
                <c:pt idx="6">
                  <c:v>41912</c:v>
                </c:pt>
                <c:pt idx="7">
                  <c:v>41943</c:v>
                </c:pt>
                <c:pt idx="8">
                  <c:v>41973</c:v>
                </c:pt>
                <c:pt idx="9">
                  <c:v>42004</c:v>
                </c:pt>
                <c:pt idx="10">
                  <c:v>42035</c:v>
                </c:pt>
                <c:pt idx="11">
                  <c:v>42063</c:v>
                </c:pt>
                <c:pt idx="12">
                  <c:v>42094</c:v>
                </c:pt>
                <c:pt idx="13">
                  <c:v>42124</c:v>
                </c:pt>
                <c:pt idx="14">
                  <c:v>42155</c:v>
                </c:pt>
                <c:pt idx="15">
                  <c:v>42185</c:v>
                </c:pt>
                <c:pt idx="16">
                  <c:v>42216</c:v>
                </c:pt>
                <c:pt idx="17">
                  <c:v>42247</c:v>
                </c:pt>
                <c:pt idx="18">
                  <c:v>42277</c:v>
                </c:pt>
                <c:pt idx="19">
                  <c:v>42308</c:v>
                </c:pt>
                <c:pt idx="20">
                  <c:v>42338</c:v>
                </c:pt>
                <c:pt idx="21">
                  <c:v>42369</c:v>
                </c:pt>
                <c:pt idx="22">
                  <c:v>42400</c:v>
                </c:pt>
                <c:pt idx="23">
                  <c:v>42429</c:v>
                </c:pt>
                <c:pt idx="24">
                  <c:v>42460</c:v>
                </c:pt>
                <c:pt idx="25">
                  <c:v>42490</c:v>
                </c:pt>
                <c:pt idx="26">
                  <c:v>42521</c:v>
                </c:pt>
                <c:pt idx="27">
                  <c:v>42551</c:v>
                </c:pt>
                <c:pt idx="28">
                  <c:v>42582</c:v>
                </c:pt>
                <c:pt idx="29">
                  <c:v>42613</c:v>
                </c:pt>
                <c:pt idx="30">
                  <c:v>42643</c:v>
                </c:pt>
                <c:pt idx="31">
                  <c:v>42674</c:v>
                </c:pt>
                <c:pt idx="32">
                  <c:v>42704</c:v>
                </c:pt>
                <c:pt idx="33">
                  <c:v>42735</c:v>
                </c:pt>
                <c:pt idx="34">
                  <c:v>42766</c:v>
                </c:pt>
                <c:pt idx="35">
                  <c:v>42794</c:v>
                </c:pt>
                <c:pt idx="36">
                  <c:v>42825</c:v>
                </c:pt>
                <c:pt idx="37">
                  <c:v>42855</c:v>
                </c:pt>
                <c:pt idx="38">
                  <c:v>42886</c:v>
                </c:pt>
                <c:pt idx="39">
                  <c:v>42916</c:v>
                </c:pt>
                <c:pt idx="40">
                  <c:v>42947</c:v>
                </c:pt>
                <c:pt idx="41">
                  <c:v>42978</c:v>
                </c:pt>
                <c:pt idx="42">
                  <c:v>43008</c:v>
                </c:pt>
                <c:pt idx="43">
                  <c:v>43039</c:v>
                </c:pt>
                <c:pt idx="44">
                  <c:v>43069</c:v>
                </c:pt>
                <c:pt idx="45">
                  <c:v>43100</c:v>
                </c:pt>
                <c:pt idx="46">
                  <c:v>43131</c:v>
                </c:pt>
                <c:pt idx="47">
                  <c:v>43159</c:v>
                </c:pt>
                <c:pt idx="48">
                  <c:v>43190</c:v>
                </c:pt>
                <c:pt idx="49">
                  <c:v>43220</c:v>
                </c:pt>
                <c:pt idx="50">
                  <c:v>43251</c:v>
                </c:pt>
                <c:pt idx="51">
                  <c:v>43281</c:v>
                </c:pt>
                <c:pt idx="52">
                  <c:v>43312</c:v>
                </c:pt>
                <c:pt idx="53">
                  <c:v>43343</c:v>
                </c:pt>
                <c:pt idx="54">
                  <c:v>43373</c:v>
                </c:pt>
                <c:pt idx="55">
                  <c:v>43404</c:v>
                </c:pt>
                <c:pt idx="56">
                  <c:v>43434</c:v>
                </c:pt>
                <c:pt idx="57">
                  <c:v>43465</c:v>
                </c:pt>
                <c:pt idx="58">
                  <c:v>43496</c:v>
                </c:pt>
                <c:pt idx="59">
                  <c:v>43524</c:v>
                </c:pt>
                <c:pt idx="60">
                  <c:v>43555</c:v>
                </c:pt>
              </c:numCache>
            </c:numRef>
          </c:cat>
          <c:val>
            <c:numRef>
              <c:f>'Monthly Balances'!$L$88:$L$148</c:f>
              <c:numCache>
                <c:formatCode>_("$"* #,##0.00_);_("$"* \(#,##0.00\);_("$"* "-"??_);_(@_)</c:formatCode>
                <c:ptCount val="61"/>
                <c:pt idx="0">
                  <c:v>626106807.84000003</c:v>
                </c:pt>
                <c:pt idx="1">
                  <c:v>1612007929.5599999</c:v>
                </c:pt>
                <c:pt idx="2">
                  <c:v>617790332.84000003</c:v>
                </c:pt>
                <c:pt idx="3">
                  <c:v>618707333.48000002</c:v>
                </c:pt>
                <c:pt idx="4">
                  <c:v>593128116.41999996</c:v>
                </c:pt>
                <c:pt idx="5">
                  <c:v>614655924.53999996</c:v>
                </c:pt>
                <c:pt idx="6">
                  <c:v>609654921.10000002</c:v>
                </c:pt>
                <c:pt idx="7">
                  <c:v>648202094.14999998</c:v>
                </c:pt>
                <c:pt idx="8">
                  <c:v>693327590.49000001</c:v>
                </c:pt>
                <c:pt idx="9">
                  <c:v>722502466.03999996</c:v>
                </c:pt>
                <c:pt idx="10">
                  <c:v>714188689.33000004</c:v>
                </c:pt>
                <c:pt idx="11">
                  <c:v>743351672.89999998</c:v>
                </c:pt>
                <c:pt idx="12">
                  <c:v>661409160.07000005</c:v>
                </c:pt>
                <c:pt idx="13">
                  <c:v>723693721.91999996</c:v>
                </c:pt>
                <c:pt idx="14">
                  <c:v>750183779.5</c:v>
                </c:pt>
                <c:pt idx="15">
                  <c:v>723783120.51999998</c:v>
                </c:pt>
                <c:pt idx="16">
                  <c:v>658002218.99000001</c:v>
                </c:pt>
                <c:pt idx="17">
                  <c:v>622801001.53999996</c:v>
                </c:pt>
                <c:pt idx="18">
                  <c:v>638672252.24000001</c:v>
                </c:pt>
                <c:pt idx="19">
                  <c:v>677419373.91999996</c:v>
                </c:pt>
                <c:pt idx="20">
                  <c:v>727589623.74000001</c:v>
                </c:pt>
                <c:pt idx="21">
                  <c:v>815821604.79999995</c:v>
                </c:pt>
                <c:pt idx="22">
                  <c:v>810888243.82000005</c:v>
                </c:pt>
                <c:pt idx="23">
                  <c:v>745006230.13</c:v>
                </c:pt>
                <c:pt idx="24">
                  <c:v>754169243.39999998</c:v>
                </c:pt>
                <c:pt idx="25">
                  <c:v>738716838.13</c:v>
                </c:pt>
                <c:pt idx="26">
                  <c:v>707755039.74000001</c:v>
                </c:pt>
                <c:pt idx="27">
                  <c:v>738138903.11000001</c:v>
                </c:pt>
                <c:pt idx="28">
                  <c:v>733029262.63</c:v>
                </c:pt>
                <c:pt idx="29">
                  <c:v>693680153.72000003</c:v>
                </c:pt>
                <c:pt idx="30">
                  <c:v>687692230.63999999</c:v>
                </c:pt>
                <c:pt idx="31">
                  <c:v>714425671.77999997</c:v>
                </c:pt>
                <c:pt idx="32">
                  <c:v>679719606.78999996</c:v>
                </c:pt>
                <c:pt idx="33">
                  <c:v>720049504.13999999</c:v>
                </c:pt>
                <c:pt idx="34">
                  <c:v>698259027.79999995</c:v>
                </c:pt>
                <c:pt idx="35">
                  <c:v>668981423.63999999</c:v>
                </c:pt>
                <c:pt idx="36">
                  <c:v>721761276.97000003</c:v>
                </c:pt>
                <c:pt idx="37">
                  <c:v>749339351.54999995</c:v>
                </c:pt>
                <c:pt idx="38">
                  <c:v>730329934.73000002</c:v>
                </c:pt>
                <c:pt idx="39">
                  <c:v>757572928.67999995</c:v>
                </c:pt>
                <c:pt idx="40">
                  <c:v>713489558.11000001</c:v>
                </c:pt>
                <c:pt idx="41">
                  <c:v>669438998.23000002</c:v>
                </c:pt>
                <c:pt idx="42">
                  <c:v>670825519.42999995</c:v>
                </c:pt>
                <c:pt idx="43">
                  <c:v>671484308.97000003</c:v>
                </c:pt>
                <c:pt idx="44">
                  <c:v>680683060.32000005</c:v>
                </c:pt>
                <c:pt idx="45">
                  <c:v>700962401.48000002</c:v>
                </c:pt>
                <c:pt idx="46">
                  <c:v>713976720.30999994</c:v>
                </c:pt>
                <c:pt idx="47">
                  <c:v>697466385.74000001</c:v>
                </c:pt>
                <c:pt idx="48">
                  <c:v>729870915.25999999</c:v>
                </c:pt>
                <c:pt idx="49">
                  <c:v>817184623.88</c:v>
                </c:pt>
                <c:pt idx="50">
                  <c:v>719763610.55999994</c:v>
                </c:pt>
                <c:pt idx="51">
                  <c:v>730927151.5</c:v>
                </c:pt>
                <c:pt idx="52">
                  <c:v>646039597.55999994</c:v>
                </c:pt>
                <c:pt idx="53">
                  <c:v>707491199.60000002</c:v>
                </c:pt>
                <c:pt idx="54">
                  <c:v>677380940.01999998</c:v>
                </c:pt>
                <c:pt idx="55">
                  <c:v>701702524.42999995</c:v>
                </c:pt>
                <c:pt idx="56">
                  <c:v>694440420.71000004</c:v>
                </c:pt>
                <c:pt idx="57">
                  <c:v>732810310.73000002</c:v>
                </c:pt>
                <c:pt idx="58">
                  <c:v>745009149.75999999</c:v>
                </c:pt>
                <c:pt idx="59">
                  <c:v>736010737.26999998</c:v>
                </c:pt>
                <c:pt idx="60">
                  <c:v>771107533.73000002</c:v>
                </c:pt>
              </c:numCache>
            </c:numRef>
          </c:val>
          <c:extLst>
            <c:ext xmlns:c16="http://schemas.microsoft.com/office/drawing/2014/chart" uri="{C3380CC4-5D6E-409C-BE32-E72D297353CC}">
              <c16:uniqueId val="{00000002-AB4E-4A5D-BE61-709452D3BDDB}"/>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rgbClr val="15234A"/>
              </a:solidFill>
              <a:prstDash val="solid"/>
              <a:round/>
            </a:ln>
            <a:effectLst/>
          </c:spPr>
          <c:marker>
            <c:symbol val="none"/>
          </c:marker>
          <c:val>
            <c:numRef>
              <c:f>'Monthly Balances'!$AI$88:$AI$148</c:f>
              <c:numCache>
                <c:formatCode>0.0%</c:formatCode>
                <c:ptCount val="61"/>
                <c:pt idx="0">
                  <c:v>0.69509912331675117</c:v>
                </c:pt>
                <c:pt idx="1">
                  <c:v>0.72765440502066958</c:v>
                </c:pt>
                <c:pt idx="2">
                  <c:v>0.72210371260532624</c:v>
                </c:pt>
                <c:pt idx="3">
                  <c:v>0.75501151371333364</c:v>
                </c:pt>
                <c:pt idx="4">
                  <c:v>0.74689303429762544</c:v>
                </c:pt>
                <c:pt idx="5">
                  <c:v>0.7362176078252165</c:v>
                </c:pt>
                <c:pt idx="6">
                  <c:v>0.7225950661462861</c:v>
                </c:pt>
                <c:pt idx="7">
                  <c:v>0.70224529772752997</c:v>
                </c:pt>
                <c:pt idx="8">
                  <c:v>0.69446320698887454</c:v>
                </c:pt>
                <c:pt idx="9">
                  <c:v>0.69750709782932807</c:v>
                </c:pt>
                <c:pt idx="10">
                  <c:v>0.69559760805537107</c:v>
                </c:pt>
                <c:pt idx="11">
                  <c:v>0.69060654723171788</c:v>
                </c:pt>
                <c:pt idx="12">
                  <c:v>0.69482698565092915</c:v>
                </c:pt>
                <c:pt idx="13">
                  <c:v>0.68941734687409606</c:v>
                </c:pt>
                <c:pt idx="14">
                  <c:v>0.72276984880329342</c:v>
                </c:pt>
                <c:pt idx="15">
                  <c:v>0.75237000356977957</c:v>
                </c:pt>
                <c:pt idx="16">
                  <c:v>0.75066537918811149</c:v>
                </c:pt>
                <c:pt idx="17">
                  <c:v>0.73950990916277903</c:v>
                </c:pt>
                <c:pt idx="18">
                  <c:v>0.72557687242727908</c:v>
                </c:pt>
                <c:pt idx="19">
                  <c:v>0.73095298091037464</c:v>
                </c:pt>
                <c:pt idx="20">
                  <c:v>0.71542225913354873</c:v>
                </c:pt>
                <c:pt idx="21">
                  <c:v>0.7107524383474717</c:v>
                </c:pt>
                <c:pt idx="22">
                  <c:v>0.70465844218659635</c:v>
                </c:pt>
                <c:pt idx="23">
                  <c:v>0.69692209924601389</c:v>
                </c:pt>
                <c:pt idx="24">
                  <c:v>0.70317550100324377</c:v>
                </c:pt>
                <c:pt idx="25">
                  <c:v>0.70818041282956024</c:v>
                </c:pt>
                <c:pt idx="26">
                  <c:v>0.71980094602460631</c:v>
                </c:pt>
                <c:pt idx="27">
                  <c:v>0.74392446468116291</c:v>
                </c:pt>
                <c:pt idx="28">
                  <c:v>0.73291087215427497</c:v>
                </c:pt>
                <c:pt idx="29">
                  <c:v>0.7118839637306742</c:v>
                </c:pt>
                <c:pt idx="30">
                  <c:v>0.69993701409003006</c:v>
                </c:pt>
                <c:pt idx="31">
                  <c:v>0.70563017517908122</c:v>
                </c:pt>
                <c:pt idx="32">
                  <c:v>0.70248383776884671</c:v>
                </c:pt>
                <c:pt idx="33">
                  <c:v>0.70098751948685112</c:v>
                </c:pt>
                <c:pt idx="34">
                  <c:v>0.69783515016705855</c:v>
                </c:pt>
                <c:pt idx="35">
                  <c:v>0.68948660992033572</c:v>
                </c:pt>
                <c:pt idx="36">
                  <c:v>0.69066058863607993</c:v>
                </c:pt>
                <c:pt idx="37">
                  <c:v>0.70072638674141374</c:v>
                </c:pt>
                <c:pt idx="38">
                  <c:v>0.72209681029927897</c:v>
                </c:pt>
                <c:pt idx="39">
                  <c:v>0.76605114009271225</c:v>
                </c:pt>
                <c:pt idx="40">
                  <c:v>0.76538409700881804</c:v>
                </c:pt>
                <c:pt idx="41">
                  <c:v>0.7481349846890365</c:v>
                </c:pt>
                <c:pt idx="42">
                  <c:v>0.7387760292117761</c:v>
                </c:pt>
                <c:pt idx="43">
                  <c:v>0.73847908153387076</c:v>
                </c:pt>
                <c:pt idx="44">
                  <c:v>0.72727608053160908</c:v>
                </c:pt>
                <c:pt idx="45">
                  <c:v>0.70428627221309659</c:v>
                </c:pt>
                <c:pt idx="46">
                  <c:v>0.70770047251417534</c:v>
                </c:pt>
                <c:pt idx="47">
                  <c:v>0.70246698048076972</c:v>
                </c:pt>
                <c:pt idx="48">
                  <c:v>0.72425237573726953</c:v>
                </c:pt>
                <c:pt idx="49">
                  <c:v>0.73842542431297209</c:v>
                </c:pt>
                <c:pt idx="50">
                  <c:v>0.74307080553034599</c:v>
                </c:pt>
                <c:pt idx="51">
                  <c:v>0.77713668114102252</c:v>
                </c:pt>
                <c:pt idx="52">
                  <c:v>0.78276079616475414</c:v>
                </c:pt>
                <c:pt idx="53">
                  <c:v>0.77437441802867102</c:v>
                </c:pt>
                <c:pt idx="54">
                  <c:v>0.77593904001088021</c:v>
                </c:pt>
                <c:pt idx="55">
                  <c:v>0.78241778011114438</c:v>
                </c:pt>
                <c:pt idx="56">
                  <c:v>0.7821298229872401</c:v>
                </c:pt>
                <c:pt idx="57">
                  <c:v>0.78192036257618969</c:v>
                </c:pt>
                <c:pt idx="58">
                  <c:v>0.78152481425582454</c:v>
                </c:pt>
                <c:pt idx="59">
                  <c:v>0.77965362026686769</c:v>
                </c:pt>
                <c:pt idx="60">
                  <c:v>0.78613813777008734</c:v>
                </c:pt>
              </c:numCache>
            </c:numRef>
          </c:val>
          <c:smooth val="0"/>
          <c:extLst>
            <c:ext xmlns:c16="http://schemas.microsoft.com/office/drawing/2014/chart" uri="{C3380CC4-5D6E-409C-BE32-E72D297353CC}">
              <c16:uniqueId val="{00000003-AB4E-4A5D-BE61-709452D3BDDB}"/>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25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in val="0"/>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withinLinear" id="18">
  <a:schemeClr val="accent5"/>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withinLinear" id="18">
  <a:schemeClr val="accent5"/>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Reversed" id="21">
  <a:schemeClr val="accent1"/>
</cs:colorStyle>
</file>

<file path=ppt/charts/colors43.xml><?xml version="1.0" encoding="utf-8"?>
<cs:colorStyle xmlns:cs="http://schemas.microsoft.com/office/drawing/2012/chartStyle" xmlns:a="http://schemas.openxmlformats.org/drawingml/2006/main" meth="withinLinear" id="14">
  <a:schemeClr val="accent1"/>
</cs:colorStyle>
</file>

<file path=ppt/charts/colors44.xml><?xml version="1.0" encoding="utf-8"?>
<cs:colorStyle xmlns:cs="http://schemas.microsoft.com/office/drawing/2012/chartStyle" xmlns:a="http://schemas.openxmlformats.org/drawingml/2006/main" meth="withinLinear" id="14">
  <a:schemeClr val="accent1"/>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7.xml><?xml version="1.0" encoding="utf-8"?>
<cs:colorStyle xmlns:cs="http://schemas.microsoft.com/office/drawing/2012/chartStyle" xmlns:a="http://schemas.openxmlformats.org/drawingml/2006/main" meth="withinLinear" id="14">
  <a:schemeClr val="accent1"/>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5.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6.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7.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0.59366</cdr:x>
      <cdr:y>0.27347</cdr:y>
    </cdr:from>
    <cdr:to>
      <cdr:x>0.98652</cdr:x>
      <cdr:y>0.3617</cdr:y>
    </cdr:to>
    <cdr:sp macro="" textlink="">
      <cdr:nvSpPr>
        <cdr:cNvPr id="2" name="TextBox 1"/>
        <cdr:cNvSpPr txBox="1"/>
      </cdr:nvSpPr>
      <cdr:spPr>
        <a:xfrm xmlns:a="http://schemas.openxmlformats.org/drawingml/2006/main">
          <a:off x="2936133" y="833537"/>
          <a:ext cx="1943017" cy="268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solidFill>
                <a:schemeClr val="tx1"/>
              </a:solidFill>
            </a:rPr>
            <a:t>Effective Duration 3/31/19 = 2.87</a:t>
          </a:r>
        </a:p>
      </cdr:txBody>
    </cdr:sp>
  </cdr:relSizeAnchor>
  <cdr:relSizeAnchor xmlns:cdr="http://schemas.openxmlformats.org/drawingml/2006/chartDrawing">
    <cdr:from>
      <cdr:x>0.59624</cdr:x>
      <cdr:y>0.35727</cdr:y>
    </cdr:from>
    <cdr:to>
      <cdr:x>0.98026</cdr:x>
      <cdr:y>0.4455</cdr:y>
    </cdr:to>
    <cdr:sp macro="" textlink="">
      <cdr:nvSpPr>
        <cdr:cNvPr id="3" name="TextBox 1"/>
        <cdr:cNvSpPr txBox="1"/>
      </cdr:nvSpPr>
      <cdr:spPr>
        <a:xfrm xmlns:a="http://schemas.openxmlformats.org/drawingml/2006/main">
          <a:off x="2948911" y="1088973"/>
          <a:ext cx="1899295" cy="268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900" b="1" dirty="0">
              <a:solidFill>
                <a:schemeClr val="tx1"/>
              </a:solidFill>
              <a:latin typeface="+mj-lt"/>
            </a:rPr>
            <a:t>Effective Duration 3/30/18 =  2.97</a:t>
          </a:r>
        </a:p>
      </cdr:txBody>
    </cdr:sp>
  </cdr:relSizeAnchor>
  <cdr:relSizeAnchor xmlns:cdr="http://schemas.openxmlformats.org/drawingml/2006/chartDrawing">
    <cdr:from>
      <cdr:x>0.6</cdr:x>
      <cdr:y>0.4455</cdr:y>
    </cdr:from>
    <cdr:to>
      <cdr:x>0.95715</cdr:x>
      <cdr:y>0.53373</cdr:y>
    </cdr:to>
    <cdr:sp macro="" textlink="">
      <cdr:nvSpPr>
        <cdr:cNvPr id="4" name="TextBox 1"/>
        <cdr:cNvSpPr txBox="1"/>
      </cdr:nvSpPr>
      <cdr:spPr>
        <a:xfrm xmlns:a="http://schemas.openxmlformats.org/drawingml/2006/main">
          <a:off x="2967507" y="1357898"/>
          <a:ext cx="1766401" cy="268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solidFill>
                <a:schemeClr val="tx1"/>
              </a:solidFill>
            </a:rPr>
            <a:t>Effective Duration 3/30/18 = 3.01</a:t>
          </a:r>
        </a:p>
      </cdr:txBody>
    </cdr:sp>
  </cdr:relSizeAnchor>
</c:userShapes>
</file>

<file path=ppt/drawings/drawing3.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0.11528</cdr:x>
      <cdr:y>0.56226</cdr:y>
    </cdr:from>
    <cdr:to>
      <cdr:x>0.21025</cdr:x>
      <cdr:y>0.6082</cdr:y>
    </cdr:to>
    <cdr:sp macro="" textlink="">
      <cdr:nvSpPr>
        <cdr:cNvPr id="26" name="TextBox 1"/>
        <cdr:cNvSpPr txBox="1"/>
      </cdr:nvSpPr>
      <cdr:spPr>
        <a:xfrm xmlns:a="http://schemas.openxmlformats.org/drawingml/2006/main">
          <a:off x="1060538" y="2444265"/>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36.0%</a:t>
          </a:r>
        </a:p>
      </cdr:txBody>
    </cdr:sp>
  </cdr:relSizeAnchor>
  <cdr:relSizeAnchor xmlns:cdr="http://schemas.openxmlformats.org/drawingml/2006/chartDrawing">
    <cdr:from>
      <cdr:x>0.89733</cdr:x>
      <cdr:y>0.34156</cdr:y>
    </cdr:from>
    <cdr:to>
      <cdr:x>0.97841</cdr:x>
      <cdr:y>0.41032</cdr:y>
    </cdr:to>
    <cdr:sp macro="" textlink="">
      <cdr:nvSpPr>
        <cdr:cNvPr id="27" name="TextBox 1"/>
        <cdr:cNvSpPr txBox="1"/>
      </cdr:nvSpPr>
      <cdr:spPr>
        <a:xfrm xmlns:a="http://schemas.openxmlformats.org/drawingml/2006/main">
          <a:off x="8255101" y="1484817"/>
          <a:ext cx="745908"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4.2%</a:t>
          </a:r>
        </a:p>
      </cdr:txBody>
    </cdr:sp>
  </cdr:relSizeAnchor>
  <cdr:relSizeAnchor xmlns:cdr="http://schemas.openxmlformats.org/drawingml/2006/chartDrawing">
    <cdr:from>
      <cdr:x>0.71099</cdr:x>
      <cdr:y>0.29192</cdr:y>
    </cdr:from>
    <cdr:to>
      <cdr:x>0.80109</cdr:x>
      <cdr:y>0.35999</cdr:y>
    </cdr:to>
    <cdr:sp macro="" textlink="">
      <cdr:nvSpPr>
        <cdr:cNvPr id="28" name="TextBox 1"/>
        <cdr:cNvSpPr txBox="1"/>
      </cdr:nvSpPr>
      <cdr:spPr>
        <a:xfrm xmlns:a="http://schemas.openxmlformats.org/drawingml/2006/main">
          <a:off x="6013733" y="1219200"/>
          <a:ext cx="762014" cy="284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36.0%</a:t>
          </a:r>
        </a:p>
      </cdr:txBody>
    </cdr:sp>
  </cdr:relSizeAnchor>
  <cdr:relSizeAnchor xmlns:cdr="http://schemas.openxmlformats.org/drawingml/2006/chartDrawing">
    <cdr:from>
      <cdr:x>0.51351</cdr:x>
      <cdr:y>0.72981</cdr:y>
    </cdr:from>
    <cdr:to>
      <cdr:x>0.58559</cdr:x>
      <cdr:y>0.79575</cdr:y>
    </cdr:to>
    <cdr:sp macro="" textlink="">
      <cdr:nvSpPr>
        <cdr:cNvPr id="29" name="TextBox 1"/>
        <cdr:cNvSpPr txBox="1"/>
      </cdr:nvSpPr>
      <cdr:spPr>
        <a:xfrm xmlns:a="http://schemas.openxmlformats.org/drawingml/2006/main">
          <a:off x="4343400" y="3048000"/>
          <a:ext cx="609630" cy="275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11.3%</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0.32432</cdr:x>
      <cdr:y>0.69332</cdr:y>
    </cdr:from>
    <cdr:to>
      <cdr:x>0.41441</cdr:x>
      <cdr:y>0.72981</cdr:y>
    </cdr:to>
    <cdr:sp macro="" textlink="">
      <cdr:nvSpPr>
        <cdr:cNvPr id="30" name="TextBox 1"/>
        <cdr:cNvSpPr txBox="1"/>
      </cdr:nvSpPr>
      <cdr:spPr>
        <a:xfrm xmlns:a="http://schemas.openxmlformats.org/drawingml/2006/main">
          <a:off x="2743200" y="2895601"/>
          <a:ext cx="762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12.5%</a:t>
          </a:r>
        </a:p>
      </cdr:txBody>
    </cdr:sp>
  </cdr:relSizeAnchor>
  <cdr:relSizeAnchor xmlns:cdr="http://schemas.openxmlformats.org/drawingml/2006/chartDrawing">
    <cdr:from>
      <cdr:x>0.28829</cdr:x>
      <cdr:y>0.71156</cdr:y>
    </cdr:from>
    <cdr:to>
      <cdr:x>0.32432</cdr:x>
      <cdr:y>0.72974</cdr:y>
    </cdr:to>
    <cdr:sp macro="" textlink="">
      <cdr:nvSpPr>
        <cdr:cNvPr id="35" name="Flowchart: Process 34"/>
        <cdr:cNvSpPr/>
      </cdr:nvSpPr>
      <cdr:spPr bwMode="auto">
        <a:xfrm xmlns:a="http://schemas.openxmlformats.org/drawingml/2006/main">
          <a:off x="2438400" y="29718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0.48198</cdr:x>
      <cdr:y>0.74805</cdr:y>
    </cdr:from>
    <cdr:to>
      <cdr:x>0.51801</cdr:x>
      <cdr:y>0.76623</cdr:y>
    </cdr:to>
    <cdr:sp macro="" textlink="">
      <cdr:nvSpPr>
        <cdr:cNvPr id="37" name="Flowchart: Process 36"/>
        <cdr:cNvSpPr/>
      </cdr:nvSpPr>
      <cdr:spPr bwMode="auto">
        <a:xfrm xmlns:a="http://schemas.openxmlformats.org/drawingml/2006/main">
          <a:off x="4076725" y="31242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0.67844</cdr:x>
      <cdr:y>0.31017</cdr:y>
    </cdr:from>
    <cdr:to>
      <cdr:x>0.71447</cdr:x>
      <cdr:y>0.32835</cdr:y>
    </cdr:to>
    <cdr:sp macro="" textlink="">
      <cdr:nvSpPr>
        <cdr:cNvPr id="39" name="Flowchart: Process 38"/>
        <cdr:cNvSpPr/>
      </cdr:nvSpPr>
      <cdr:spPr bwMode="auto">
        <a:xfrm xmlns:a="http://schemas.openxmlformats.org/drawingml/2006/main">
          <a:off x="5738346" y="12954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0.36857</cdr:y>
    </cdr:from>
    <cdr:to>
      <cdr:x>0.90117</cdr:x>
      <cdr:y>0.38676</cdr:y>
    </cdr:to>
    <cdr:sp macro="" textlink="">
      <cdr:nvSpPr>
        <cdr:cNvPr id="40" name="Flowchart: Process 39"/>
        <cdr:cNvSpPr/>
      </cdr:nvSpPr>
      <cdr:spPr bwMode="auto">
        <a:xfrm xmlns:a="http://schemas.openxmlformats.org/drawingml/2006/main">
          <a:off x="7958888" y="1602253"/>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5/15/2019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29606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26</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FF01F-E0CB-4E09-A0CC-3E4D26FBBAD1}" type="slidenum">
              <a:rPr lang="en-US" smtClean="0"/>
              <a:t>38</a:t>
            </a:fld>
            <a:endParaRPr lang="en-US"/>
          </a:p>
        </p:txBody>
      </p:sp>
    </p:spTree>
    <p:extLst>
      <p:ext uri="{BB962C8B-B14F-4D97-AF65-F5344CB8AC3E}">
        <p14:creationId xmlns:p14="http://schemas.microsoft.com/office/powerpoint/2010/main" val="423521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41</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42</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04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prstClr val="black"/>
                </a:solidFill>
                <a:latin typeface="Times New Roman" pitchFamily="18" charset="0"/>
              </a:rPr>
              <a:pPr defTabSz="885908" fontAlgn="base">
                <a:spcBef>
                  <a:spcPct val="0"/>
                </a:spcBef>
                <a:spcAft>
                  <a:spcPct val="0"/>
                </a:spcAft>
                <a:defRPr/>
              </a:pPr>
              <a:t>47</a:t>
            </a:fld>
            <a:endParaRPr lang="en-US" sz="1100" dirty="0">
              <a:solidFill>
                <a:prstClr val="black"/>
              </a:solidFill>
              <a:latin typeface="Times New Roman" pitchFamily="18" charset="0"/>
            </a:endParaRPr>
          </a:p>
        </p:txBody>
      </p:sp>
    </p:spTree>
    <p:extLst>
      <p:ext uri="{BB962C8B-B14F-4D97-AF65-F5344CB8AC3E}">
        <p14:creationId xmlns:p14="http://schemas.microsoft.com/office/powerpoint/2010/main" val="351391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55FAAD2-EEA8-42C4-80BC-EFCA2374A93F}" type="slidenum">
              <a:rPr lang="en-US">
                <a:solidFill>
                  <a:prstClr val="black"/>
                </a:solidFill>
                <a:latin typeface="Calibri" panose="020F0502020204030204"/>
              </a:rPr>
              <a:pPr defTabSz="931774">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338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55FAAD2-EEA8-42C4-80BC-EFCA2374A93F}" type="slidenum">
              <a:rPr lang="en-US">
                <a:solidFill>
                  <a:prstClr val="black"/>
                </a:solidFill>
                <a:latin typeface="Calibri" panose="020F0502020204030204"/>
              </a:rPr>
              <a:pPr defTabSz="931774">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0537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52</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4677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srgbClr val="000000"/>
                </a:solidFill>
                <a:latin typeface="Times New Roman" pitchFamily="18" charset="0"/>
              </a:rPr>
              <a:pPr defTabSz="885908" fontAlgn="base">
                <a:spcBef>
                  <a:spcPct val="0"/>
                </a:spcBef>
                <a:spcAft>
                  <a:spcPct val="0"/>
                </a:spcAft>
                <a:defRPr/>
              </a:pPr>
              <a:t>2</a:t>
            </a:fld>
            <a:endParaRPr lang="en-US" sz="1100" dirty="0">
              <a:solidFill>
                <a:srgbClr val="000000"/>
              </a:solidFill>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2376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srgbClr val="000000"/>
                </a:solidFill>
                <a:latin typeface="Times New Roman" pitchFamily="18" charset="0"/>
              </a:rPr>
              <a:pPr defTabSz="885908" fontAlgn="base">
                <a:spcBef>
                  <a:spcPct val="0"/>
                </a:spcBef>
                <a:spcAft>
                  <a:spcPct val="0"/>
                </a:spcAft>
                <a:defRPr/>
              </a:pPr>
              <a:t>6</a:t>
            </a:fld>
            <a:endParaRPr lang="en-US" sz="1100" dirty="0">
              <a:solidFill>
                <a:srgbClr val="000000"/>
              </a:solidFill>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140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FF01F-E0CB-4E09-A0CC-3E4D26FBBAD1}" type="slidenum">
              <a:rPr lang="en-US" smtClean="0"/>
              <a:t>15</a:t>
            </a:fld>
            <a:endParaRPr lang="en-US"/>
          </a:p>
        </p:txBody>
      </p:sp>
    </p:spTree>
    <p:extLst>
      <p:ext uri="{BB962C8B-B14F-4D97-AF65-F5344CB8AC3E}">
        <p14:creationId xmlns:p14="http://schemas.microsoft.com/office/powerpoint/2010/main" val="292454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18</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51034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19</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01426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20</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79129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885908" fontAlgn="base">
              <a:spcBef>
                <a:spcPct val="0"/>
              </a:spcBef>
              <a:spcAft>
                <a:spcPct val="0"/>
              </a:spcAft>
              <a:defRPr/>
            </a:pPr>
            <a:fld id="{4F74542E-0920-4D19-AE42-49395B6DB679}" type="slidenum">
              <a:rPr lang="en-US" sz="1100">
                <a:solidFill>
                  <a:prstClr val="black"/>
                </a:solidFill>
                <a:latin typeface="Times New Roman" pitchFamily="18" charset="0"/>
              </a:rPr>
              <a:pPr defTabSz="885908" fontAlgn="base">
                <a:spcBef>
                  <a:spcPct val="0"/>
                </a:spcBef>
                <a:spcAft>
                  <a:spcPct val="0"/>
                </a:spcAft>
                <a:defRPr/>
              </a:pPr>
              <a:t>21</a:t>
            </a:fld>
            <a:endParaRPr lang="en-US" sz="1100" dirty="0">
              <a:solidFill>
                <a:prstClr val="black"/>
              </a:solidFill>
              <a:latin typeface="Times New Roman" pitchFamily="18" charset="0"/>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22</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25882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5/15/2019</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B5A33A8-45E4-47FF-8D39-BA9BD5B1FFF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1349778"/>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342331CF-FEA3-47F5-8382-E461AA1EEB15}" type="datetime1">
              <a:rPr lang="en-US" smtClean="0"/>
              <a:t>5/15/2019</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0902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7F7D5-36C7-410C-82BD-31048F2E4643}" type="datetime1">
              <a:rPr lang="en-US" smtClean="0"/>
              <a:t>5/15/2019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98840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13942-BD04-4172-8CAF-5EEBF700BA0C}" type="datetime1">
              <a:rPr lang="en-US" smtClean="0"/>
              <a:t>5/15/2019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42092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3D56C-AD66-4E06-A7DB-57F2AEB2991B}" type="datetime1">
              <a:rPr lang="en-US" smtClean="0"/>
              <a:t>5/15/2019</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08268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4DFCD-AA3A-4269-9AE7-9896F58DDCC8}" type="datetime1">
              <a:rPr lang="en-US" smtClean="0"/>
              <a:t>5/15/2019</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47377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1A14-FA61-4607-884A-EC13D5B8A6A3}" type="datetime1">
              <a:rPr lang="en-US" smtClean="0"/>
              <a:t>5/15/2019</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15174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E51EB-90C3-4286-B79F-92A1D5A2650F}" type="datetime1">
              <a:rPr lang="en-US" smtClean="0"/>
              <a:t>5/15/2019</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038069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FFCCB-5A7F-4FB1-8F36-2B969A91AEDF}" type="datetime1">
              <a:rPr lang="en-US" smtClean="0"/>
              <a:t>5/15/2019</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7545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5/15/2019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BF5248-5C90-4B7E-BF81-DACAD56CD53C}" type="datetime1">
              <a:rPr lang="en-US" smtClean="0"/>
              <a:t>5/15/2019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5749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1676312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endParaRPr lang="en-US" dirty="0"/>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fld id="{94B9249B-5074-4416-B070-8D40FF413F5F}" type="datetime1">
              <a:rPr lang="en-US" smtClean="0"/>
              <a:t>5/15/2019</a:t>
            </a:fld>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46B4DA99-51F7-4326-AF7C-A0A095EF9237}" type="slidenum">
              <a:rPr lang="en-US"/>
              <a:pPr/>
              <a:t>‹#›</a:t>
            </a:fld>
            <a:endParaRPr lang="en-US" dirty="0"/>
          </a:p>
        </p:txBody>
      </p:sp>
    </p:spTree>
    <p:extLst>
      <p:ext uri="{BB962C8B-B14F-4D97-AF65-F5344CB8AC3E}">
        <p14:creationId xmlns:p14="http://schemas.microsoft.com/office/powerpoint/2010/main" val="1876769573"/>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BE644-4051-4215-B488-600B79651B0D}"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9022080" y="648436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79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4697A5-7273-429F-9A22-0A03D7A73F7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34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53FCBC-333B-486C-89D4-294FA9DE9827}"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33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BB2E22-4613-42EE-B242-77E80E926A95}"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6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BE3072-D39E-427E-9CAF-B28EDED95124}"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84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7FC807-8FD6-439B-AB1E-3231B9E92A5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462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2421C-16B7-4F6B-9150-6D4577E31F8D}"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10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5/15/2019</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F3E606-CA4D-4831-B1F7-48B715E0EE5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824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D3B06A-C6F9-4518-85D6-FB36DB8DFCE9}"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234A"/>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359660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5/15/2019</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5/15/2019</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5/15/2019</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5/15/2019</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5/15/2019</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5/15/2019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5/15/2019</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7A739-0D27-4B55-83AF-4924456B4551}" type="datetime1">
              <a:rPr lang="en-US" smtClean="0"/>
              <a:t>5/15/2019</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827308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11A579-8474-43C1-B25D-0B2C1FBAAE6E}" type="datetime1">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1324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4.xml"/><Relationship Id="rId4" Type="http://schemas.openxmlformats.org/officeDocument/2006/relationships/chart" Target="../charts/chart56.xml"/></Relationships>
</file>

<file path=ppt/slides/_rels/slide7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4.xml"/><Relationship Id="rId4" Type="http://schemas.openxmlformats.org/officeDocument/2006/relationships/chart" Target="../charts/chart59.xml"/></Relationships>
</file>

<file path=ppt/slides/_rels/slide7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4.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743200"/>
          </a:xfrm>
        </p:spPr>
        <p:txBody>
          <a:bodyPr>
            <a:normAutofit fontScale="90000"/>
            <a:scene3d>
              <a:camera prst="orthographicFront"/>
              <a:lightRig rig="threePt" dir="t"/>
            </a:scene3d>
            <a:flatTx/>
          </a:bodyPr>
          <a:lstStyle/>
          <a:p>
            <a:r>
              <a:rPr lang="en-US" sz="5400" b="1" dirty="0"/>
              <a:t>Treasury Investment Council </a:t>
            </a:r>
            <a:br>
              <a:rPr lang="en-US" sz="5400" dirty="0"/>
            </a:br>
            <a:r>
              <a:rPr lang="en-US" sz="3600" dirty="0"/>
              <a:t>October 2018 - March 2019</a:t>
            </a:r>
            <a:br>
              <a:rPr lang="en-US" sz="3600" dirty="0"/>
            </a:br>
            <a:r>
              <a:rPr lang="en-US" sz="4000" dirty="0"/>
              <a:t>Overview</a:t>
            </a:r>
            <a:br>
              <a:rPr lang="en-US" sz="4000" dirty="0"/>
            </a:br>
            <a:br>
              <a:rPr lang="en-US" sz="4000" dirty="0"/>
            </a:br>
            <a:r>
              <a:rPr lang="en-US" sz="2400" dirty="0"/>
              <a:t>Meeting Date: May 16, 2019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511633"/>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73582" y="430220"/>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8000000}"/>
              </a:ext>
            </a:extLst>
          </p:cNvPr>
          <p:cNvGraphicFramePr>
            <a:graphicFrameLocks/>
          </p:cNvGraphicFramePr>
          <p:nvPr/>
        </p:nvGraphicFramePr>
        <p:xfrm>
          <a:off x="783771" y="1348740"/>
          <a:ext cx="10474037" cy="4672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49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Non-State Operating &amp; Bond Accounts </a:t>
            </a:r>
            <a:br>
              <a:rPr lang="en-US" b="1" dirty="0">
                <a:solidFill>
                  <a:schemeClr val="tx1"/>
                </a:solidFill>
              </a:rPr>
            </a:br>
            <a:r>
              <a:rPr lang="en-US" sz="2800" b="1" dirty="0">
                <a:solidFill>
                  <a:schemeClr val="tx1"/>
                </a:solidFill>
              </a:rPr>
              <a:t>by </a:t>
            </a:r>
            <a:r>
              <a:rPr lang="en-US" sz="2800" b="1" dirty="0"/>
              <a:t>t</a:t>
            </a:r>
            <a:r>
              <a:rPr lang="en-US" sz="2800" b="1" dirty="0">
                <a:solidFill>
                  <a:schemeClr val="tx1"/>
                </a:solidFill>
              </a:rPr>
              <a:t>ype</a:t>
            </a:r>
          </a:p>
        </p:txBody>
      </p:sp>
      <p:graphicFrame>
        <p:nvGraphicFramePr>
          <p:cNvPr id="5" name="Content Placeholder 4"/>
          <p:cNvGraphicFramePr>
            <a:graphicFrameLocks noGrp="1"/>
          </p:cNvGraphicFramePr>
          <p:nvPr>
            <p:ph idx="1"/>
            <p:extLst/>
          </p:nvPr>
        </p:nvGraphicFramePr>
        <p:xfrm>
          <a:off x="1288111" y="2257428"/>
          <a:ext cx="4245997" cy="3633199"/>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65665">
                  <a:extLst>
                    <a:ext uri="{9D8B030D-6E8A-4147-A177-3AD203B41FA5}">
                      <a16:colId xmlns:a16="http://schemas.microsoft.com/office/drawing/2014/main" val="20001"/>
                    </a:ext>
                  </a:extLst>
                </a:gridCol>
                <a:gridCol w="964999">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3/31/19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$2,808,686,624.53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11.83%</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$428,706,006.52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1.81%</a:t>
                      </a:r>
                    </a:p>
                  </a:txBody>
                  <a:tcPr marL="9525" marR="9525" marT="9525" marB="0" anchor="b"/>
                </a:tc>
                <a:extLst>
                  <a:ext uri="{0D108BD9-81ED-4DB2-BD59-A6C34878D82A}">
                    <a16:rowId xmlns:a16="http://schemas.microsoft.com/office/drawing/2014/main" val="10002"/>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$388,883,854.73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1.64%</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$144,391,739.33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0.61%</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$76,641,848.57</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0.32%</a:t>
                      </a:r>
                    </a:p>
                  </a:txBody>
                  <a:tcPr marL="9525" marR="9525" marT="9525" marB="0" anchor="b"/>
                </a:tc>
                <a:extLst>
                  <a:ext uri="{0D108BD9-81ED-4DB2-BD59-A6C34878D82A}">
                    <a16:rowId xmlns:a16="http://schemas.microsoft.com/office/drawing/2014/main" val="10005"/>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$65,020,715.27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0.27%</a:t>
                      </a:r>
                    </a:p>
                  </a:txBody>
                  <a:tcPr marL="9525" marR="9525" marT="9525" marB="0" anchor="b"/>
                </a:tc>
                <a:extLst>
                  <a:ext uri="{0D108BD9-81ED-4DB2-BD59-A6C34878D82A}">
                    <a16:rowId xmlns:a16="http://schemas.microsoft.com/office/drawing/2014/main" val="10006"/>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 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$59,992,100.14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0.25%</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$59,085,406.26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0.25%</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$12,989,577.07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0.05%</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$4,037,397,872.42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17.05%</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09"/>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graphicFrame>
        <p:nvGraphicFramePr>
          <p:cNvPr id="10" name="Content Placeholder 4"/>
          <p:cNvGraphicFramePr>
            <a:graphicFrameLocks/>
          </p:cNvGraphicFramePr>
          <p:nvPr>
            <p:extLst/>
          </p:nvPr>
        </p:nvGraphicFramePr>
        <p:xfrm>
          <a:off x="6615485" y="2257428"/>
          <a:ext cx="4341411" cy="3636404"/>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0316">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03/31/19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84007">
                <a:tc>
                  <a:txBody>
                    <a:bodyPr/>
                    <a:lstStyle/>
                    <a:p>
                      <a:pPr algn="l" fontAlgn="b"/>
                      <a:r>
                        <a:rPr lang="en-US" sz="1200" b="1" i="0" u="none" strike="noStrike" dirty="0">
                          <a:solidFill>
                            <a:srgbClr val="000000"/>
                          </a:solidFill>
                          <a:latin typeface="+mn-lt"/>
                          <a:cs typeface="Arial" pitchFamily="34" charset="0"/>
                        </a:rPr>
                        <a:t>State</a:t>
                      </a:r>
                      <a:r>
                        <a:rPr lang="en-US" sz="1200" b="1" i="0" u="none" strike="noStrike" baseline="0" dirty="0">
                          <a:solidFill>
                            <a:srgbClr val="000000"/>
                          </a:solidFill>
                          <a:latin typeface="+mn-lt"/>
                          <a:cs typeface="Arial" pitchFamily="34" charset="0"/>
                        </a:rPr>
                        <a:t> Agencies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$937,194,162.64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3.96%</a:t>
                      </a:r>
                    </a:p>
                  </a:txBody>
                  <a:tcPr marL="9525" marR="9525" marT="9525" marB="0" anchor="b"/>
                </a:tc>
                <a:extLst>
                  <a:ext uri="{0D108BD9-81ED-4DB2-BD59-A6C34878D82A}">
                    <a16:rowId xmlns:a16="http://schemas.microsoft.com/office/drawing/2014/main" val="10001"/>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$51,870,482.78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0.22%</a:t>
                      </a:r>
                    </a:p>
                  </a:txBody>
                  <a:tcPr marL="9525" marR="9525" marT="9525" marB="0" anchor="b"/>
                </a:tc>
                <a:extLst>
                  <a:ext uri="{0D108BD9-81ED-4DB2-BD59-A6C34878D82A}">
                    <a16:rowId xmlns:a16="http://schemas.microsoft.com/office/drawing/2014/main" val="10002"/>
                  </a:ext>
                </a:extLst>
              </a:tr>
              <a:tr h="3524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$31,281,703.97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0.13%</a:t>
                      </a:r>
                    </a:p>
                  </a:txBody>
                  <a:tcPr marL="9525" marR="9525" marT="9525" marB="0" anchor="b"/>
                </a:tc>
                <a:extLst>
                  <a:ext uri="{0D108BD9-81ED-4DB2-BD59-A6C34878D82A}">
                    <a16:rowId xmlns:a16="http://schemas.microsoft.com/office/drawing/2014/main" val="10003"/>
                  </a:ext>
                </a:extLst>
              </a:tr>
              <a:tr h="297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$5,507,886.98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0.02%</a:t>
                      </a:r>
                    </a:p>
                  </a:txBody>
                  <a:tcPr marL="9525" marR="9525" marT="9525" marB="0" anchor="b"/>
                </a:tc>
                <a:extLst>
                  <a:ext uri="{0D108BD9-81ED-4DB2-BD59-A6C34878D82A}">
                    <a16:rowId xmlns:a16="http://schemas.microsoft.com/office/drawing/2014/main" val="10004"/>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$484.06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5"/>
                  </a:ext>
                </a:extLst>
              </a:tr>
              <a:tr h="328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84007">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$1,025,854,720.43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4.33%</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34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5"/>
            <a:ext cx="8305800" cy="944417"/>
          </a:xfrm>
        </p:spPr>
        <p:txBody>
          <a:bodyPr>
            <a:noAutofit/>
          </a:bodyPr>
          <a:lstStyle/>
          <a:p>
            <a:r>
              <a:rPr lang="en-US" sz="4000" b="1" dirty="0">
                <a:latin typeface="+mn-lt"/>
                <a:cs typeface="Times New Roman" pitchFamily="18" charset="0"/>
              </a:rPr>
              <a:t>Summary of Macro Risks to the Investment Pool</a:t>
            </a:r>
          </a:p>
        </p:txBody>
      </p:sp>
      <p:graphicFrame>
        <p:nvGraphicFramePr>
          <p:cNvPr id="23" name="Table 22"/>
          <p:cNvGraphicFramePr>
            <a:graphicFrameLocks noGrp="1"/>
          </p:cNvGraphicFramePr>
          <p:nvPr>
            <p:extLst/>
          </p:nvPr>
        </p:nvGraphicFramePr>
        <p:xfrm>
          <a:off x="2125650" y="2059358"/>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a:t>
                      </a:r>
                    </a:p>
                    <a:p>
                      <a:r>
                        <a:rPr lang="en-US" sz="1600" b="0" baseline="0" dirty="0">
                          <a:latin typeface="+mn-lt"/>
                          <a:cs typeface="Times New Roman" pitchFamily="18" charset="0"/>
                        </a:rPr>
                        <a:t>Population continues to grow</a:t>
                      </a:r>
                    </a:p>
                    <a:p>
                      <a:r>
                        <a:rPr lang="en-US" sz="1600" b="0" baseline="0" dirty="0">
                          <a:latin typeface="+mn-lt"/>
                          <a:cs typeface="Times New Roman" pitchFamily="18" charset="0"/>
                        </a:rPr>
                        <a:t>Housing continues to improve.</a:t>
                      </a:r>
                      <a:endParaRPr lang="en-US" sz="1600" b="0" dirty="0">
                        <a:latin typeface="+mn-lt"/>
                        <a:cs typeface="Times New Roman" pitchFamily="18" charset="0"/>
                      </a:endParaRP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Appears to have rebounded. However, with recent natural disasters, we will continue to monitor closely.</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 / Medium</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a:t>
                      </a:r>
                      <a:r>
                        <a:rPr lang="en-US" sz="1600" dirty="0">
                          <a:latin typeface="+mn-lt"/>
                          <a:cs typeface="Times New Roman" pitchFamily="18" charset="0"/>
                        </a:rPr>
                        <a:t>Pool balance has</a:t>
                      </a:r>
                      <a:r>
                        <a:rPr lang="en-US" sz="1600" baseline="0" dirty="0">
                          <a:latin typeface="+mn-lt"/>
                          <a:cs typeface="Times New Roman" pitchFamily="18" charset="0"/>
                        </a:rPr>
                        <a:t> continued to grow in the past six months due to an net influx of State operating funds.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 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remain ultimately stable.</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9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3B5EBC0-A2EE-4F1C-8A07-D2787ADB0A87}"/>
              </a:ext>
            </a:extLst>
          </p:cNvPr>
          <p:cNvGraphicFramePr>
            <a:graphicFrameLocks noGrp="1"/>
          </p:cNvGraphicFramePr>
          <p:nvPr>
            <p:ph idx="1"/>
            <p:extLst/>
          </p:nvPr>
        </p:nvGraphicFramePr>
        <p:xfrm>
          <a:off x="400833" y="1892410"/>
          <a:ext cx="11791167" cy="4397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DE4EFD1-5AA9-4B0F-A238-F303827C3454}"/>
              </a:ext>
            </a:extLst>
          </p:cNvPr>
          <p:cNvSpPr>
            <a:spLocks noGrp="1"/>
          </p:cNvSpPr>
          <p:nvPr>
            <p:ph type="title"/>
          </p:nvPr>
        </p:nvSpPr>
        <p:spPr>
          <a:xfrm>
            <a:off x="819150" y="656590"/>
            <a:ext cx="10515600" cy="1325563"/>
          </a:xfrm>
        </p:spPr>
        <p:txBody>
          <a:bodyPr>
            <a:normAutofit/>
          </a:bodyPr>
          <a:lstStyle/>
          <a:p>
            <a:pPr algn="ctr"/>
            <a:r>
              <a:rPr lang="en-US" b="1" dirty="0">
                <a:solidFill>
                  <a:schemeClr val="tx1"/>
                </a:solidFill>
              </a:rPr>
              <a:t>Investment Pool </a:t>
            </a:r>
            <a:br>
              <a:rPr lang="en-US" b="1" dirty="0">
                <a:solidFill>
                  <a:schemeClr val="tx1"/>
                </a:solidFill>
              </a:rPr>
            </a:br>
            <a:r>
              <a:rPr lang="en-US" b="1" dirty="0">
                <a:solidFill>
                  <a:schemeClr val="tx1"/>
                </a:solidFill>
              </a:rPr>
              <a:t>Distributed Income Rate (net)</a:t>
            </a:r>
          </a:p>
        </p:txBody>
      </p:sp>
      <p:sp>
        <p:nvSpPr>
          <p:cNvPr id="2" name="Slide Number Placeholder 1">
            <a:extLst>
              <a:ext uri="{FF2B5EF4-FFF2-40B4-BE49-F238E27FC236}">
                <a16:creationId xmlns:a16="http://schemas.microsoft.com/office/drawing/2014/main" id="{1AC7B64D-F1F2-44CB-B783-A41EED28DCF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25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24050" y="667428"/>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extLst/>
          </p:nvPr>
        </p:nvGraphicFramePr>
        <p:xfrm>
          <a:off x="1714500" y="1667711"/>
          <a:ext cx="828675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014412" y="5233387"/>
          <a:ext cx="1400175" cy="787945"/>
        </p:xfrm>
        <a:graphic>
          <a:graphicData uri="http://schemas.openxmlformats.org/drawingml/2006/table">
            <a:tbl>
              <a:tblPr firstRow="1" bandRow="1">
                <a:tableStyleId>{F5AB1C69-6EDB-4FF4-983F-18BD219EF322}</a:tableStyleId>
              </a:tblPr>
              <a:tblGrid>
                <a:gridCol w="1400175">
                  <a:extLst>
                    <a:ext uri="{9D8B030D-6E8A-4147-A177-3AD203B41FA5}">
                      <a16:colId xmlns:a16="http://schemas.microsoft.com/office/drawing/2014/main" val="20000"/>
                    </a:ext>
                  </a:extLst>
                </a:gridCol>
              </a:tblGrid>
              <a:tr h="330745">
                <a:tc>
                  <a:txBody>
                    <a:bodyPr/>
                    <a:lstStyle/>
                    <a:p>
                      <a:r>
                        <a:rPr lang="en-US" sz="1200" dirty="0">
                          <a:solidFill>
                            <a:schemeClr val="tx1"/>
                          </a:solidFill>
                          <a:latin typeface="+mn-lt"/>
                          <a:cs typeface="Arial" pitchFamily="34" charset="0"/>
                        </a:rPr>
                        <a:t>Average Balance</a:t>
                      </a:r>
                    </a:p>
                  </a:txBody>
                  <a:tcPr/>
                </a:tc>
                <a:extLst>
                  <a:ext uri="{0D108BD9-81ED-4DB2-BD59-A6C34878D82A}">
                    <a16:rowId xmlns:a16="http://schemas.microsoft.com/office/drawing/2014/main" val="10000"/>
                  </a:ext>
                </a:extLst>
              </a:tr>
              <a:tr h="413475">
                <a:tc>
                  <a:txBody>
                    <a:bodyPr/>
                    <a:lstStyle/>
                    <a:p>
                      <a:r>
                        <a:rPr lang="en-US" sz="1200" b="1" dirty="0">
                          <a:solidFill>
                            <a:schemeClr val="tx1"/>
                          </a:solidFill>
                          <a:latin typeface="+mn-lt"/>
                          <a:cs typeface="Arial" pitchFamily="34" charset="0"/>
                        </a:rPr>
                        <a:t>Average Return </a:t>
                      </a:r>
                    </a:p>
                    <a:p>
                      <a:r>
                        <a:rPr lang="en-US" sz="1200" b="1" dirty="0">
                          <a:solidFill>
                            <a:schemeClr val="tx1"/>
                          </a:solidFill>
                          <a:latin typeface="+mn-lt"/>
                          <a:cs typeface="Arial" pitchFamily="34" charset="0"/>
                        </a:rPr>
                        <a:t>(net</a:t>
                      </a:r>
                      <a:r>
                        <a:rPr lang="en-US" sz="1200" b="1" baseline="0" dirty="0">
                          <a:solidFill>
                            <a:schemeClr val="tx1"/>
                          </a:solidFill>
                          <a:latin typeface="+mn-lt"/>
                          <a:cs typeface="Arial" pitchFamily="34" charset="0"/>
                        </a:rPr>
                        <a:t> of fees)</a:t>
                      </a:r>
                      <a:endParaRPr lang="en-US" sz="1200" b="1"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9609870"/>
              </p:ext>
            </p:extLst>
          </p:nvPr>
        </p:nvGraphicFramePr>
        <p:xfrm>
          <a:off x="2498159" y="5225455"/>
          <a:ext cx="7315197" cy="735602"/>
        </p:xfrm>
        <a:graphic>
          <a:graphicData uri="http://schemas.openxmlformats.org/drawingml/2006/table">
            <a:tbl>
              <a:tblPr bandRow="1">
                <a:tableStyleId>{F5AB1C69-6EDB-4FF4-983F-18BD219EF322}</a:tableStyleId>
              </a:tblPr>
              <a:tblGrid>
                <a:gridCol w="1324653">
                  <a:extLst>
                    <a:ext uri="{9D8B030D-6E8A-4147-A177-3AD203B41FA5}">
                      <a16:colId xmlns:a16="http://schemas.microsoft.com/office/drawing/2014/main" val="20000"/>
                    </a:ext>
                  </a:extLst>
                </a:gridCol>
                <a:gridCol w="1205066">
                  <a:extLst>
                    <a:ext uri="{9D8B030D-6E8A-4147-A177-3AD203B41FA5}">
                      <a16:colId xmlns:a16="http://schemas.microsoft.com/office/drawing/2014/main" val="20001"/>
                    </a:ext>
                  </a:extLst>
                </a:gridCol>
                <a:gridCol w="1249049">
                  <a:extLst>
                    <a:ext uri="{9D8B030D-6E8A-4147-A177-3AD203B41FA5}">
                      <a16:colId xmlns:a16="http://schemas.microsoft.com/office/drawing/2014/main" val="20002"/>
                    </a:ext>
                  </a:extLst>
                </a:gridCol>
                <a:gridCol w="1243873">
                  <a:extLst>
                    <a:ext uri="{9D8B030D-6E8A-4147-A177-3AD203B41FA5}">
                      <a16:colId xmlns:a16="http://schemas.microsoft.com/office/drawing/2014/main" val="1461628173"/>
                    </a:ext>
                  </a:extLst>
                </a:gridCol>
                <a:gridCol w="1243873">
                  <a:extLst>
                    <a:ext uri="{9D8B030D-6E8A-4147-A177-3AD203B41FA5}">
                      <a16:colId xmlns:a16="http://schemas.microsoft.com/office/drawing/2014/main" val="20003"/>
                    </a:ext>
                  </a:extLst>
                </a:gridCol>
                <a:gridCol w="1048683">
                  <a:extLst>
                    <a:ext uri="{9D8B030D-6E8A-4147-A177-3AD203B41FA5}">
                      <a16:colId xmlns:a16="http://schemas.microsoft.com/office/drawing/2014/main" val="20004"/>
                    </a:ext>
                  </a:extLst>
                </a:gridCol>
              </a:tblGrid>
              <a:tr h="366111">
                <a:tc>
                  <a:txBody>
                    <a:bodyPr/>
                    <a:lstStyle/>
                    <a:p>
                      <a:pPr algn="ctr"/>
                      <a:r>
                        <a:rPr lang="en-US" sz="1200" dirty="0">
                          <a:solidFill>
                            <a:schemeClr val="tx1"/>
                          </a:solidFill>
                          <a:latin typeface="+mn-lt"/>
                          <a:cs typeface="Arial" pitchFamily="34" charset="0"/>
                        </a:rPr>
                        <a:t>$21.0 billion</a:t>
                      </a:r>
                    </a:p>
                  </a:txBody>
                  <a:tcPr/>
                </a:tc>
                <a:tc>
                  <a:txBody>
                    <a:bodyPr/>
                    <a:lstStyle/>
                    <a:p>
                      <a:pPr algn="ctr"/>
                      <a:r>
                        <a:rPr lang="en-US" sz="1200" dirty="0">
                          <a:solidFill>
                            <a:schemeClr val="tx1"/>
                          </a:solidFill>
                          <a:latin typeface="+mn-lt"/>
                          <a:cs typeface="Arial" pitchFamily="34" charset="0"/>
                        </a:rPr>
                        <a:t>$22.3 billion</a:t>
                      </a:r>
                    </a:p>
                  </a:txBody>
                  <a:tcPr/>
                </a:tc>
                <a:tc>
                  <a:txBody>
                    <a:bodyPr/>
                    <a:lstStyle/>
                    <a:p>
                      <a:pPr algn="ctr"/>
                      <a:r>
                        <a:rPr lang="en-US" sz="1200" dirty="0">
                          <a:solidFill>
                            <a:schemeClr val="tx1"/>
                          </a:solidFill>
                          <a:latin typeface="+mn-lt"/>
                          <a:cs typeface="Arial" pitchFamily="34" charset="0"/>
                        </a:rPr>
                        <a:t>$23.6 billion</a:t>
                      </a:r>
                    </a:p>
                  </a:txBody>
                  <a:tcPr/>
                </a:tc>
                <a:tc>
                  <a:txBody>
                    <a:bodyPr/>
                    <a:lstStyle/>
                    <a:p>
                      <a:pPr algn="ctr"/>
                      <a:r>
                        <a:rPr lang="en-US" sz="1200" dirty="0">
                          <a:solidFill>
                            <a:schemeClr val="tx1"/>
                          </a:solidFill>
                          <a:latin typeface="+mn-lt"/>
                          <a:cs typeface="Arial" pitchFamily="34" charset="0"/>
                        </a:rPr>
                        <a:t>$24.7 billion</a:t>
                      </a:r>
                    </a:p>
                  </a:txBody>
                  <a:tcPr/>
                </a:tc>
                <a:tc>
                  <a:txBody>
                    <a:bodyPr/>
                    <a:lstStyle/>
                    <a:p>
                      <a:pPr algn="ctr"/>
                      <a:r>
                        <a:rPr lang="en-US" sz="1200" dirty="0">
                          <a:solidFill>
                            <a:schemeClr val="tx1"/>
                          </a:solidFill>
                          <a:latin typeface="+mn-lt"/>
                          <a:cs typeface="Arial" pitchFamily="34" charset="0"/>
                        </a:rPr>
                        <a:t>$23.3 billion</a:t>
                      </a:r>
                    </a:p>
                  </a:txBody>
                  <a:tcPr/>
                </a:tc>
                <a:tc>
                  <a:txBody>
                    <a:bodyPr/>
                    <a:lstStyle/>
                    <a:p>
                      <a:pPr algn="ctr"/>
                      <a:r>
                        <a:rPr lang="en-US" sz="1200" dirty="0">
                          <a:solidFill>
                            <a:schemeClr val="tx1"/>
                          </a:solidFill>
                          <a:latin typeface="+mn-lt"/>
                          <a:cs typeface="Arial" pitchFamily="34" charset="0"/>
                        </a:rPr>
                        <a:t>$23.8 billion</a:t>
                      </a:r>
                    </a:p>
                  </a:txBody>
                  <a:tcPr/>
                </a:tc>
                <a:extLst>
                  <a:ext uri="{0D108BD9-81ED-4DB2-BD59-A6C34878D82A}">
                    <a16:rowId xmlns:a16="http://schemas.microsoft.com/office/drawing/2014/main" val="10000"/>
                  </a:ext>
                </a:extLst>
              </a:tr>
              <a:tr h="369491">
                <a:tc>
                  <a:txBody>
                    <a:bodyPr/>
                    <a:lstStyle/>
                    <a:p>
                      <a:pPr algn="ctr"/>
                      <a:r>
                        <a:rPr lang="en-US" sz="1200" b="1" dirty="0">
                          <a:solidFill>
                            <a:schemeClr val="tx1"/>
                          </a:solidFill>
                          <a:latin typeface="+mn-lt"/>
                          <a:cs typeface="Arial" pitchFamily="34" charset="0"/>
                        </a:rPr>
                        <a:t>0.98%</a:t>
                      </a:r>
                    </a:p>
                  </a:txBody>
                  <a:tcPr/>
                </a:tc>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2.10%</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2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444792"/>
            <a:ext cx="8229600" cy="941387"/>
          </a:xfrm>
        </p:spPr>
        <p:txBody>
          <a:bodyPr/>
          <a:lstStyle/>
          <a:p>
            <a:pPr algn="ctr" eaLnBrk="1" hangingPunct="1"/>
            <a:r>
              <a:rPr lang="en-US" b="1" dirty="0">
                <a:latin typeface="+mn-lt"/>
              </a:rPr>
              <a:t>Time Deposits Activity</a:t>
            </a:r>
          </a:p>
        </p:txBody>
      </p:sp>
      <p:sp>
        <p:nvSpPr>
          <p:cNvPr id="20483" name="Rectangle 3"/>
          <p:cNvSpPr>
            <a:spLocks noGrp="1" noChangeArrowheads="1"/>
          </p:cNvSpPr>
          <p:nvPr>
            <p:ph idx="1"/>
          </p:nvPr>
        </p:nvSpPr>
        <p:spPr>
          <a:xfrm>
            <a:off x="2339009" y="1277510"/>
            <a:ext cx="7391400" cy="4765481"/>
          </a:xfrm>
          <a:noFill/>
        </p:spPr>
        <p:txBody>
          <a:bodyPr>
            <a:noAutofit/>
          </a:bodyPr>
          <a:lstStyle/>
          <a:p>
            <a:r>
              <a:rPr lang="en-US" sz="1600" b="1" dirty="0">
                <a:cs typeface="Arial" pitchFamily="34" charset="0"/>
              </a:rPr>
              <a:t>September 2018 balance = $ 1,008,500,000 </a:t>
            </a:r>
          </a:p>
          <a:p>
            <a:r>
              <a:rPr lang="en-US" sz="1600" b="1" dirty="0">
                <a:cs typeface="Arial" pitchFamily="34" charset="0"/>
              </a:rPr>
              <a:t>October 2018</a:t>
            </a:r>
          </a:p>
          <a:p>
            <a:pPr lvl="1" eaLnBrk="1" hangingPunct="1">
              <a:lnSpc>
                <a:spcPct val="90000"/>
              </a:lnSpc>
            </a:pPr>
            <a:r>
              <a:rPr lang="en-US" sz="1600" dirty="0">
                <a:cs typeface="Arial" pitchFamily="34" charset="0"/>
              </a:rPr>
              <a:t>Maturities $10 million</a:t>
            </a:r>
          </a:p>
          <a:p>
            <a:pPr lvl="1" eaLnBrk="1" hangingPunct="1">
              <a:lnSpc>
                <a:spcPct val="90000"/>
              </a:lnSpc>
            </a:pPr>
            <a:r>
              <a:rPr lang="en-US" sz="1600" dirty="0">
                <a:cs typeface="Arial" pitchFamily="34" charset="0"/>
              </a:rPr>
              <a:t>Offered  $100 million – Minimum bid 3.32%</a:t>
            </a:r>
          </a:p>
          <a:p>
            <a:pPr lvl="1" eaLnBrk="1" hangingPunct="1">
              <a:lnSpc>
                <a:spcPct val="90000"/>
              </a:lnSpc>
            </a:pPr>
            <a:r>
              <a:rPr lang="en-US" sz="1600" dirty="0">
                <a:cs typeface="Arial" pitchFamily="34" charset="0"/>
              </a:rPr>
              <a:t>Awarded $0</a:t>
            </a:r>
          </a:p>
          <a:p>
            <a:pPr lvl="1">
              <a:lnSpc>
                <a:spcPct val="90000"/>
              </a:lnSpc>
            </a:pPr>
            <a:r>
              <a:rPr lang="en-US" sz="1600" dirty="0">
                <a:cs typeface="Arial" pitchFamily="34" charset="0"/>
              </a:rPr>
              <a:t>Exceeding bids $0 </a:t>
            </a:r>
          </a:p>
          <a:p>
            <a:pPr eaLnBrk="1" hangingPunct="1">
              <a:lnSpc>
                <a:spcPct val="90000"/>
              </a:lnSpc>
            </a:pPr>
            <a:r>
              <a:rPr lang="en-US" sz="1600" b="1" dirty="0">
                <a:cs typeface="Arial" pitchFamily="34" charset="0"/>
              </a:rPr>
              <a:t>November 2018</a:t>
            </a:r>
          </a:p>
          <a:p>
            <a:pPr lvl="1" eaLnBrk="1" hangingPunct="1">
              <a:lnSpc>
                <a:spcPct val="90000"/>
              </a:lnSpc>
            </a:pPr>
            <a:r>
              <a:rPr lang="en-US" sz="1600" dirty="0">
                <a:cs typeface="Arial" pitchFamily="34" charset="0"/>
              </a:rPr>
              <a:t>Maturities $21.5 million</a:t>
            </a:r>
          </a:p>
          <a:p>
            <a:pPr lvl="1" eaLnBrk="1" hangingPunct="1">
              <a:lnSpc>
                <a:spcPct val="90000"/>
              </a:lnSpc>
            </a:pPr>
            <a:r>
              <a:rPr lang="en-US" sz="1600" dirty="0">
                <a:cs typeface="Arial" pitchFamily="34" charset="0"/>
              </a:rPr>
              <a:t>Offered  $100 million – Minimum bid 3.09%</a:t>
            </a:r>
          </a:p>
          <a:p>
            <a:pPr lvl="1" eaLnBrk="1" hangingPunct="1">
              <a:lnSpc>
                <a:spcPct val="90000"/>
              </a:lnSpc>
            </a:pPr>
            <a:r>
              <a:rPr lang="en-US" sz="1600" dirty="0">
                <a:cs typeface="Arial" pitchFamily="34" charset="0"/>
              </a:rPr>
              <a:t>Awarded $20 million</a:t>
            </a:r>
          </a:p>
          <a:p>
            <a:pPr lvl="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December 2018</a:t>
            </a:r>
          </a:p>
          <a:p>
            <a:pPr lvl="1" eaLnBrk="1" hangingPunct="1">
              <a:lnSpc>
                <a:spcPct val="90000"/>
              </a:lnSpc>
            </a:pPr>
            <a:r>
              <a:rPr lang="en-US" sz="1600" dirty="0">
                <a:cs typeface="Arial" pitchFamily="34" charset="0"/>
              </a:rPr>
              <a:t>Maturities $31 million</a:t>
            </a:r>
          </a:p>
          <a:p>
            <a:pPr lvl="1" eaLnBrk="1" hangingPunct="1">
              <a:lnSpc>
                <a:spcPct val="90000"/>
              </a:lnSpc>
            </a:pPr>
            <a:r>
              <a:rPr lang="en-US" sz="1600" dirty="0">
                <a:cs typeface="Arial" pitchFamily="34" charset="0"/>
              </a:rPr>
              <a:t>Offered  $100 million – Minimum bid 2.93%</a:t>
            </a:r>
          </a:p>
          <a:p>
            <a:pPr lvl="1" eaLnBrk="1" hangingPunct="1">
              <a:lnSpc>
                <a:spcPct val="90000"/>
              </a:lnSpc>
            </a:pPr>
            <a:r>
              <a:rPr lang="en-US" sz="1600" dirty="0">
                <a:cs typeface="Arial" pitchFamily="34" charset="0"/>
              </a:rPr>
              <a:t>Awarded $50 million</a:t>
            </a:r>
          </a:p>
          <a:p>
            <a:pPr lvl="1" eaLnBrk="1" hangingPunct="1">
              <a:lnSpc>
                <a:spcPct val="90000"/>
              </a:lnSpc>
            </a:pPr>
            <a:r>
              <a:rPr lang="en-US" sz="1600" dirty="0">
                <a:cs typeface="Arial" pitchFamily="34" charset="0"/>
              </a:rPr>
              <a:t>Exceeding bids $0</a:t>
            </a:r>
          </a:p>
        </p:txBody>
      </p:sp>
      <p:sp>
        <p:nvSpPr>
          <p:cNvPr id="2" name="Slide Number Placeholder 1">
            <a:extLst>
              <a:ext uri="{FF2B5EF4-FFF2-40B4-BE49-F238E27FC236}">
                <a16:creationId xmlns:a16="http://schemas.microsoft.com/office/drawing/2014/main" id="{B2836A99-5D9C-40BC-921D-27A9E76D94D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0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65298" y="444791"/>
            <a:ext cx="8229600" cy="941387"/>
          </a:xfrm>
        </p:spPr>
        <p:txBody>
          <a:bodyPr/>
          <a:lstStyle/>
          <a:p>
            <a:pPr algn="ctr" eaLnBrk="1" hangingPunct="1"/>
            <a:r>
              <a:rPr lang="en-US" b="1" dirty="0">
                <a:latin typeface="+mn-lt"/>
              </a:rPr>
              <a:t>Time Deposits Activity</a:t>
            </a:r>
          </a:p>
        </p:txBody>
      </p:sp>
      <p:sp>
        <p:nvSpPr>
          <p:cNvPr id="20483" name="Rectangle 3"/>
          <p:cNvSpPr>
            <a:spLocks noGrp="1" noChangeArrowheads="1"/>
          </p:cNvSpPr>
          <p:nvPr>
            <p:ph idx="1"/>
          </p:nvPr>
        </p:nvSpPr>
        <p:spPr>
          <a:xfrm>
            <a:off x="2323106" y="1285462"/>
            <a:ext cx="7391400" cy="4863547"/>
          </a:xfrm>
          <a:noFill/>
        </p:spPr>
        <p:txBody>
          <a:bodyPr>
            <a:noAutofit/>
          </a:bodyPr>
          <a:lstStyle/>
          <a:p>
            <a:pPr eaLnBrk="1" hangingPunct="1">
              <a:lnSpc>
                <a:spcPct val="90000"/>
              </a:lnSpc>
            </a:pPr>
            <a:r>
              <a:rPr lang="en-US" sz="1600" b="1" dirty="0">
                <a:cs typeface="Arial" pitchFamily="34" charset="0"/>
              </a:rPr>
              <a:t>January 2019</a:t>
            </a:r>
          </a:p>
          <a:p>
            <a:pPr lvl="1" eaLnBrk="1" hangingPunct="1">
              <a:lnSpc>
                <a:spcPct val="90000"/>
              </a:lnSpc>
            </a:pPr>
            <a:r>
              <a:rPr lang="en-US" sz="1600" dirty="0">
                <a:cs typeface="Arial" pitchFamily="34" charset="0"/>
              </a:rPr>
              <a:t>Maturities $17 million</a:t>
            </a:r>
          </a:p>
          <a:p>
            <a:pPr lvl="1" eaLnBrk="1" hangingPunct="1">
              <a:lnSpc>
                <a:spcPct val="90000"/>
              </a:lnSpc>
            </a:pPr>
            <a:r>
              <a:rPr lang="en-US" sz="1600" dirty="0">
                <a:cs typeface="Arial" pitchFamily="34" charset="0"/>
              </a:rPr>
              <a:t>Offered  $100 million – Minimum bid 2.92%</a:t>
            </a:r>
          </a:p>
          <a:p>
            <a:pPr lvl="1" eaLnBrk="1" hangingPunct="1">
              <a:lnSpc>
                <a:spcPct val="90000"/>
              </a:lnSpc>
            </a:pPr>
            <a:r>
              <a:rPr lang="en-US" sz="1600" dirty="0">
                <a:cs typeface="Arial" pitchFamily="34" charset="0"/>
              </a:rPr>
              <a:t>Awarded $0 </a:t>
            </a:r>
          </a:p>
          <a:p>
            <a:pPr lvl="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February 2019</a:t>
            </a:r>
          </a:p>
          <a:p>
            <a:pPr lvl="1" eaLnBrk="1" hangingPunct="1">
              <a:lnSpc>
                <a:spcPct val="90000"/>
              </a:lnSpc>
            </a:pPr>
            <a:r>
              <a:rPr lang="en-US" sz="1600" dirty="0">
                <a:cs typeface="Arial" pitchFamily="34" charset="0"/>
              </a:rPr>
              <a:t>Maturities $16 million</a:t>
            </a:r>
          </a:p>
          <a:p>
            <a:pPr lvl="1" eaLnBrk="1" hangingPunct="1">
              <a:lnSpc>
                <a:spcPct val="90000"/>
              </a:lnSpc>
            </a:pPr>
            <a:r>
              <a:rPr lang="en-US" sz="1600" dirty="0">
                <a:cs typeface="Arial" pitchFamily="34" charset="0"/>
              </a:rPr>
              <a:t>Offered  $100 million – Minimum bid 2.92%</a:t>
            </a:r>
          </a:p>
          <a:p>
            <a:pPr lvl="1" eaLnBrk="1" hangingPunct="1">
              <a:lnSpc>
                <a:spcPct val="90000"/>
              </a:lnSpc>
            </a:pPr>
            <a:r>
              <a:rPr lang="en-US" sz="1600" dirty="0">
                <a:cs typeface="Arial" pitchFamily="34" charset="0"/>
              </a:rPr>
              <a:t>Awarded $0</a:t>
            </a:r>
          </a:p>
          <a:p>
            <a:pPr lvl="1" eaLnBrk="1" hangingPunct="1">
              <a:lnSpc>
                <a:spcPct val="90000"/>
              </a:lnSpc>
            </a:pPr>
            <a:r>
              <a:rPr lang="en-US" sz="1600" dirty="0">
                <a:cs typeface="Arial" pitchFamily="34" charset="0"/>
              </a:rPr>
              <a:t>Exceeding bids $0</a:t>
            </a:r>
          </a:p>
          <a:p>
            <a:pPr eaLnBrk="1" hangingPunct="1">
              <a:lnSpc>
                <a:spcPct val="90000"/>
              </a:lnSpc>
            </a:pPr>
            <a:r>
              <a:rPr lang="en-US" sz="1600" b="1" dirty="0">
                <a:cs typeface="Arial" pitchFamily="34" charset="0"/>
              </a:rPr>
              <a:t>March 2019</a:t>
            </a:r>
          </a:p>
          <a:p>
            <a:pPr lvl="1" eaLnBrk="1" hangingPunct="1">
              <a:lnSpc>
                <a:spcPct val="90000"/>
              </a:lnSpc>
            </a:pPr>
            <a:r>
              <a:rPr lang="en-US" sz="1600" dirty="0">
                <a:cs typeface="Arial" pitchFamily="34" charset="0"/>
              </a:rPr>
              <a:t>Maturities $0</a:t>
            </a:r>
          </a:p>
          <a:p>
            <a:pPr lvl="1" eaLnBrk="1" hangingPunct="1">
              <a:lnSpc>
                <a:spcPct val="90000"/>
              </a:lnSpc>
            </a:pPr>
            <a:r>
              <a:rPr lang="en-US" sz="1600" dirty="0">
                <a:cs typeface="Arial" pitchFamily="34" charset="0"/>
              </a:rPr>
              <a:t>Offered  $100 million – Minimum bid 2.77%</a:t>
            </a:r>
          </a:p>
          <a:p>
            <a:pPr lvl="1" eaLnBrk="1" hangingPunct="1">
              <a:lnSpc>
                <a:spcPct val="90000"/>
              </a:lnSpc>
            </a:pPr>
            <a:r>
              <a:rPr lang="en-US" sz="1600" dirty="0">
                <a:cs typeface="Arial" pitchFamily="34" charset="0"/>
              </a:rPr>
              <a:t>Awarded $26 million</a:t>
            </a:r>
          </a:p>
          <a:p>
            <a:pPr lvl="1" eaLnBrk="1" hangingPunct="1">
              <a:lnSpc>
                <a:spcPct val="90000"/>
              </a:lnSpc>
            </a:pPr>
            <a:r>
              <a:rPr lang="en-US" sz="1600" dirty="0">
                <a:cs typeface="Arial" pitchFamily="34" charset="0"/>
              </a:rPr>
              <a:t>Exceeding bids $0</a:t>
            </a:r>
          </a:p>
          <a:p>
            <a:pPr>
              <a:lnSpc>
                <a:spcPct val="90000"/>
              </a:lnSpc>
            </a:pPr>
            <a:r>
              <a:rPr lang="en-US" sz="1600" b="1" dirty="0">
                <a:cs typeface="Arial" pitchFamily="34" charset="0"/>
              </a:rPr>
              <a:t>March 2019 balance = $1,009,000,000</a:t>
            </a:r>
          </a:p>
        </p:txBody>
      </p:sp>
      <p:sp>
        <p:nvSpPr>
          <p:cNvPr id="2" name="Slide Number Placeholder 1">
            <a:extLst>
              <a:ext uri="{FF2B5EF4-FFF2-40B4-BE49-F238E27FC236}">
                <a16:creationId xmlns:a16="http://schemas.microsoft.com/office/drawing/2014/main" id="{39BD50B3-8421-4FE8-9657-23BD33551A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98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ctrTitle"/>
          </p:nvPr>
        </p:nvSpPr>
        <p:spPr/>
        <p:txBody>
          <a:bodyPr>
            <a:normAutofit/>
          </a:bodyPr>
          <a:lstStyle/>
          <a:p>
            <a:pPr eaLnBrk="1" hangingPunct="1"/>
            <a:r>
              <a:rPr lang="en-US" b="1" dirty="0">
                <a:latin typeface="+mn-lt"/>
                <a:cs typeface="Times New Roman" pitchFamily="18" charset="0"/>
              </a:rPr>
              <a:t>Treasury Initiatives</a:t>
            </a:r>
          </a:p>
        </p:txBody>
      </p:sp>
      <p:sp>
        <p:nvSpPr>
          <p:cNvPr id="2" name="Slide Number Placeholder 1">
            <a:extLst>
              <a:ext uri="{FF2B5EF4-FFF2-40B4-BE49-F238E27FC236}">
                <a16:creationId xmlns:a16="http://schemas.microsoft.com/office/drawing/2014/main" id="{FE7B2C52-A234-4BB0-94EE-EE10EDE54FC4}"/>
              </a:ext>
            </a:extLst>
          </p:cNvPr>
          <p:cNvSpPr>
            <a:spLocks noGrp="1"/>
          </p:cNvSpPr>
          <p:nvPr>
            <p:ph type="sldNum" sz="quarter" idx="12"/>
          </p:nvPr>
        </p:nvSpPr>
        <p:spPr/>
        <p:txBody>
          <a:bodyPr/>
          <a:lstStyle/>
          <a:p>
            <a:fld id="{939BA12D-66C8-4ADD-AE22-8C591D475314}" type="slidenum">
              <a:rPr lang="en-US" smtClean="0"/>
              <a:t>17</a:t>
            </a:fld>
            <a:endParaRPr lang="en-US"/>
          </a:p>
        </p:txBody>
      </p:sp>
    </p:spTree>
    <p:extLst>
      <p:ext uri="{BB962C8B-B14F-4D97-AF65-F5344CB8AC3E}">
        <p14:creationId xmlns:p14="http://schemas.microsoft.com/office/powerpoint/2010/main" val="214254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CIP Review - Most Relevant Updates (I)</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5779989"/>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lang="en-US" sz="2400" dirty="0">
                <a:solidFill>
                  <a:srgbClr val="000000"/>
                </a:solidFill>
                <a:latin typeface="Times New Roman" pitchFamily="18" charset="0"/>
                <a:cs typeface="Times New Roman" pitchFamily="18" charset="0"/>
              </a:rPr>
              <a:t>  </a:t>
            </a:r>
            <a:r>
              <a:rPr lang="en-US" sz="2400" dirty="0">
                <a:solidFill>
                  <a:srgbClr val="15234A"/>
                </a:solidFill>
                <a:latin typeface="Calibri" panose="020F0502020204030204"/>
                <a:cs typeface="Times New Roman" pitchFamily="18" charset="0"/>
              </a:rPr>
              <a:t>Added flexibility on U.S. Agencies investments for Internally managed portfolios: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 Removed list of permitted U.S. government agency debt.</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latin typeface="Calibri" panose="020F0502020204030204"/>
                <a:cs typeface="Times New Roman" pitchFamily="18" charset="0"/>
              </a:rPr>
              <a:t>  Added restrictions on subprime Auto ABS for Int. and Long Duration Portfolios: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  Bank entity issuer only</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  Weighted average life less than two years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  Minimum per issue size of $500 million and minimum of $2 </a:t>
            </a:r>
            <a:r>
              <a:rPr lang="en-US" sz="2400" dirty="0" err="1">
                <a:solidFill>
                  <a:srgbClr val="15234A"/>
                </a:solidFill>
                <a:latin typeface="Calibri" panose="020F0502020204030204"/>
                <a:cs typeface="Times New Roman" pitchFamily="18" charset="0"/>
              </a:rPr>
              <a:t>bln</a:t>
            </a:r>
            <a:r>
              <a:rPr lang="en-US" sz="2400" dirty="0">
                <a:solidFill>
                  <a:srgbClr val="15234A"/>
                </a:solidFill>
                <a:latin typeface="Calibri" panose="020F0502020204030204"/>
                <a:cs typeface="Times New Roman" pitchFamily="18" charset="0"/>
              </a:rPr>
              <a:t> outstanding</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  Limited to sequential pay trusts</a:t>
            </a:r>
          </a:p>
          <a:p>
            <a:pPr lvl="0"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cs typeface="Times New Roman" pitchFamily="18" charset="0"/>
              </a:rPr>
              <a:t>  New benchmark for the Intermediate Portfolio (effective June 1</a:t>
            </a:r>
            <a:r>
              <a:rPr lang="en-US" sz="2400" baseline="30000" dirty="0">
                <a:solidFill>
                  <a:srgbClr val="15234A"/>
                </a:solidFill>
                <a:cs typeface="Times New Roman" pitchFamily="18" charset="0"/>
              </a:rPr>
              <a:t>st</a:t>
            </a:r>
            <a:r>
              <a:rPr lang="en-US" sz="2400" dirty="0">
                <a:solidFill>
                  <a:srgbClr val="15234A"/>
                </a:solidFill>
                <a:cs typeface="Times New Roman" pitchFamily="18" charset="0"/>
              </a:rPr>
              <a:t>)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cs typeface="Times New Roman" pitchFamily="18" charset="0"/>
              </a:rPr>
              <a:t>  New Benchmark:  Bloomberg Barclays US Intermediate </a:t>
            </a:r>
            <a:r>
              <a:rPr lang="en-US" sz="2400" dirty="0" err="1">
                <a:solidFill>
                  <a:srgbClr val="15234A"/>
                </a:solidFill>
                <a:cs typeface="Times New Roman" pitchFamily="18" charset="0"/>
              </a:rPr>
              <a:t>Agg</a:t>
            </a:r>
            <a:endParaRPr lang="en-US" sz="2400" dirty="0">
              <a:solidFill>
                <a:srgbClr val="15234A"/>
              </a:solidFill>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27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99842"/>
            <a:ext cx="9753600" cy="685800"/>
          </a:xfrm>
        </p:spPr>
        <p:txBody>
          <a:bodyPr>
            <a:noAutofit/>
          </a:bodyPr>
          <a:lstStyle/>
          <a:p>
            <a:pPr algn="ctr"/>
            <a:r>
              <a:rPr lang="en-US" b="1" dirty="0">
                <a:cs typeface="Times New Roman" pitchFamily="18" charset="0"/>
              </a:rPr>
              <a:t>CIP Review - Most Relevant Updates (II)</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524000"/>
            <a:ext cx="10744200" cy="6814119"/>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FF0000"/>
                </a:solidFill>
                <a:cs typeface="Times New Roman" pitchFamily="18" charset="0"/>
              </a:rPr>
              <a:t>  </a:t>
            </a:r>
            <a:r>
              <a:rPr lang="en-US" sz="2400" dirty="0">
                <a:cs typeface="Times New Roman" pitchFamily="18" charset="0"/>
              </a:rPr>
              <a:t>Modifications to Article XXII - External Managers</a:t>
            </a:r>
          </a:p>
          <a:p>
            <a:pPr lvl="2"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2"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cs typeface="Times New Roman" pitchFamily="18" charset="0"/>
              </a:rPr>
              <a:t>Reorganized the section to focus on manager reviews, to clarify the use of our ranking system and reduce the punitive measures </a:t>
            </a:r>
          </a:p>
          <a:p>
            <a:pPr lvl="2"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2"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cs typeface="Times New Roman" pitchFamily="18" charset="0"/>
              </a:rPr>
              <a:t>Quantitative Watch List Factors – Clarify that rankings are based on 1 &amp; 3 year periods, reduced the number of offending managers from bottom 4 to bottom 2 managers </a:t>
            </a:r>
          </a:p>
          <a:p>
            <a:pPr lvl="2"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2"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cs typeface="Times New Roman" pitchFamily="18" charset="0"/>
              </a:rPr>
              <a:t>Reduced the factor regarding one year performance to bottom quartile (from bottom half) </a:t>
            </a:r>
          </a:p>
          <a:p>
            <a:pPr lvl="2"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2"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1"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15234A"/>
              </a:solidFill>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97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43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3100" y="750319"/>
            <a:ext cx="8305800" cy="685800"/>
          </a:xfrm>
        </p:spPr>
        <p:txBody>
          <a:bodyPr>
            <a:noAutofit/>
          </a:bodyPr>
          <a:lstStyle/>
          <a:p>
            <a:pPr algn="ctr"/>
            <a:r>
              <a:rPr lang="en-US" b="1" dirty="0">
                <a:cs typeface="Times New Roman" pitchFamily="18" charset="0"/>
              </a:rPr>
              <a:t>Miscellaneous Updates</a:t>
            </a:r>
          </a:p>
        </p:txBody>
      </p:sp>
      <p:sp>
        <p:nvSpPr>
          <p:cNvPr id="6" name="Rectangle 5"/>
          <p:cNvSpPr/>
          <p:nvPr/>
        </p:nvSpPr>
        <p:spPr>
          <a:xfrm>
            <a:off x="952500" y="1788544"/>
            <a:ext cx="10296525" cy="3563998"/>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Staff update:</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Kacy Reddick joined investments team as the new Assistant PM Analyst</a:t>
            </a:r>
          </a:p>
          <a:p>
            <a:pPr marL="457200" marR="0" lvl="1" indent="0" algn="l" defTabSz="914400" rtl="0" eaLnBrk="0" fontAlgn="base" latinLnBrk="0" hangingPunct="0">
              <a:lnSpc>
                <a:spcPct val="100000"/>
              </a:lnSpc>
              <a:spcBef>
                <a:spcPct val="20000"/>
              </a:spcBef>
              <a:spcAft>
                <a:spcPct val="0"/>
              </a:spcAft>
              <a:buClr>
                <a:srgbClr val="666600"/>
              </a:buClr>
              <a:buSzPct val="125000"/>
              <a:buFontTx/>
              <a:buNone/>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Megan promoted to Short Duration Portfolio Manager and</a:t>
            </a:r>
          </a:p>
          <a:p>
            <a:pPr marL="457200" marR="0" lvl="1"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Bill Gilbert joined the investments as the new Liquidity Portfolio Manager.</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21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fld id="{939BA12D-66C8-4ADD-AE22-8C591D475314}" type="slidenum">
              <a:rPr lang="en-US" smtClean="0"/>
              <a:t>21</a:t>
            </a:fld>
            <a:endParaRPr lang="en-US"/>
          </a:p>
        </p:txBody>
      </p:sp>
    </p:spTree>
    <p:extLst>
      <p:ext uri="{BB962C8B-B14F-4D97-AF65-F5344CB8AC3E}">
        <p14:creationId xmlns:p14="http://schemas.microsoft.com/office/powerpoint/2010/main" val="316216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0"/>
            <a:ext cx="8229600" cy="4038600"/>
          </a:xfrm>
          <a:prstGeom prst="rect">
            <a:avLst/>
          </a:prstGeom>
          <a:noFill/>
          <a:ln w="9525">
            <a:noFill/>
            <a:miter lim="800000"/>
            <a:headEnd/>
            <a:tailEnd/>
          </a:ln>
          <a:effectLst/>
        </p:spPr>
        <p:txBody>
          <a:bodyPr lIns="91385" tIns="45693" rIns="91385" bIns="45693"/>
          <a:lstStyle/>
          <a:p>
            <a:pPr marL="742516" lvl="1" indent="-285584" fontAlgn="base">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16" lvl="1" indent="-285584" fontAlgn="base">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01028821"/>
              </p:ext>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$2,087,155,010</a:t>
                      </a:r>
                    </a:p>
                  </a:txBody>
                  <a:tcPr/>
                </a:tc>
                <a:tc>
                  <a:txBody>
                    <a:bodyPr/>
                    <a:lstStyle/>
                    <a:p>
                      <a:pPr algn="r"/>
                      <a:r>
                        <a:rPr lang="en-US" sz="1600" dirty="0">
                          <a:latin typeface="+mn-lt"/>
                          <a:cs typeface="Arial" pitchFamily="34" charset="0"/>
                        </a:rPr>
                        <a:t>$2,132,578,147</a:t>
                      </a:r>
                    </a:p>
                  </a:txBody>
                  <a:tcPr/>
                </a:tc>
                <a:tc>
                  <a:txBody>
                    <a:bodyPr/>
                    <a:lstStyle/>
                    <a:p>
                      <a:pPr algn="r"/>
                      <a:r>
                        <a:rPr lang="en-US" sz="1600" dirty="0">
                          <a:latin typeface="+mn-lt"/>
                          <a:cs typeface="Arial" pitchFamily="34" charset="0"/>
                        </a:rPr>
                        <a:t>102.18%</a:t>
                      </a:r>
                    </a:p>
                  </a:txBody>
                  <a:tcPr/>
                </a:tc>
                <a:tc>
                  <a:txBody>
                    <a:bodyPr/>
                    <a:lstStyle/>
                    <a:p>
                      <a:pPr algn="r"/>
                      <a:r>
                        <a:rPr lang="en-US" sz="1600" dirty="0">
                          <a:latin typeface="+mn-lt"/>
                          <a:cs typeface="Arial" pitchFamily="34" charset="0"/>
                        </a:rPr>
                        <a:t>$2,132,532,956</a:t>
                      </a:r>
                    </a:p>
                  </a:txBody>
                  <a:tcPr/>
                </a:tc>
                <a:tc>
                  <a:txBody>
                    <a:bodyPr/>
                    <a:lstStyle/>
                    <a:p>
                      <a:pPr algn="ctr"/>
                      <a:r>
                        <a:rPr lang="en-US" sz="1600" dirty="0">
                          <a:latin typeface="+mn-lt"/>
                          <a:cs typeface="Arial" pitchFamily="34" charset="0"/>
                        </a:rPr>
                        <a:t>1.0000</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$2,369,219,967</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$2,421,778,087</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102.22%</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$4,456,374,977</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$4,554,356,233</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latin typeface="+mj-lt"/>
                <a:cs typeface="Times New Roman" pitchFamily="18" charset="0"/>
              </a:rPr>
              <a:t>as of March 31, 2019</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fld id="{939BA12D-66C8-4ADD-AE22-8C591D475314}" type="slidenum">
              <a:rPr lang="en-US" smtClean="0"/>
              <a:t>22</a:t>
            </a:fld>
            <a:endParaRPr lang="en-US"/>
          </a:p>
        </p:txBody>
      </p:sp>
    </p:spTree>
    <p:extLst>
      <p:ext uri="{BB962C8B-B14F-4D97-AF65-F5344CB8AC3E}">
        <p14:creationId xmlns:p14="http://schemas.microsoft.com/office/powerpoint/2010/main" val="38604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18744892"/>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fld id="{939BA12D-66C8-4ADD-AE22-8C591D475314}" type="slidenum">
              <a:rPr lang="en-US" smtClean="0"/>
              <a:t>23</a:t>
            </a:fld>
            <a:endParaRPr lang="en-US"/>
          </a:p>
        </p:txBody>
      </p:sp>
    </p:spTree>
    <p:extLst>
      <p:ext uri="{BB962C8B-B14F-4D97-AF65-F5344CB8AC3E}">
        <p14:creationId xmlns:p14="http://schemas.microsoft.com/office/powerpoint/2010/main" val="182233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5326" y="843898"/>
            <a:ext cx="10677524" cy="529702"/>
          </a:xfrm>
        </p:spPr>
        <p:txBody>
          <a:bodyPr>
            <a:noAutofit/>
          </a:bodyPr>
          <a:lstStyle/>
          <a:p>
            <a:r>
              <a:rPr lang="en-US" sz="4000" b="1" dirty="0">
                <a:solidFill>
                  <a:schemeClr val="tx1"/>
                </a:solidFill>
                <a:cs typeface="Times New Roman" pitchFamily="18" charset="0"/>
              </a:rPr>
              <a:t>Cash Collateral Portfolio  - (Securities Lending)</a:t>
            </a:r>
          </a:p>
        </p:txBody>
      </p:sp>
      <p:sp>
        <p:nvSpPr>
          <p:cNvPr id="20" name="TextBox 19"/>
          <p:cNvSpPr txBox="1"/>
          <p:nvPr/>
        </p:nvSpPr>
        <p:spPr>
          <a:xfrm>
            <a:off x="4562475" y="1526657"/>
            <a:ext cx="2667000" cy="307777"/>
          </a:xfrm>
          <a:prstGeom prst="rect">
            <a:avLst/>
          </a:prstGeom>
          <a:noFill/>
        </p:spPr>
        <p:txBody>
          <a:bodyPr wrap="square" rtlCol="0">
            <a:spAutoFit/>
          </a:bodyPr>
          <a:lstStyle/>
          <a:p>
            <a:pPr algn="ctr" eaLnBrk="0" fontAlgn="base" hangingPunct="0">
              <a:spcBef>
                <a:spcPct val="0"/>
              </a:spcBef>
              <a:spcAft>
                <a:spcPct val="0"/>
              </a:spcAft>
              <a:defRPr/>
            </a:pPr>
            <a:r>
              <a:rPr lang="en-US" sz="1400" b="1" dirty="0">
                <a:latin typeface="Times New Roman" pitchFamily="18" charset="0"/>
                <a:cs typeface="Times New Roman" pitchFamily="18" charset="0"/>
              </a:rPr>
              <a:t>As of March 31, 2019</a:t>
            </a:r>
          </a:p>
        </p:txBody>
      </p:sp>
      <p:graphicFrame>
        <p:nvGraphicFramePr>
          <p:cNvPr id="9" name="Table 8"/>
          <p:cNvGraphicFramePr>
            <a:graphicFrameLocks noGrp="1"/>
          </p:cNvGraphicFramePr>
          <p:nvPr>
            <p:extLst>
              <p:ext uri="{D42A27DB-BD31-4B8C-83A1-F6EECF244321}">
                <p14:modId xmlns:p14="http://schemas.microsoft.com/office/powerpoint/2010/main" val="3662360365"/>
              </p:ext>
            </p:extLst>
          </p:nvPr>
        </p:nvGraphicFramePr>
        <p:xfrm>
          <a:off x="800099" y="2137765"/>
          <a:ext cx="4314825" cy="370840"/>
        </p:xfrm>
        <a:graphic>
          <a:graphicData uri="http://schemas.openxmlformats.org/drawingml/2006/table">
            <a:tbl>
              <a:tblPr firstRow="1" bandRow="1">
                <a:tableStyleId>{5C22544A-7EE6-4342-B048-85BDC9FD1C3A}</a:tableStyleId>
              </a:tblPr>
              <a:tblGrid>
                <a:gridCol w="4314825">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Portfolio</a:t>
                      </a:r>
                      <a:r>
                        <a:rPr lang="en-US" sz="1600" baseline="0" dirty="0">
                          <a:solidFill>
                            <a:schemeClr val="bg1"/>
                          </a:solidFill>
                          <a:latin typeface="+mj-lt"/>
                          <a:cs typeface="Times New Roman" pitchFamily="18" charset="0"/>
                        </a:rPr>
                        <a:t> Characteristics</a:t>
                      </a:r>
                      <a:endParaRPr lang="en-US" sz="1600" dirty="0">
                        <a:solidFill>
                          <a:schemeClr val="bg1"/>
                        </a:solidFill>
                        <a:latin typeface="+mj-lt"/>
                        <a:cs typeface="Times New Roman"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800099" y="2661662"/>
            <a:ext cx="4733925" cy="3724096"/>
          </a:xfrm>
          <a:prstGeom prst="rect">
            <a:avLst/>
          </a:prstGeom>
          <a:noFill/>
        </p:spPr>
        <p:txBody>
          <a:bodyPr wrap="square" rtlCol="0">
            <a:spAutoFit/>
          </a:bodyPr>
          <a:lstStyle/>
          <a:p>
            <a:pPr eaLnBrk="0" fontAlgn="base" hangingPunct="0">
              <a:spcBef>
                <a:spcPct val="0"/>
              </a:spcBef>
              <a:spcAft>
                <a:spcPct val="0"/>
              </a:spcAft>
              <a:defRPr/>
            </a:pPr>
            <a:r>
              <a:rPr lang="en-US" sz="1600" b="1" dirty="0">
                <a:latin typeface="+mj-lt"/>
                <a:cs typeface="Times New Roman" pitchFamily="18" charset="0"/>
              </a:rPr>
              <a:t>Total Market Value	   	$2,132.5 million</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NAV		   	1.0000</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Yield </a:t>
            </a:r>
            <a:r>
              <a:rPr lang="en-US" sz="1600" dirty="0">
                <a:latin typeface="+mj-lt"/>
                <a:cs typeface="Times New Roman" pitchFamily="18" charset="0"/>
              </a:rPr>
              <a:t>(360 basis)</a:t>
            </a:r>
            <a:r>
              <a:rPr lang="en-US" sz="1600" b="1" dirty="0">
                <a:latin typeface="+mj-lt"/>
                <a:cs typeface="Times New Roman" pitchFamily="18" charset="0"/>
              </a:rPr>
              <a:t>	   	2.616%</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Overnight Liquidity %	   	57.2%</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Floating Rate Securities %	40.74%</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Wght. Av. Days to Reset	16</a:t>
            </a:r>
          </a:p>
          <a:p>
            <a:pPr eaLnBrk="0" fontAlgn="base" hangingPunct="0">
              <a:spcBef>
                <a:spcPct val="0"/>
              </a:spcBef>
              <a:spcAft>
                <a:spcPct val="0"/>
              </a:spcAft>
              <a:defRPr/>
            </a:pPr>
            <a:endParaRPr lang="en-US" sz="1600" b="1" dirty="0">
              <a:latin typeface="+mj-lt"/>
              <a:cs typeface="Times New Roman" pitchFamily="18" charset="0"/>
            </a:endParaRPr>
          </a:p>
          <a:p>
            <a:pPr eaLnBrk="0" fontAlgn="base" hangingPunct="0">
              <a:spcBef>
                <a:spcPct val="0"/>
              </a:spcBef>
              <a:spcAft>
                <a:spcPct val="0"/>
              </a:spcAft>
              <a:defRPr/>
            </a:pPr>
            <a:r>
              <a:rPr lang="en-US" sz="1600" b="1" dirty="0">
                <a:latin typeface="+mj-lt"/>
                <a:cs typeface="Times New Roman" pitchFamily="18" charset="0"/>
              </a:rPr>
              <a:t>WAM		   	117 days</a:t>
            </a: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r>
              <a:rPr lang="en-US" sz="1400" dirty="0">
                <a:solidFill>
                  <a:srgbClr val="000000"/>
                </a:solidFill>
                <a:latin typeface="Times New Roman" pitchFamily="18" charset="0"/>
                <a:cs typeface="Times New Roman" pitchFamily="18" charset="0"/>
              </a:rPr>
              <a:t>		</a:t>
            </a:r>
          </a:p>
        </p:txBody>
      </p:sp>
      <p:graphicFrame>
        <p:nvGraphicFramePr>
          <p:cNvPr id="16" name="Table 15"/>
          <p:cNvGraphicFramePr>
            <a:graphicFrameLocks noGrp="1"/>
          </p:cNvGraphicFramePr>
          <p:nvPr>
            <p:extLst>
              <p:ext uri="{D42A27DB-BD31-4B8C-83A1-F6EECF244321}">
                <p14:modId xmlns:p14="http://schemas.microsoft.com/office/powerpoint/2010/main" val="3293656342"/>
              </p:ext>
            </p:extLst>
          </p:nvPr>
        </p:nvGraphicFramePr>
        <p:xfrm>
          <a:off x="6991350" y="2137765"/>
          <a:ext cx="4381500" cy="3708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Final Maturity</a:t>
                      </a:r>
                      <a:r>
                        <a:rPr lang="en-US" sz="1600" baseline="0" dirty="0">
                          <a:solidFill>
                            <a:schemeClr val="bg1"/>
                          </a:solidFill>
                          <a:latin typeface="+mj-lt"/>
                          <a:cs typeface="Times New Roman" pitchFamily="18" charset="0"/>
                        </a:rPr>
                        <a:t> Schedule</a:t>
                      </a:r>
                      <a:endParaRPr lang="en-US" sz="1600" dirty="0">
                        <a:solidFill>
                          <a:schemeClr val="bg1"/>
                        </a:solidFill>
                        <a:latin typeface="+mj-lt"/>
                        <a:cs typeface="Times New Roman"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graphicFrame>
        <p:nvGraphicFramePr>
          <p:cNvPr id="12" name="Chart 11"/>
          <p:cNvGraphicFramePr/>
          <p:nvPr>
            <p:extLst>
              <p:ext uri="{D42A27DB-BD31-4B8C-83A1-F6EECF244321}">
                <p14:modId xmlns:p14="http://schemas.microsoft.com/office/powerpoint/2010/main" val="1277490222"/>
              </p:ext>
            </p:extLst>
          </p:nvPr>
        </p:nvGraphicFramePr>
        <p:xfrm>
          <a:off x="6792567" y="2661662"/>
          <a:ext cx="4580283" cy="372409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5E4BA62B-95AD-49ED-882F-F995ED19A054}"/>
              </a:ext>
            </a:extLst>
          </p:cNvPr>
          <p:cNvSpPr>
            <a:spLocks noGrp="1"/>
          </p:cNvSpPr>
          <p:nvPr>
            <p:ph type="sldNum" sz="quarter" idx="4"/>
          </p:nvPr>
        </p:nvSpPr>
        <p:spPr/>
        <p:txBody>
          <a:bodyPr/>
          <a:lstStyle/>
          <a:p>
            <a:fld id="{939BA12D-66C8-4ADD-AE22-8C591D475314}" type="slidenum">
              <a:rPr lang="en-US" smtClean="0"/>
              <a:t>24</a:t>
            </a:fld>
            <a:endParaRPr lang="en-US"/>
          </a:p>
        </p:txBody>
      </p:sp>
    </p:spTree>
    <p:extLst>
      <p:ext uri="{BB962C8B-B14F-4D97-AF65-F5344CB8AC3E}">
        <p14:creationId xmlns:p14="http://schemas.microsoft.com/office/powerpoint/2010/main" val="279023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62099" y="661812"/>
            <a:ext cx="9286875" cy="457200"/>
          </a:xfrm>
        </p:spPr>
        <p:txBody>
          <a:bodyPr>
            <a:noAutofit/>
          </a:bodyPr>
          <a:lstStyle/>
          <a:p>
            <a:r>
              <a:rPr lang="en-US" sz="3600" b="1" dirty="0">
                <a:solidFill>
                  <a:schemeClr val="tx1"/>
                </a:solidFill>
                <a:cs typeface="Times New Roman" pitchFamily="18" charset="0"/>
              </a:rPr>
              <a:t>Cash Collateral Portfolio  -  (Securities Lending)</a:t>
            </a:r>
          </a:p>
        </p:txBody>
      </p:sp>
      <p:sp>
        <p:nvSpPr>
          <p:cNvPr id="20" name="TextBox 19"/>
          <p:cNvSpPr txBox="1"/>
          <p:nvPr/>
        </p:nvSpPr>
        <p:spPr>
          <a:xfrm>
            <a:off x="4363060" y="1284465"/>
            <a:ext cx="2667000" cy="307777"/>
          </a:xfrm>
          <a:prstGeom prst="rect">
            <a:avLst/>
          </a:prstGeom>
          <a:noFill/>
        </p:spPr>
        <p:txBody>
          <a:bodyPr wrap="square" rtlCol="0">
            <a:spAutoFit/>
          </a:bodyPr>
          <a:lstStyle/>
          <a:p>
            <a:pPr algn="ctr" eaLnBrk="0" fontAlgn="base" hangingPunct="0">
              <a:spcBef>
                <a:spcPct val="0"/>
              </a:spcBef>
              <a:spcAft>
                <a:spcPct val="0"/>
              </a:spcAft>
              <a:defRPr/>
            </a:pPr>
            <a:r>
              <a:rPr lang="en-US" sz="1400" b="1" dirty="0">
                <a:latin typeface="Times New Roman" pitchFamily="18" charset="0"/>
                <a:cs typeface="Times New Roman" pitchFamily="18" charset="0"/>
              </a:rPr>
              <a:t>As of March 31, 2019</a:t>
            </a:r>
          </a:p>
        </p:txBody>
      </p:sp>
      <p:graphicFrame>
        <p:nvGraphicFramePr>
          <p:cNvPr id="27" name="Content Placeholder 5"/>
          <p:cNvGraphicFramePr>
            <a:graphicFrameLocks/>
          </p:cNvGraphicFramePr>
          <p:nvPr>
            <p:extLst>
              <p:ext uri="{D42A27DB-BD31-4B8C-83A1-F6EECF244321}">
                <p14:modId xmlns:p14="http://schemas.microsoft.com/office/powerpoint/2010/main" val="2851668586"/>
              </p:ext>
            </p:extLst>
          </p:nvPr>
        </p:nvGraphicFramePr>
        <p:xfrm>
          <a:off x="6934201" y="3721017"/>
          <a:ext cx="4527752" cy="2437312"/>
        </p:xfrm>
        <a:graphic>
          <a:graphicData uri="http://schemas.openxmlformats.org/drawingml/2006/table">
            <a:tbl>
              <a:tblPr firstRow="1" bandRow="1">
                <a:tableStyleId>{5C22544A-7EE6-4342-B048-85BDC9FD1C3A}</a:tableStyleId>
              </a:tblPr>
              <a:tblGrid>
                <a:gridCol w="2023967">
                  <a:extLst>
                    <a:ext uri="{9D8B030D-6E8A-4147-A177-3AD203B41FA5}">
                      <a16:colId xmlns:a16="http://schemas.microsoft.com/office/drawing/2014/main" val="20000"/>
                    </a:ext>
                  </a:extLst>
                </a:gridCol>
                <a:gridCol w="1109227">
                  <a:extLst>
                    <a:ext uri="{9D8B030D-6E8A-4147-A177-3AD203B41FA5}">
                      <a16:colId xmlns:a16="http://schemas.microsoft.com/office/drawing/2014/main" val="20001"/>
                    </a:ext>
                  </a:extLst>
                </a:gridCol>
                <a:gridCol w="1394558">
                  <a:extLst>
                    <a:ext uri="{9D8B030D-6E8A-4147-A177-3AD203B41FA5}">
                      <a16:colId xmlns:a16="http://schemas.microsoft.com/office/drawing/2014/main" val="20002"/>
                    </a:ext>
                  </a:extLst>
                </a:gridCol>
              </a:tblGrid>
              <a:tr h="507837">
                <a:tc>
                  <a:txBody>
                    <a:bodyPr/>
                    <a:lstStyle/>
                    <a:p>
                      <a:pPr algn="ctr"/>
                      <a:r>
                        <a:rPr lang="en-US" sz="1600" b="1" dirty="0">
                          <a:solidFill>
                            <a:schemeClr val="bg1"/>
                          </a:solidFill>
                          <a:latin typeface="+mj-lt"/>
                          <a:cs typeface="Times New Roman" pitchFamily="18" charset="0"/>
                        </a:rPr>
                        <a:t>Top</a:t>
                      </a:r>
                      <a:r>
                        <a:rPr lang="en-US" sz="1600" b="1" baseline="0" dirty="0">
                          <a:solidFill>
                            <a:schemeClr val="bg1"/>
                          </a:solidFill>
                          <a:latin typeface="+mj-lt"/>
                          <a:cs typeface="Times New Roman" pitchFamily="18" charset="0"/>
                        </a:rPr>
                        <a:t> 5 </a:t>
                      </a:r>
                    </a:p>
                    <a:p>
                      <a:pPr algn="ctr"/>
                      <a:r>
                        <a:rPr lang="en-US" sz="1600" b="1" baseline="0" dirty="0">
                          <a:solidFill>
                            <a:schemeClr val="bg1"/>
                          </a:solidFill>
                          <a:latin typeface="+mj-lt"/>
                          <a:cs typeface="Times New Roman" pitchFamily="18" charset="0"/>
                        </a:rPr>
                        <a:t>Corporate Issuers</a:t>
                      </a:r>
                      <a:endParaRPr lang="en-US" sz="1600" b="1" dirty="0">
                        <a:solidFill>
                          <a:schemeClr val="bg1"/>
                        </a:solidFill>
                        <a:latin typeface="+mj-lt"/>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 of Cost</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Rating</a:t>
                      </a:r>
                    </a:p>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(S&amp;P)</a:t>
                      </a:r>
                    </a:p>
                  </a:txBody>
                  <a:tcPr/>
                </a:tc>
                <a:extLst>
                  <a:ext uri="{0D108BD9-81ED-4DB2-BD59-A6C34878D82A}">
                    <a16:rowId xmlns:a16="http://schemas.microsoft.com/office/drawing/2014/main" val="10000"/>
                  </a:ext>
                </a:extLst>
              </a:tr>
              <a:tr h="396240">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dirty="0">
                          <a:latin typeface="+mj-lt"/>
                          <a:cs typeface="Times New Roman" pitchFamily="18" charset="0"/>
                        </a:rPr>
                        <a:t>Bank of Nova Scotia</a:t>
                      </a:r>
                    </a:p>
                  </a:txBody>
                  <a:tcPr/>
                </a:tc>
                <a:tc>
                  <a:txBody>
                    <a:bodyPr/>
                    <a:lstStyle/>
                    <a:p>
                      <a:pPr algn="ctr"/>
                      <a:r>
                        <a:rPr lang="en-US" sz="1200" b="0" dirty="0">
                          <a:latin typeface="+mj-lt"/>
                          <a:cs typeface="Times New Roman" pitchFamily="18" charset="0"/>
                        </a:rPr>
                        <a:t>1.54%</a:t>
                      </a:r>
                    </a:p>
                  </a:txBody>
                  <a:tcPr/>
                </a:tc>
                <a:tc>
                  <a:txBody>
                    <a:bodyPr/>
                    <a:lstStyle/>
                    <a:p>
                      <a:pPr algn="ctr"/>
                      <a:r>
                        <a:rPr lang="en-US" sz="1200" b="0" dirty="0">
                          <a:latin typeface="+mj-lt"/>
                          <a:cs typeface="Times New Roman" pitchFamily="18" charset="0"/>
                        </a:rPr>
                        <a:t>A+</a:t>
                      </a:r>
                    </a:p>
                  </a:txBody>
                  <a:tcPr/>
                </a:tc>
                <a:extLst>
                  <a:ext uri="{0D108BD9-81ED-4DB2-BD59-A6C34878D82A}">
                    <a16:rowId xmlns:a16="http://schemas.microsoft.com/office/drawing/2014/main" val="10001"/>
                  </a:ext>
                </a:extLst>
              </a:tr>
              <a:tr h="36548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kern="1200" dirty="0">
                          <a:solidFill>
                            <a:schemeClr val="dk1"/>
                          </a:solidFill>
                          <a:latin typeface="+mn-lt"/>
                          <a:ea typeface="+mn-ea"/>
                          <a:cs typeface="Times New Roman" pitchFamily="18" charset="0"/>
                        </a:rPr>
                        <a:t>Wal-Mart Inc.</a:t>
                      </a:r>
                    </a:p>
                  </a:txBody>
                  <a:tcPr/>
                </a:tc>
                <a:tc>
                  <a:txBody>
                    <a:bodyPr/>
                    <a:lstStyle/>
                    <a:p>
                      <a:pPr algn="ctr"/>
                      <a:r>
                        <a:rPr lang="en-US" sz="1200" b="0" u="none" dirty="0">
                          <a:latin typeface="+mj-lt"/>
                          <a:cs typeface="Times New Roman" pitchFamily="18" charset="0"/>
                        </a:rPr>
                        <a:t>1.53%</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2"/>
                  </a:ext>
                </a:extLst>
              </a:tr>
              <a:tr h="365488">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200" b="0" u="none" dirty="0">
                          <a:latin typeface="+mj-lt"/>
                          <a:cs typeface="Times New Roman" pitchFamily="18" charset="0"/>
                        </a:rPr>
                        <a:t>Wells Fargo Bank NA</a:t>
                      </a:r>
                    </a:p>
                  </a:txBody>
                  <a:tcPr/>
                </a:tc>
                <a:tc>
                  <a:txBody>
                    <a:bodyPr/>
                    <a:lstStyle/>
                    <a:p>
                      <a:pPr algn="ctr"/>
                      <a:r>
                        <a:rPr lang="en-US" sz="1200" b="0" u="none" dirty="0">
                          <a:latin typeface="+mj-lt"/>
                          <a:cs typeface="Times New Roman" pitchFamily="18" charset="0"/>
                        </a:rPr>
                        <a:t>1.49%</a:t>
                      </a:r>
                    </a:p>
                  </a:txBody>
                  <a:tcPr/>
                </a:tc>
                <a:tc>
                  <a:txBody>
                    <a:bodyPr/>
                    <a:lstStyle/>
                    <a:p>
                      <a:pPr algn="ctr"/>
                      <a:r>
                        <a:rPr lang="en-US" sz="1200" b="0" u="none" dirty="0">
                          <a:latin typeface="+mj-lt"/>
                          <a:cs typeface="Times New Roman" pitchFamily="18" charset="0"/>
                        </a:rPr>
                        <a:t>A+</a:t>
                      </a:r>
                    </a:p>
                  </a:txBody>
                  <a:tcPr/>
                </a:tc>
                <a:extLst>
                  <a:ext uri="{0D108BD9-81ED-4DB2-BD59-A6C34878D82A}">
                    <a16:rowId xmlns:a16="http://schemas.microsoft.com/office/drawing/2014/main" val="10003"/>
                  </a:ext>
                </a:extLst>
              </a:tr>
              <a:tr h="36548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0" u="none" kern="1200" dirty="0">
                          <a:solidFill>
                            <a:schemeClr val="dk1"/>
                          </a:solidFill>
                          <a:latin typeface="+mn-lt"/>
                          <a:ea typeface="+mn-ea"/>
                          <a:cs typeface="Times New Roman" pitchFamily="18" charset="0"/>
                        </a:rPr>
                        <a:t>Cisco Systems Inc.</a:t>
                      </a:r>
                    </a:p>
                  </a:txBody>
                  <a:tcPr/>
                </a:tc>
                <a:tc>
                  <a:txBody>
                    <a:bodyPr/>
                    <a:lstStyle/>
                    <a:p>
                      <a:pPr algn="ctr"/>
                      <a:r>
                        <a:rPr lang="en-US" sz="1200" b="0" u="none" dirty="0">
                          <a:latin typeface="+mj-lt"/>
                          <a:cs typeface="Times New Roman" pitchFamily="18" charset="0"/>
                        </a:rPr>
                        <a:t>1.48%</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4"/>
                  </a:ext>
                </a:extLst>
              </a:tr>
              <a:tr h="365488">
                <a:tc>
                  <a:txBody>
                    <a:bodyPr/>
                    <a:lstStyle/>
                    <a:p>
                      <a:pPr algn="l"/>
                      <a:r>
                        <a:rPr lang="en-US" sz="1200" b="0" u="none" dirty="0">
                          <a:latin typeface="+mj-lt"/>
                          <a:cs typeface="Times New Roman" pitchFamily="18" charset="0"/>
                        </a:rPr>
                        <a:t>Royal Bank of Canada</a:t>
                      </a:r>
                    </a:p>
                  </a:txBody>
                  <a:tcPr/>
                </a:tc>
                <a:tc>
                  <a:txBody>
                    <a:bodyPr/>
                    <a:lstStyle/>
                    <a:p>
                      <a:pPr algn="ctr"/>
                      <a:r>
                        <a:rPr lang="en-US" sz="1200" b="0" u="none" dirty="0">
                          <a:latin typeface="+mj-lt"/>
                          <a:cs typeface="Times New Roman" pitchFamily="18" charset="0"/>
                        </a:rPr>
                        <a:t>1.46%</a:t>
                      </a:r>
                    </a:p>
                  </a:txBody>
                  <a:tcPr/>
                </a:tc>
                <a:tc>
                  <a:txBody>
                    <a:bodyPr/>
                    <a:lstStyle/>
                    <a:p>
                      <a:pPr algn="ctr"/>
                      <a:r>
                        <a:rPr lang="en-US" sz="1200" b="0" u="none" dirty="0">
                          <a:latin typeface="+mj-lt"/>
                          <a:cs typeface="Times New Roman" pitchFamily="18" charset="0"/>
                        </a:rPr>
                        <a:t>AA-</a:t>
                      </a:r>
                    </a:p>
                  </a:txBody>
                  <a:tcPr/>
                </a:tc>
                <a:extLst>
                  <a:ext uri="{0D108BD9-81ED-4DB2-BD59-A6C34878D82A}">
                    <a16:rowId xmlns:a16="http://schemas.microsoft.com/office/drawing/2014/main" val="1000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87547534"/>
              </p:ext>
            </p:extLst>
          </p:nvPr>
        </p:nvGraphicFramePr>
        <p:xfrm>
          <a:off x="647700" y="4175054"/>
          <a:ext cx="3948154" cy="533400"/>
        </p:xfrm>
        <a:graphic>
          <a:graphicData uri="http://schemas.openxmlformats.org/drawingml/2006/table">
            <a:tbl>
              <a:tblPr firstRow="1" bandRow="1">
                <a:tableStyleId>{5C22544A-7EE6-4342-B048-85BDC9FD1C3A}</a:tableStyleId>
              </a:tblPr>
              <a:tblGrid>
                <a:gridCol w="3948154">
                  <a:extLst>
                    <a:ext uri="{9D8B030D-6E8A-4147-A177-3AD203B41FA5}">
                      <a16:colId xmlns:a16="http://schemas.microsoft.com/office/drawing/2014/main" val="20000"/>
                    </a:ext>
                  </a:extLst>
                </a:gridCol>
              </a:tblGrid>
              <a:tr h="533400">
                <a:tc>
                  <a:txBody>
                    <a:bodyPr/>
                    <a:lstStyle/>
                    <a:p>
                      <a:pPr algn="ctr"/>
                      <a:r>
                        <a:rPr lang="en-US" sz="1600" dirty="0">
                          <a:solidFill>
                            <a:schemeClr val="bg1"/>
                          </a:solidFill>
                          <a:latin typeface="+mj-lt"/>
                          <a:cs typeface="Times New Roman" pitchFamily="18" charset="0"/>
                        </a:rPr>
                        <a:t>Corporate</a:t>
                      </a:r>
                      <a:r>
                        <a:rPr lang="en-US" sz="1600" baseline="0" dirty="0">
                          <a:solidFill>
                            <a:schemeClr val="bg1"/>
                          </a:solidFill>
                          <a:latin typeface="+mj-lt"/>
                          <a:cs typeface="Times New Roman" pitchFamily="18" charset="0"/>
                        </a:rPr>
                        <a:t> Exposure by Industry</a:t>
                      </a:r>
                      <a:endParaRPr lang="en-US" sz="16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6" name="TextBox 15"/>
          <p:cNvSpPr txBox="1"/>
          <p:nvPr/>
        </p:nvSpPr>
        <p:spPr>
          <a:xfrm>
            <a:off x="876300" y="4909193"/>
            <a:ext cx="3719554" cy="1292662"/>
          </a:xfrm>
          <a:prstGeom prst="rect">
            <a:avLst/>
          </a:prstGeom>
          <a:noFill/>
        </p:spPr>
        <p:txBody>
          <a:bodyPr wrap="square" rtlCol="0">
            <a:spAutoFit/>
          </a:bodyPr>
          <a:lstStyle/>
          <a:p>
            <a:pPr eaLnBrk="0" fontAlgn="base" hangingPunct="0">
              <a:spcBef>
                <a:spcPct val="0"/>
              </a:spcBef>
              <a:spcAft>
                <a:spcPct val="0"/>
              </a:spcAft>
              <a:defRPr/>
            </a:pPr>
            <a:r>
              <a:rPr lang="en-US" sz="1200" dirty="0">
                <a:solidFill>
                  <a:srgbClr val="000000"/>
                </a:solidFill>
                <a:latin typeface="+mj-lt"/>
                <a:cs typeface="Times New Roman" pitchFamily="18" charset="0"/>
              </a:rPr>
              <a:t>Financials	       14.3%      $304.9 million</a:t>
            </a:r>
          </a:p>
          <a:p>
            <a:pPr eaLnBrk="0" fontAlgn="base" hangingPunct="0">
              <a:spcBef>
                <a:spcPct val="0"/>
              </a:spcBef>
              <a:spcAft>
                <a:spcPct val="0"/>
              </a:spcAft>
              <a:defRPr/>
            </a:pPr>
            <a:endParaRPr lang="en-US" sz="1200" dirty="0">
              <a:solidFill>
                <a:srgbClr val="000000"/>
              </a:solidFill>
              <a:latin typeface="+mj-lt"/>
              <a:cs typeface="Times New Roman" pitchFamily="18" charset="0"/>
            </a:endParaRPr>
          </a:p>
          <a:p>
            <a:pPr eaLnBrk="0" fontAlgn="base" hangingPunct="0">
              <a:spcBef>
                <a:spcPct val="0"/>
              </a:spcBef>
              <a:spcAft>
                <a:spcPct val="0"/>
              </a:spcAft>
              <a:defRPr/>
            </a:pPr>
            <a:r>
              <a:rPr lang="en-US" sz="1200" dirty="0">
                <a:solidFill>
                  <a:srgbClr val="000000"/>
                </a:solidFill>
                <a:latin typeface="+mj-lt"/>
                <a:cs typeface="Times New Roman" pitchFamily="18" charset="0"/>
              </a:rPr>
              <a:t>Non Financials       10.4%      $220.8 million</a:t>
            </a: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defRPr/>
            </a:pPr>
            <a:endParaRPr lang="en-US" sz="14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r>
              <a:rPr lang="en-US" sz="1400" dirty="0">
                <a:solidFill>
                  <a:srgbClr val="000000"/>
                </a:solidFill>
                <a:latin typeface="Times New Roman" pitchFamily="18" charset="0"/>
                <a:cs typeface="Times New Roman" pitchFamily="18" charset="0"/>
              </a:rPr>
              <a:t>		</a:t>
            </a:r>
          </a:p>
        </p:txBody>
      </p:sp>
      <p:graphicFrame>
        <p:nvGraphicFramePr>
          <p:cNvPr id="19" name="Content Placeholder 5"/>
          <p:cNvGraphicFramePr>
            <a:graphicFrameLocks/>
          </p:cNvGraphicFramePr>
          <p:nvPr>
            <p:extLst>
              <p:ext uri="{D42A27DB-BD31-4B8C-83A1-F6EECF244321}">
                <p14:modId xmlns:p14="http://schemas.microsoft.com/office/powerpoint/2010/main" val="1710943869"/>
              </p:ext>
            </p:extLst>
          </p:nvPr>
        </p:nvGraphicFramePr>
        <p:xfrm>
          <a:off x="6934200" y="1284490"/>
          <a:ext cx="4527753" cy="1925065"/>
        </p:xfrm>
        <a:graphic>
          <a:graphicData uri="http://schemas.openxmlformats.org/drawingml/2006/table">
            <a:tbl>
              <a:tblPr firstRow="1" bandRow="1">
                <a:tableStyleId>{5C22544A-7EE6-4342-B048-85BDC9FD1C3A}</a:tableStyleId>
              </a:tblPr>
              <a:tblGrid>
                <a:gridCol w="2023968">
                  <a:extLst>
                    <a:ext uri="{9D8B030D-6E8A-4147-A177-3AD203B41FA5}">
                      <a16:colId xmlns:a16="http://schemas.microsoft.com/office/drawing/2014/main" val="20000"/>
                    </a:ext>
                  </a:extLst>
                </a:gridCol>
                <a:gridCol w="1109227">
                  <a:extLst>
                    <a:ext uri="{9D8B030D-6E8A-4147-A177-3AD203B41FA5}">
                      <a16:colId xmlns:a16="http://schemas.microsoft.com/office/drawing/2014/main" val="20001"/>
                    </a:ext>
                  </a:extLst>
                </a:gridCol>
                <a:gridCol w="1394558">
                  <a:extLst>
                    <a:ext uri="{9D8B030D-6E8A-4147-A177-3AD203B41FA5}">
                      <a16:colId xmlns:a16="http://schemas.microsoft.com/office/drawing/2014/main" val="20002"/>
                    </a:ext>
                  </a:extLst>
                </a:gridCol>
              </a:tblGrid>
              <a:tr h="412890">
                <a:tc>
                  <a:txBody>
                    <a:bodyPr/>
                    <a:lstStyle/>
                    <a:p>
                      <a:pPr algn="ctr"/>
                      <a:r>
                        <a:rPr lang="en-US" sz="1600" b="1" dirty="0">
                          <a:solidFill>
                            <a:schemeClr val="bg1"/>
                          </a:solidFill>
                          <a:latin typeface="+mj-lt"/>
                          <a:cs typeface="Times New Roman" pitchFamily="18" charset="0"/>
                        </a:rPr>
                        <a:t>Credit</a:t>
                      </a:r>
                      <a:r>
                        <a:rPr lang="en-US" sz="1600" b="1" baseline="0" dirty="0">
                          <a:solidFill>
                            <a:schemeClr val="bg1"/>
                          </a:solidFill>
                          <a:latin typeface="+mj-lt"/>
                          <a:cs typeface="Times New Roman" pitchFamily="18" charset="0"/>
                        </a:rPr>
                        <a:t> Quality (S&amp;P)</a:t>
                      </a:r>
                      <a:endParaRPr lang="en-US" sz="1600" b="1" dirty="0">
                        <a:solidFill>
                          <a:schemeClr val="bg1"/>
                        </a:solidFill>
                        <a:latin typeface="+mj-lt"/>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 of Cost</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cs typeface="Times New Roman" pitchFamily="18" charset="0"/>
                        </a:rPr>
                        <a:t>Cost (in mil.)</a:t>
                      </a:r>
                    </a:p>
                  </a:txBody>
                  <a:tcPr/>
                </a:tc>
                <a:extLst>
                  <a:ext uri="{0D108BD9-81ED-4DB2-BD59-A6C34878D82A}">
                    <a16:rowId xmlns:a16="http://schemas.microsoft.com/office/drawing/2014/main" val="10000"/>
                  </a:ext>
                </a:extLst>
              </a:tr>
              <a:tr h="381000">
                <a:tc>
                  <a:txBody>
                    <a:bodyPr/>
                    <a:lstStyle/>
                    <a:p>
                      <a:pPr algn="l"/>
                      <a:r>
                        <a:rPr lang="en-US" sz="1200" b="0" baseline="0" dirty="0">
                          <a:latin typeface="+mj-lt"/>
                          <a:cs typeface="Times New Roman" pitchFamily="18" charset="0"/>
                        </a:rPr>
                        <a:t>U.S. Gov. Sec. and Repo*</a:t>
                      </a:r>
                      <a:endParaRPr lang="en-US" sz="1200" b="0" dirty="0">
                        <a:latin typeface="+mj-lt"/>
                        <a:cs typeface="Times New Roman" pitchFamily="18" charset="0"/>
                      </a:endParaRPr>
                    </a:p>
                  </a:txBody>
                  <a:tcPr/>
                </a:tc>
                <a:tc>
                  <a:txBody>
                    <a:bodyPr/>
                    <a:lstStyle/>
                    <a:p>
                      <a:pPr algn="ctr"/>
                      <a:r>
                        <a:rPr lang="en-US" sz="1200" b="0" dirty="0">
                          <a:latin typeface="+mj-lt"/>
                          <a:cs typeface="Times New Roman" pitchFamily="18" charset="0"/>
                        </a:rPr>
                        <a:t>75.3%</a:t>
                      </a:r>
                    </a:p>
                  </a:txBody>
                  <a:tcPr/>
                </a:tc>
                <a:tc>
                  <a:txBody>
                    <a:bodyPr/>
                    <a:lstStyle/>
                    <a:p>
                      <a:pPr algn="ctr"/>
                      <a:r>
                        <a:rPr lang="en-US" sz="1200" b="0" dirty="0">
                          <a:latin typeface="+mj-lt"/>
                          <a:cs typeface="Times New Roman" pitchFamily="18" charset="0"/>
                        </a:rPr>
                        <a:t>$1,606.5</a:t>
                      </a:r>
                    </a:p>
                  </a:txBody>
                  <a:tcPr/>
                </a:tc>
                <a:extLst>
                  <a:ext uri="{0D108BD9-81ED-4DB2-BD59-A6C34878D82A}">
                    <a16:rowId xmlns:a16="http://schemas.microsoft.com/office/drawing/2014/main" val="10001"/>
                  </a:ext>
                </a:extLst>
              </a:tr>
              <a:tr h="349110">
                <a:tc>
                  <a:txBody>
                    <a:bodyPr/>
                    <a:lstStyle/>
                    <a:p>
                      <a:pPr algn="l"/>
                      <a:r>
                        <a:rPr lang="en-US" sz="1200" b="0" u="none" dirty="0">
                          <a:latin typeface="+mj-lt"/>
                          <a:cs typeface="Times New Roman" pitchFamily="18" charset="0"/>
                        </a:rPr>
                        <a:t>AAA</a:t>
                      </a:r>
                    </a:p>
                  </a:txBody>
                  <a:tcPr/>
                </a:tc>
                <a:tc>
                  <a:txBody>
                    <a:bodyPr/>
                    <a:lstStyle/>
                    <a:p>
                      <a:pPr algn="ctr"/>
                      <a:r>
                        <a:rPr lang="en-US" sz="1200" b="0" u="none" dirty="0">
                          <a:latin typeface="+mj-lt"/>
                          <a:cs typeface="Times New Roman" pitchFamily="18" charset="0"/>
                        </a:rPr>
                        <a:t>0.0%</a:t>
                      </a:r>
                    </a:p>
                  </a:txBody>
                  <a:tcPr/>
                </a:tc>
                <a:tc>
                  <a:txBody>
                    <a:bodyPr/>
                    <a:lstStyle/>
                    <a:p>
                      <a:pPr algn="ctr"/>
                      <a:r>
                        <a:rPr lang="en-US" sz="1200" b="0" u="none" dirty="0">
                          <a:latin typeface="+mj-lt"/>
                          <a:cs typeface="Times New Roman" pitchFamily="18" charset="0"/>
                        </a:rPr>
                        <a:t>$0.0</a:t>
                      </a:r>
                    </a:p>
                  </a:txBody>
                  <a:tcPr/>
                </a:tc>
                <a:extLst>
                  <a:ext uri="{0D108BD9-81ED-4DB2-BD59-A6C34878D82A}">
                    <a16:rowId xmlns:a16="http://schemas.microsoft.com/office/drawing/2014/main" val="10002"/>
                  </a:ext>
                </a:extLst>
              </a:tr>
              <a:tr h="349110">
                <a:tc>
                  <a:txBody>
                    <a:bodyPr/>
                    <a:lstStyle/>
                    <a:p>
                      <a:pPr algn="l"/>
                      <a:r>
                        <a:rPr lang="en-US" sz="1200" b="0" u="none" dirty="0">
                          <a:latin typeface="+mj-lt"/>
                          <a:cs typeface="Times New Roman" pitchFamily="18" charset="0"/>
                        </a:rPr>
                        <a:t>AA</a:t>
                      </a:r>
                    </a:p>
                  </a:txBody>
                  <a:tcPr/>
                </a:tc>
                <a:tc>
                  <a:txBody>
                    <a:bodyPr/>
                    <a:lstStyle/>
                    <a:p>
                      <a:pPr algn="ctr"/>
                      <a:r>
                        <a:rPr lang="en-US" sz="1200" b="0" u="none" dirty="0">
                          <a:latin typeface="+mj-lt"/>
                          <a:cs typeface="Times New Roman" pitchFamily="18" charset="0"/>
                        </a:rPr>
                        <a:t>15.7%</a:t>
                      </a:r>
                    </a:p>
                  </a:txBody>
                  <a:tcPr/>
                </a:tc>
                <a:tc>
                  <a:txBody>
                    <a:bodyPr/>
                    <a:lstStyle/>
                    <a:p>
                      <a:pPr algn="ctr"/>
                      <a:r>
                        <a:rPr lang="en-US" sz="1200" b="0" u="none" dirty="0">
                          <a:latin typeface="+mj-lt"/>
                          <a:cs typeface="Times New Roman" pitchFamily="18" charset="0"/>
                        </a:rPr>
                        <a:t>$335.6</a:t>
                      </a:r>
                    </a:p>
                  </a:txBody>
                  <a:tcPr/>
                </a:tc>
                <a:extLst>
                  <a:ext uri="{0D108BD9-81ED-4DB2-BD59-A6C34878D82A}">
                    <a16:rowId xmlns:a16="http://schemas.microsoft.com/office/drawing/2014/main" val="10003"/>
                  </a:ext>
                </a:extLst>
              </a:tr>
              <a:tr h="432955">
                <a:tc>
                  <a:txBody>
                    <a:bodyPr/>
                    <a:lstStyle/>
                    <a:p>
                      <a:pPr algn="l"/>
                      <a:r>
                        <a:rPr lang="en-US" sz="1200" b="0" u="none" dirty="0">
                          <a:latin typeface="+mj-lt"/>
                          <a:cs typeface="Times New Roman" pitchFamily="18" charset="0"/>
                        </a:rPr>
                        <a:t>A</a:t>
                      </a:r>
                    </a:p>
                  </a:txBody>
                  <a:tcPr/>
                </a:tc>
                <a:tc>
                  <a:txBody>
                    <a:bodyPr/>
                    <a:lstStyle/>
                    <a:p>
                      <a:pPr algn="ctr"/>
                      <a:r>
                        <a:rPr lang="en-US" sz="1200" b="0" u="none" dirty="0">
                          <a:latin typeface="+mj-lt"/>
                          <a:cs typeface="Times New Roman" pitchFamily="18" charset="0"/>
                        </a:rPr>
                        <a:t>8.9%</a:t>
                      </a:r>
                    </a:p>
                  </a:txBody>
                  <a:tcPr/>
                </a:tc>
                <a:tc>
                  <a:txBody>
                    <a:bodyPr/>
                    <a:lstStyle/>
                    <a:p>
                      <a:pPr algn="ctr"/>
                      <a:r>
                        <a:rPr lang="en-US" sz="1200" b="0" u="none" dirty="0">
                          <a:latin typeface="+mj-lt"/>
                          <a:cs typeface="Times New Roman" pitchFamily="18" charset="0"/>
                        </a:rPr>
                        <a:t>$190.2</a:t>
                      </a:r>
                    </a:p>
                  </a:txBody>
                  <a:tcPr/>
                </a:tc>
                <a:extLst>
                  <a:ext uri="{0D108BD9-81ED-4DB2-BD59-A6C34878D82A}">
                    <a16:rowId xmlns:a16="http://schemas.microsoft.com/office/drawing/2014/main" val="10004"/>
                  </a:ext>
                </a:extLst>
              </a:tr>
            </a:tbl>
          </a:graphicData>
        </a:graphic>
      </p:graphicFrame>
      <p:sp>
        <p:nvSpPr>
          <p:cNvPr id="21" name="TextBox 20"/>
          <p:cNvSpPr txBox="1"/>
          <p:nvPr/>
        </p:nvSpPr>
        <p:spPr>
          <a:xfrm>
            <a:off x="6934200" y="3331945"/>
            <a:ext cx="3200400" cy="276999"/>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a:t>
            </a:r>
            <a:r>
              <a:rPr lang="en-US" sz="1200" dirty="0">
                <a:solidFill>
                  <a:srgbClr val="000000"/>
                </a:solidFill>
                <a:latin typeface="+mj-lt"/>
                <a:cs typeface="Times New Roman" pitchFamily="18" charset="0"/>
              </a:rPr>
              <a:t>Repo collateral: U.S. Gov. Securities. </a:t>
            </a:r>
          </a:p>
        </p:txBody>
      </p:sp>
      <p:graphicFrame>
        <p:nvGraphicFramePr>
          <p:cNvPr id="22" name="Table 21"/>
          <p:cNvGraphicFramePr>
            <a:graphicFrameLocks noGrp="1"/>
          </p:cNvGraphicFramePr>
          <p:nvPr>
            <p:extLst>
              <p:ext uri="{D42A27DB-BD31-4B8C-83A1-F6EECF244321}">
                <p14:modId xmlns:p14="http://schemas.microsoft.com/office/powerpoint/2010/main" val="2111130750"/>
              </p:ext>
            </p:extLst>
          </p:nvPr>
        </p:nvGraphicFramePr>
        <p:xfrm>
          <a:off x="647700" y="1269420"/>
          <a:ext cx="3948154" cy="370840"/>
        </p:xfrm>
        <a:graphic>
          <a:graphicData uri="http://schemas.openxmlformats.org/drawingml/2006/table">
            <a:tbl>
              <a:tblPr firstRow="1" bandRow="1">
                <a:tableStyleId>{5C22544A-7EE6-4342-B048-85BDC9FD1C3A}</a:tableStyleId>
              </a:tblPr>
              <a:tblGrid>
                <a:gridCol w="3948154">
                  <a:extLst>
                    <a:ext uri="{9D8B030D-6E8A-4147-A177-3AD203B41FA5}">
                      <a16:colId xmlns:a16="http://schemas.microsoft.com/office/drawing/2014/main" val="20000"/>
                    </a:ext>
                  </a:extLst>
                </a:gridCol>
              </a:tblGrid>
              <a:tr h="370840">
                <a:tc>
                  <a:txBody>
                    <a:bodyPr/>
                    <a:lstStyle/>
                    <a:p>
                      <a:pPr algn="ctr"/>
                      <a:r>
                        <a:rPr lang="en-US" sz="1600" dirty="0">
                          <a:solidFill>
                            <a:schemeClr val="bg1"/>
                          </a:solidFill>
                          <a:latin typeface="+mj-lt"/>
                          <a:cs typeface="Times New Roman" pitchFamily="18" charset="0"/>
                        </a:rPr>
                        <a:t>Asset Class</a:t>
                      </a:r>
                    </a:p>
                  </a:txBody>
                  <a:tcPr/>
                </a:tc>
                <a:extLst>
                  <a:ext uri="{0D108BD9-81ED-4DB2-BD59-A6C34878D82A}">
                    <a16:rowId xmlns:a16="http://schemas.microsoft.com/office/drawing/2014/main" val="10000"/>
                  </a:ext>
                </a:extLst>
              </a:tr>
            </a:tbl>
          </a:graphicData>
        </a:graphic>
      </p:graphicFrame>
      <p:graphicFrame>
        <p:nvGraphicFramePr>
          <p:cNvPr id="12" name="Chart 11"/>
          <p:cNvGraphicFramePr/>
          <p:nvPr>
            <p:extLst>
              <p:ext uri="{D42A27DB-BD31-4B8C-83A1-F6EECF244321}">
                <p14:modId xmlns:p14="http://schemas.microsoft.com/office/powerpoint/2010/main" val="2542288478"/>
              </p:ext>
            </p:extLst>
          </p:nvPr>
        </p:nvGraphicFramePr>
        <p:xfrm>
          <a:off x="533400" y="1688457"/>
          <a:ext cx="4062454"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7FE6E5ED-D3CD-4E57-B346-032BDBAE45D7}"/>
              </a:ext>
            </a:extLst>
          </p:cNvPr>
          <p:cNvSpPr>
            <a:spLocks noGrp="1"/>
          </p:cNvSpPr>
          <p:nvPr>
            <p:ph type="sldNum" sz="quarter" idx="4"/>
          </p:nvPr>
        </p:nvSpPr>
        <p:spPr/>
        <p:txBody>
          <a:bodyPr/>
          <a:lstStyle/>
          <a:p>
            <a:fld id="{939BA12D-66C8-4ADD-AE22-8C591D475314}" type="slidenum">
              <a:rPr lang="en-US" smtClean="0"/>
              <a:t>25</a:t>
            </a:fld>
            <a:endParaRPr lang="en-US"/>
          </a:p>
        </p:txBody>
      </p:sp>
    </p:spTree>
    <p:extLst>
      <p:ext uri="{BB962C8B-B14F-4D97-AF65-F5344CB8AC3E}">
        <p14:creationId xmlns:p14="http://schemas.microsoft.com/office/powerpoint/2010/main" val="367098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26</a:t>
            </a:fld>
            <a:endParaRPr lang="en-US"/>
          </a:p>
        </p:txBody>
      </p:sp>
    </p:spTree>
    <p:extLst>
      <p:ext uri="{BB962C8B-B14F-4D97-AF65-F5344CB8AC3E}">
        <p14:creationId xmlns:p14="http://schemas.microsoft.com/office/powerpoint/2010/main" val="1948684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133600" y="563147"/>
            <a:ext cx="8305800" cy="457200"/>
          </a:xfrm>
        </p:spPr>
        <p:txBody>
          <a:bodyPr>
            <a:normAutofit/>
          </a:bodyPr>
          <a:lstStyle/>
          <a:p>
            <a:r>
              <a:rPr lang="en-US" sz="2000" b="1" dirty="0">
                <a:solidFill>
                  <a:schemeClr val="accent1"/>
                </a:solidFill>
                <a:cs typeface="Times New Roman" pitchFamily="18" charset="0"/>
              </a:rPr>
              <a:t>Brief Fixed Income Market Review </a:t>
            </a:r>
          </a:p>
        </p:txBody>
      </p:sp>
      <p:sp>
        <p:nvSpPr>
          <p:cNvPr id="12" name="TextBox 11"/>
          <p:cNvSpPr txBox="1"/>
          <p:nvPr/>
        </p:nvSpPr>
        <p:spPr>
          <a:xfrm>
            <a:off x="4418937" y="1051961"/>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b="1" dirty="0">
                <a:latin typeface="+mj-lt"/>
                <a:cs typeface="Times New Roman" pitchFamily="18" charset="0"/>
              </a:rPr>
              <a:t>Q4 - 18 </a:t>
            </a:r>
            <a:r>
              <a:rPr lang="en-US" sz="1600" b="1" dirty="0">
                <a:cs typeface="Times New Roman" pitchFamily="18" charset="0"/>
              </a:rPr>
              <a:t>&amp; Q1 - </a:t>
            </a:r>
            <a:r>
              <a:rPr lang="en-US" sz="1600" b="1" dirty="0">
                <a:latin typeface="+mj-lt"/>
                <a:cs typeface="Times New Roman" pitchFamily="18" charset="0"/>
              </a:rPr>
              <a:t>19</a:t>
            </a:r>
          </a:p>
        </p:txBody>
      </p:sp>
      <p:sp>
        <p:nvSpPr>
          <p:cNvPr id="5" name="TextBox 4"/>
          <p:cNvSpPr txBox="1"/>
          <p:nvPr/>
        </p:nvSpPr>
        <p:spPr>
          <a:xfrm>
            <a:off x="4418937" y="3332981"/>
            <a:ext cx="31242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latin typeface="+mj-lt"/>
                <a:cs typeface="Times New Roman" pitchFamily="18" charset="0"/>
              </a:rPr>
              <a:t>HIGHLIGHTS:</a:t>
            </a:r>
          </a:p>
        </p:txBody>
      </p:sp>
      <p:graphicFrame>
        <p:nvGraphicFramePr>
          <p:cNvPr id="8" name="Table 7"/>
          <p:cNvGraphicFramePr>
            <a:graphicFrameLocks noGrp="1"/>
          </p:cNvGraphicFramePr>
          <p:nvPr>
            <p:extLst>
              <p:ext uri="{D42A27DB-BD31-4B8C-83A1-F6EECF244321}">
                <p14:modId xmlns:p14="http://schemas.microsoft.com/office/powerpoint/2010/main" val="866925740"/>
              </p:ext>
            </p:extLst>
          </p:nvPr>
        </p:nvGraphicFramePr>
        <p:xfrm>
          <a:off x="7251590" y="1119113"/>
          <a:ext cx="4102210" cy="2485439"/>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467674">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09/30/2018</a:t>
                      </a:r>
                    </a:p>
                  </a:txBody>
                  <a:tcPr/>
                </a:tc>
                <a:tc>
                  <a:txBody>
                    <a:bodyPr/>
                    <a:lstStyle/>
                    <a:p>
                      <a:pPr algn="ctr"/>
                      <a:r>
                        <a:rPr lang="en-US" sz="1200" dirty="0">
                          <a:solidFill>
                            <a:schemeClr val="bg1"/>
                          </a:solidFill>
                          <a:latin typeface="+mj-lt"/>
                          <a:cs typeface="Times New Roman" pitchFamily="18" charset="0"/>
                        </a:rPr>
                        <a:t>03/31/2019</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11782">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47</a:t>
                      </a:r>
                    </a:p>
                  </a:txBody>
                  <a:tcPr/>
                </a:tc>
                <a:tc>
                  <a:txBody>
                    <a:bodyPr/>
                    <a:lstStyle/>
                    <a:p>
                      <a:pPr algn="ctr"/>
                      <a:r>
                        <a:rPr lang="en-US" sz="1200" dirty="0">
                          <a:latin typeface="+mj-lt"/>
                          <a:cs typeface="Times New Roman" pitchFamily="18" charset="0"/>
                        </a:rPr>
                        <a:t>55</a:t>
                      </a:r>
                    </a:p>
                  </a:txBody>
                  <a:tcPr/>
                </a:tc>
                <a:tc>
                  <a:txBody>
                    <a:bodyPr/>
                    <a:lstStyle/>
                    <a:p>
                      <a:pPr algn="ctr"/>
                      <a:r>
                        <a:rPr lang="en-US" sz="1200" b="1" dirty="0">
                          <a:latin typeface="+mj-lt"/>
                          <a:cs typeface="Times New Roman" pitchFamily="18" charset="0"/>
                        </a:rPr>
                        <a:t>+8</a:t>
                      </a:r>
                    </a:p>
                  </a:txBody>
                  <a:tcPr/>
                </a:tc>
                <a:extLst>
                  <a:ext uri="{0D108BD9-81ED-4DB2-BD59-A6C34878D82A}">
                    <a16:rowId xmlns:a16="http://schemas.microsoft.com/office/drawing/2014/main" val="10001"/>
                  </a:ext>
                </a:extLst>
              </a:tr>
              <a:tr h="363543">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106</a:t>
                      </a:r>
                    </a:p>
                  </a:txBody>
                  <a:tcPr/>
                </a:tc>
                <a:tc>
                  <a:txBody>
                    <a:bodyPr/>
                    <a:lstStyle/>
                    <a:p>
                      <a:pPr algn="ctr"/>
                      <a:r>
                        <a:rPr lang="en-US" sz="1200" dirty="0">
                          <a:latin typeface="+mj-lt"/>
                          <a:cs typeface="Times New Roman" pitchFamily="18" charset="0"/>
                        </a:rPr>
                        <a:t>119</a:t>
                      </a:r>
                    </a:p>
                  </a:txBody>
                  <a:tcPr/>
                </a:tc>
                <a:tc>
                  <a:txBody>
                    <a:bodyPr/>
                    <a:lstStyle/>
                    <a:p>
                      <a:pPr algn="ctr"/>
                      <a:r>
                        <a:rPr lang="en-US" sz="1200" b="1" dirty="0">
                          <a:latin typeface="+mj-lt"/>
                          <a:cs typeface="Times New Roman" pitchFamily="18" charset="0"/>
                        </a:rPr>
                        <a:t>+13</a:t>
                      </a:r>
                    </a:p>
                  </a:txBody>
                  <a:tcPr/>
                </a:tc>
                <a:extLst>
                  <a:ext uri="{0D108BD9-81ED-4DB2-BD59-A6C34878D82A}">
                    <a16:rowId xmlns:a16="http://schemas.microsoft.com/office/drawing/2014/main" val="10002"/>
                  </a:ext>
                </a:extLst>
              </a:tr>
              <a:tr h="327879">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algn="ctr"/>
                      <a:r>
                        <a:rPr lang="en-US" sz="1200" dirty="0">
                          <a:latin typeface="+mj-lt"/>
                          <a:cs typeface="Times New Roman" pitchFamily="18" charset="0"/>
                        </a:rPr>
                        <a:t>316</a:t>
                      </a:r>
                    </a:p>
                  </a:txBody>
                  <a:tcPr/>
                </a:tc>
                <a:tc>
                  <a:txBody>
                    <a:bodyPr/>
                    <a:lstStyle/>
                    <a:p>
                      <a:pPr algn="ctr"/>
                      <a:r>
                        <a:rPr lang="en-US" sz="1200" dirty="0">
                          <a:latin typeface="+mj-lt"/>
                          <a:cs typeface="Times New Roman" pitchFamily="18" charset="0"/>
                        </a:rPr>
                        <a:t>391</a:t>
                      </a:r>
                    </a:p>
                  </a:txBody>
                  <a:tcPr/>
                </a:tc>
                <a:tc>
                  <a:txBody>
                    <a:bodyPr/>
                    <a:lstStyle/>
                    <a:p>
                      <a:pPr algn="ctr"/>
                      <a:r>
                        <a:rPr lang="en-US" sz="1200" b="1" dirty="0">
                          <a:latin typeface="+mj-lt"/>
                          <a:cs typeface="Times New Roman" pitchFamily="18" charset="0"/>
                        </a:rPr>
                        <a:t>+75</a:t>
                      </a:r>
                    </a:p>
                  </a:txBody>
                  <a:tcPr/>
                </a:tc>
                <a:extLst>
                  <a:ext uri="{0D108BD9-81ED-4DB2-BD59-A6C34878D82A}">
                    <a16:rowId xmlns:a16="http://schemas.microsoft.com/office/drawing/2014/main" val="10003"/>
                  </a:ext>
                </a:extLst>
              </a:tr>
              <a:tr h="338187">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28</a:t>
                      </a:r>
                    </a:p>
                  </a:txBody>
                  <a:tcPr/>
                </a:tc>
                <a:tc>
                  <a:txBody>
                    <a:bodyPr/>
                    <a:lstStyle/>
                    <a:p>
                      <a:pPr algn="ctr"/>
                      <a:r>
                        <a:rPr lang="en-US" sz="1200" dirty="0">
                          <a:latin typeface="+mj-lt"/>
                          <a:cs typeface="Times New Roman" pitchFamily="18" charset="0"/>
                        </a:rPr>
                        <a:t>35</a:t>
                      </a:r>
                    </a:p>
                  </a:txBody>
                  <a:tcPr/>
                </a:tc>
                <a:tc>
                  <a:txBody>
                    <a:bodyPr/>
                    <a:lstStyle/>
                    <a:p>
                      <a:pPr algn="ctr"/>
                      <a:r>
                        <a:rPr lang="en-US" sz="1200" b="1" dirty="0">
                          <a:latin typeface="+mj-lt"/>
                          <a:cs typeface="Times New Roman" pitchFamily="18" charset="0"/>
                        </a:rPr>
                        <a:t>+7</a:t>
                      </a:r>
                    </a:p>
                  </a:txBody>
                  <a:tcPr/>
                </a:tc>
                <a:extLst>
                  <a:ext uri="{0D108BD9-81ED-4DB2-BD59-A6C34878D82A}">
                    <a16:rowId xmlns:a16="http://schemas.microsoft.com/office/drawing/2014/main" val="10004"/>
                  </a:ext>
                </a:extLst>
              </a:tr>
              <a:tr h="338187">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38</a:t>
                      </a:r>
                    </a:p>
                  </a:txBody>
                  <a:tcPr/>
                </a:tc>
                <a:tc>
                  <a:txBody>
                    <a:bodyPr/>
                    <a:lstStyle/>
                    <a:p>
                      <a:pPr algn="ctr"/>
                      <a:r>
                        <a:rPr lang="en-US" sz="1200" dirty="0">
                          <a:latin typeface="+mj-lt"/>
                          <a:cs typeface="Times New Roman" pitchFamily="18" charset="0"/>
                        </a:rPr>
                        <a:t>39</a:t>
                      </a:r>
                    </a:p>
                  </a:txBody>
                  <a:tcPr/>
                </a:tc>
                <a:tc>
                  <a:txBody>
                    <a:bodyPr/>
                    <a:lstStyle/>
                    <a:p>
                      <a:pPr algn="ctr"/>
                      <a:r>
                        <a:rPr lang="en-US" sz="1200" b="1" dirty="0">
                          <a:latin typeface="+mj-lt"/>
                          <a:cs typeface="Times New Roman" pitchFamily="18" charset="0"/>
                        </a:rPr>
                        <a:t>+1</a:t>
                      </a:r>
                    </a:p>
                  </a:txBody>
                  <a:tcPr/>
                </a:tc>
                <a:extLst>
                  <a:ext uri="{0D108BD9-81ED-4DB2-BD59-A6C34878D82A}">
                    <a16:rowId xmlns:a16="http://schemas.microsoft.com/office/drawing/2014/main" val="10005"/>
                  </a:ext>
                </a:extLst>
              </a:tr>
              <a:tr h="338187">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60</a:t>
                      </a:r>
                    </a:p>
                  </a:txBody>
                  <a:tcPr/>
                </a:tc>
                <a:tc>
                  <a:txBody>
                    <a:bodyPr/>
                    <a:lstStyle/>
                    <a:p>
                      <a:pPr algn="ctr"/>
                      <a:r>
                        <a:rPr lang="en-US" sz="1200" dirty="0">
                          <a:latin typeface="+mj-lt"/>
                          <a:cs typeface="Times New Roman" pitchFamily="18" charset="0"/>
                        </a:rPr>
                        <a:t>69</a:t>
                      </a:r>
                    </a:p>
                  </a:txBody>
                  <a:tcPr/>
                </a:tc>
                <a:tc>
                  <a:txBody>
                    <a:bodyPr/>
                    <a:lstStyle/>
                    <a:p>
                      <a:pPr algn="ctr"/>
                      <a:r>
                        <a:rPr lang="en-US" sz="1200" b="1" dirty="0">
                          <a:latin typeface="+mj-lt"/>
                          <a:cs typeface="Times New Roman" pitchFamily="18" charset="0"/>
                        </a:rPr>
                        <a:t>+9</a:t>
                      </a:r>
                    </a:p>
                  </a:txBody>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4027120"/>
              </p:ext>
            </p:extLst>
          </p:nvPr>
        </p:nvGraphicFramePr>
        <p:xfrm>
          <a:off x="777479" y="1111508"/>
          <a:ext cx="3962400" cy="2518959"/>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480039">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9/30/2018</a:t>
                      </a:r>
                    </a:p>
                  </a:txBody>
                  <a:tcPr/>
                </a:tc>
                <a:tc>
                  <a:txBody>
                    <a:bodyPr/>
                    <a:lstStyle/>
                    <a:p>
                      <a:pPr algn="ctr"/>
                      <a:r>
                        <a:rPr lang="en-US" sz="1200" dirty="0">
                          <a:solidFill>
                            <a:schemeClr val="bg1"/>
                          </a:solidFill>
                          <a:latin typeface="+mj-lt"/>
                          <a:cs typeface="Times New Roman" pitchFamily="18" charset="0"/>
                        </a:rPr>
                        <a:t>3/31/2019</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434361">
                <a:tc>
                  <a:txBody>
                    <a:bodyPr/>
                    <a:lstStyle/>
                    <a:p>
                      <a:pPr algn="ctr"/>
                      <a:r>
                        <a:rPr lang="en-US" sz="1200" b="1" dirty="0">
                          <a:latin typeface="+mj-lt"/>
                          <a:cs typeface="Times New Roman" pitchFamily="18" charset="0"/>
                        </a:rPr>
                        <a:t>3-month T-Bill</a:t>
                      </a:r>
                    </a:p>
                  </a:txBody>
                  <a:tcPr/>
                </a:tc>
                <a:tc>
                  <a:txBody>
                    <a:bodyPr/>
                    <a:lstStyle/>
                    <a:p>
                      <a:pPr algn="ctr"/>
                      <a:r>
                        <a:rPr lang="en-US" sz="1200" dirty="0">
                          <a:latin typeface="+mj-lt"/>
                          <a:cs typeface="Times New Roman" pitchFamily="18" charset="0"/>
                        </a:rPr>
                        <a:t>2.196%</a:t>
                      </a:r>
                    </a:p>
                  </a:txBody>
                  <a:tcPr/>
                </a:tc>
                <a:tc>
                  <a:txBody>
                    <a:bodyPr/>
                    <a:lstStyle/>
                    <a:p>
                      <a:pPr algn="ctr"/>
                      <a:r>
                        <a:rPr lang="en-US" sz="1200" dirty="0">
                          <a:latin typeface="+mj-lt"/>
                          <a:cs typeface="Times New Roman" pitchFamily="18" charset="0"/>
                        </a:rPr>
                        <a:t>2.381%</a:t>
                      </a:r>
                    </a:p>
                  </a:txBody>
                  <a:tcPr/>
                </a:tc>
                <a:tc>
                  <a:txBody>
                    <a:bodyPr/>
                    <a:lstStyle/>
                    <a:p>
                      <a:pPr algn="ctr"/>
                      <a:r>
                        <a:rPr lang="en-US" sz="1200" b="1" dirty="0">
                          <a:latin typeface="+mj-lt"/>
                          <a:cs typeface="Times New Roman" pitchFamily="18" charset="0"/>
                        </a:rPr>
                        <a:t>+18.4</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425640">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2.819%</a:t>
                      </a:r>
                    </a:p>
                  </a:txBody>
                  <a:tcPr/>
                </a:tc>
                <a:tc>
                  <a:txBody>
                    <a:bodyPr/>
                    <a:lstStyle/>
                    <a:p>
                      <a:pPr algn="ctr"/>
                      <a:r>
                        <a:rPr lang="en-US" sz="1200" dirty="0">
                          <a:latin typeface="+mj-lt"/>
                          <a:cs typeface="Times New Roman" pitchFamily="18" charset="0"/>
                        </a:rPr>
                        <a:t>2.260%</a:t>
                      </a:r>
                    </a:p>
                  </a:txBody>
                  <a:tcPr/>
                </a:tc>
                <a:tc>
                  <a:txBody>
                    <a:bodyPr/>
                    <a:lstStyle/>
                    <a:p>
                      <a:pPr algn="ctr"/>
                      <a:r>
                        <a:rPr lang="en-US" sz="1200" b="1" dirty="0">
                          <a:latin typeface="+mj-lt"/>
                          <a:cs typeface="Times New Roman" pitchFamily="18" charset="0"/>
                        </a:rPr>
                        <a:t>-55.9 b.p.</a:t>
                      </a:r>
                    </a:p>
                  </a:txBody>
                  <a:tcPr/>
                </a:tc>
                <a:extLst>
                  <a:ext uri="{0D108BD9-81ED-4DB2-BD59-A6C34878D82A}">
                    <a16:rowId xmlns:a16="http://schemas.microsoft.com/office/drawing/2014/main" val="10002"/>
                  </a:ext>
                </a:extLst>
              </a:tr>
              <a:tr h="42827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2.953%</a:t>
                      </a:r>
                    </a:p>
                  </a:txBody>
                  <a:tcPr/>
                </a:tc>
                <a:tc>
                  <a:txBody>
                    <a:bodyPr/>
                    <a:lstStyle/>
                    <a:p>
                      <a:pPr algn="ctr"/>
                      <a:r>
                        <a:rPr lang="en-US" sz="1200" dirty="0">
                          <a:latin typeface="+mj-lt"/>
                          <a:cs typeface="Times New Roman" pitchFamily="18" charset="0"/>
                        </a:rPr>
                        <a:t>2.233%</a:t>
                      </a:r>
                    </a:p>
                  </a:txBody>
                  <a:tcPr/>
                </a:tc>
                <a:tc>
                  <a:txBody>
                    <a:bodyPr/>
                    <a:lstStyle/>
                    <a:p>
                      <a:pPr algn="ctr"/>
                      <a:r>
                        <a:rPr lang="en-US" sz="1200" b="1" dirty="0">
                          <a:latin typeface="+mj-lt"/>
                          <a:cs typeface="Times New Roman" pitchFamily="18" charset="0"/>
                        </a:rPr>
                        <a:t>-72.0 b.p.</a:t>
                      </a:r>
                    </a:p>
                  </a:txBody>
                  <a:tcPr/>
                </a:tc>
                <a:extLst>
                  <a:ext uri="{0D108BD9-81ED-4DB2-BD59-A6C34878D82A}">
                    <a16:rowId xmlns:a16="http://schemas.microsoft.com/office/drawing/2014/main" val="10003"/>
                  </a:ext>
                </a:extLst>
              </a:tr>
              <a:tr h="362382">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3.061%</a:t>
                      </a:r>
                    </a:p>
                  </a:txBody>
                  <a:tcPr/>
                </a:tc>
                <a:tc>
                  <a:txBody>
                    <a:bodyPr/>
                    <a:lstStyle/>
                    <a:p>
                      <a:pPr algn="ctr"/>
                      <a:r>
                        <a:rPr lang="en-US" sz="1200" dirty="0">
                          <a:latin typeface="+mj-lt"/>
                          <a:cs typeface="Times New Roman" pitchFamily="18" charset="0"/>
                        </a:rPr>
                        <a:t>2.405%</a:t>
                      </a:r>
                    </a:p>
                  </a:txBody>
                  <a:tcPr/>
                </a:tc>
                <a:tc>
                  <a:txBody>
                    <a:bodyPr/>
                    <a:lstStyle/>
                    <a:p>
                      <a:pPr algn="ctr"/>
                      <a:r>
                        <a:rPr lang="en-US" sz="1200" b="1" dirty="0">
                          <a:latin typeface="+mj-lt"/>
                          <a:cs typeface="Times New Roman" pitchFamily="18" charset="0"/>
                        </a:rPr>
                        <a:t>-65.6 b.p.</a:t>
                      </a:r>
                    </a:p>
                  </a:txBody>
                  <a:tcPr/>
                </a:tc>
                <a:extLst>
                  <a:ext uri="{0D108BD9-81ED-4DB2-BD59-A6C34878D82A}">
                    <a16:rowId xmlns:a16="http://schemas.microsoft.com/office/drawing/2014/main" val="10004"/>
                  </a:ext>
                </a:extLst>
              </a:tr>
              <a:tr h="388267">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3.206%</a:t>
                      </a:r>
                    </a:p>
                  </a:txBody>
                  <a:tcPr/>
                </a:tc>
                <a:tc>
                  <a:txBody>
                    <a:bodyPr/>
                    <a:lstStyle/>
                    <a:p>
                      <a:pPr algn="ctr"/>
                      <a:r>
                        <a:rPr lang="en-US" sz="1200" dirty="0">
                          <a:latin typeface="+mj-lt"/>
                          <a:cs typeface="Times New Roman" pitchFamily="18" charset="0"/>
                        </a:rPr>
                        <a:t>2.814%</a:t>
                      </a:r>
                    </a:p>
                  </a:txBody>
                  <a:tcPr/>
                </a:tc>
                <a:tc>
                  <a:txBody>
                    <a:bodyPr/>
                    <a:lstStyle/>
                    <a:p>
                      <a:pPr algn="ctr"/>
                      <a:r>
                        <a:rPr lang="en-US" sz="1200" b="1" dirty="0">
                          <a:latin typeface="+mj-lt"/>
                          <a:cs typeface="Times New Roman" pitchFamily="18" charset="0"/>
                        </a:rPr>
                        <a:t>-39.1 b.p.</a:t>
                      </a:r>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8873634" y="3572513"/>
            <a:ext cx="2480166" cy="261610"/>
          </a:xfrm>
          <a:prstGeom prst="rect">
            <a:avLst/>
          </a:prstGeom>
        </p:spPr>
        <p:txBody>
          <a:bodyPr wrap="none">
            <a:spAutoFit/>
          </a:bodyPr>
          <a:lstStyle/>
          <a:p>
            <a:pPr algn="ctr" eaLnBrk="0" fontAlgn="base" hangingPunct="0">
              <a:spcBef>
                <a:spcPct val="0"/>
              </a:spcBef>
              <a:spcAft>
                <a:spcPct val="0"/>
              </a:spcAft>
              <a:defRPr/>
            </a:pPr>
            <a:r>
              <a:rPr lang="en-US" sz="1100" dirty="0">
                <a:solidFill>
                  <a:srgbClr val="000000"/>
                </a:solidFill>
                <a:latin typeface="Times New Roman" pitchFamily="18" charset="0"/>
                <a:cs typeface="Times New Roman" pitchFamily="18" charset="0"/>
              </a:rPr>
              <a:t>Source:  Bloomberg and Goldman Sachs</a:t>
            </a:r>
          </a:p>
        </p:txBody>
      </p:sp>
      <p:sp>
        <p:nvSpPr>
          <p:cNvPr id="13" name="TextBox 12"/>
          <p:cNvSpPr txBox="1"/>
          <p:nvPr/>
        </p:nvSpPr>
        <p:spPr>
          <a:xfrm>
            <a:off x="1036108" y="766596"/>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dirty="0">
                <a:solidFill>
                  <a:srgbClr val="000000"/>
                </a:solidFill>
                <a:latin typeface="+mj-lt"/>
                <a:cs typeface="Times New Roman" pitchFamily="18" charset="0"/>
              </a:rPr>
              <a:t>Treasuries</a:t>
            </a:r>
          </a:p>
        </p:txBody>
      </p:sp>
      <p:sp>
        <p:nvSpPr>
          <p:cNvPr id="15" name="TextBox 14"/>
          <p:cNvSpPr txBox="1"/>
          <p:nvPr/>
        </p:nvSpPr>
        <p:spPr>
          <a:xfrm>
            <a:off x="8153400" y="800427"/>
            <a:ext cx="3124200" cy="338554"/>
          </a:xfrm>
          <a:prstGeom prst="rect">
            <a:avLst/>
          </a:prstGeom>
          <a:noFill/>
        </p:spPr>
        <p:txBody>
          <a:bodyPr wrap="square" rtlCol="0">
            <a:spAutoFit/>
          </a:bodyPr>
          <a:lstStyle/>
          <a:p>
            <a:pPr algn="ctr" eaLnBrk="0" fontAlgn="base" hangingPunct="0">
              <a:spcBef>
                <a:spcPct val="0"/>
              </a:spcBef>
              <a:spcAft>
                <a:spcPct val="0"/>
              </a:spcAft>
              <a:defRPr/>
            </a:pPr>
            <a:r>
              <a:rPr lang="en-US" sz="1600" b="1" dirty="0">
                <a:latin typeface="+mj-lt"/>
                <a:cs typeface="Times New Roman" pitchFamily="18" charset="0"/>
              </a:rPr>
              <a:t>Spread Sectors</a:t>
            </a:r>
          </a:p>
        </p:txBody>
      </p:sp>
      <p:sp>
        <p:nvSpPr>
          <p:cNvPr id="16" name="Content Placeholder 2"/>
          <p:cNvSpPr txBox="1">
            <a:spLocks/>
          </p:cNvSpPr>
          <p:nvPr/>
        </p:nvSpPr>
        <p:spPr bwMode="auto">
          <a:xfrm>
            <a:off x="777479" y="3800073"/>
            <a:ext cx="10658475" cy="2819562"/>
          </a:xfrm>
          <a:prstGeom prst="rect">
            <a:avLst/>
          </a:prstGeom>
          <a:noFill/>
          <a:ln w="9525">
            <a:noFill/>
            <a:miter lim="800000"/>
            <a:headEnd/>
            <a:tailEnd/>
          </a:ln>
          <a:effectLst/>
        </p:spPr>
        <p:txBody>
          <a:bodyPr vert="horz" wrap="square" lIns="91385" tIns="45693" rIns="91385" bIns="45693" numCol="1" anchor="t" anchorCtr="0" compatLnSpc="1">
            <a:prstTxWarp prst="textNoShape">
              <a:avLst/>
            </a:prstTxWarp>
          </a:bodyPr>
          <a:lstStyle/>
          <a:p>
            <a:pPr marL="799899" lvl="1"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4</a:t>
            </a:r>
            <a:r>
              <a:rPr lang="en-US" sz="1400" kern="0" baseline="30000" dirty="0">
                <a:latin typeface="+mj-lt"/>
                <a:cs typeface="Times New Roman" pitchFamily="18" charset="0"/>
              </a:rPr>
              <a:t>th</a:t>
            </a:r>
            <a:r>
              <a:rPr lang="en-US" sz="1400" kern="0" dirty="0">
                <a:latin typeface="+mj-lt"/>
                <a:cs typeface="Times New Roman" pitchFamily="18" charset="0"/>
              </a:rPr>
              <a:t> Quarter 2018:  Concerns around a slowdown in global growth, weakening business and consumer confidence and potential disruptions from trade war with China combined with a Federal Reserve reluctant to change course led to a significant flight to quality movement:</a:t>
            </a:r>
          </a:p>
          <a:p>
            <a:pPr marL="1714299" lvl="3"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Treasuries rallied mostly in the 2 to 7-year area leading to an “inversion” in front part of the curve. </a:t>
            </a:r>
          </a:p>
          <a:p>
            <a:pPr marL="1714299" lvl="3"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Equities and all fixed income spread sectors (led by credit sectors) sold-off significantly.</a:t>
            </a:r>
          </a:p>
          <a:p>
            <a:pPr marL="799899" lvl="1"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1</a:t>
            </a:r>
            <a:r>
              <a:rPr lang="en-US" sz="1400" kern="0" baseline="30000" dirty="0">
                <a:latin typeface="+mj-lt"/>
                <a:cs typeface="Times New Roman" pitchFamily="18" charset="0"/>
              </a:rPr>
              <a:t>st</a:t>
            </a:r>
            <a:r>
              <a:rPr lang="en-US" sz="1400" kern="0" dirty="0">
                <a:latin typeface="+mj-lt"/>
                <a:cs typeface="Times New Roman" pitchFamily="18" charset="0"/>
              </a:rPr>
              <a:t> Quarter 2019:  In early January, the Federal Reserve switches to a neutral stance, emphasizing patience about any further interest rates hikes and putting a three-year-old process of policy tightening on hold.  The market reaction was very significant:</a:t>
            </a:r>
          </a:p>
          <a:p>
            <a:pPr marL="1714299" lvl="3"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Treasury yields continued to decline in the 1 to 10 year area of the curve and futures started discounting a rate cut as the Fed next interest rate move.</a:t>
            </a:r>
          </a:p>
          <a:p>
            <a:pPr marL="1714299" lvl="3" indent="-342699" fontAlgn="base">
              <a:spcBef>
                <a:spcPct val="20000"/>
              </a:spcBef>
              <a:spcAft>
                <a:spcPct val="0"/>
              </a:spcAft>
              <a:buClr>
                <a:srgbClr val="666600"/>
              </a:buClr>
              <a:buSzPct val="75000"/>
              <a:buFont typeface="Wingdings" pitchFamily="2" charset="2"/>
              <a:buChar char="Ø"/>
              <a:defRPr/>
            </a:pPr>
            <a:r>
              <a:rPr lang="en-US" sz="1400" kern="0" dirty="0">
                <a:latin typeface="+mj-lt"/>
                <a:cs typeface="Times New Roman" pitchFamily="18" charset="0"/>
              </a:rPr>
              <a:t>Equities and spread sectors rallied significantly almost erasing the losses from the 4</a:t>
            </a:r>
            <a:r>
              <a:rPr lang="en-US" sz="1400" kern="0" baseline="30000" dirty="0">
                <a:latin typeface="+mj-lt"/>
                <a:cs typeface="Times New Roman" pitchFamily="18" charset="0"/>
              </a:rPr>
              <a:t>th</a:t>
            </a:r>
            <a:r>
              <a:rPr lang="en-US" sz="1400" kern="0" dirty="0">
                <a:latin typeface="+mj-lt"/>
                <a:cs typeface="Times New Roman" pitchFamily="18" charset="0"/>
              </a:rPr>
              <a:t> quarter.</a:t>
            </a:r>
          </a:p>
        </p:txBody>
      </p:sp>
      <p:sp>
        <p:nvSpPr>
          <p:cNvPr id="2" name="Slide Number Placeholder 1">
            <a:extLst>
              <a:ext uri="{FF2B5EF4-FFF2-40B4-BE49-F238E27FC236}">
                <a16:creationId xmlns:a16="http://schemas.microsoft.com/office/drawing/2014/main" id="{D3AB773D-93CE-4063-9040-269E56A603E3}"/>
              </a:ext>
            </a:extLst>
          </p:cNvPr>
          <p:cNvSpPr>
            <a:spLocks noGrp="1"/>
          </p:cNvSpPr>
          <p:nvPr>
            <p:ph type="sldNum" sz="quarter" idx="4"/>
          </p:nvPr>
        </p:nvSpPr>
        <p:spPr/>
        <p:txBody>
          <a:bodyPr/>
          <a:lstStyle/>
          <a:p>
            <a:fld id="{939BA12D-66C8-4ADD-AE22-8C591D475314}" type="slidenum">
              <a:rPr lang="en-US" smtClean="0"/>
              <a:t>27</a:t>
            </a:fld>
            <a:endParaRPr lang="en-US"/>
          </a:p>
        </p:txBody>
      </p:sp>
    </p:spTree>
    <p:extLst>
      <p:ext uri="{BB962C8B-B14F-4D97-AF65-F5344CB8AC3E}">
        <p14:creationId xmlns:p14="http://schemas.microsoft.com/office/powerpoint/2010/main" val="165688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91414"/>
            <a:ext cx="8229600" cy="304800"/>
          </a:xfrm>
        </p:spPr>
        <p:txBody>
          <a:bodyPr>
            <a:noAutofit/>
          </a:bodyPr>
          <a:lstStyle/>
          <a:p>
            <a:r>
              <a:rPr lang="en-US" b="1" dirty="0">
                <a:solidFill>
                  <a:schemeClr val="tx1"/>
                </a:solidFill>
              </a:rPr>
              <a:t>Treasury Yield Curve</a:t>
            </a:r>
          </a:p>
        </p:txBody>
      </p:sp>
      <p:sp>
        <p:nvSpPr>
          <p:cNvPr id="9" name="TextBox 8"/>
          <p:cNvSpPr txBox="1"/>
          <p:nvPr/>
        </p:nvSpPr>
        <p:spPr>
          <a:xfrm>
            <a:off x="9693989" y="6184585"/>
            <a:ext cx="1933543" cy="246221"/>
          </a:xfrm>
          <a:prstGeom prst="rect">
            <a:avLst/>
          </a:prstGeom>
          <a:noFill/>
        </p:spPr>
        <p:txBody>
          <a:bodyPr wrap="none" rtlCol="0">
            <a:spAutoFit/>
          </a:bodyPr>
          <a:lstStyle/>
          <a:p>
            <a:pPr algn="ctr" eaLnBrk="0" fontAlgn="base" hangingPunct="0">
              <a:spcBef>
                <a:spcPct val="0"/>
              </a:spcBef>
              <a:spcAft>
                <a:spcPct val="0"/>
              </a:spcAft>
              <a:defRPr/>
            </a:pPr>
            <a:r>
              <a:rPr lang="en-US" sz="800" dirty="0">
                <a:solidFill>
                  <a:srgbClr val="000000"/>
                </a:solidFill>
                <a:latin typeface="Verdana" pitchFamily="34" charset="0"/>
              </a:rPr>
              <a:t>*</a:t>
            </a:r>
            <a:r>
              <a:rPr lang="en-US" sz="1000" dirty="0">
                <a:solidFill>
                  <a:srgbClr val="000000"/>
                </a:solidFill>
                <a:latin typeface="+mj-lt"/>
              </a:rPr>
              <a:t>Chart Obtained from Bloomberg</a:t>
            </a:r>
          </a:p>
        </p:txBody>
      </p:sp>
      <p:sp>
        <p:nvSpPr>
          <p:cNvPr id="8" name="TextBox 7"/>
          <p:cNvSpPr txBox="1"/>
          <p:nvPr/>
        </p:nvSpPr>
        <p:spPr>
          <a:xfrm>
            <a:off x="1276351" y="5202359"/>
            <a:ext cx="10074956" cy="969496"/>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en-US" sz="1400" dirty="0">
                <a:latin typeface="Verdana" pitchFamily="34" charset="0"/>
              </a:rPr>
              <a:t>•  </a:t>
            </a:r>
            <a:r>
              <a:rPr lang="en-US" sz="1200" dirty="0">
                <a:latin typeface="Verdana" pitchFamily="34" charset="0"/>
              </a:rPr>
              <a:t>Treasury yields (except maturities shorter than six months) declined significantly during the 4</a:t>
            </a:r>
            <a:r>
              <a:rPr lang="en-US" sz="1200" baseline="30000" dirty="0">
                <a:latin typeface="Verdana" pitchFamily="34" charset="0"/>
              </a:rPr>
              <a:t>th  </a:t>
            </a:r>
            <a:r>
              <a:rPr lang="en-US" sz="1200" dirty="0">
                <a:latin typeface="Verdana" pitchFamily="34" charset="0"/>
              </a:rPr>
              <a:t>quarter on a risk off environment and continued to decline in the 1</a:t>
            </a:r>
            <a:r>
              <a:rPr lang="en-US" sz="1200" baseline="30000" dirty="0">
                <a:latin typeface="Verdana" pitchFamily="34" charset="0"/>
              </a:rPr>
              <a:t>st</a:t>
            </a:r>
            <a:r>
              <a:rPr lang="en-US" sz="1200" dirty="0">
                <a:latin typeface="Verdana" pitchFamily="34" charset="0"/>
              </a:rPr>
              <a:t> quarter of 2019 as the Federal reserve switched to a neutral stance.</a:t>
            </a:r>
          </a:p>
          <a:p>
            <a:pPr eaLnBrk="0" fontAlgn="base" hangingPunct="0">
              <a:lnSpc>
                <a:spcPct val="150000"/>
              </a:lnSpc>
              <a:spcBef>
                <a:spcPct val="0"/>
              </a:spcBef>
              <a:spcAft>
                <a:spcPct val="0"/>
              </a:spcAft>
              <a:defRPr/>
            </a:pPr>
            <a:r>
              <a:rPr lang="en-US" sz="1200" dirty="0">
                <a:latin typeface="Verdana" pitchFamily="34" charset="0"/>
              </a:rPr>
              <a:t>•   The belly of the curve inverts as a result of change in the Federal Reserve policy outlook.</a:t>
            </a:r>
          </a:p>
        </p:txBody>
      </p:sp>
      <p:sp>
        <p:nvSpPr>
          <p:cNvPr id="3" name="Slide Number Placeholder 2">
            <a:extLst>
              <a:ext uri="{FF2B5EF4-FFF2-40B4-BE49-F238E27FC236}">
                <a16:creationId xmlns:a16="http://schemas.microsoft.com/office/drawing/2014/main" id="{29554A50-E9EF-43F6-84C1-6572C11D8CA8}"/>
              </a:ext>
            </a:extLst>
          </p:cNvPr>
          <p:cNvSpPr>
            <a:spLocks noGrp="1"/>
          </p:cNvSpPr>
          <p:nvPr>
            <p:ph type="sldNum" sz="quarter" idx="10"/>
          </p:nvPr>
        </p:nvSpPr>
        <p:spPr/>
        <p:txBody>
          <a:bodyPr/>
          <a:lstStyle/>
          <a:p>
            <a:fld id="{7B5A33A8-45E4-47FF-8D39-BA9BD5B1FFF2}" type="slidenum">
              <a:rPr lang="en-US" smtClean="0">
                <a:solidFill>
                  <a:srgbClr val="000000"/>
                </a:solidFill>
              </a:rPr>
              <a:pPr/>
              <a:t>28</a:t>
            </a:fld>
            <a:endParaRPr lang="en-US" dirty="0">
              <a:solidFill>
                <a:srgbClr val="000000"/>
              </a:solidFill>
            </a:endParaRPr>
          </a:p>
        </p:txBody>
      </p:sp>
      <p:pic>
        <p:nvPicPr>
          <p:cNvPr id="4" name="Picture 3">
            <a:extLst>
              <a:ext uri="{FF2B5EF4-FFF2-40B4-BE49-F238E27FC236}">
                <a16:creationId xmlns:a16="http://schemas.microsoft.com/office/drawing/2014/main" id="{6ED5C612-9763-4C72-BCC6-4E602EF4EAA7}"/>
              </a:ext>
            </a:extLst>
          </p:cNvPr>
          <p:cNvPicPr>
            <a:picLocks noChangeAspect="1"/>
          </p:cNvPicPr>
          <p:nvPr/>
        </p:nvPicPr>
        <p:blipFill>
          <a:blip r:embed="rId2"/>
          <a:stretch>
            <a:fillRect/>
          </a:stretch>
        </p:blipFill>
        <p:spPr>
          <a:xfrm>
            <a:off x="641586" y="1196954"/>
            <a:ext cx="10908827" cy="3832246"/>
          </a:xfrm>
          <a:prstGeom prst="rect">
            <a:avLst/>
          </a:prstGeom>
        </p:spPr>
      </p:pic>
    </p:spTree>
    <p:extLst>
      <p:ext uri="{BB962C8B-B14F-4D97-AF65-F5344CB8AC3E}">
        <p14:creationId xmlns:p14="http://schemas.microsoft.com/office/powerpoint/2010/main" val="3533719266"/>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04754"/>
            <a:ext cx="10515600" cy="868193"/>
          </a:xfrm>
        </p:spPr>
        <p:txBody>
          <a:bodyPr>
            <a:normAutofit/>
          </a:bodyPr>
          <a:lstStyle/>
          <a:p>
            <a:r>
              <a:rPr lang="en-US" sz="3200" dirty="0">
                <a:solidFill>
                  <a:schemeClr val="tx1"/>
                </a:solidFill>
              </a:rPr>
              <a:t>Barclays U.S. Corporate Investment Grade Index</a:t>
            </a:r>
          </a:p>
        </p:txBody>
      </p:sp>
      <p:sp>
        <p:nvSpPr>
          <p:cNvPr id="6" name="TextBox 5"/>
          <p:cNvSpPr txBox="1"/>
          <p:nvPr/>
        </p:nvSpPr>
        <p:spPr>
          <a:xfrm>
            <a:off x="9715503" y="6104777"/>
            <a:ext cx="1906291" cy="215444"/>
          </a:xfrm>
          <a:prstGeom prst="rect">
            <a:avLst/>
          </a:prstGeom>
          <a:noFill/>
        </p:spPr>
        <p:txBody>
          <a:bodyPr wrap="none" rtlCol="0">
            <a:spAutoFit/>
          </a:bodyPr>
          <a:lstStyle/>
          <a:p>
            <a:pPr eaLnBrk="0" fontAlgn="base" hangingPunct="0">
              <a:spcBef>
                <a:spcPct val="0"/>
              </a:spcBef>
              <a:spcAft>
                <a:spcPct val="0"/>
              </a:spcAft>
              <a:defRPr/>
            </a:pPr>
            <a:r>
              <a:rPr lang="en-US" sz="800" dirty="0">
                <a:solidFill>
                  <a:srgbClr val="000000"/>
                </a:solidFill>
                <a:latin typeface="Verdana" pitchFamily="34" charset="0"/>
              </a:rPr>
              <a:t>*Chart Obtained from Bloomberg</a:t>
            </a:r>
          </a:p>
        </p:txBody>
      </p:sp>
      <p:sp>
        <p:nvSpPr>
          <p:cNvPr id="8" name="TextBox 7"/>
          <p:cNvSpPr txBox="1"/>
          <p:nvPr/>
        </p:nvSpPr>
        <p:spPr>
          <a:xfrm>
            <a:off x="1009650" y="4820269"/>
            <a:ext cx="10612144" cy="1532343"/>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en-US" sz="1400" dirty="0">
                <a:solidFill>
                  <a:schemeClr val="tx2"/>
                </a:solidFill>
                <a:latin typeface="Verdana" pitchFamily="34" charset="0"/>
              </a:rPr>
              <a:t>• </a:t>
            </a:r>
            <a:r>
              <a:rPr lang="en-US" sz="1400" dirty="0">
                <a:solidFill>
                  <a:srgbClr val="000000"/>
                </a:solidFill>
                <a:latin typeface="Verdana" pitchFamily="34" charset="0"/>
              </a:rPr>
              <a:t> </a:t>
            </a:r>
            <a:r>
              <a:rPr lang="en-US" sz="1200" dirty="0">
                <a:solidFill>
                  <a:schemeClr val="accent1"/>
                </a:solidFill>
                <a:latin typeface="Verdana" pitchFamily="34" charset="0"/>
              </a:rPr>
              <a:t>Over the fourth quarter of 2018, concerns around a slowdown in global growth, trade tensions and a hawkish Fed resulted in a risk-off investor sentiment and weighed heavily on credit sector (IG underperforming treasuries by 3%).</a:t>
            </a:r>
          </a:p>
          <a:p>
            <a:pPr eaLnBrk="0" fontAlgn="base" hangingPunct="0">
              <a:lnSpc>
                <a:spcPct val="150000"/>
              </a:lnSpc>
              <a:spcBef>
                <a:spcPct val="0"/>
              </a:spcBef>
              <a:spcAft>
                <a:spcPct val="0"/>
              </a:spcAft>
              <a:defRPr/>
            </a:pPr>
            <a:r>
              <a:rPr lang="en-US" sz="1400" dirty="0">
                <a:solidFill>
                  <a:schemeClr val="tx2"/>
                </a:solidFill>
                <a:latin typeface="Verdana" pitchFamily="34" charset="0"/>
              </a:rPr>
              <a:t>• </a:t>
            </a:r>
            <a:r>
              <a:rPr lang="en-US" sz="1400" dirty="0">
                <a:solidFill>
                  <a:srgbClr val="000000"/>
                </a:solidFill>
                <a:latin typeface="Verdana" pitchFamily="34" charset="0"/>
              </a:rPr>
              <a:t> </a:t>
            </a:r>
            <a:r>
              <a:rPr lang="en-US" sz="1200" dirty="0">
                <a:solidFill>
                  <a:schemeClr val="accent1"/>
                </a:solidFill>
                <a:latin typeface="Verdana" pitchFamily="34" charset="0"/>
              </a:rPr>
              <a:t>IG credit spreads tighten significantly in the 1</a:t>
            </a:r>
            <a:r>
              <a:rPr lang="en-US" sz="1200" baseline="30000" dirty="0">
                <a:solidFill>
                  <a:schemeClr val="accent1"/>
                </a:solidFill>
                <a:latin typeface="Verdana" pitchFamily="34" charset="0"/>
              </a:rPr>
              <a:t>st</a:t>
            </a:r>
            <a:r>
              <a:rPr lang="en-US" sz="1200" dirty="0">
                <a:solidFill>
                  <a:schemeClr val="accent1"/>
                </a:solidFill>
                <a:latin typeface="Verdana" pitchFamily="34" charset="0"/>
              </a:rPr>
              <a:t> quarter as the Federal reserve changed to a neutral stance.  , almost eliminating the previous quarter widening.</a:t>
            </a:r>
          </a:p>
          <a:p>
            <a:pPr eaLnBrk="0" fontAlgn="base" hangingPunct="0">
              <a:lnSpc>
                <a:spcPct val="150000"/>
              </a:lnSpc>
              <a:spcBef>
                <a:spcPct val="0"/>
              </a:spcBef>
              <a:spcAft>
                <a:spcPct val="0"/>
              </a:spcAft>
              <a:defRPr/>
            </a:pPr>
            <a:endParaRPr lang="en-US" sz="1200" dirty="0">
              <a:solidFill>
                <a:schemeClr val="accent1"/>
              </a:solidFill>
              <a:latin typeface="Verdana" pitchFamily="34" charset="0"/>
            </a:endParaRPr>
          </a:p>
        </p:txBody>
      </p:sp>
      <p:sp>
        <p:nvSpPr>
          <p:cNvPr id="3" name="Slide Number Placeholder 2">
            <a:extLst>
              <a:ext uri="{FF2B5EF4-FFF2-40B4-BE49-F238E27FC236}">
                <a16:creationId xmlns:a16="http://schemas.microsoft.com/office/drawing/2014/main" id="{397116F4-5BF1-4474-8346-D8F7FA63961D}"/>
              </a:ext>
            </a:extLst>
          </p:cNvPr>
          <p:cNvSpPr>
            <a:spLocks noGrp="1"/>
          </p:cNvSpPr>
          <p:nvPr>
            <p:ph type="sldNum" sz="quarter" idx="4"/>
          </p:nvPr>
        </p:nvSpPr>
        <p:spPr/>
        <p:txBody>
          <a:bodyPr/>
          <a:lstStyle/>
          <a:p>
            <a:fld id="{939BA12D-66C8-4ADD-AE22-8C591D475314}" type="slidenum">
              <a:rPr lang="en-US" smtClean="0"/>
              <a:t>29</a:t>
            </a:fld>
            <a:endParaRPr lang="en-US"/>
          </a:p>
        </p:txBody>
      </p:sp>
      <p:pic>
        <p:nvPicPr>
          <p:cNvPr id="4" name="Picture 3">
            <a:extLst>
              <a:ext uri="{FF2B5EF4-FFF2-40B4-BE49-F238E27FC236}">
                <a16:creationId xmlns:a16="http://schemas.microsoft.com/office/drawing/2014/main" id="{1326D8E6-7CB1-45B3-B513-C3977B2643F9}"/>
              </a:ext>
            </a:extLst>
          </p:cNvPr>
          <p:cNvPicPr>
            <a:picLocks noChangeAspect="1"/>
          </p:cNvPicPr>
          <p:nvPr/>
        </p:nvPicPr>
        <p:blipFill>
          <a:blip r:embed="rId2"/>
          <a:stretch>
            <a:fillRect/>
          </a:stretch>
        </p:blipFill>
        <p:spPr>
          <a:xfrm>
            <a:off x="923925" y="1071071"/>
            <a:ext cx="10448925" cy="3667125"/>
          </a:xfrm>
          <a:prstGeom prst="rect">
            <a:avLst/>
          </a:prstGeom>
        </p:spPr>
      </p:pic>
    </p:spTree>
    <p:extLst>
      <p:ext uri="{BB962C8B-B14F-4D97-AF65-F5344CB8AC3E}">
        <p14:creationId xmlns:p14="http://schemas.microsoft.com/office/powerpoint/2010/main" val="197073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325563"/>
          </a:xfrm>
        </p:spPr>
        <p:txBody>
          <a:bodyPr/>
          <a:lstStyle/>
          <a:p>
            <a:pPr algn="ctr"/>
            <a:r>
              <a:rPr lang="en-US" b="1" dirty="0"/>
              <a:t>Florida Economy</a:t>
            </a:r>
          </a:p>
        </p:txBody>
      </p:sp>
      <p:sp>
        <p:nvSpPr>
          <p:cNvPr id="3" name="Content Placeholder 2"/>
          <p:cNvSpPr>
            <a:spLocks noGrp="1"/>
          </p:cNvSpPr>
          <p:nvPr>
            <p:ph idx="1"/>
          </p:nvPr>
        </p:nvSpPr>
        <p:spPr>
          <a:xfrm>
            <a:off x="838200" y="1907126"/>
            <a:ext cx="10515600" cy="4210685"/>
          </a:xfrm>
        </p:spPr>
        <p:txBody>
          <a:bodyPr/>
          <a:lstStyle/>
          <a:p>
            <a:r>
              <a:rPr lang="en-US" sz="2000" dirty="0"/>
              <a:t>Steady recovery continues.</a:t>
            </a:r>
          </a:p>
          <a:p>
            <a:pPr marL="0" indent="0">
              <a:buNone/>
            </a:pPr>
            <a:endParaRPr lang="en-US" sz="2000" dirty="0"/>
          </a:p>
          <a:p>
            <a:r>
              <a:rPr lang="en-US" sz="2000" dirty="0"/>
              <a:t>November unemployment was 3.3% as compared to the US average of 3.7%. </a:t>
            </a:r>
          </a:p>
          <a:p>
            <a:pPr marL="0" indent="0">
              <a:buNone/>
            </a:pPr>
            <a:endParaRPr lang="en-US" sz="2000" dirty="0"/>
          </a:p>
          <a:p>
            <a:r>
              <a:rPr lang="en-US" sz="2000" dirty="0"/>
              <a:t>Florida’s population grew by 1.74% between April 1, 2017 and April 1, 2018.</a:t>
            </a:r>
          </a:p>
          <a:p>
            <a:pPr marL="0" indent="0">
              <a:buNone/>
            </a:pPr>
            <a:endParaRPr lang="en-US" sz="2000" dirty="0"/>
          </a:p>
          <a:p>
            <a:r>
              <a:rPr lang="en-US" sz="2000" dirty="0"/>
              <a:t>Florida housing continues to improve:  </a:t>
            </a:r>
          </a:p>
          <a:p>
            <a:pPr lvl="1"/>
            <a:r>
              <a:rPr lang="en-US" sz="2000" dirty="0"/>
              <a:t>Documentary Stamp Tax collections saw 3.8% growth in FY 2017-18 over FY 2016-17. </a:t>
            </a:r>
          </a:p>
          <a:p>
            <a:pPr lvl="1"/>
            <a:r>
              <a:rPr lang="en-US" sz="2000" dirty="0"/>
              <a:t>Existing home sales volume in the 2014, 2015, 2016 and 2017 calendar years exceeded the 2005 peak year. This year (2018) is on course to do the same.</a:t>
            </a:r>
          </a:p>
          <a:p>
            <a:pPr marL="0" indent="0">
              <a:buNone/>
            </a:pPr>
            <a:endParaRPr lang="en-US"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80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689609"/>
            <a:ext cx="10896600" cy="1139825"/>
          </a:xfrm>
        </p:spPr>
        <p:txBody>
          <a:bodyPr>
            <a:noAutofit/>
          </a:bodyPr>
          <a:lstStyle/>
          <a:p>
            <a:pPr algn="ctr"/>
            <a:r>
              <a:rPr lang="en-US" sz="3200" b="1" dirty="0">
                <a:cs typeface="Times New Roman" pitchFamily="18" charset="0"/>
              </a:rPr>
              <a:t>Investment Pool Q4 2018 &amp; Q1 2019 Total Return</a:t>
            </a:r>
            <a:br>
              <a:rPr lang="en-US" sz="3200" b="1" dirty="0">
                <a:cs typeface="Times New Roman" pitchFamily="18" charset="0"/>
              </a:rPr>
            </a:br>
            <a:r>
              <a:rPr lang="en-US" sz="3200" b="1" dirty="0">
                <a:cs typeface="Times New Roman" pitchFamily="18" charset="0"/>
              </a:rPr>
              <a:t> (excl. Time Deposits)</a:t>
            </a:r>
          </a:p>
        </p:txBody>
      </p:sp>
      <p:graphicFrame>
        <p:nvGraphicFramePr>
          <p:cNvPr id="9" name="Chart 8"/>
          <p:cNvGraphicFramePr/>
          <p:nvPr>
            <p:extLst>
              <p:ext uri="{D42A27DB-BD31-4B8C-83A1-F6EECF244321}">
                <p14:modId xmlns:p14="http://schemas.microsoft.com/office/powerpoint/2010/main" val="2683002898"/>
              </p:ext>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30</a:t>
            </a:fld>
            <a:endParaRPr lang="en-US"/>
          </a:p>
        </p:txBody>
      </p:sp>
    </p:spTree>
    <p:extLst>
      <p:ext uri="{BB962C8B-B14F-4D97-AF65-F5344CB8AC3E}">
        <p14:creationId xmlns:p14="http://schemas.microsoft.com/office/powerpoint/2010/main" val="336221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p:cNvGraphicFramePr/>
          <p:nvPr>
            <p:extLst>
              <p:ext uri="{D42A27DB-BD31-4B8C-83A1-F6EECF244321}">
                <p14:modId xmlns:p14="http://schemas.microsoft.com/office/powerpoint/2010/main" val="2627172147"/>
              </p:ext>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D7B62B-2265-4641-82E4-ED22F51F5428}"/>
              </a:ext>
            </a:extLst>
          </p:cNvPr>
          <p:cNvSpPr txBox="1"/>
          <p:nvPr/>
        </p:nvSpPr>
        <p:spPr>
          <a:xfrm>
            <a:off x="8071720" y="5586842"/>
            <a:ext cx="3200400" cy="276999"/>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a:t>
            </a:r>
            <a:r>
              <a:rPr lang="en-US" sz="1200" dirty="0">
                <a:solidFill>
                  <a:srgbClr val="000000"/>
                </a:solidFill>
                <a:latin typeface="+mj-lt"/>
                <a:cs typeface="Times New Roman" pitchFamily="18" charset="0"/>
              </a:rPr>
              <a:t>Annualized</a:t>
            </a:r>
          </a:p>
        </p:txBody>
      </p:sp>
      <p:sp>
        <p:nvSpPr>
          <p:cNvPr id="3" name="Slide Number Placeholder 2">
            <a:extLst>
              <a:ext uri="{FF2B5EF4-FFF2-40B4-BE49-F238E27FC236}">
                <a16:creationId xmlns:a16="http://schemas.microsoft.com/office/drawing/2014/main" id="{AA65EF45-7B74-4299-98BE-1BD7ABD8369D}"/>
              </a:ext>
            </a:extLst>
          </p:cNvPr>
          <p:cNvSpPr>
            <a:spLocks noGrp="1"/>
          </p:cNvSpPr>
          <p:nvPr>
            <p:ph type="sldNum" sz="quarter" idx="12"/>
          </p:nvPr>
        </p:nvSpPr>
        <p:spPr/>
        <p:txBody>
          <a:bodyPr/>
          <a:lstStyle/>
          <a:p>
            <a:fld id="{939BA12D-66C8-4ADD-AE22-8C591D475314}" type="slidenum">
              <a:rPr lang="en-US" smtClean="0"/>
              <a:t>31</a:t>
            </a:fld>
            <a:endParaRPr lang="en-US"/>
          </a:p>
        </p:txBody>
      </p:sp>
    </p:spTree>
    <p:extLst>
      <p:ext uri="{BB962C8B-B14F-4D97-AF65-F5344CB8AC3E}">
        <p14:creationId xmlns:p14="http://schemas.microsoft.com/office/powerpoint/2010/main" val="143701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34749" y="584550"/>
            <a:ext cx="8305800" cy="457200"/>
          </a:xfrm>
        </p:spPr>
        <p:txBody>
          <a:bodyPr>
            <a:noAutofit/>
          </a:bodyPr>
          <a:lstStyle/>
          <a:p>
            <a:r>
              <a:rPr lang="en-US" sz="4000" b="1" dirty="0">
                <a:cs typeface="Times New Roman" pitchFamily="18" charset="0"/>
              </a:rPr>
              <a:t>Total Pool Distribution by Mandate</a:t>
            </a:r>
          </a:p>
        </p:txBody>
      </p:sp>
      <p:graphicFrame>
        <p:nvGraphicFramePr>
          <p:cNvPr id="13" name="Chart 12"/>
          <p:cNvGraphicFramePr/>
          <p:nvPr/>
        </p:nvGraphicFramePr>
        <p:xfrm>
          <a:off x="6477000" y="1447800"/>
          <a:ext cx="3886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p:nvPr>
            <p:extLst>
              <p:ext uri="{D42A27DB-BD31-4B8C-83A1-F6EECF244321}">
                <p14:modId xmlns:p14="http://schemas.microsoft.com/office/powerpoint/2010/main" val="1395813508"/>
              </p:ext>
            </p:extLst>
          </p:nvPr>
        </p:nvGraphicFramePr>
        <p:xfrm>
          <a:off x="1000386" y="1001822"/>
          <a:ext cx="10384076" cy="2526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216793423"/>
              </p:ext>
            </p:extLst>
          </p:nvPr>
        </p:nvGraphicFramePr>
        <p:xfrm>
          <a:off x="801666" y="3612193"/>
          <a:ext cx="10421655" cy="269727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ECC49828-CE1A-4EAD-ABFB-A9E41F5914DE}"/>
              </a:ext>
            </a:extLst>
          </p:cNvPr>
          <p:cNvSpPr>
            <a:spLocks noGrp="1"/>
          </p:cNvSpPr>
          <p:nvPr>
            <p:ph type="sldNum" sz="quarter" idx="4"/>
          </p:nvPr>
        </p:nvSpPr>
        <p:spPr/>
        <p:txBody>
          <a:bodyPr/>
          <a:lstStyle/>
          <a:p>
            <a:fld id="{939BA12D-66C8-4ADD-AE22-8C591D475314}" type="slidenum">
              <a:rPr lang="en-US" smtClean="0"/>
              <a:t>32</a:t>
            </a:fld>
            <a:endParaRPr lang="en-US"/>
          </a:p>
        </p:txBody>
      </p:sp>
    </p:spTree>
    <p:extLst>
      <p:ext uri="{BB962C8B-B14F-4D97-AF65-F5344CB8AC3E}">
        <p14:creationId xmlns:p14="http://schemas.microsoft.com/office/powerpoint/2010/main" val="252091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431" y="592909"/>
            <a:ext cx="8305800" cy="381000"/>
          </a:xfrm>
        </p:spPr>
        <p:txBody>
          <a:bodyPr>
            <a:noAutofit/>
          </a:bodyPr>
          <a:lstStyle/>
          <a:p>
            <a:r>
              <a:rPr lang="en-US" sz="3600" b="1" dirty="0">
                <a:cs typeface="Times New Roman" pitchFamily="18" charset="0"/>
              </a:rPr>
              <a:t>Total Pool Characteristics</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4561853"/>
              </p:ext>
            </p:extLst>
          </p:nvPr>
        </p:nvGraphicFramePr>
        <p:xfrm>
          <a:off x="828674" y="3958630"/>
          <a:ext cx="7200510"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175104420"/>
              </p:ext>
            </p:extLst>
          </p:nvPr>
        </p:nvGraphicFramePr>
        <p:xfrm>
          <a:off x="828674" y="973909"/>
          <a:ext cx="4945825"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4151716421"/>
              </p:ext>
            </p:extLst>
          </p:nvPr>
        </p:nvGraphicFramePr>
        <p:xfrm>
          <a:off x="6635780" y="973909"/>
          <a:ext cx="4814208" cy="31451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617404" y="4697811"/>
            <a:ext cx="1981200" cy="1446550"/>
          </a:xfrm>
          <a:prstGeom prst="rect">
            <a:avLst/>
          </a:prstGeom>
          <a:noFill/>
        </p:spPr>
        <p:txBody>
          <a:bodyPr wrap="square" rtlCol="0">
            <a:spAutoFit/>
          </a:bodyPr>
          <a:lstStyle/>
          <a:p>
            <a:pPr>
              <a:defRPr/>
            </a:pPr>
            <a:r>
              <a:rPr lang="en-US" sz="1400" dirty="0">
                <a:latin typeface="+mj-lt"/>
              </a:rPr>
              <a:t>Yield 3/31/19:    2.71%</a:t>
            </a:r>
          </a:p>
          <a:p>
            <a:pPr>
              <a:defRPr/>
            </a:pPr>
            <a:endParaRPr lang="en-US" sz="1400" dirty="0">
              <a:latin typeface="+mj-lt"/>
            </a:endParaRPr>
          </a:p>
          <a:p>
            <a:pPr>
              <a:defRPr/>
            </a:pPr>
            <a:r>
              <a:rPr lang="en-US" sz="1400" dirty="0">
                <a:latin typeface="+mj-lt"/>
              </a:rPr>
              <a:t>Yield 9/30/18:    2.95%</a:t>
            </a:r>
          </a:p>
          <a:p>
            <a:pPr>
              <a:defRPr/>
            </a:pPr>
            <a:endParaRPr lang="en-US" sz="1400" dirty="0">
              <a:latin typeface="+mj-lt"/>
            </a:endParaRPr>
          </a:p>
          <a:p>
            <a:pPr>
              <a:defRPr/>
            </a:pPr>
            <a:r>
              <a:rPr lang="en-US" sz="1400" dirty="0">
                <a:latin typeface="+mj-lt"/>
              </a:rPr>
              <a:t>Yield 3/31/18:    2.57%</a:t>
            </a:r>
          </a:p>
          <a:p>
            <a:pPr>
              <a:defRPr/>
            </a:pPr>
            <a:endParaRPr lang="en-US" dirty="0">
              <a:solidFill>
                <a:srgbClr val="000000"/>
              </a:solidFill>
              <a:latin typeface="Constantia"/>
            </a:endParaRPr>
          </a:p>
        </p:txBody>
      </p:sp>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fld id="{939BA12D-66C8-4ADD-AE22-8C591D475314}" type="slidenum">
              <a:rPr lang="en-US" smtClean="0"/>
              <a:t>33</a:t>
            </a:fld>
            <a:endParaRPr lang="en-US"/>
          </a:p>
        </p:txBody>
      </p:sp>
    </p:spTree>
    <p:extLst>
      <p:ext uri="{BB962C8B-B14F-4D97-AF65-F5344CB8AC3E}">
        <p14:creationId xmlns:p14="http://schemas.microsoft.com/office/powerpoint/2010/main" val="3635047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87609330"/>
              </p:ext>
            </p:extLst>
          </p:nvPr>
        </p:nvGraphicFramePr>
        <p:xfrm>
          <a:off x="667910" y="1400174"/>
          <a:ext cx="10809715" cy="45148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a:xfrm>
            <a:off x="2062162" y="857250"/>
            <a:ext cx="8305800" cy="381000"/>
          </a:xfrm>
        </p:spPr>
        <p:txBody>
          <a:bodyPr>
            <a:noAutofit/>
          </a:bodyPr>
          <a:lstStyle/>
          <a:p>
            <a:r>
              <a:rPr lang="en-US" b="1" dirty="0">
                <a:cs typeface="Times New Roman" pitchFamily="18" charset="0"/>
              </a:rPr>
              <a:t>Fair Value Factor</a:t>
            </a:r>
            <a:endParaRPr lang="en-US" b="1" dirty="0"/>
          </a:p>
        </p:txBody>
      </p:sp>
      <p:sp>
        <p:nvSpPr>
          <p:cNvPr id="2" name="Slide Number Placeholder 1">
            <a:extLst>
              <a:ext uri="{FF2B5EF4-FFF2-40B4-BE49-F238E27FC236}">
                <a16:creationId xmlns:a16="http://schemas.microsoft.com/office/drawing/2014/main" id="{437C1B0A-8676-4B19-9B8C-77F065E228FA}"/>
              </a:ext>
            </a:extLst>
          </p:cNvPr>
          <p:cNvSpPr>
            <a:spLocks noGrp="1"/>
          </p:cNvSpPr>
          <p:nvPr>
            <p:ph type="sldNum" sz="quarter" idx="4"/>
          </p:nvPr>
        </p:nvSpPr>
        <p:spPr/>
        <p:txBody>
          <a:bodyPr/>
          <a:lstStyle/>
          <a:p>
            <a:fld id="{939BA12D-66C8-4ADD-AE22-8C591D475314}" type="slidenum">
              <a:rPr lang="en-US" smtClean="0"/>
              <a:t>34</a:t>
            </a:fld>
            <a:endParaRPr lang="en-US"/>
          </a:p>
        </p:txBody>
      </p:sp>
    </p:spTree>
    <p:extLst>
      <p:ext uri="{BB962C8B-B14F-4D97-AF65-F5344CB8AC3E}">
        <p14:creationId xmlns:p14="http://schemas.microsoft.com/office/powerpoint/2010/main" val="350398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456896"/>
          </a:xfrm>
        </p:spPr>
        <p:txBody>
          <a:bodyPr>
            <a:normAutofit fontScale="90000"/>
          </a:bodyPr>
          <a:lstStyle/>
          <a:p>
            <a:pPr algn="ctr"/>
            <a:br>
              <a:rPr lang="en-US" b="1" dirty="0">
                <a:latin typeface="Constantia" pitchFamily="18" charset="0"/>
              </a:rPr>
            </a:br>
            <a:br>
              <a:rPr lang="en-US" b="1" dirty="0">
                <a:latin typeface="Constantia" pitchFamily="18" charset="0"/>
              </a:rPr>
            </a:br>
            <a:r>
              <a:rPr lang="en-US" sz="5300" b="1" dirty="0">
                <a:latin typeface="Calibri" panose="020F0502020204030204" pitchFamily="34" charset="0"/>
              </a:rPr>
              <a:t>Top 10 Non-US Govt</a:t>
            </a:r>
            <a:br>
              <a:rPr lang="en-US" sz="5300" b="1" dirty="0">
                <a:latin typeface="Calibri" panose="020F0502020204030204" pitchFamily="34" charset="0"/>
              </a:rPr>
            </a:br>
            <a:r>
              <a:rPr lang="en-US" sz="5300" b="1" dirty="0">
                <a:latin typeface="Calibri" panose="020F0502020204030204" pitchFamily="34" charset="0"/>
              </a:rPr>
              <a:t> Holdings at March 31, 2019</a:t>
            </a:r>
            <a:br>
              <a:rPr lang="en-US" sz="5300" dirty="0">
                <a:latin typeface="Constantia" pitchFamily="18" charset="0"/>
              </a:rPr>
            </a:br>
            <a:endParaRPr lang="en-US" sz="5300" dirty="0"/>
          </a:p>
        </p:txBody>
      </p:sp>
      <p:sp>
        <p:nvSpPr>
          <p:cNvPr id="4" name="Slide Number Placeholder 3"/>
          <p:cNvSpPr>
            <a:spLocks noGrp="1"/>
          </p:cNvSpPr>
          <p:nvPr>
            <p:ph type="sldNum" sz="quarter" idx="12"/>
          </p:nvPr>
        </p:nvSpPr>
        <p:spPr>
          <a:xfrm>
            <a:off x="8912529" y="6400800"/>
            <a:ext cx="2823596"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4DA99-51F7-4326-AF7C-A0A095EF9237}"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9" name="Chart Placeholder 8"/>
          <p:cNvGraphicFramePr>
            <a:graphicFrameLocks noGrp="1"/>
          </p:cNvGraphicFramePr>
          <p:nvPr>
            <p:ph type="chart" idx="1"/>
            <p:extLst/>
          </p:nvPr>
        </p:nvGraphicFramePr>
        <p:xfrm>
          <a:off x="1361872" y="1900362"/>
          <a:ext cx="9182911" cy="4215901"/>
        </p:xfrm>
        <a:graphic>
          <a:graphicData uri="http://schemas.openxmlformats.org/drawingml/2006/table">
            <a:tbl>
              <a:tblPr>
                <a:tableStyleId>{5940675A-B579-460E-94D1-54222C63F5DA}</a:tableStyleId>
              </a:tblPr>
              <a:tblGrid>
                <a:gridCol w="3311324">
                  <a:extLst>
                    <a:ext uri="{9D8B030D-6E8A-4147-A177-3AD203B41FA5}">
                      <a16:colId xmlns:a16="http://schemas.microsoft.com/office/drawing/2014/main" val="20000"/>
                    </a:ext>
                  </a:extLst>
                </a:gridCol>
                <a:gridCol w="2042291">
                  <a:extLst>
                    <a:ext uri="{9D8B030D-6E8A-4147-A177-3AD203B41FA5}">
                      <a16:colId xmlns:a16="http://schemas.microsoft.com/office/drawing/2014/main" val="20001"/>
                    </a:ext>
                  </a:extLst>
                </a:gridCol>
                <a:gridCol w="1701909">
                  <a:extLst>
                    <a:ext uri="{9D8B030D-6E8A-4147-A177-3AD203B41FA5}">
                      <a16:colId xmlns:a16="http://schemas.microsoft.com/office/drawing/2014/main" val="20002"/>
                    </a:ext>
                  </a:extLst>
                </a:gridCol>
                <a:gridCol w="2127387">
                  <a:extLst>
                    <a:ext uri="{9D8B030D-6E8A-4147-A177-3AD203B41FA5}">
                      <a16:colId xmlns:a16="http://schemas.microsoft.com/office/drawing/2014/main" val="20003"/>
                    </a:ext>
                  </a:extLst>
                </a:gridCol>
              </a:tblGrid>
              <a:tr h="484902">
                <a:tc>
                  <a:txBody>
                    <a:bodyPr/>
                    <a:lstStyle/>
                    <a:p>
                      <a:pPr algn="ctr" fontAlgn="b"/>
                      <a:r>
                        <a:rPr lang="en-US" sz="1500" b="1" u="none" strike="noStrike" dirty="0">
                          <a:latin typeface="+mn-lt"/>
                        </a:rPr>
                        <a:t>ISSUER</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MARKET VALUE</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 OF TOTAL</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S &amp; P LONG TERM</a:t>
                      </a:r>
                      <a:r>
                        <a:rPr lang="en-US" sz="1500" b="1" u="none" strike="noStrike" baseline="0" dirty="0">
                          <a:latin typeface="+mn-lt"/>
                        </a:rPr>
                        <a:t> </a:t>
                      </a:r>
                    </a:p>
                    <a:p>
                      <a:pPr algn="ctr" fontAlgn="b"/>
                      <a:r>
                        <a:rPr lang="en-US" sz="1500" b="1" u="none" strike="noStrike" dirty="0">
                          <a:latin typeface="+mn-lt"/>
                        </a:rPr>
                        <a:t>RANKING</a:t>
                      </a:r>
                      <a:endParaRPr lang="en-US" sz="1500" b="1" i="0" u="none" strike="noStrike" dirty="0">
                        <a:solidFill>
                          <a:srgbClr val="000000"/>
                        </a:solidFill>
                        <a:latin typeface="+mn-lt"/>
                      </a:endParaRPr>
                    </a:p>
                  </a:txBody>
                  <a:tcPr marL="6935" marR="6935" marT="6935" marB="0" anchor="b"/>
                </a:tc>
                <a:extLst>
                  <a:ext uri="{0D108BD9-81ED-4DB2-BD59-A6C34878D82A}">
                    <a16:rowId xmlns:a16="http://schemas.microsoft.com/office/drawing/2014/main" val="10000"/>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J</a:t>
                      </a:r>
                      <a:r>
                        <a:rPr lang="en-US" sz="1600" u="none" strike="noStrike" baseline="0" dirty="0">
                          <a:solidFill>
                            <a:schemeClr val="tx1"/>
                          </a:solidFill>
                          <a:latin typeface="+mn-lt"/>
                        </a:rPr>
                        <a:t>PMorgan Chase &amp; Co</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233,986,006.63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0.97%</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1"/>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a:t>
                      </a:r>
                      <a:r>
                        <a:rPr lang="en-US" sz="1600" u="none" strike="noStrike" baseline="0" dirty="0">
                          <a:solidFill>
                            <a:schemeClr val="tx1"/>
                          </a:solidFill>
                          <a:latin typeface="+mn-lt"/>
                        </a:rPr>
                        <a:t>Bank of America Corp </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198,545,415.10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0.83%</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A-</a:t>
                      </a:r>
                    </a:p>
                  </a:txBody>
                  <a:tcPr marL="7620" marR="7620" marT="7620" marB="0" anchor="b">
                    <a:noFill/>
                  </a:tcPr>
                </a:tc>
                <a:extLst>
                  <a:ext uri="{0D108BD9-81ED-4DB2-BD59-A6C34878D82A}">
                    <a16:rowId xmlns:a16="http://schemas.microsoft.com/office/drawing/2014/main" val="10002"/>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Citigroup Inc </a:t>
                      </a:r>
                    </a:p>
                  </a:txBody>
                  <a:tcPr marL="7620" marR="7620" marT="7620" marB="0" anchor="b"/>
                </a:tc>
                <a:tc>
                  <a:txBody>
                    <a:bodyPr/>
                    <a:lstStyle/>
                    <a:p>
                      <a:pPr algn="l" fontAlgn="b"/>
                      <a:r>
                        <a:rPr lang="en-US" sz="1600" u="none" strike="noStrike" baseline="0" dirty="0">
                          <a:solidFill>
                            <a:schemeClr val="tx1"/>
                          </a:solidFill>
                          <a:latin typeface="+mn-lt"/>
                        </a:rPr>
                        <a:t>            171,075,673.52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0.71%</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3"/>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a:t>
                      </a:r>
                      <a:r>
                        <a:rPr lang="en-US" sz="1600" u="none" strike="noStrike" baseline="0" dirty="0">
                          <a:solidFill>
                            <a:schemeClr val="tx1"/>
                          </a:solidFill>
                          <a:latin typeface="+mn-lt"/>
                        </a:rPr>
                        <a:t>Goldman Sachs Group Inc/The</a:t>
                      </a:r>
                      <a:r>
                        <a:rPr lang="en-US" sz="1600" b="0" i="0" u="none" strike="noStrike" baseline="0" dirty="0">
                          <a:solidFill>
                            <a:schemeClr val="tx1"/>
                          </a:solidFill>
                          <a:latin typeface="+mn-lt"/>
                        </a:rPr>
                        <a:t> </a:t>
                      </a:r>
                    </a:p>
                  </a:txBody>
                  <a:tcPr marL="7620" marR="7620" marT="7620" marB="0" anchor="b"/>
                </a:tc>
                <a:tc>
                  <a:txBody>
                    <a:bodyPr/>
                    <a:lstStyle/>
                    <a:p>
                      <a:pPr algn="l" fontAlgn="b"/>
                      <a:r>
                        <a:rPr lang="en-US" sz="1600" u="none" strike="noStrike" baseline="0" dirty="0">
                          <a:solidFill>
                            <a:schemeClr val="tx1"/>
                          </a:solidFill>
                          <a:latin typeface="+mn-lt"/>
                        </a:rPr>
                        <a:t>            147,338,768.71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0.61%</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4"/>
                  </a:ext>
                </a:extLst>
              </a:tr>
              <a:tr h="4026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a:t>
                      </a:r>
                      <a:r>
                        <a:rPr lang="en-US" sz="1600" u="none" strike="noStrike" baseline="0" dirty="0">
                          <a:solidFill>
                            <a:schemeClr val="tx1"/>
                          </a:solidFill>
                          <a:latin typeface="+mn-lt"/>
                        </a:rPr>
                        <a:t>Wells Fargo &amp; Co </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145,658,901.44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0.61%</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5"/>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 </a:t>
                      </a:r>
                      <a:r>
                        <a:rPr lang="en-US" sz="1600" b="0" i="0" u="none" strike="noStrike" baseline="0" dirty="0">
                          <a:solidFill>
                            <a:schemeClr val="tx1"/>
                          </a:solidFill>
                          <a:latin typeface="+mn-lt"/>
                        </a:rPr>
                        <a:t>European Investment Bank</a:t>
                      </a:r>
                    </a:p>
                  </a:txBody>
                  <a:tcPr marL="7620" marR="7620" marT="7620" marB="0" anchor="b"/>
                </a:tc>
                <a:tc>
                  <a:txBody>
                    <a:bodyPr/>
                    <a:lstStyle/>
                    <a:p>
                      <a:pPr algn="l" fontAlgn="b"/>
                      <a:r>
                        <a:rPr lang="en-US" sz="1600" u="none" strike="noStrike" baseline="0" dirty="0">
                          <a:solidFill>
                            <a:schemeClr val="tx1"/>
                          </a:solidFill>
                          <a:latin typeface="+mn-lt"/>
                        </a:rPr>
                        <a:t>            135,865,781.91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0.56%</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AAA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6"/>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KFW</a:t>
                      </a:r>
                    </a:p>
                  </a:txBody>
                  <a:tcPr marL="7620" marR="7620" marT="7620" marB="0" anchor="b"/>
                </a:tc>
                <a:tc>
                  <a:txBody>
                    <a:bodyPr/>
                    <a:lstStyle/>
                    <a:p>
                      <a:pPr algn="l" fontAlgn="b"/>
                      <a:r>
                        <a:rPr lang="en-US" sz="1600" u="none" strike="noStrike" baseline="0" dirty="0">
                          <a:solidFill>
                            <a:schemeClr val="tx1"/>
                          </a:solidFill>
                          <a:latin typeface="+mn-lt"/>
                        </a:rPr>
                        <a:t>            134,244,778.77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0.56%</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AAA</a:t>
                      </a:r>
                    </a:p>
                  </a:txBody>
                  <a:tcPr marL="7620" marR="7620" marT="7620" marB="0" anchor="b">
                    <a:noFill/>
                  </a:tcPr>
                </a:tc>
                <a:extLst>
                  <a:ext uri="{0D108BD9-81ED-4DB2-BD59-A6C34878D82A}">
                    <a16:rowId xmlns:a16="http://schemas.microsoft.com/office/drawing/2014/main" val="10007"/>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 </a:t>
                      </a:r>
                      <a:r>
                        <a:rPr lang="en-US" sz="1600" b="0" i="0" u="none" strike="noStrike" baseline="0" dirty="0">
                          <a:solidFill>
                            <a:schemeClr val="tx1"/>
                          </a:solidFill>
                          <a:latin typeface="+mn-lt"/>
                        </a:rPr>
                        <a:t>US Bancorp</a:t>
                      </a:r>
                    </a:p>
                  </a:txBody>
                  <a:tcPr marL="7620" marR="7620" marT="7620" marB="0" anchor="b"/>
                </a:tc>
                <a:tc>
                  <a:txBody>
                    <a:bodyPr/>
                    <a:lstStyle/>
                    <a:p>
                      <a:pPr algn="ctr" fontAlgn="b"/>
                      <a:r>
                        <a:rPr lang="en-US" sz="1600" b="0" i="0" u="none" strike="noStrike" baseline="0" dirty="0">
                          <a:solidFill>
                            <a:schemeClr val="tx1"/>
                          </a:solidFill>
                          <a:latin typeface="+mn-lt"/>
                        </a:rPr>
                        <a:t>         132,256,583.52</a:t>
                      </a:r>
                    </a:p>
                  </a:txBody>
                  <a:tcPr marL="7620" marR="7620" marT="7620" marB="0" anchor="b"/>
                </a:tc>
                <a:tc>
                  <a:txBody>
                    <a:bodyPr/>
                    <a:lstStyle/>
                    <a:p>
                      <a:pPr algn="ctr" fontAlgn="b"/>
                      <a:r>
                        <a:rPr lang="en-US" sz="1600" b="0" i="0" u="none" strike="noStrike" baseline="0" dirty="0">
                          <a:solidFill>
                            <a:schemeClr val="tx1"/>
                          </a:solidFill>
                          <a:latin typeface="+mn-lt"/>
                        </a:rPr>
                        <a:t>0.55%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a:t>
                      </a:r>
                    </a:p>
                  </a:txBody>
                  <a:tcPr marL="7620" marR="7620" marT="7620" marB="0" anchor="b">
                    <a:noFill/>
                  </a:tcPr>
                </a:tc>
                <a:extLst>
                  <a:ext uri="{0D108BD9-81ED-4DB2-BD59-A6C34878D82A}">
                    <a16:rowId xmlns:a16="http://schemas.microsoft.com/office/drawing/2014/main" val="10008"/>
                  </a:ext>
                </a:extLst>
              </a:tr>
              <a:tr h="369098">
                <a:tc>
                  <a:txBody>
                    <a:bodyPr/>
                    <a:lstStyle/>
                    <a:p>
                      <a:pPr algn="l" fontAlgn="b"/>
                      <a:r>
                        <a:rPr lang="en-US" sz="1600" u="none" strike="noStrike" baseline="0" dirty="0">
                          <a:solidFill>
                            <a:schemeClr val="tx1"/>
                          </a:solidFill>
                          <a:latin typeface="+mn-lt"/>
                        </a:rPr>
                        <a:t> Morgan Stanley</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117,357,443.43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0.49%</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9"/>
                  </a:ext>
                </a:extLst>
              </a:tr>
              <a:tr h="375602">
                <a:tc>
                  <a:txBody>
                    <a:bodyPr/>
                    <a:lstStyle/>
                    <a:p>
                      <a:pPr algn="l" fontAlgn="b"/>
                      <a:r>
                        <a:rPr lang="en-US" sz="1600" u="none" strike="noStrike" baseline="0" dirty="0">
                          <a:solidFill>
                            <a:schemeClr val="tx1"/>
                          </a:solidFill>
                          <a:latin typeface="+mn-lt"/>
                        </a:rPr>
                        <a:t> Walmart Inc</a:t>
                      </a:r>
                      <a:endParaRPr lang="en-US" sz="1600" b="0" i="0" u="none" strike="noStrike" baseline="0" dirty="0">
                        <a:solidFill>
                          <a:schemeClr val="tx1"/>
                        </a:solidFill>
                        <a:latin typeface="+mn-lt"/>
                      </a:endParaRPr>
                    </a:p>
                  </a:txBody>
                  <a:tcPr marL="7620" marR="7620" marT="7620" marB="0" anchor="b"/>
                </a:tc>
                <a:tc>
                  <a:txBody>
                    <a:bodyPr/>
                    <a:lstStyle/>
                    <a:p>
                      <a:pPr algn="l" fontAlgn="b"/>
                      <a:r>
                        <a:rPr lang="en-US" sz="1600" u="none" strike="noStrike" baseline="0" dirty="0">
                          <a:solidFill>
                            <a:schemeClr val="tx1"/>
                          </a:solidFill>
                          <a:latin typeface="+mn-lt"/>
                        </a:rPr>
                        <a:t>             109,250,639.39 </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u="none" strike="noStrike" baseline="0" dirty="0">
                          <a:solidFill>
                            <a:schemeClr val="tx1"/>
                          </a:solidFill>
                          <a:latin typeface="+mn-lt"/>
                        </a:rPr>
                        <a:t>0.45%</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AA</a:t>
                      </a:r>
                    </a:p>
                  </a:txBody>
                  <a:tcPr marL="7620" marR="7620" marT="7620" marB="0" anchor="b">
                    <a:noFill/>
                  </a:tcPr>
                </a:tc>
                <a:extLst>
                  <a:ext uri="{0D108BD9-81ED-4DB2-BD59-A6C34878D82A}">
                    <a16:rowId xmlns:a16="http://schemas.microsoft.com/office/drawing/2014/main" val="10010"/>
                  </a:ext>
                </a:extLst>
              </a:tr>
            </a:tbl>
          </a:graphicData>
        </a:graphic>
      </p:graphicFrame>
      <p:sp>
        <p:nvSpPr>
          <p:cNvPr id="3" name="Footer Placeholder 2">
            <a:extLst>
              <a:ext uri="{FF2B5EF4-FFF2-40B4-BE49-F238E27FC236}">
                <a16:creationId xmlns:a16="http://schemas.microsoft.com/office/drawing/2014/main" id="{1CDB0739-08DF-4A3A-94C0-8D5B88CA41CF}"/>
              </a:ext>
            </a:extLst>
          </p:cNvPr>
          <p:cNvSpPr>
            <a:spLocks noGrp="1"/>
          </p:cNvSpPr>
          <p:nvPr>
            <p:ph type="ftr" sz="quarter" idx="11"/>
          </p:nvPr>
        </p:nvSpPr>
        <p:spPr>
          <a:xfrm>
            <a:off x="3446585" y="6248400"/>
            <a:ext cx="4579815"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764037"/>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5"/>
            <a:ext cx="10515600" cy="1325563"/>
          </a:xfrm>
        </p:spPr>
        <p:txBody>
          <a:bodyPr>
            <a:normAutofit/>
          </a:bodyPr>
          <a:lstStyle/>
          <a:p>
            <a:pPr algn="ctr"/>
            <a:r>
              <a:rPr lang="en-US" b="1" dirty="0"/>
              <a:t>Basket Clause</a:t>
            </a:r>
            <a:endParaRPr lang="en-US" dirty="0"/>
          </a:p>
        </p:txBody>
      </p:sp>
      <p:sp>
        <p:nvSpPr>
          <p:cNvPr id="6" name="Content Placeholder 5"/>
          <p:cNvSpPr>
            <a:spLocks noGrp="1"/>
          </p:cNvSpPr>
          <p:nvPr>
            <p:ph sz="half" idx="1"/>
          </p:nvPr>
        </p:nvSpPr>
        <p:spPr>
          <a:xfrm>
            <a:off x="1409369" y="1614965"/>
            <a:ext cx="4572000" cy="4038600"/>
          </a:xfrm>
        </p:spPr>
        <p:txBody>
          <a:bodyPr>
            <a:normAutofit fontScale="40000" lnSpcReduction="20000"/>
          </a:bodyPr>
          <a:lstStyle/>
          <a:p>
            <a:pPr eaLnBrk="1" hangingPunct="1">
              <a:lnSpc>
                <a:spcPct val="90000"/>
              </a:lnSpc>
            </a:pPr>
            <a:r>
              <a:rPr lang="en-US" sz="5000" b="1" dirty="0">
                <a:cs typeface="Arial" pitchFamily="34" charset="0"/>
              </a:rPr>
              <a:t>September 2018</a:t>
            </a:r>
          </a:p>
          <a:p>
            <a:pPr lvl="1" eaLnBrk="1" hangingPunct="1">
              <a:lnSpc>
                <a:spcPct val="90000"/>
              </a:lnSpc>
            </a:pPr>
            <a:r>
              <a:rPr lang="en-US" sz="3500" dirty="0">
                <a:cs typeface="Arial" pitchFamily="34" charset="0"/>
              </a:rPr>
              <a:t>32 items</a:t>
            </a:r>
          </a:p>
          <a:p>
            <a:pPr lvl="1" eaLnBrk="1" hangingPunct="1">
              <a:lnSpc>
                <a:spcPct val="90000"/>
              </a:lnSpc>
            </a:pPr>
            <a:r>
              <a:rPr lang="en-US" sz="3500" dirty="0">
                <a:cs typeface="Arial" pitchFamily="34" charset="0"/>
              </a:rPr>
              <a:t>$25.0 million Market Value</a:t>
            </a:r>
          </a:p>
          <a:p>
            <a:pPr lvl="2">
              <a:lnSpc>
                <a:spcPct val="90000"/>
              </a:lnSpc>
            </a:pPr>
            <a:r>
              <a:rPr lang="en-US" sz="3500" dirty="0">
                <a:cs typeface="Arial" pitchFamily="34" charset="0"/>
              </a:rPr>
              <a:t>ABS</a:t>
            </a:r>
          </a:p>
          <a:p>
            <a:pPr lvl="3">
              <a:lnSpc>
                <a:spcPct val="90000"/>
              </a:lnSpc>
            </a:pPr>
            <a:r>
              <a:rPr lang="en-US" sz="3500" dirty="0">
                <a:cs typeface="Arial" pitchFamily="34" charset="0"/>
              </a:rPr>
              <a:t>$21.9 million </a:t>
            </a:r>
          </a:p>
          <a:p>
            <a:pPr lvl="3">
              <a:lnSpc>
                <a:spcPct val="90000"/>
              </a:lnSpc>
            </a:pPr>
            <a:r>
              <a:rPr lang="en-US" sz="3500" dirty="0">
                <a:cs typeface="Arial" pitchFamily="34" charset="0"/>
              </a:rPr>
              <a:t>4.63 years WAM / 3.28 years WAL</a:t>
            </a:r>
          </a:p>
          <a:p>
            <a:pPr lvl="2">
              <a:lnSpc>
                <a:spcPct val="90000"/>
              </a:lnSpc>
            </a:pPr>
            <a:r>
              <a:rPr lang="en-US" sz="3500" dirty="0">
                <a:cs typeface="Arial" pitchFamily="34" charset="0"/>
              </a:rPr>
              <a:t>MBS</a:t>
            </a:r>
          </a:p>
          <a:p>
            <a:pPr lvl="3">
              <a:lnSpc>
                <a:spcPct val="90000"/>
              </a:lnSpc>
            </a:pPr>
            <a:r>
              <a:rPr lang="en-US" sz="3500" dirty="0">
                <a:cs typeface="Arial" pitchFamily="34" charset="0"/>
              </a:rPr>
              <a:t>$1.7 million</a:t>
            </a:r>
          </a:p>
          <a:p>
            <a:pPr lvl="3">
              <a:lnSpc>
                <a:spcPct val="90000"/>
              </a:lnSpc>
            </a:pPr>
            <a:r>
              <a:rPr lang="en-US" sz="3500" dirty="0">
                <a:cs typeface="Arial" pitchFamily="34" charset="0"/>
              </a:rPr>
              <a:t>16.73 years WAM / 7.53 years WAL</a:t>
            </a:r>
          </a:p>
          <a:p>
            <a:pPr lvl="2">
              <a:lnSpc>
                <a:spcPct val="90000"/>
              </a:lnSpc>
            </a:pPr>
            <a:r>
              <a:rPr lang="en-US" sz="3500" dirty="0">
                <a:cs typeface="Arial" pitchFamily="34" charset="0"/>
              </a:rPr>
              <a:t>CMBS</a:t>
            </a:r>
          </a:p>
          <a:p>
            <a:pPr lvl="3">
              <a:lnSpc>
                <a:spcPct val="90000"/>
              </a:lnSpc>
            </a:pPr>
            <a:r>
              <a:rPr lang="en-US" sz="3500" dirty="0">
                <a:cs typeface="Arial" pitchFamily="34" charset="0"/>
              </a:rPr>
              <a:t>$0.02 million</a:t>
            </a:r>
          </a:p>
          <a:p>
            <a:pPr lvl="3">
              <a:lnSpc>
                <a:spcPct val="90000"/>
              </a:lnSpc>
            </a:pPr>
            <a:r>
              <a:rPr lang="en-US" sz="3500" dirty="0">
                <a:cs typeface="Arial" pitchFamily="34" charset="0"/>
              </a:rPr>
              <a:t>22.91 years WAM / 1.00 WAL</a:t>
            </a:r>
          </a:p>
          <a:p>
            <a:pPr lvl="2">
              <a:lnSpc>
                <a:spcPct val="90000"/>
              </a:lnSpc>
            </a:pPr>
            <a:r>
              <a:rPr lang="en-US" sz="3500" dirty="0">
                <a:cs typeface="Arial" pitchFamily="34" charset="0"/>
              </a:rPr>
              <a:t>Corporate</a:t>
            </a:r>
          </a:p>
          <a:p>
            <a:pPr lvl="3">
              <a:lnSpc>
                <a:spcPct val="90000"/>
              </a:lnSpc>
            </a:pPr>
            <a:r>
              <a:rPr lang="en-US" sz="3500" dirty="0">
                <a:cs typeface="Arial" pitchFamily="34" charset="0"/>
              </a:rPr>
              <a:t>$1.4 million</a:t>
            </a:r>
          </a:p>
          <a:p>
            <a:pPr lvl="3">
              <a:lnSpc>
                <a:spcPct val="90000"/>
              </a:lnSpc>
            </a:pPr>
            <a:r>
              <a:rPr lang="en-US" sz="3500" dirty="0">
                <a:cs typeface="Arial" pitchFamily="34" charset="0"/>
              </a:rPr>
              <a:t>7.25 years WAM and WAL</a:t>
            </a:r>
          </a:p>
          <a:p>
            <a:pPr lvl="3">
              <a:lnSpc>
                <a:spcPct val="90000"/>
              </a:lnSpc>
            </a:pPr>
            <a:endParaRPr lang="en-US" sz="3500" dirty="0">
              <a:cs typeface="Arial" pitchFamily="34" charset="0"/>
            </a:endParaRPr>
          </a:p>
          <a:p>
            <a:pPr lvl="1" eaLnBrk="1" hangingPunct="1">
              <a:lnSpc>
                <a:spcPct val="90000"/>
              </a:lnSpc>
            </a:pPr>
            <a:r>
              <a:rPr lang="en-US" sz="3500" dirty="0">
                <a:cs typeface="Arial" pitchFamily="34" charset="0"/>
              </a:rPr>
              <a:t>$25.2 million Cost</a:t>
            </a:r>
          </a:p>
          <a:p>
            <a:pPr lvl="1" eaLnBrk="1" hangingPunct="1">
              <a:lnSpc>
                <a:spcPct val="90000"/>
              </a:lnSpc>
            </a:pPr>
            <a:r>
              <a:rPr lang="en-US" sz="3500" dirty="0">
                <a:cs typeface="Arial" pitchFamily="34" charset="0"/>
              </a:rPr>
              <a:t>0.11% of Investment Pool</a:t>
            </a:r>
          </a:p>
          <a:p>
            <a:endParaRPr lang="en-US" dirty="0"/>
          </a:p>
        </p:txBody>
      </p:sp>
      <p:sp>
        <p:nvSpPr>
          <p:cNvPr id="7" name="Content Placeholder 6"/>
          <p:cNvSpPr>
            <a:spLocks noGrp="1"/>
          </p:cNvSpPr>
          <p:nvPr>
            <p:ph sz="half" idx="2"/>
          </p:nvPr>
        </p:nvSpPr>
        <p:spPr>
          <a:xfrm>
            <a:off x="6526033" y="1600201"/>
            <a:ext cx="4495800" cy="3962400"/>
          </a:xfrm>
        </p:spPr>
        <p:txBody>
          <a:bodyPr>
            <a:normAutofit fontScale="85000" lnSpcReduction="20000"/>
          </a:bodyPr>
          <a:lstStyle/>
          <a:p>
            <a:pPr eaLnBrk="1" hangingPunct="1">
              <a:lnSpc>
                <a:spcPct val="90000"/>
              </a:lnSpc>
            </a:pPr>
            <a:r>
              <a:rPr lang="en-US" sz="2400" b="1" dirty="0">
                <a:cs typeface="Arial" pitchFamily="34" charset="0"/>
              </a:rPr>
              <a:t>March 2019</a:t>
            </a:r>
          </a:p>
          <a:p>
            <a:pPr lvl="1" eaLnBrk="1" hangingPunct="1">
              <a:lnSpc>
                <a:spcPct val="90000"/>
              </a:lnSpc>
            </a:pPr>
            <a:r>
              <a:rPr lang="en-US" sz="1600" dirty="0">
                <a:cs typeface="Arial" pitchFamily="34" charset="0"/>
              </a:rPr>
              <a:t>29 items</a:t>
            </a:r>
          </a:p>
          <a:p>
            <a:pPr lvl="1" eaLnBrk="1" hangingPunct="1">
              <a:lnSpc>
                <a:spcPct val="90000"/>
              </a:lnSpc>
            </a:pPr>
            <a:r>
              <a:rPr lang="en-US" sz="1600" dirty="0">
                <a:cs typeface="Arial" pitchFamily="34" charset="0"/>
              </a:rPr>
              <a:t>$15.8 million Market Value</a:t>
            </a:r>
          </a:p>
          <a:p>
            <a:pPr lvl="2">
              <a:lnSpc>
                <a:spcPct val="90000"/>
              </a:lnSpc>
            </a:pPr>
            <a:r>
              <a:rPr lang="en-US" sz="1600" dirty="0">
                <a:cs typeface="Arial" pitchFamily="34" charset="0"/>
              </a:rPr>
              <a:t>ABS</a:t>
            </a:r>
          </a:p>
          <a:p>
            <a:pPr lvl="3">
              <a:lnSpc>
                <a:spcPct val="90000"/>
              </a:lnSpc>
            </a:pPr>
            <a:r>
              <a:rPr lang="en-US" sz="1600" dirty="0">
                <a:cs typeface="Arial" pitchFamily="34" charset="0"/>
              </a:rPr>
              <a:t>$12.8 million </a:t>
            </a:r>
          </a:p>
          <a:p>
            <a:pPr lvl="3">
              <a:lnSpc>
                <a:spcPct val="90000"/>
              </a:lnSpc>
            </a:pPr>
            <a:r>
              <a:rPr lang="en-US" sz="1600" dirty="0">
                <a:cs typeface="Arial" pitchFamily="34" charset="0"/>
              </a:rPr>
              <a:t>4.02 years WAM / 2.77 years WAL</a:t>
            </a:r>
          </a:p>
          <a:p>
            <a:pPr lvl="2">
              <a:lnSpc>
                <a:spcPct val="90000"/>
              </a:lnSpc>
            </a:pPr>
            <a:r>
              <a:rPr lang="en-US" sz="1600" dirty="0">
                <a:cs typeface="Arial" pitchFamily="34" charset="0"/>
              </a:rPr>
              <a:t>MBS</a:t>
            </a:r>
          </a:p>
          <a:p>
            <a:pPr lvl="3">
              <a:lnSpc>
                <a:spcPct val="90000"/>
              </a:lnSpc>
            </a:pPr>
            <a:r>
              <a:rPr lang="en-US" sz="1600" dirty="0">
                <a:cs typeface="Arial" pitchFamily="34" charset="0"/>
              </a:rPr>
              <a:t>$1.5 million</a:t>
            </a:r>
          </a:p>
          <a:p>
            <a:pPr lvl="3">
              <a:lnSpc>
                <a:spcPct val="90000"/>
              </a:lnSpc>
            </a:pPr>
            <a:r>
              <a:rPr lang="en-US" sz="1600" dirty="0">
                <a:cs typeface="Arial" pitchFamily="34" charset="0"/>
              </a:rPr>
              <a:t>16.20 years WAM / 5.92 years WAL</a:t>
            </a:r>
          </a:p>
          <a:p>
            <a:pPr lvl="2">
              <a:lnSpc>
                <a:spcPct val="90000"/>
              </a:lnSpc>
            </a:pPr>
            <a:r>
              <a:rPr lang="en-US" sz="1600" dirty="0">
                <a:cs typeface="Arial" pitchFamily="34" charset="0"/>
              </a:rPr>
              <a:t>CMBS</a:t>
            </a:r>
          </a:p>
          <a:p>
            <a:pPr lvl="3">
              <a:lnSpc>
                <a:spcPct val="90000"/>
              </a:lnSpc>
            </a:pPr>
            <a:r>
              <a:rPr lang="en-US" sz="1600" dirty="0">
                <a:cs typeface="Arial" pitchFamily="34" charset="0"/>
              </a:rPr>
              <a:t>$0.01 million</a:t>
            </a:r>
          </a:p>
          <a:p>
            <a:pPr lvl="3">
              <a:lnSpc>
                <a:spcPct val="90000"/>
              </a:lnSpc>
            </a:pPr>
            <a:r>
              <a:rPr lang="en-US" sz="1600" dirty="0">
                <a:cs typeface="Arial" pitchFamily="34" charset="0"/>
              </a:rPr>
              <a:t>23.24 years WAM / 1.08 WAL</a:t>
            </a:r>
          </a:p>
          <a:p>
            <a:pPr lvl="2">
              <a:lnSpc>
                <a:spcPct val="90000"/>
              </a:lnSpc>
            </a:pPr>
            <a:r>
              <a:rPr lang="en-US" sz="1600" dirty="0">
                <a:cs typeface="Arial" pitchFamily="34" charset="0"/>
              </a:rPr>
              <a:t>Corporate</a:t>
            </a:r>
          </a:p>
          <a:p>
            <a:pPr lvl="3">
              <a:lnSpc>
                <a:spcPct val="90000"/>
              </a:lnSpc>
            </a:pPr>
            <a:r>
              <a:rPr lang="en-US" sz="1600" dirty="0">
                <a:cs typeface="Arial" pitchFamily="34" charset="0"/>
              </a:rPr>
              <a:t>$1.4 million</a:t>
            </a:r>
          </a:p>
          <a:p>
            <a:pPr lvl="3">
              <a:lnSpc>
                <a:spcPct val="90000"/>
              </a:lnSpc>
            </a:pPr>
            <a:r>
              <a:rPr lang="en-US" sz="1600" dirty="0">
                <a:cs typeface="Arial" pitchFamily="34" charset="0"/>
              </a:rPr>
              <a:t>6.61 years WAM and WAL</a:t>
            </a:r>
          </a:p>
          <a:p>
            <a:pPr lvl="3">
              <a:lnSpc>
                <a:spcPct val="90000"/>
              </a:lnSpc>
            </a:pPr>
            <a:endParaRPr lang="en-US" sz="1600" dirty="0">
              <a:solidFill>
                <a:srgbClr val="FF0000"/>
              </a:solidFill>
              <a:cs typeface="Arial" pitchFamily="34" charset="0"/>
            </a:endParaRPr>
          </a:p>
          <a:p>
            <a:pPr lvl="1" eaLnBrk="1" hangingPunct="1">
              <a:lnSpc>
                <a:spcPct val="90000"/>
              </a:lnSpc>
            </a:pPr>
            <a:r>
              <a:rPr lang="en-US" sz="1600" dirty="0">
                <a:cs typeface="Arial" pitchFamily="34" charset="0"/>
              </a:rPr>
              <a:t>$16.0 million Cost</a:t>
            </a:r>
          </a:p>
          <a:p>
            <a:pPr lvl="1" eaLnBrk="1" hangingPunct="1">
              <a:lnSpc>
                <a:spcPct val="90000"/>
              </a:lnSpc>
            </a:pPr>
            <a:r>
              <a:rPr lang="en-US" sz="1600" dirty="0">
                <a:cs typeface="Arial" pitchFamily="34" charset="0"/>
              </a:rPr>
              <a:t>0.07% of Investment Pool</a:t>
            </a:r>
          </a:p>
          <a:p>
            <a:endParaRPr lang="en-US" dirty="0"/>
          </a:p>
        </p:txBody>
      </p:sp>
      <p:sp>
        <p:nvSpPr>
          <p:cNvPr id="8" name="TextBox 7"/>
          <p:cNvSpPr txBox="1"/>
          <p:nvPr/>
        </p:nvSpPr>
        <p:spPr>
          <a:xfrm>
            <a:off x="7792279" y="5781924"/>
            <a:ext cx="3909391"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basket clause items</a:t>
            </a: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43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extLst/>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Policy requirement:  A+ or better using S&amp;P rating matrix</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S&amp;P Rating as of March 31, 2019 = AA-f</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Credit Score as of March 31, 2019 = 58.40  (AA-f)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sp>
        <p:nvSpPr>
          <p:cNvPr id="10" name="TextBox 9"/>
          <p:cNvSpPr txBox="1"/>
          <p:nvPr/>
        </p:nvSpPr>
        <p:spPr>
          <a:xfrm>
            <a:off x="9263855" y="2539773"/>
            <a:ext cx="1864934"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1971891579"/>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4653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March 31, 2019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252025"/>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3"/>
          </a:graphicData>
        </a:graphic>
      </p:graphicFrame>
      <p:sp>
        <p:nvSpPr>
          <p:cNvPr id="8" name="Flowchart: Process 7"/>
          <p:cNvSpPr/>
          <p:nvPr/>
        </p:nvSpPr>
        <p:spPr bwMode="auto">
          <a:xfrm>
            <a:off x="2229927" y="4098898"/>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29"/>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38</a:t>
            </a:fld>
            <a:endParaRPr lang="en-US"/>
          </a:p>
        </p:txBody>
      </p:sp>
    </p:spTree>
    <p:extLst>
      <p:ext uri="{BB962C8B-B14F-4D97-AF65-F5344CB8AC3E}">
        <p14:creationId xmlns:p14="http://schemas.microsoft.com/office/powerpoint/2010/main" val="122508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85140"/>
            <a:ext cx="10515600" cy="667385"/>
          </a:xfrm>
        </p:spPr>
        <p:txBody>
          <a:bodyPr>
            <a:normAutofit/>
          </a:bodyPr>
          <a:lstStyle/>
          <a:p>
            <a:r>
              <a:rPr lang="en-US" sz="4000" b="1" dirty="0">
                <a:solidFill>
                  <a:schemeClr val="tx1"/>
                </a:solidFill>
                <a:cs typeface="Times New Roman" pitchFamily="18" charset="0"/>
              </a:rPr>
              <a:t>Individual Mandate </a:t>
            </a:r>
            <a:r>
              <a:rPr lang="en-US" sz="4000" b="1" dirty="0">
                <a:cs typeface="Times New Roman" pitchFamily="18" charset="0"/>
              </a:rPr>
              <a:t>Key </a:t>
            </a:r>
            <a:r>
              <a:rPr lang="en-US" sz="4000" b="1" dirty="0">
                <a:solidFill>
                  <a:schemeClr val="tx1"/>
                </a:solidFill>
                <a:cs typeface="Times New Roman" pitchFamily="18" charset="0"/>
              </a:rPr>
              <a:t>Characteristics</a:t>
            </a:r>
            <a:endParaRPr lang="en-US" sz="4000" b="1" dirty="0"/>
          </a:p>
        </p:txBody>
      </p:sp>
      <p:graphicFrame>
        <p:nvGraphicFramePr>
          <p:cNvPr id="8" name="Content Placeholder 4"/>
          <p:cNvGraphicFramePr>
            <a:graphicFrameLocks/>
          </p:cNvGraphicFramePr>
          <p:nvPr>
            <p:extLst>
              <p:ext uri="{D42A27DB-BD31-4B8C-83A1-F6EECF244321}">
                <p14:modId xmlns:p14="http://schemas.microsoft.com/office/powerpoint/2010/main" val="4128582622"/>
              </p:ext>
            </p:extLst>
          </p:nvPr>
        </p:nvGraphicFramePr>
        <p:xfrm>
          <a:off x="1042074" y="1048836"/>
          <a:ext cx="10069752" cy="2380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4">
            <a:extLst>
              <a:ext uri="{FF2B5EF4-FFF2-40B4-BE49-F238E27FC236}">
                <a16:creationId xmlns:a16="http://schemas.microsoft.com/office/drawing/2014/main" id="{579CDF6C-44F3-4E35-90C2-6F04F03D8436}"/>
              </a:ext>
            </a:extLst>
          </p:cNvPr>
          <p:cNvGraphicFramePr>
            <a:graphicFrameLocks/>
          </p:cNvGraphicFramePr>
          <p:nvPr>
            <p:extLst>
              <p:ext uri="{D42A27DB-BD31-4B8C-83A1-F6EECF244321}">
                <p14:modId xmlns:p14="http://schemas.microsoft.com/office/powerpoint/2010/main" val="2938523204"/>
              </p:ext>
            </p:extLst>
          </p:nvPr>
        </p:nvGraphicFramePr>
        <p:xfrm>
          <a:off x="1042074" y="3620587"/>
          <a:ext cx="10145952"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509B36-5335-489B-8316-241FEE7CF125}"/>
              </a:ext>
            </a:extLst>
          </p:cNvPr>
          <p:cNvSpPr>
            <a:spLocks noGrp="1"/>
          </p:cNvSpPr>
          <p:nvPr>
            <p:ph type="sldNum" sz="quarter" idx="4"/>
          </p:nvPr>
        </p:nvSpPr>
        <p:spPr/>
        <p:txBody>
          <a:bodyPr/>
          <a:lstStyle/>
          <a:p>
            <a:fld id="{939BA12D-66C8-4ADD-AE22-8C591D475314}" type="slidenum">
              <a:rPr lang="en-US" smtClean="0"/>
              <a:t>39</a:t>
            </a:fld>
            <a:endParaRPr lang="en-US"/>
          </a:p>
        </p:txBody>
      </p:sp>
    </p:spTree>
    <p:extLst>
      <p:ext uri="{BB962C8B-B14F-4D97-AF65-F5344CB8AC3E}">
        <p14:creationId xmlns:p14="http://schemas.microsoft.com/office/powerpoint/2010/main" val="166329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144951" y="650876"/>
            <a:ext cx="8077200" cy="577850"/>
          </a:xfrm>
        </p:spPr>
        <p:txBody>
          <a:bodyPr>
            <a:noAutofit/>
          </a:bodyPr>
          <a:lstStyle/>
          <a:p>
            <a:pPr algn="ctr" eaLnBrk="1" hangingPunct="1"/>
            <a:r>
              <a:rPr lang="en-US" sz="3600" b="1" dirty="0"/>
              <a:t>State Net Receipts</a:t>
            </a:r>
            <a:endParaRPr lang="en-US" sz="3600" b="1" dirty="0">
              <a:solidFill>
                <a:srgbClr val="FF0000"/>
              </a:solidFill>
              <a:latin typeface="+mn-lt"/>
            </a:endParaRPr>
          </a:p>
        </p:txBody>
      </p:sp>
      <p:graphicFrame>
        <p:nvGraphicFramePr>
          <p:cNvPr id="8" name="Content Placeholder 7"/>
          <p:cNvGraphicFramePr>
            <a:graphicFrameLocks noGrp="1"/>
          </p:cNvGraphicFramePr>
          <p:nvPr>
            <p:ph idx="1"/>
            <p:extLst/>
          </p:nvPr>
        </p:nvGraphicFramePr>
        <p:xfrm>
          <a:off x="638175" y="1228726"/>
          <a:ext cx="10911866" cy="48920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E02541C-2055-45D9-B314-5719DA1E8F1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358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23265"/>
            <a:ext cx="10515600" cy="667385"/>
          </a:xfrm>
        </p:spPr>
        <p:txBody>
          <a:bodyPr>
            <a:normAutofit/>
          </a:bodyPr>
          <a:lstStyle/>
          <a:p>
            <a:r>
              <a:rPr lang="en-US" sz="4000" b="1" dirty="0">
                <a:solidFill>
                  <a:schemeClr val="tx1"/>
                </a:solidFill>
                <a:cs typeface="Times New Roman" pitchFamily="18" charset="0"/>
              </a:rPr>
              <a:t>Individual Mandate </a:t>
            </a:r>
            <a:r>
              <a:rPr lang="en-US" sz="4000" b="1" dirty="0">
                <a:cs typeface="Times New Roman" pitchFamily="18" charset="0"/>
              </a:rPr>
              <a:t>Key </a:t>
            </a:r>
            <a:r>
              <a:rPr lang="en-US" sz="4000" b="1" dirty="0">
                <a:solidFill>
                  <a:schemeClr val="tx1"/>
                </a:solidFill>
                <a:cs typeface="Times New Roman" pitchFamily="18" charset="0"/>
              </a:rPr>
              <a:t>Characteristics </a:t>
            </a:r>
            <a:r>
              <a:rPr lang="en-US" sz="2000" b="1" dirty="0">
                <a:solidFill>
                  <a:schemeClr val="tx1"/>
                </a:solidFill>
                <a:cs typeface="Times New Roman" pitchFamily="18" charset="0"/>
              </a:rPr>
              <a:t>(continued)</a:t>
            </a:r>
            <a:endParaRPr lang="en-US" sz="4000" b="1" dirty="0"/>
          </a:p>
        </p:txBody>
      </p:sp>
      <p:sp>
        <p:nvSpPr>
          <p:cNvPr id="3" name="Slide Number Placeholder 2">
            <a:extLst>
              <a:ext uri="{FF2B5EF4-FFF2-40B4-BE49-F238E27FC236}">
                <a16:creationId xmlns:a16="http://schemas.microsoft.com/office/drawing/2014/main" id="{FA509B36-5335-489B-8316-241FEE7CF1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A097362A-9A31-4682-8310-DFE22C48162A}"/>
              </a:ext>
            </a:extLst>
          </p:cNvPr>
          <p:cNvGraphicFramePr/>
          <p:nvPr>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0882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fld id="{939BA12D-66C8-4ADD-AE22-8C591D475314}" type="slidenum">
              <a:rPr lang="en-US" smtClean="0"/>
              <a:t>41</a:t>
            </a:fld>
            <a:endParaRPr lang="en-US"/>
          </a:p>
        </p:txBody>
      </p:sp>
    </p:spTree>
    <p:extLst>
      <p:ext uri="{BB962C8B-B14F-4D97-AF65-F5344CB8AC3E}">
        <p14:creationId xmlns:p14="http://schemas.microsoft.com/office/powerpoint/2010/main" val="845323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238375" y="1962150"/>
            <a:ext cx="8001000" cy="2127250"/>
          </a:xfrm>
        </p:spPr>
        <p:txBody>
          <a:bodyPr>
            <a:normAutofit fontScale="90000"/>
          </a:bodyPr>
          <a:lstStyle/>
          <a:p>
            <a:pPr eaLnBrk="1" hangingPunct="1"/>
            <a:r>
              <a:rPr lang="en-US" b="1" dirty="0">
                <a:cs typeface="Times New Roman" pitchFamily="18" charset="0"/>
              </a:rPr>
              <a:t>Liquidity, Ultra-Short and </a:t>
            </a:r>
            <a:br>
              <a:rPr lang="en-US" b="1" dirty="0">
                <a:cs typeface="Times New Roman" pitchFamily="18" charset="0"/>
              </a:rPr>
            </a:br>
            <a:r>
              <a:rPr lang="en-US" b="1" dirty="0">
                <a:cs typeface="Times New Roman" pitchFamily="18" charset="0"/>
              </a:rPr>
              <a:t>Short Duration Portfolios</a:t>
            </a:r>
          </a:p>
        </p:txBody>
      </p:sp>
      <p:sp>
        <p:nvSpPr>
          <p:cNvPr id="2" name="Slide Number Placeholder 1">
            <a:extLst>
              <a:ext uri="{FF2B5EF4-FFF2-40B4-BE49-F238E27FC236}">
                <a16:creationId xmlns:a16="http://schemas.microsoft.com/office/drawing/2014/main" id="{1D2A1635-55A1-47BE-850D-546406CEB9E5}"/>
              </a:ext>
            </a:extLst>
          </p:cNvPr>
          <p:cNvSpPr>
            <a:spLocks noGrp="1"/>
          </p:cNvSpPr>
          <p:nvPr>
            <p:ph type="sldNum" sz="quarter" idx="12"/>
          </p:nvPr>
        </p:nvSpPr>
        <p:spPr/>
        <p:txBody>
          <a:bodyPr/>
          <a:lstStyle/>
          <a:p>
            <a:fld id="{939BA12D-66C8-4ADD-AE22-8C591D475314}" type="slidenum">
              <a:rPr lang="en-US" smtClean="0"/>
              <a:t>42</a:t>
            </a:fld>
            <a:endParaRPr lang="en-US"/>
          </a:p>
        </p:txBody>
      </p:sp>
    </p:spTree>
    <p:extLst>
      <p:ext uri="{BB962C8B-B14F-4D97-AF65-F5344CB8AC3E}">
        <p14:creationId xmlns:p14="http://schemas.microsoft.com/office/powerpoint/2010/main" val="51088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534292570"/>
              </p:ext>
            </p:extLst>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1.19</a:t>
                      </a:r>
                    </a:p>
                  </a:txBody>
                  <a:tcPr/>
                </a:tc>
                <a:tc>
                  <a:txBody>
                    <a:bodyPr/>
                    <a:lstStyle/>
                    <a:p>
                      <a:pPr algn="ctr"/>
                      <a:r>
                        <a:rPr lang="en-US" sz="1400" dirty="0">
                          <a:latin typeface="+mj-lt"/>
                          <a:cs typeface="Times New Roman" pitchFamily="18" charset="0"/>
                        </a:rPr>
                        <a:t>2.14</a:t>
                      </a:r>
                    </a:p>
                  </a:txBody>
                  <a:tcPr/>
                </a:tc>
                <a:tc>
                  <a:txBody>
                    <a:bodyPr/>
                    <a:lstStyle/>
                    <a:p>
                      <a:pPr algn="ctr"/>
                      <a:r>
                        <a:rPr lang="en-US" sz="1400" dirty="0">
                          <a:latin typeface="+mj-lt"/>
                          <a:cs typeface="Times New Roman" pitchFamily="18" charset="0"/>
                        </a:rPr>
                        <a:t>1.22</a:t>
                      </a:r>
                    </a:p>
                  </a:txBody>
                  <a:tcPr/>
                </a:tc>
                <a:tc>
                  <a:txBody>
                    <a:bodyPr/>
                    <a:lstStyle/>
                    <a:p>
                      <a:pPr algn="ctr"/>
                      <a:r>
                        <a:rPr lang="en-US" sz="1400" dirty="0">
                          <a:latin typeface="+mj-lt"/>
                          <a:cs typeface="Times New Roman" pitchFamily="18" charset="0"/>
                        </a:rPr>
                        <a:t>0.83</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1.16</a:t>
                      </a:r>
                    </a:p>
                  </a:txBody>
                  <a:tcPr/>
                </a:tc>
                <a:tc>
                  <a:txBody>
                    <a:bodyPr/>
                    <a:lstStyle/>
                    <a:p>
                      <a:pPr algn="ctr"/>
                      <a:r>
                        <a:rPr lang="en-US" sz="1400" u="none" dirty="0">
                          <a:latin typeface="+mj-lt"/>
                          <a:cs typeface="Times New Roman" pitchFamily="18" charset="0"/>
                        </a:rPr>
                        <a:t>2.10</a:t>
                      </a:r>
                    </a:p>
                  </a:txBody>
                  <a:tcPr/>
                </a:tc>
                <a:tc>
                  <a:txBody>
                    <a:bodyPr/>
                    <a:lstStyle/>
                    <a:p>
                      <a:pPr algn="ctr"/>
                      <a:r>
                        <a:rPr lang="en-US" sz="1400" u="none" dirty="0">
                          <a:latin typeface="+mj-lt"/>
                          <a:cs typeface="Times New Roman" pitchFamily="18" charset="0"/>
                        </a:rPr>
                        <a:t>1.14</a:t>
                      </a:r>
                    </a:p>
                  </a:txBody>
                  <a:tcPr/>
                </a:tc>
                <a:tc>
                  <a:txBody>
                    <a:bodyPr/>
                    <a:lstStyle/>
                    <a:p>
                      <a:pPr algn="ctr"/>
                      <a:r>
                        <a:rPr lang="en-US" sz="1400" u="none" dirty="0">
                          <a:latin typeface="+mj-lt"/>
                          <a:cs typeface="Times New Roman" pitchFamily="18" charset="0"/>
                        </a:rPr>
                        <a:t>0.71</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chemeClr val="tx1"/>
                          </a:solidFill>
                          <a:latin typeface="+mj-lt"/>
                          <a:ea typeface="+mn-ea"/>
                          <a:cs typeface="Times New Roman" pitchFamily="18" charset="0"/>
                        </a:rPr>
                        <a:t>0.03</a:t>
                      </a:r>
                    </a:p>
                  </a:txBody>
                  <a:tcPr/>
                </a:tc>
                <a:tc>
                  <a:txBody>
                    <a:bodyPr/>
                    <a:lstStyle/>
                    <a:p>
                      <a:pPr algn="ctr"/>
                      <a:r>
                        <a:rPr lang="en-US" sz="1400" dirty="0">
                          <a:solidFill>
                            <a:schemeClr val="tx1"/>
                          </a:solidFill>
                          <a:latin typeface="+mj-lt"/>
                          <a:cs typeface="Times New Roman" pitchFamily="18" charset="0"/>
                        </a:rPr>
                        <a:t>0.04</a:t>
                      </a:r>
                    </a:p>
                  </a:txBody>
                  <a:tcPr/>
                </a:tc>
                <a:tc>
                  <a:txBody>
                    <a:bodyPr/>
                    <a:lstStyle/>
                    <a:p>
                      <a:pPr algn="ctr"/>
                      <a:r>
                        <a:rPr lang="en-US" sz="1400" dirty="0">
                          <a:solidFill>
                            <a:schemeClr val="tx1"/>
                          </a:solidFill>
                          <a:latin typeface="+mj-lt"/>
                          <a:cs typeface="Times New Roman" pitchFamily="18" charset="0"/>
                        </a:rPr>
                        <a:t>0.08</a:t>
                      </a:r>
                    </a:p>
                  </a:txBody>
                  <a:tcPr/>
                </a:tc>
                <a:tc>
                  <a:txBody>
                    <a:bodyPr/>
                    <a:lstStyle/>
                    <a:p>
                      <a:pPr algn="ctr"/>
                      <a:r>
                        <a:rPr lang="en-US" sz="1400" dirty="0">
                          <a:solidFill>
                            <a:schemeClr val="tx1"/>
                          </a:solidFill>
                          <a:latin typeface="+mj-lt"/>
                          <a:cs typeface="Times New Roman" pitchFamily="18" charset="0"/>
                        </a:rPr>
                        <a:t>0.12</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as of </a:t>
            </a:r>
            <a:r>
              <a:rPr lang="en-US" sz="1600" b="1" dirty="0">
                <a:latin typeface="Calibri" panose="020F0502020204030204"/>
                <a:cs typeface="Times New Roman" pitchFamily="18" charset="0"/>
              </a:rPr>
              <a:t>March</a:t>
            </a:r>
            <a:r>
              <a:rPr kumimoji="0" lang="en-US" sz="1600" b="1" i="0" u="none" strike="noStrike" kern="1200" cap="none" spc="0" normalizeH="0" baseline="0" noProof="0" dirty="0">
                <a:ln>
                  <a:noFill/>
                </a:ln>
                <a:effectLst/>
                <a:uLnTx/>
                <a:uFillTx/>
                <a:latin typeface="Calibri" panose="020F0502020204030204"/>
                <a:ea typeface="+mn-ea"/>
                <a:cs typeface="Times New Roman" pitchFamily="18" charset="0"/>
              </a:rPr>
              <a:t> 31, 2019</a:t>
            </a:r>
          </a:p>
        </p:txBody>
      </p:sp>
      <p:sp>
        <p:nvSpPr>
          <p:cNvPr id="16" name="TextBox 15"/>
          <p:cNvSpPr txBox="1"/>
          <p:nvPr/>
        </p:nvSpPr>
        <p:spPr>
          <a:xfrm>
            <a:off x="2190750" y="493025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solidFill>
                  <a:schemeClr val="tx1"/>
                </a:solidFill>
                <a:cs typeface="Times New Roman" pitchFamily="18" charset="0"/>
              </a:rPr>
              <a:t>Liquidity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238750" y="2497755"/>
            <a:ext cx="6343650" cy="28931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Times New Roman" pitchFamily="18" charset="0"/>
              </a:rPr>
              <a:t>4</a:t>
            </a:r>
            <a:r>
              <a:rPr kumimoji="0" lang="en-US" sz="1400" b="1" i="0" u="none" strike="noStrike" kern="1200" cap="none" spc="0" normalizeH="0" baseline="30000" noProof="0" dirty="0">
                <a:ln>
                  <a:noFill/>
                </a:ln>
                <a:effectLst/>
                <a:uLnTx/>
                <a:uFillTx/>
                <a:latin typeface="Calibri" panose="020F0502020204030204"/>
                <a:ea typeface="+mn-ea"/>
                <a:cs typeface="Times New Roman" pitchFamily="18" charset="0"/>
              </a:rPr>
              <a:t>th</a:t>
            </a:r>
            <a:r>
              <a:rPr kumimoji="0" lang="en-US" sz="1400" b="1" i="0" u="none" strike="noStrike" kern="1200" cap="none" spc="0" normalizeH="0" baseline="0" noProof="0" dirty="0">
                <a:ln>
                  <a:noFill/>
                </a:ln>
                <a:effectLst/>
                <a:uLnTx/>
                <a:uFillTx/>
                <a:latin typeface="Calibri" panose="020F0502020204030204"/>
                <a:ea typeface="+mn-ea"/>
                <a:cs typeface="Times New Roman" pitchFamily="18" charset="0"/>
              </a:rPr>
              <a:t> </a:t>
            </a:r>
            <a:r>
              <a:rPr lang="en-US" sz="1400" b="1" dirty="0">
                <a:latin typeface="Calibri" panose="020F0502020204030204"/>
                <a:cs typeface="Times New Roman" pitchFamily="18" charset="0"/>
              </a:rPr>
              <a:t>Quarter 2018 </a:t>
            </a:r>
            <a:r>
              <a:rPr kumimoji="0" lang="en-US" sz="1400" b="1" i="0" u="none" strike="noStrike" kern="1200" cap="none" spc="0" normalizeH="0" baseline="0" noProof="0" dirty="0">
                <a:ln>
                  <a:noFill/>
                </a:ln>
                <a:effectLst/>
                <a:uLnTx/>
                <a:uFillTx/>
                <a:latin typeface="Calibri" panose="020F0502020204030204"/>
                <a:ea typeface="+mn-ea"/>
                <a:cs typeface="Times New Roman" pitchFamily="18" charset="0"/>
              </a:rPr>
              <a:t>and 1</a:t>
            </a:r>
            <a:r>
              <a:rPr kumimoji="0" lang="en-US" sz="1400" b="1" i="0" u="none" strike="noStrike" kern="1200" cap="none" spc="0" normalizeH="0" baseline="30000" noProof="0" dirty="0">
                <a:ln>
                  <a:noFill/>
                </a:ln>
                <a:effectLst/>
                <a:uLnTx/>
                <a:uFillTx/>
                <a:latin typeface="Calibri" panose="020F0502020204030204"/>
                <a:ea typeface="+mn-ea"/>
                <a:cs typeface="Times New Roman" pitchFamily="18" charset="0"/>
              </a:rPr>
              <a:t>st</a:t>
            </a:r>
            <a:r>
              <a:rPr kumimoji="0" lang="en-US" sz="1400" b="1" i="0" u="none" strike="noStrike" kern="1200" cap="none" spc="0" normalizeH="0" baseline="0" noProof="0" dirty="0">
                <a:ln>
                  <a:noFill/>
                </a:ln>
                <a:effectLst/>
                <a:uLnTx/>
                <a:uFillTx/>
                <a:latin typeface="Calibri" panose="020F0502020204030204"/>
                <a:ea typeface="+mn-ea"/>
                <a:cs typeface="Times New Roman" pitchFamily="18" charset="0"/>
              </a:rPr>
              <a:t> Quarter 2019 ( +3.4 b.p.)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Times New Roman" pitchFamily="18" charset="0"/>
            </a:endParaRPr>
          </a:p>
          <a:p>
            <a:pPr lvl="0" eaLnBrk="0" fontAlgn="base" hangingPunct="0">
              <a:spcBef>
                <a:spcPct val="0"/>
              </a:spcBef>
              <a:spcAft>
                <a:spcPct val="0"/>
              </a:spcAft>
              <a:defRPr/>
            </a:pPr>
            <a:endParaRPr lang="en-US" sz="1400" dirty="0">
              <a:cs typeface="Times New Roman" pitchFamily="18" charset="0"/>
            </a:endParaRPr>
          </a:p>
          <a:p>
            <a:pPr lvl="0" eaLnBrk="0" fontAlgn="base" hangingPunct="0">
              <a:spcBef>
                <a:spcPct val="0"/>
              </a:spcBef>
              <a:spcAft>
                <a:spcPct val="0"/>
              </a:spcAft>
              <a:defRPr/>
            </a:pPr>
            <a:r>
              <a:rPr lang="en-US" sz="1400" b="1" dirty="0">
                <a:cs typeface="Times New Roman" pitchFamily="18" charset="0"/>
              </a:rPr>
              <a:t>+</a:t>
            </a:r>
            <a:r>
              <a:rPr lang="en-US" sz="1400" dirty="0">
                <a:cs typeface="Times New Roman" pitchFamily="18" charset="0"/>
              </a:rPr>
              <a:t>    </a:t>
            </a:r>
            <a:r>
              <a:rPr lang="en-US" sz="1400" b="1" dirty="0">
                <a:cs typeface="Times New Roman" pitchFamily="18" charset="0"/>
              </a:rPr>
              <a:t>Duration / Yield Curve: </a:t>
            </a:r>
            <a:r>
              <a:rPr lang="en-US" sz="1400" dirty="0">
                <a:cs typeface="Times New Roman" pitchFamily="18" charset="0"/>
              </a:rPr>
              <a:t>Treasury yields sold off in the 0 to 1-year area over             4Q18 to 1Q19. The Fed reversed projections of raising rates during the quarters and the yield curve spiked particularly in the 1-3 month area, which helped performance as a majority of the portfolio is &lt;1 month.  Tactical duration plays also helped performance.</a:t>
            </a:r>
          </a:p>
          <a:p>
            <a:pPr lvl="0" eaLnBrk="0" fontAlgn="base" hangingPunct="0">
              <a:spcBef>
                <a:spcPct val="0"/>
              </a:spcBef>
              <a:spcAft>
                <a:spcPct val="0"/>
              </a:spcAft>
              <a:defRPr/>
            </a:pPr>
            <a:endParaRPr lang="en-US" sz="1400" dirty="0">
              <a:cs typeface="Times New Roman" pitchFamily="18" charset="0"/>
            </a:endParaRPr>
          </a:p>
          <a:p>
            <a:pPr lvl="0" eaLnBrk="0" fontAlgn="base" hangingPunct="0">
              <a:spcBef>
                <a:spcPct val="0"/>
              </a:spcBef>
              <a:spcAft>
                <a:spcPct val="0"/>
              </a:spcAft>
              <a:defRPr/>
            </a:pPr>
            <a:r>
              <a:rPr lang="en-US" sz="1400" b="1" dirty="0">
                <a:cs typeface="Times New Roman" pitchFamily="18" charset="0"/>
              </a:rPr>
              <a:t>+</a:t>
            </a:r>
            <a:r>
              <a:rPr lang="en-US" sz="1400" dirty="0">
                <a:cs typeface="Times New Roman" pitchFamily="18" charset="0"/>
              </a:rPr>
              <a:t>    </a:t>
            </a:r>
            <a:r>
              <a:rPr lang="en-US" sz="1400" b="1" dirty="0">
                <a:cs typeface="Times New Roman" pitchFamily="18" charset="0"/>
              </a:rPr>
              <a:t>Yield: </a:t>
            </a:r>
            <a:r>
              <a:rPr lang="en-US" sz="1400" dirty="0">
                <a:cs typeface="Times New Roman" pitchFamily="18" charset="0"/>
              </a:rPr>
              <a:t>We continued to benefit from a yield advantage obtained mostly by investing in short-term commercial paper and quarter-end repo’s and to a lesser extent by a small exposure to the 3 to 9 month part of the curve.</a:t>
            </a:r>
          </a:p>
          <a:p>
            <a:pPr lvl="0" eaLnBrk="0" fontAlgn="base" hangingPunct="0">
              <a:spcBef>
                <a:spcPct val="0"/>
              </a:spcBef>
              <a:spcAft>
                <a:spcPct val="0"/>
              </a:spcAft>
              <a:defRPr/>
            </a:pPr>
            <a:r>
              <a:rPr lang="en-US" sz="1400" dirty="0">
                <a:latin typeface="Times New Roman" pitchFamily="18" charset="0"/>
                <a:cs typeface="Times New Roman" pitchFamily="18" charset="0"/>
              </a:rPr>
              <a:t> </a:t>
            </a:r>
          </a:p>
        </p:txBody>
      </p:sp>
      <p:sp>
        <p:nvSpPr>
          <p:cNvPr id="23" name="TextBox 22"/>
          <p:cNvSpPr txBox="1"/>
          <p:nvPr/>
        </p:nvSpPr>
        <p:spPr>
          <a:xfrm>
            <a:off x="6838950" y="1899795"/>
            <a:ext cx="3733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07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Liquidity Portfolio - Current Strategy / Portfolio Characteristics</a:t>
            </a:r>
          </a:p>
        </p:txBody>
      </p:sp>
      <p:sp>
        <p:nvSpPr>
          <p:cNvPr id="20" name="TextBox 19"/>
          <p:cNvSpPr txBox="1"/>
          <p:nvPr/>
        </p:nvSpPr>
        <p:spPr>
          <a:xfrm>
            <a:off x="2122274" y="1657668"/>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extLst>
              <p:ext uri="{D42A27DB-BD31-4B8C-83A1-F6EECF244321}">
                <p14:modId xmlns:p14="http://schemas.microsoft.com/office/powerpoint/2010/main" val="2283606687"/>
              </p:ext>
            </p:extLst>
          </p:nvPr>
        </p:nvGraphicFramePr>
        <p:xfrm>
          <a:off x="523875" y="2220540"/>
          <a:ext cx="5648325" cy="3541796"/>
        </p:xfrm>
        <a:graphic>
          <a:graphicData uri="http://schemas.openxmlformats.org/drawingml/2006/table">
            <a:tbl>
              <a:tblPr firstRow="1" bandRow="1">
                <a:tableStyleId>{69CF1AB2-1976-4502-BF36-3FF5EA218861}</a:tableStyleId>
              </a:tblPr>
              <a:tblGrid>
                <a:gridCol w="2215215">
                  <a:extLst>
                    <a:ext uri="{9D8B030D-6E8A-4147-A177-3AD203B41FA5}">
                      <a16:colId xmlns:a16="http://schemas.microsoft.com/office/drawing/2014/main" val="20000"/>
                    </a:ext>
                  </a:extLst>
                </a:gridCol>
                <a:gridCol w="3433110">
                  <a:extLst>
                    <a:ext uri="{9D8B030D-6E8A-4147-A177-3AD203B41FA5}">
                      <a16:colId xmlns:a16="http://schemas.microsoft.com/office/drawing/2014/main" val="20001"/>
                    </a:ext>
                  </a:extLst>
                </a:gridCol>
              </a:tblGrid>
              <a:tr h="1257834">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solidFill>
                            <a:schemeClr val="tx1"/>
                          </a:solidFill>
                          <a:latin typeface="+mj-lt"/>
                          <a:cs typeface="Times New Roman" pitchFamily="18" charset="0"/>
                        </a:rPr>
                        <a:t>Staying mostly short due to the flatness of the yield curve, and then then extending only to cover known significant outflows.</a:t>
                      </a:r>
                    </a:p>
                  </a:txBody>
                  <a:tcPr/>
                </a:tc>
                <a:extLst>
                  <a:ext uri="{0D108BD9-81ED-4DB2-BD59-A6C34878D82A}">
                    <a16:rowId xmlns:a16="http://schemas.microsoft.com/office/drawing/2014/main" val="10000"/>
                  </a:ext>
                </a:extLst>
              </a:tr>
              <a:tr h="102612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Treasuries / Agencies</a:t>
                      </a:r>
                    </a:p>
                    <a:p>
                      <a:endParaRPr lang="en-US" sz="1400" dirty="0">
                        <a:latin typeface="+mj-lt"/>
                        <a:cs typeface="Times New Roman" pitchFamily="18" charset="0"/>
                      </a:endParaRPr>
                    </a:p>
                  </a:txBody>
                  <a:tcPr/>
                </a:tc>
                <a:tc>
                  <a:txBody>
                    <a:bodyPr/>
                    <a:lstStyle/>
                    <a:p>
                      <a:r>
                        <a:rPr lang="en-US" sz="1400" baseline="0" dirty="0">
                          <a:solidFill>
                            <a:schemeClr val="tx1"/>
                          </a:solidFill>
                          <a:latin typeface="+mj-lt"/>
                          <a:cs typeface="Times New Roman" pitchFamily="18" charset="0"/>
                        </a:rPr>
                        <a:t>Favoring Treasury Bills for liquidity purposes and maximizing opportunities in agency called bonds, that offer additional yield.</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125783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Other</a:t>
                      </a:r>
                      <a:endParaRPr lang="en-US" sz="140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j-lt"/>
                          <a:cs typeface="Times New Roman" pitchFamily="18" charset="0"/>
                        </a:rPr>
                        <a:t>Take full advantage of CP opportunities.  Continue to favor term vs overnight repo and take advantage of month and quarter end higher repo rates. </a:t>
                      </a: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04589" y="1660426"/>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Times New Roman" pitchFamily="18" charset="0"/>
              </a:rPr>
              <a:t>Portfolio Characteristics Summary</a:t>
            </a:r>
          </a:p>
        </p:txBody>
      </p:sp>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2AE64BFB-AE3D-47E4-AB20-B363F3B1371D}"/>
              </a:ext>
            </a:extLst>
          </p:cNvPr>
          <p:cNvGraphicFramePr>
            <a:graphicFrameLocks/>
          </p:cNvGraphicFramePr>
          <p:nvPr>
            <p:extLst>
              <p:ext uri="{D42A27DB-BD31-4B8C-83A1-F6EECF244321}">
                <p14:modId xmlns:p14="http://schemas.microsoft.com/office/powerpoint/2010/main" val="4149006976"/>
              </p:ext>
            </p:extLst>
          </p:nvPr>
        </p:nvGraphicFramePr>
        <p:xfrm>
          <a:off x="6502796" y="2220539"/>
          <a:ext cx="5020280" cy="3541797"/>
        </p:xfrm>
        <a:graphic>
          <a:graphicData uri="http://schemas.openxmlformats.org/drawingml/2006/table">
            <a:tbl>
              <a:tblPr firstRow="1" bandRow="1">
                <a:tableStyleId>{5C22544A-7EE6-4342-B048-85BDC9FD1C3A}</a:tableStyleId>
              </a:tblPr>
              <a:tblGrid>
                <a:gridCol w="1928305">
                  <a:extLst>
                    <a:ext uri="{9D8B030D-6E8A-4147-A177-3AD203B41FA5}">
                      <a16:colId xmlns:a16="http://schemas.microsoft.com/office/drawing/2014/main" val="20000"/>
                    </a:ext>
                  </a:extLst>
                </a:gridCol>
                <a:gridCol w="807903">
                  <a:extLst>
                    <a:ext uri="{9D8B030D-6E8A-4147-A177-3AD203B41FA5}">
                      <a16:colId xmlns:a16="http://schemas.microsoft.com/office/drawing/2014/main" val="20001"/>
                    </a:ext>
                  </a:extLst>
                </a:gridCol>
                <a:gridCol w="874373">
                  <a:extLst>
                    <a:ext uri="{9D8B030D-6E8A-4147-A177-3AD203B41FA5}">
                      <a16:colId xmlns:a16="http://schemas.microsoft.com/office/drawing/2014/main" val="20002"/>
                    </a:ext>
                  </a:extLst>
                </a:gridCol>
                <a:gridCol w="1409699">
                  <a:extLst>
                    <a:ext uri="{9D8B030D-6E8A-4147-A177-3AD203B41FA5}">
                      <a16:colId xmlns:a16="http://schemas.microsoft.com/office/drawing/2014/main" val="20004"/>
                    </a:ext>
                  </a:extLst>
                </a:gridCol>
              </a:tblGrid>
              <a:tr h="573004">
                <a:tc>
                  <a:txBody>
                    <a:bodyPr/>
                    <a:lstStyle/>
                    <a:p>
                      <a:pPr algn="ctr"/>
                      <a:endParaRPr lang="en-US" sz="1200" dirty="0">
                        <a:solidFill>
                          <a:schemeClr val="bg1"/>
                        </a:solidFill>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New Roman" pitchFamily="18" charset="0"/>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Times New Roman" pitchFamily="18" charset="0"/>
                          <a:cs typeface="Times New Roman" pitchFamily="18" charset="0"/>
                        </a:rPr>
                        <a:t>Duration </a:t>
                      </a:r>
                    </a:p>
                    <a:p>
                      <a:pPr marL="0" marR="0" indent="0" algn="ctr" defTabSz="913864"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Times New Roman" pitchFamily="18" charset="0"/>
                        <a:cs typeface="Times New Roman" pitchFamily="18" charset="0"/>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latin typeface="Times New Roman" pitchFamily="18" charset="0"/>
                          <a:cs typeface="Times New Roman" pitchFamily="18" charset="0"/>
                        </a:rPr>
                        <a:t>Non - Treasuries %</a:t>
                      </a:r>
                      <a:endParaRPr lang="en-US" sz="1200" dirty="0">
                        <a:solidFill>
                          <a:schemeClr val="bg1"/>
                        </a:solidFill>
                        <a:latin typeface="Times New Roman" pitchFamily="18" charset="0"/>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74005">
                <a:tc>
                  <a:txBody>
                    <a:bodyPr/>
                    <a:lstStyle/>
                    <a:p>
                      <a:pPr algn="ctr"/>
                      <a:r>
                        <a:rPr lang="en-US" sz="1400" b="1" baseline="0" dirty="0">
                          <a:latin typeface="+mj-lt"/>
                          <a:cs typeface="Times New Roman" pitchFamily="18" charset="0"/>
                        </a:rPr>
                        <a:t>ICEML US </a:t>
                      </a:r>
                      <a:r>
                        <a:rPr lang="en-US" sz="1400" b="1" baseline="0" dirty="0" err="1">
                          <a:latin typeface="+mj-lt"/>
                          <a:cs typeface="Times New Roman" pitchFamily="18" charset="0"/>
                        </a:rPr>
                        <a:t>Trs</a:t>
                      </a:r>
                      <a:r>
                        <a:rPr lang="en-US" sz="1400" b="1" baseline="0" dirty="0">
                          <a:latin typeface="+mj-lt"/>
                          <a:cs typeface="Times New Roman" pitchFamily="18" charset="0"/>
                        </a:rPr>
                        <a:t>. 0-3 M</a:t>
                      </a:r>
                    </a:p>
                    <a:p>
                      <a:pPr algn="ctr"/>
                      <a:r>
                        <a:rPr lang="en-US" sz="1400" b="1" dirty="0">
                          <a:latin typeface="+mj-lt"/>
                          <a:cs typeface="Times New Roman" pitchFamily="18" charset="0"/>
                        </a:rPr>
                        <a:t> </a:t>
                      </a:r>
                      <a:r>
                        <a:rPr lang="en-US" sz="1400" b="0" dirty="0">
                          <a:latin typeface="+mj-lt"/>
                          <a:cs typeface="Times New Roman" pitchFamily="18" charset="0"/>
                        </a:rPr>
                        <a:t>3/31/2019</a:t>
                      </a:r>
                    </a:p>
                  </a:txBody>
                  <a:tcPr/>
                </a:tc>
                <a:tc>
                  <a:txBody>
                    <a:bodyPr/>
                    <a:lstStyle/>
                    <a:p>
                      <a:pPr algn="ctr"/>
                      <a:r>
                        <a:rPr lang="en-US" sz="1400" dirty="0">
                          <a:latin typeface="+mj-lt"/>
                          <a:cs typeface="Times New Roman" pitchFamily="18" charset="0"/>
                        </a:rPr>
                        <a:t>2.33</a:t>
                      </a:r>
                    </a:p>
                  </a:txBody>
                  <a:tcPr/>
                </a:tc>
                <a:tc>
                  <a:txBody>
                    <a:bodyPr/>
                    <a:lstStyle/>
                    <a:p>
                      <a:pPr algn="ctr"/>
                      <a:r>
                        <a:rPr lang="en-US" sz="1400" dirty="0">
                          <a:latin typeface="+mj-lt"/>
                          <a:cs typeface="Times New Roman" pitchFamily="18" charset="0"/>
                        </a:rPr>
                        <a:t>0.15</a:t>
                      </a:r>
                    </a:p>
                  </a:txBody>
                  <a:tcPr/>
                </a:tc>
                <a:tc>
                  <a:txBody>
                    <a:bodyPr/>
                    <a:lstStyle/>
                    <a:p>
                      <a:pPr algn="ctr"/>
                      <a:r>
                        <a:rPr lang="en-US" sz="1400" dirty="0">
                          <a:latin typeface="+mj-lt"/>
                          <a:cs typeface="Times New Roman" pitchFamily="18" charset="0"/>
                        </a:rPr>
                        <a:t>0.0</a:t>
                      </a:r>
                    </a:p>
                  </a:txBody>
                  <a:tcPr/>
                </a:tc>
                <a:extLst>
                  <a:ext uri="{0D108BD9-81ED-4DB2-BD59-A6C34878D82A}">
                    <a16:rowId xmlns:a16="http://schemas.microsoft.com/office/drawing/2014/main" val="10001"/>
                  </a:ext>
                </a:extLst>
              </a:tr>
              <a:tr h="467187">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66305">
                <a:tc>
                  <a:txBody>
                    <a:bodyPr/>
                    <a:lstStyle/>
                    <a:p>
                      <a:pPr algn="ctr"/>
                      <a:r>
                        <a:rPr lang="en-US" sz="1400" b="0" u="none" dirty="0">
                          <a:latin typeface="+mj-lt"/>
                          <a:cs typeface="Times New Roman" pitchFamily="18" charset="0"/>
                        </a:rPr>
                        <a:t>3/31/2019</a:t>
                      </a:r>
                    </a:p>
                  </a:txBody>
                  <a:tcPr/>
                </a:tc>
                <a:tc>
                  <a:txBody>
                    <a:bodyPr/>
                    <a:lstStyle/>
                    <a:p>
                      <a:pPr algn="ctr"/>
                      <a:r>
                        <a:rPr lang="en-US" sz="1400" u="none" dirty="0">
                          <a:latin typeface="+mj-lt"/>
                          <a:cs typeface="Times New Roman" pitchFamily="18" charset="0"/>
                        </a:rPr>
                        <a:t>2.36</a:t>
                      </a:r>
                    </a:p>
                  </a:txBody>
                  <a:tcPr/>
                </a:tc>
                <a:tc>
                  <a:txBody>
                    <a:bodyPr/>
                    <a:lstStyle/>
                    <a:p>
                      <a:pPr algn="ctr"/>
                      <a:r>
                        <a:rPr lang="en-US" sz="1400" u="none" dirty="0">
                          <a:latin typeface="+mj-lt"/>
                          <a:cs typeface="Times New Roman" pitchFamily="18" charset="0"/>
                        </a:rPr>
                        <a:t>0.18</a:t>
                      </a:r>
                    </a:p>
                  </a:txBody>
                  <a:tcPr/>
                </a:tc>
                <a:tc>
                  <a:txBody>
                    <a:bodyPr/>
                    <a:lstStyle/>
                    <a:p>
                      <a:pPr algn="ctr"/>
                      <a:r>
                        <a:rPr lang="en-US" sz="1400" u="none" dirty="0">
                          <a:latin typeface="+mj-lt"/>
                          <a:cs typeface="Times New Roman" pitchFamily="18" charset="0"/>
                        </a:rPr>
                        <a:t>39.6</a:t>
                      </a:r>
                    </a:p>
                  </a:txBody>
                  <a:tcPr/>
                </a:tc>
                <a:extLst>
                  <a:ext uri="{0D108BD9-81ED-4DB2-BD59-A6C34878D82A}">
                    <a16:rowId xmlns:a16="http://schemas.microsoft.com/office/drawing/2014/main" val="10003"/>
                  </a:ext>
                </a:extLst>
              </a:tr>
              <a:tr h="577548">
                <a:tc>
                  <a:txBody>
                    <a:bodyPr/>
                    <a:lstStyle/>
                    <a:p>
                      <a:pPr algn="ctr"/>
                      <a:r>
                        <a:rPr lang="en-US" sz="1400" b="0" u="none" dirty="0">
                          <a:latin typeface="+mj-lt"/>
                          <a:cs typeface="Times New Roman" pitchFamily="18" charset="0"/>
                        </a:rPr>
                        <a:t>9/30/2018</a:t>
                      </a:r>
                    </a:p>
                  </a:txBody>
                  <a:tcPr/>
                </a:tc>
                <a:tc>
                  <a:txBody>
                    <a:bodyPr/>
                    <a:lstStyle/>
                    <a:p>
                      <a:pPr algn="ctr"/>
                      <a:r>
                        <a:rPr lang="en-US" sz="1400" u="none" dirty="0">
                          <a:latin typeface="+mj-lt"/>
                          <a:cs typeface="Times New Roman" pitchFamily="18" charset="0"/>
                        </a:rPr>
                        <a:t>2.02</a:t>
                      </a:r>
                    </a:p>
                  </a:txBody>
                  <a:tcPr/>
                </a:tc>
                <a:tc>
                  <a:txBody>
                    <a:bodyPr/>
                    <a:lstStyle/>
                    <a:p>
                      <a:pPr algn="ctr"/>
                      <a:r>
                        <a:rPr lang="en-US" sz="1400" u="none" dirty="0">
                          <a:latin typeface="+mj-lt"/>
                          <a:cs typeface="Times New Roman" pitchFamily="18" charset="0"/>
                        </a:rPr>
                        <a:t>0.11</a:t>
                      </a:r>
                    </a:p>
                  </a:txBody>
                  <a:tcPr/>
                </a:tc>
                <a:tc>
                  <a:txBody>
                    <a:bodyPr/>
                    <a:lstStyle/>
                    <a:p>
                      <a:pPr algn="ctr"/>
                      <a:r>
                        <a:rPr lang="en-US" sz="1400" u="none" dirty="0">
                          <a:latin typeface="+mj-lt"/>
                          <a:cs typeface="Times New Roman" pitchFamily="18" charset="0"/>
                        </a:rPr>
                        <a:t>55.8</a:t>
                      </a:r>
                    </a:p>
                  </a:txBody>
                  <a:tcPr/>
                </a:tc>
                <a:extLst>
                  <a:ext uri="{0D108BD9-81ED-4DB2-BD59-A6C34878D82A}">
                    <a16:rowId xmlns:a16="http://schemas.microsoft.com/office/drawing/2014/main" val="10004"/>
                  </a:ext>
                </a:extLst>
              </a:tr>
              <a:tr h="616672">
                <a:tc>
                  <a:txBody>
                    <a:bodyPr/>
                    <a:lstStyle/>
                    <a:p>
                      <a:pPr algn="ctr"/>
                      <a:r>
                        <a:rPr lang="en-US" sz="1400" b="0" u="none" dirty="0">
                          <a:latin typeface="+mj-lt"/>
                          <a:cs typeface="Times New Roman" pitchFamily="18" charset="0"/>
                        </a:rPr>
                        <a:t>3/31/2018</a:t>
                      </a:r>
                    </a:p>
                  </a:txBody>
                  <a:tcPr/>
                </a:tc>
                <a:tc>
                  <a:txBody>
                    <a:bodyPr/>
                    <a:lstStyle/>
                    <a:p>
                      <a:pPr algn="ctr"/>
                      <a:r>
                        <a:rPr lang="en-US" sz="1400" u="none" dirty="0">
                          <a:latin typeface="+mj-lt"/>
                          <a:cs typeface="Times New Roman" pitchFamily="18" charset="0"/>
                        </a:rPr>
                        <a:t>1.50</a:t>
                      </a:r>
                    </a:p>
                  </a:txBody>
                  <a:tcPr/>
                </a:tc>
                <a:tc>
                  <a:txBody>
                    <a:bodyPr/>
                    <a:lstStyle/>
                    <a:p>
                      <a:pPr algn="ctr"/>
                      <a:r>
                        <a:rPr lang="en-US" sz="1400" u="none" dirty="0">
                          <a:latin typeface="+mj-lt"/>
                          <a:cs typeface="Times New Roman" pitchFamily="18" charset="0"/>
                        </a:rPr>
                        <a:t>0.10</a:t>
                      </a:r>
                    </a:p>
                  </a:txBody>
                  <a:tcPr/>
                </a:tc>
                <a:tc>
                  <a:txBody>
                    <a:bodyPr/>
                    <a:lstStyle/>
                    <a:p>
                      <a:pPr algn="ctr"/>
                      <a:r>
                        <a:rPr lang="en-US" sz="1400" u="none" dirty="0">
                          <a:latin typeface="+mj-lt"/>
                          <a:cs typeface="Times New Roman" pitchFamily="18" charset="0"/>
                        </a:rPr>
                        <a:t>60.8</a:t>
                      </a:r>
                    </a:p>
                  </a:txBody>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A5A629D1-2ED5-4628-9A4D-6D412ED181C7}"/>
              </a:ext>
            </a:extLst>
          </p:cNvPr>
          <p:cNvSpPr txBox="1"/>
          <p:nvPr/>
        </p:nvSpPr>
        <p:spPr>
          <a:xfrm>
            <a:off x="8860536" y="5755236"/>
            <a:ext cx="3048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Data obtained from BNYM and Bloomberg</a:t>
            </a:r>
          </a:p>
        </p:txBody>
      </p:sp>
    </p:spTree>
    <p:extLst>
      <p:ext uri="{BB962C8B-B14F-4D97-AF65-F5344CB8AC3E}">
        <p14:creationId xmlns:p14="http://schemas.microsoft.com/office/powerpoint/2010/main" val="120055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52724397"/>
              </p:ext>
            </p:extLst>
          </p:nvPr>
        </p:nvGraphicFramePr>
        <p:xfrm>
          <a:off x="648473" y="2642684"/>
          <a:ext cx="3694154" cy="2057400"/>
        </p:xfrm>
        <a:graphic>
          <a:graphicData uri="http://schemas.openxmlformats.org/drawingml/2006/table">
            <a:tbl>
              <a:tblPr firstRow="1" bandRow="1">
                <a:tableStyleId>{5C22544A-7EE6-4342-B048-85BDC9FD1C3A}</a:tableStyleId>
              </a:tblPr>
              <a:tblGrid>
                <a:gridCol w="1451478">
                  <a:extLst>
                    <a:ext uri="{9D8B030D-6E8A-4147-A177-3AD203B41FA5}">
                      <a16:colId xmlns:a16="http://schemas.microsoft.com/office/drawing/2014/main" val="20000"/>
                    </a:ext>
                  </a:extLst>
                </a:gridCol>
                <a:gridCol w="1052051">
                  <a:extLst>
                    <a:ext uri="{9D8B030D-6E8A-4147-A177-3AD203B41FA5}">
                      <a16:colId xmlns:a16="http://schemas.microsoft.com/office/drawing/2014/main" val="20002"/>
                    </a:ext>
                  </a:extLst>
                </a:gridCol>
                <a:gridCol w="1190625">
                  <a:extLst>
                    <a:ext uri="{9D8B030D-6E8A-4147-A177-3AD203B41FA5}">
                      <a16:colId xmlns:a16="http://schemas.microsoft.com/office/drawing/2014/main" val="20003"/>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extLst>
                  <a:ext uri="{0D108BD9-81ED-4DB2-BD59-A6C34878D82A}">
                    <a16:rowId xmlns:a16="http://schemas.microsoft.com/office/drawing/2014/main" val="10000"/>
                  </a:ext>
                </a:extLst>
              </a:tr>
              <a:tr h="505087">
                <a:tc>
                  <a:txBody>
                    <a:bodyPr/>
                    <a:lstStyle/>
                    <a:p>
                      <a:r>
                        <a:rPr lang="en-US" sz="1400" dirty="0">
                          <a:latin typeface="Times New Roman" pitchFamily="18" charset="0"/>
                          <a:cs typeface="Times New Roman" pitchFamily="18" charset="0"/>
                        </a:rPr>
                        <a:t>Portfolio</a:t>
                      </a:r>
                    </a:p>
                  </a:txBody>
                  <a:tcPr/>
                </a:tc>
                <a:tc>
                  <a:txBody>
                    <a:bodyPr/>
                    <a:lstStyle/>
                    <a:p>
                      <a:pPr algn="ctr"/>
                      <a:r>
                        <a:rPr lang="en-US" sz="1400" dirty="0">
                          <a:latin typeface="Times New Roman" pitchFamily="18" charset="0"/>
                          <a:cs typeface="Times New Roman" pitchFamily="18" charset="0"/>
                        </a:rPr>
                        <a:t>1.66</a:t>
                      </a:r>
                    </a:p>
                  </a:txBody>
                  <a:tcPr/>
                </a:tc>
                <a:tc>
                  <a:txBody>
                    <a:bodyPr/>
                    <a:lstStyle/>
                    <a:p>
                      <a:pPr algn="ctr"/>
                      <a:r>
                        <a:rPr lang="en-US" sz="1400" dirty="0">
                          <a:latin typeface="Times New Roman" pitchFamily="18" charset="0"/>
                          <a:cs typeface="Times New Roman" pitchFamily="18" charset="0"/>
                        </a:rPr>
                        <a:t>2.54</a:t>
                      </a:r>
                    </a:p>
                  </a:txBody>
                  <a:tcPr/>
                </a:tc>
                <a:extLst>
                  <a:ext uri="{0D108BD9-81ED-4DB2-BD59-A6C34878D82A}">
                    <a16:rowId xmlns:a16="http://schemas.microsoft.com/office/drawing/2014/main" val="10001"/>
                  </a:ext>
                </a:extLst>
              </a:tr>
              <a:tr h="558654">
                <a:tc>
                  <a:txBody>
                    <a:bodyPr/>
                    <a:lstStyle/>
                    <a:p>
                      <a:r>
                        <a:rPr lang="en-US" sz="1400" u="none" dirty="0">
                          <a:latin typeface="Times New Roman" pitchFamily="18" charset="0"/>
                          <a:cs typeface="Times New Roman" pitchFamily="18" charset="0"/>
                        </a:rPr>
                        <a:t>Benchmark</a:t>
                      </a:r>
                    </a:p>
                  </a:txBody>
                  <a:tcPr/>
                </a:tc>
                <a:tc>
                  <a:txBody>
                    <a:bodyPr/>
                    <a:lstStyle/>
                    <a:p>
                      <a:pPr algn="ctr"/>
                      <a:r>
                        <a:rPr lang="en-US" sz="1400" u="none" dirty="0">
                          <a:latin typeface="Times New Roman" pitchFamily="18" charset="0"/>
                          <a:cs typeface="Times New Roman" pitchFamily="18" charset="0"/>
                        </a:rPr>
                        <a:t>1.63</a:t>
                      </a:r>
                    </a:p>
                  </a:txBody>
                  <a:tcPr/>
                </a:tc>
                <a:tc>
                  <a:txBody>
                    <a:bodyPr/>
                    <a:lstStyle/>
                    <a:p>
                      <a:pPr algn="ctr"/>
                      <a:r>
                        <a:rPr lang="en-US" sz="1400" u="none" dirty="0">
                          <a:latin typeface="Times New Roman" pitchFamily="18" charset="0"/>
                          <a:cs typeface="Times New Roman" pitchFamily="18" charset="0"/>
                        </a:rPr>
                        <a:t>2.40</a:t>
                      </a:r>
                    </a:p>
                  </a:txBody>
                  <a:tcPr/>
                </a:tc>
                <a:extLst>
                  <a:ext uri="{0D108BD9-81ED-4DB2-BD59-A6C34878D82A}">
                    <a16:rowId xmlns:a16="http://schemas.microsoft.com/office/drawing/2014/main" val="10002"/>
                  </a:ext>
                </a:extLst>
              </a:tr>
              <a:tr h="528969">
                <a:tc>
                  <a:txBody>
                    <a:bodyPr/>
                    <a:lstStyle/>
                    <a:p>
                      <a:r>
                        <a:rPr lang="en-US" sz="1400" b="1" dirty="0">
                          <a:latin typeface="Times New Roman" pitchFamily="18" charset="0"/>
                          <a:cs typeface="Times New Roman" pitchFamily="18" charset="0"/>
                        </a:rPr>
                        <a:t>Excess Return</a:t>
                      </a:r>
                    </a:p>
                  </a:txBody>
                  <a:tcPr/>
                </a:tc>
                <a:tc>
                  <a:txBody>
                    <a:bodyPr/>
                    <a:lstStyle/>
                    <a:p>
                      <a:pPr marL="0" algn="ctr" defTabSz="913864" rtl="0" eaLnBrk="1" latinLnBrk="0" hangingPunct="1"/>
                      <a:r>
                        <a:rPr lang="en-US" sz="1400" b="1" kern="1200" dirty="0">
                          <a:solidFill>
                            <a:schemeClr val="tx1"/>
                          </a:solidFill>
                          <a:latin typeface="Times New Roman" pitchFamily="18" charset="0"/>
                          <a:ea typeface="+mn-ea"/>
                          <a:cs typeface="Times New Roman" pitchFamily="18" charset="0"/>
                        </a:rPr>
                        <a:t>0.03</a:t>
                      </a:r>
                    </a:p>
                  </a:txBody>
                  <a:tcPr/>
                </a:tc>
                <a:tc>
                  <a:txBody>
                    <a:bodyPr/>
                    <a:lstStyle/>
                    <a:p>
                      <a:pPr algn="ctr"/>
                      <a:r>
                        <a:rPr lang="en-US" sz="1400" b="1" dirty="0">
                          <a:solidFill>
                            <a:schemeClr val="tx1"/>
                          </a:solidFill>
                          <a:latin typeface="Times New Roman" pitchFamily="18" charset="0"/>
                          <a:cs typeface="Times New Roman" pitchFamily="18" charset="0"/>
                        </a:rPr>
                        <a:t>0.14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162050" y="1843544"/>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Times New Roman" pitchFamily="18" charset="0"/>
                <a:ea typeface="+mn-ea"/>
                <a:cs typeface="Times New Roman" pitchFamily="18" charset="0"/>
              </a:rPr>
              <a:t>as of March 31, 2019</a:t>
            </a:r>
          </a:p>
        </p:txBody>
      </p:sp>
      <p:sp>
        <p:nvSpPr>
          <p:cNvPr id="16" name="TextBox 15"/>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p:cNvSpPr>
            <a:spLocks noGrp="1"/>
          </p:cNvSpPr>
          <p:nvPr>
            <p:ph type="sldNum" sz="quarter" idx="12"/>
          </p:nvPr>
        </p:nvSpPr>
        <p:spPr>
          <a:xfrm>
            <a:off x="9906000" y="6400800"/>
            <a:ext cx="6096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TextBox 19"/>
          <p:cNvSpPr txBox="1"/>
          <p:nvPr/>
        </p:nvSpPr>
        <p:spPr>
          <a:xfrm>
            <a:off x="4975894" y="1843544"/>
            <a:ext cx="6534150" cy="352404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4</a:t>
            </a:r>
            <a:r>
              <a:rPr kumimoji="0" lang="en-US" sz="1400" b="1" i="0" u="none" strike="noStrike" kern="1200" cap="none" spc="0" normalizeH="0" baseline="30000" noProof="0" dirty="0">
                <a:ln>
                  <a:noFill/>
                </a:ln>
                <a:effectLst/>
                <a:uLnTx/>
                <a:uFillTx/>
                <a:latin typeface="Times New Roman" pitchFamily="18" charset="0"/>
                <a:ea typeface="+mn-ea"/>
                <a:cs typeface="Times New Roman" pitchFamily="18" charset="0"/>
              </a:rPr>
              <a:t>th</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 Quarter </a:t>
            </a:r>
            <a:r>
              <a:rPr lang="en-US" sz="1400" b="1" dirty="0">
                <a:latin typeface="Times New Roman" pitchFamily="18" charset="0"/>
                <a:cs typeface="Times New Roman" pitchFamily="18" charset="0"/>
              </a:rPr>
              <a:t>2018 </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and 1</a:t>
            </a:r>
            <a:r>
              <a:rPr kumimoji="0" lang="en-US" sz="1400" b="1" i="0" u="none" strike="noStrike" kern="1200" cap="none" spc="0" normalizeH="0" baseline="30000" noProof="0" dirty="0">
                <a:ln>
                  <a:noFill/>
                </a:ln>
                <a:effectLst/>
                <a:uLnTx/>
                <a:uFillTx/>
                <a:latin typeface="Times New Roman" pitchFamily="18" charset="0"/>
                <a:ea typeface="+mn-ea"/>
                <a:cs typeface="Times New Roman" pitchFamily="18" charset="0"/>
              </a:rPr>
              <a:t>st</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 Quarter 2019 ( +3.3 </a:t>
            </a:r>
            <a:r>
              <a:rPr kumimoji="0" lang="en-US" sz="1400" b="1" i="0" u="none" strike="noStrike" kern="1200" cap="none" spc="0" normalizeH="0" baseline="0" noProof="0" dirty="0" err="1">
                <a:ln>
                  <a:noFill/>
                </a:ln>
                <a:effectLst/>
                <a:uLnTx/>
                <a:uFillTx/>
                <a:latin typeface="Times New Roman" pitchFamily="18" charset="0"/>
                <a:ea typeface="+mn-ea"/>
                <a:cs typeface="Times New Roman" pitchFamily="18" charset="0"/>
              </a:rPr>
              <a:t>b.p</a:t>
            </a:r>
            <a:r>
              <a:rPr kumimoji="0" lang="en-US" sz="1400" b="1" i="0" u="none" strike="noStrike" kern="1200" cap="none" spc="0" normalizeH="0" baseline="0" noProof="0" dirty="0">
                <a:ln>
                  <a:noFill/>
                </a:ln>
                <a:effectLst/>
                <a:uLnTx/>
                <a:uFillTx/>
                <a:latin typeface="Times New Roman" pitchFamily="18" charset="0"/>
                <a:ea typeface="+mn-ea"/>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effectLst/>
              <a:uLnTx/>
              <a:uFillTx/>
              <a:latin typeface="Times New Roman" pitchFamily="18" charset="0"/>
              <a:ea typeface="+mn-ea"/>
              <a:cs typeface="Times New Roman" pitchFamily="18" charset="0"/>
            </a:endParaRPr>
          </a:p>
          <a:p>
            <a:pPr lvl="0" eaLnBrk="0" fontAlgn="base" hangingPunct="0">
              <a:spcBef>
                <a:spcPct val="0"/>
              </a:spcBef>
              <a:spcAft>
                <a:spcPct val="0"/>
              </a:spcAft>
              <a:defRPr/>
            </a:pPr>
            <a:r>
              <a:rPr lang="en-US" sz="1300" dirty="0">
                <a:latin typeface="Times New Roman" pitchFamily="18" charset="0"/>
                <a:cs typeface="Times New Roman" pitchFamily="18" charset="0"/>
              </a:rPr>
              <a:t>+    </a:t>
            </a:r>
            <a:r>
              <a:rPr lang="en-US" sz="1300" b="1" dirty="0">
                <a:latin typeface="Times New Roman" pitchFamily="18" charset="0"/>
                <a:cs typeface="Times New Roman" pitchFamily="18" charset="0"/>
              </a:rPr>
              <a:t>Yield: 	</a:t>
            </a:r>
            <a:r>
              <a:rPr lang="en-US" sz="1300" dirty="0">
                <a:latin typeface="Times New Roman" pitchFamily="18" charset="0"/>
                <a:cs typeface="Times New Roman" pitchFamily="18" charset="0"/>
              </a:rPr>
              <a:t>The yield advantage can be attributed to the incremental spread gained by purchasing US Agency bullet &amp; callable debt, corporate &amp; SSA debt.  While this is a positive in yield advantage it could hurt the portfolio over the short term in performance so it’s obviously something that needs to be managed carefully.</a:t>
            </a:r>
          </a:p>
          <a:p>
            <a:pPr lvl="0" eaLnBrk="0" fontAlgn="base" hangingPunct="0">
              <a:spcBef>
                <a:spcPct val="0"/>
              </a:spcBef>
              <a:spcAft>
                <a:spcPct val="0"/>
              </a:spcAft>
              <a:defRPr/>
            </a:pPr>
            <a:endParaRPr lang="en-US" sz="1300" dirty="0">
              <a:latin typeface="Times New Roman" pitchFamily="18" charset="0"/>
              <a:cs typeface="Times New Roman" pitchFamily="18" charset="0"/>
            </a:endParaRPr>
          </a:p>
          <a:p>
            <a:pPr lvl="0" eaLnBrk="0" fontAlgn="base" hangingPunct="0">
              <a:spcBef>
                <a:spcPct val="0"/>
              </a:spcBef>
              <a:spcAft>
                <a:spcPct val="0"/>
              </a:spcAft>
              <a:defRPr/>
            </a:pPr>
            <a:r>
              <a:rPr lang="en-US" sz="1300" b="1" dirty="0">
                <a:latin typeface="Times New Roman" pitchFamily="18" charset="0"/>
                <a:cs typeface="Times New Roman" pitchFamily="18" charset="0"/>
              </a:rPr>
              <a:t>-     Duration / Yield Curve:  </a:t>
            </a:r>
            <a:r>
              <a:rPr lang="en-US" sz="1300" dirty="0">
                <a:latin typeface="Times New Roman" pitchFamily="18" charset="0"/>
                <a:cs typeface="Times New Roman" pitchFamily="18" charset="0"/>
              </a:rPr>
              <a:t>In general we have been short the benchmark over the last 6 months.  Broken down much of the short is in the 2YR part of the curve as I have tried to be careful when choosing my entry points.  Our callable positions have also steadily gotten shorter which has shrank the duration of the portfolio.  So far the yield advantage coupled with some advantageous purchases has outpaced the negative consequences of a portfolio short duration in rallying 2yr.</a:t>
            </a:r>
          </a:p>
          <a:p>
            <a:pPr lvl="0" eaLnBrk="0" fontAlgn="base" hangingPunct="0">
              <a:spcBef>
                <a:spcPct val="0"/>
              </a:spcBef>
              <a:spcAft>
                <a:spcPct val="0"/>
              </a:spcAft>
              <a:defRPr/>
            </a:pPr>
            <a:endParaRPr lang="en-US" sz="1300" dirty="0">
              <a:latin typeface="Times New Roman" pitchFamily="18" charset="0"/>
              <a:cs typeface="Times New Roman" pitchFamily="18" charset="0"/>
            </a:endParaRPr>
          </a:p>
          <a:p>
            <a:pPr lvl="0" eaLnBrk="0" fontAlgn="base" hangingPunct="0">
              <a:spcBef>
                <a:spcPct val="0"/>
              </a:spcBef>
              <a:spcAft>
                <a:spcPct val="0"/>
              </a:spcAft>
              <a:defRPr/>
            </a:pPr>
            <a:r>
              <a:rPr lang="en-US" sz="1300" dirty="0">
                <a:latin typeface="Times New Roman" pitchFamily="18" charset="0"/>
                <a:cs typeface="Times New Roman" pitchFamily="18" charset="0"/>
              </a:rPr>
              <a:t>+/-</a:t>
            </a:r>
            <a:r>
              <a:rPr lang="en-US" sz="1300" b="1" dirty="0">
                <a:latin typeface="Times New Roman" pitchFamily="18" charset="0"/>
                <a:cs typeface="Times New Roman" pitchFamily="18" charset="0"/>
              </a:rPr>
              <a:t>   Non U.S. Government Sector Exposure: </a:t>
            </a:r>
            <a:r>
              <a:rPr lang="en-US" sz="1300" dirty="0">
                <a:latin typeface="Times New Roman" pitchFamily="18" charset="0"/>
                <a:cs typeface="Times New Roman" pitchFamily="18" charset="0"/>
              </a:rPr>
              <a:t>The portfolio essentially stayed neutral from the previous period.  Given VOL, and in turn the spread market it hasn’t seemed like a beneficial entry point to add.</a:t>
            </a:r>
            <a:endParaRPr lang="en-US" sz="1400" dirty="0">
              <a:latin typeface="Times New Roman" pitchFamily="18" charset="0"/>
              <a:cs typeface="Times New Roman" pitchFamily="18" charset="0"/>
            </a:endParaRPr>
          </a:p>
        </p:txBody>
      </p:sp>
      <p:sp>
        <p:nvSpPr>
          <p:cNvPr id="23" name="TextBox 22"/>
          <p:cNvSpPr txBox="1"/>
          <p:nvPr/>
        </p:nvSpPr>
        <p:spPr>
          <a:xfrm>
            <a:off x="6376069" y="150499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Times New Roman" pitchFamily="18" charset="0"/>
                <a:ea typeface="+mn-ea"/>
                <a:cs typeface="Times New Roman" pitchFamily="18" charset="0"/>
              </a:rPr>
              <a:t>ATTRIBUTION NOTES</a:t>
            </a:r>
          </a:p>
        </p:txBody>
      </p:sp>
    </p:spTree>
    <p:extLst>
      <p:ext uri="{BB962C8B-B14F-4D97-AF65-F5344CB8AC3E}">
        <p14:creationId xmlns:p14="http://schemas.microsoft.com/office/powerpoint/2010/main" val="364097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4375" y="771048"/>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p:cNvSpPr txBox="1"/>
          <p:nvPr/>
        </p:nvSpPr>
        <p:spPr>
          <a:xfrm>
            <a:off x="1938337" y="1394922"/>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extLst/>
          </p:nvPr>
        </p:nvGraphicFramePr>
        <p:xfrm>
          <a:off x="581025" y="1927810"/>
          <a:ext cx="5610225" cy="4328160"/>
        </p:xfrm>
        <a:graphic>
          <a:graphicData uri="http://schemas.openxmlformats.org/drawingml/2006/table">
            <a:tbl>
              <a:tblPr firstRow="1" bandRow="1">
                <a:tableStyleId>{69CF1AB2-1976-4502-BF36-3FF5EA218861}</a:tableStyleId>
              </a:tblPr>
              <a:tblGrid>
                <a:gridCol w="2134908">
                  <a:extLst>
                    <a:ext uri="{9D8B030D-6E8A-4147-A177-3AD203B41FA5}">
                      <a16:colId xmlns:a16="http://schemas.microsoft.com/office/drawing/2014/main" val="20000"/>
                    </a:ext>
                  </a:extLst>
                </a:gridCol>
                <a:gridCol w="3475317">
                  <a:extLst>
                    <a:ext uri="{9D8B030D-6E8A-4147-A177-3AD203B41FA5}">
                      <a16:colId xmlns:a16="http://schemas.microsoft.com/office/drawing/2014/main" val="20001"/>
                    </a:ext>
                  </a:extLst>
                </a:gridCol>
              </a:tblGrid>
              <a:tr h="1677198">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Macro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solidFill>
                            <a:schemeClr val="tx1"/>
                          </a:solidFill>
                          <a:latin typeface="Times New Roman" pitchFamily="18" charset="0"/>
                          <a:cs typeface="Times New Roman" pitchFamily="18" charset="0"/>
                        </a:rPr>
                        <a:t>There is a lower rate bias in the market right now which makes valuations and relative value trading very difficult. As almost any trade you look at is a loser in one way or another it simply makes sense to allow the portfolio to roll down the curve and add duration as assets roll off.  In one word, patience.  </a:t>
                      </a:r>
                    </a:p>
                  </a:txBody>
                  <a:tcPr/>
                </a:tc>
                <a:extLst>
                  <a:ext uri="{0D108BD9-81ED-4DB2-BD59-A6C34878D82A}">
                    <a16:rowId xmlns:a16="http://schemas.microsoft.com/office/drawing/2014/main" val="10000"/>
                  </a:ext>
                </a:extLst>
              </a:tr>
              <a:tr h="1478208">
                <a:tc>
                  <a:txBody>
                    <a:bodyPr/>
                    <a:lstStyle/>
                    <a:p>
                      <a:r>
                        <a:rPr lang="en-US" sz="1400" b="1" dirty="0">
                          <a:latin typeface="Times New Roman" pitchFamily="18" charset="0"/>
                          <a:cs typeface="Times New Roman" pitchFamily="18" charset="0"/>
                        </a:rPr>
                        <a:t>Duration</a:t>
                      </a:r>
                      <a:r>
                        <a:rPr lang="en-US" sz="1400" b="1" baseline="0" dirty="0">
                          <a:latin typeface="Times New Roman" pitchFamily="18" charset="0"/>
                          <a:cs typeface="Times New Roman" pitchFamily="18" charset="0"/>
                        </a:rPr>
                        <a:t> / Yield Curve</a:t>
                      </a:r>
                      <a:endParaRPr lang="en-US" sz="14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itchFamily="18" charset="0"/>
                          <a:cs typeface="Times New Roman" pitchFamily="18" charset="0"/>
                        </a:rPr>
                        <a:t>At the levels as of this publication, I see the 2yr as being way over valued, essentially driven not by tariffs, but by a perceived rate cut on the horizon which I do not prescribe to.  Overall duration should be close to neutral but I will make interest rate decisions on the 2yr sector.</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881239">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Credit / Other</a:t>
                      </a:r>
                      <a:r>
                        <a:rPr lang="en-US" sz="1400" b="1" baseline="0" dirty="0">
                          <a:latin typeface="Times New Roman" pitchFamily="18" charset="0"/>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Times New Roman" pitchFamily="18" charset="0"/>
                          <a:cs typeface="Times New Roman" pitchFamily="18" charset="0"/>
                        </a:rPr>
                        <a:t>Sectors</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Times New Roman" pitchFamily="18" charset="0"/>
                          <a:cs typeface="Times New Roman" pitchFamily="18" charset="0"/>
                        </a:rPr>
                        <a:t>The only possible move would be to engage in profit taking and sell, particularly my BBB holdings moving into treasuries until I see a favorable re-entry point</a:t>
                      </a:r>
                      <a:endParaRPr lang="en-US" sz="1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52214" y="1425700"/>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extLst/>
          </p:nvPr>
        </p:nvGraphicFramePr>
        <p:xfrm>
          <a:off x="6468713" y="1974120"/>
          <a:ext cx="5088446" cy="3745131"/>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41942">
                  <a:extLst>
                    <a:ext uri="{9D8B030D-6E8A-4147-A177-3AD203B41FA5}">
                      <a16:colId xmlns:a16="http://schemas.microsoft.com/office/drawing/2014/main" val="20001"/>
                    </a:ext>
                  </a:extLst>
                </a:gridCol>
                <a:gridCol w="905699">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694642">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Non-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Treasuries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584152">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3/31/2019</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2.40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1.01</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10001"/>
                  </a:ext>
                </a:extLst>
              </a:tr>
              <a:tr h="492038">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3/31/2019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2.48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0.88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56.5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1.7</a:t>
                      </a:r>
                    </a:p>
                  </a:txBody>
                  <a:tcPr/>
                </a:tc>
                <a:extLst>
                  <a:ext uri="{0D108BD9-81ED-4DB2-BD59-A6C34878D82A}">
                    <a16:rowId xmlns:a16="http://schemas.microsoft.com/office/drawing/2014/main" val="10003"/>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9/30/2018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2.67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56.7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1.1</a:t>
                      </a:r>
                    </a:p>
                  </a:txBody>
                  <a:tcPr/>
                </a:tc>
                <a:extLst>
                  <a:ext uri="{0D108BD9-81ED-4DB2-BD59-A6C34878D82A}">
                    <a16:rowId xmlns:a16="http://schemas.microsoft.com/office/drawing/2014/main" val="1656441757"/>
                  </a:ext>
                </a:extLst>
              </a:tr>
              <a:tr h="587977">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3/31/2018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2.08</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0.85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54.2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1.6</a:t>
                      </a:r>
                    </a:p>
                  </a:txBody>
                  <a:tcPr/>
                </a:tc>
                <a:extLst>
                  <a:ext uri="{0D108BD9-81ED-4DB2-BD59-A6C34878D82A}">
                    <a16:rowId xmlns:a16="http://schemas.microsoft.com/office/drawing/2014/main" val="605838764"/>
                  </a:ext>
                </a:extLst>
              </a:tr>
            </a:tbl>
          </a:graphicData>
        </a:graphic>
      </p:graphicFrame>
      <p:sp>
        <p:nvSpPr>
          <p:cNvPr id="2" name="Slide Number Placeholder 1">
            <a:extLst>
              <a:ext uri="{FF2B5EF4-FFF2-40B4-BE49-F238E27FC236}">
                <a16:creationId xmlns:a16="http://schemas.microsoft.com/office/drawing/2014/main" id="{9EC62A27-24F5-4511-BE32-68A61D6D15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40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extLst>
              <p:ext uri="{D42A27DB-BD31-4B8C-83A1-F6EECF244321}">
                <p14:modId xmlns:p14="http://schemas.microsoft.com/office/powerpoint/2010/main" val="3006826191"/>
              </p:ext>
            </p:extLst>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3938981817"/>
              </p:ext>
            </p:extLst>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p:cNvGraphicFramePr>
            <a:graphicFrameLocks noChangeAspect="1"/>
          </p:cNvGraphicFramePr>
          <p:nvPr>
            <p:extLst>
              <p:ext uri="{D42A27DB-BD31-4B8C-83A1-F6EECF244321}">
                <p14:modId xmlns:p14="http://schemas.microsoft.com/office/powerpoint/2010/main" val="3566885663"/>
              </p:ext>
            </p:extLst>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060CD683-85EA-4E3D-8CB8-1C850659DA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51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2.33</a:t>
                      </a:r>
                    </a:p>
                  </a:txBody>
                  <a:tcPr/>
                </a:tc>
                <a:tc>
                  <a:txBody>
                    <a:bodyPr/>
                    <a:lstStyle/>
                    <a:p>
                      <a:pPr algn="ctr"/>
                      <a:r>
                        <a:rPr lang="en-US" sz="1400" dirty="0">
                          <a:latin typeface="+mj-lt"/>
                          <a:cs typeface="Times New Roman" pitchFamily="18" charset="0"/>
                        </a:rPr>
                        <a:t>3.01</a:t>
                      </a:r>
                    </a:p>
                  </a:txBody>
                  <a:tcPr/>
                </a:tc>
                <a:tc>
                  <a:txBody>
                    <a:bodyPr/>
                    <a:lstStyle/>
                    <a:p>
                      <a:pPr algn="ctr"/>
                      <a:r>
                        <a:rPr lang="en-US" sz="1400" dirty="0">
                          <a:latin typeface="+mj-lt"/>
                          <a:cs typeface="Times New Roman" pitchFamily="18" charset="0"/>
                        </a:rPr>
                        <a:t>1.24</a:t>
                      </a:r>
                    </a:p>
                  </a:txBody>
                  <a:tcPr/>
                </a:tc>
                <a:tc>
                  <a:txBody>
                    <a:bodyPr/>
                    <a:lstStyle/>
                    <a:p>
                      <a:pPr algn="ctr"/>
                      <a:r>
                        <a:rPr lang="en-US" sz="1400" dirty="0">
                          <a:latin typeface="+mj-lt"/>
                          <a:cs typeface="Times New Roman" pitchFamily="18" charset="0"/>
                        </a:rPr>
                        <a:t>1.21</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2.35</a:t>
                      </a:r>
                    </a:p>
                  </a:txBody>
                  <a:tcPr/>
                </a:tc>
                <a:tc>
                  <a:txBody>
                    <a:bodyPr/>
                    <a:lstStyle/>
                    <a:p>
                      <a:pPr algn="ctr"/>
                      <a:r>
                        <a:rPr lang="en-US" sz="1400" u="none" dirty="0">
                          <a:latin typeface="+mj-lt"/>
                          <a:cs typeface="Times New Roman" pitchFamily="18" charset="0"/>
                        </a:rPr>
                        <a:t>2.94</a:t>
                      </a:r>
                    </a:p>
                  </a:txBody>
                  <a:tcPr/>
                </a:tc>
                <a:tc>
                  <a:txBody>
                    <a:bodyPr/>
                    <a:lstStyle/>
                    <a:p>
                      <a:pPr algn="ctr"/>
                      <a:r>
                        <a:rPr lang="en-US" sz="1400" u="none" dirty="0">
                          <a:latin typeface="+mj-lt"/>
                          <a:cs typeface="Times New Roman" pitchFamily="18" charset="0"/>
                        </a:rPr>
                        <a:t>1.19</a:t>
                      </a:r>
                    </a:p>
                  </a:txBody>
                  <a:tcPr/>
                </a:tc>
                <a:tc>
                  <a:txBody>
                    <a:bodyPr/>
                    <a:lstStyle/>
                    <a:p>
                      <a:pPr algn="ctr"/>
                      <a:r>
                        <a:rPr lang="en-US" sz="1400" u="none" dirty="0">
                          <a:latin typeface="+mj-lt"/>
                          <a:cs typeface="Times New Roman" pitchFamily="18" charset="0"/>
                        </a:rPr>
                        <a:t>1.14</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rgbClr val="FF0000"/>
                          </a:solidFill>
                          <a:latin typeface="+mj-lt"/>
                          <a:ea typeface="+mn-ea"/>
                          <a:cs typeface="Times New Roman" pitchFamily="18" charset="0"/>
                        </a:rPr>
                        <a:t>-0.017</a:t>
                      </a:r>
                    </a:p>
                  </a:txBody>
                  <a:tcPr/>
                </a:tc>
                <a:tc>
                  <a:txBody>
                    <a:bodyPr/>
                    <a:lstStyle/>
                    <a:p>
                      <a:pPr algn="ctr"/>
                      <a:r>
                        <a:rPr lang="en-US" sz="1400" dirty="0">
                          <a:solidFill>
                            <a:schemeClr val="tx1"/>
                          </a:solidFill>
                          <a:latin typeface="+mj-lt"/>
                          <a:cs typeface="Times New Roman" pitchFamily="18" charset="0"/>
                        </a:rPr>
                        <a:t>0.07</a:t>
                      </a:r>
                    </a:p>
                  </a:txBody>
                  <a:tcPr/>
                </a:tc>
                <a:tc>
                  <a:txBody>
                    <a:bodyPr/>
                    <a:lstStyle/>
                    <a:p>
                      <a:pPr algn="ctr"/>
                      <a:r>
                        <a:rPr lang="en-US" sz="1400" dirty="0">
                          <a:solidFill>
                            <a:schemeClr val="tx1"/>
                          </a:solidFill>
                          <a:latin typeface="+mj-lt"/>
                          <a:cs typeface="Times New Roman" pitchFamily="18" charset="0"/>
                        </a:rPr>
                        <a:t>0.04</a:t>
                      </a:r>
                    </a:p>
                  </a:txBody>
                  <a:tcPr/>
                </a:tc>
                <a:tc>
                  <a:txBody>
                    <a:bodyPr/>
                    <a:lstStyle/>
                    <a:p>
                      <a:pPr algn="ctr"/>
                      <a:r>
                        <a:rPr lang="en-US" sz="1400" dirty="0">
                          <a:solidFill>
                            <a:schemeClr val="tx1"/>
                          </a:solidFill>
                          <a:latin typeface="+mj-lt"/>
                          <a:cs typeface="Times New Roman" pitchFamily="18" charset="0"/>
                        </a:rPr>
                        <a:t>0.07</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March 31, 2019</a:t>
            </a:r>
          </a:p>
        </p:txBody>
      </p:sp>
      <p:sp>
        <p:nvSpPr>
          <p:cNvPr id="16" name="TextBox 15"/>
          <p:cNvSpPr txBox="1"/>
          <p:nvPr/>
        </p:nvSpPr>
        <p:spPr>
          <a:xfrm>
            <a:off x="2205038" y="4976004"/>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161004" y="2363367"/>
            <a:ext cx="6343650" cy="31085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4</a:t>
            </a:r>
            <a:r>
              <a:rPr kumimoji="0" lang="en-US" sz="1400" b="1"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th</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2018 and 1</a:t>
            </a:r>
            <a:r>
              <a:rPr kumimoji="0" lang="en-US" sz="1400" b="1"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st</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Quarter 2019 ( -1.7 b.p.)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Yield: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We maintained a benchmark-relative yield advantage through a majority of the period.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Credit Exposure: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IG corporate spreads widened in 4Q18 before tightening throughout 1Q19.  The overweight positioning in Corporates detracted from performance during the 4Q18 but was somewhat mi</a:t>
            </a:r>
            <a:r>
              <a:rPr kumimoji="0" lang="en-US" sz="1400" b="0" i="0" u="none" strike="noStrike" kern="1200" cap="none" spc="0" normalizeH="0" baseline="0" noProof="0" dirty="0" err="1">
                <a:ln>
                  <a:noFill/>
                </a:ln>
                <a:solidFill>
                  <a:srgbClr val="15234A"/>
                </a:solidFill>
                <a:effectLst/>
                <a:uLnTx/>
                <a:uFillTx/>
                <a:latin typeface="Calibri" panose="020F0502020204030204"/>
                <a:ea typeface="+mn-ea"/>
                <a:cs typeface="Times New Roman" pitchFamily="18" charset="0"/>
              </a:rPr>
              <a:t>tigated</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by a tactical addition of credit during the period of rising spreads, followed by a subsequent rally.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 / Yield Curve: </a:t>
            </a:r>
            <a:r>
              <a:rPr kumimoji="0" lang="en-US" sz="1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Treasury yields declined sharply in the 1 to 5-year area over 4Q18 to 1Q19.  A bias toward short overall duration detracted from performance while exposure to the 3 to 5-year was positive as the yield curve bull flattened over the quarters.  </a:t>
            </a:r>
          </a:p>
        </p:txBody>
      </p:sp>
      <p:sp>
        <p:nvSpPr>
          <p:cNvPr id="23" name="TextBox 22"/>
          <p:cNvSpPr txBox="1"/>
          <p:nvPr/>
        </p:nvSpPr>
        <p:spPr>
          <a:xfrm>
            <a:off x="6465929" y="1926285"/>
            <a:ext cx="3733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736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p:cNvSpPr txBox="1"/>
          <p:nvPr/>
        </p:nvSpPr>
        <p:spPr>
          <a:xfrm>
            <a:off x="2122274" y="1657668"/>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extLst/>
          </p:nvPr>
        </p:nvGraphicFramePr>
        <p:xfrm>
          <a:off x="523875" y="2220540"/>
          <a:ext cx="5648325" cy="3612308"/>
        </p:xfrm>
        <a:graphic>
          <a:graphicData uri="http://schemas.openxmlformats.org/drawingml/2006/table">
            <a:tbl>
              <a:tblPr firstRow="1" bandRow="1">
                <a:tableStyleId>{69CF1AB2-1976-4502-BF36-3FF5EA218861}</a:tableStyleId>
              </a:tblPr>
              <a:tblGrid>
                <a:gridCol w="2215215">
                  <a:extLst>
                    <a:ext uri="{9D8B030D-6E8A-4147-A177-3AD203B41FA5}">
                      <a16:colId xmlns:a16="http://schemas.microsoft.com/office/drawing/2014/main" val="20000"/>
                    </a:ext>
                  </a:extLst>
                </a:gridCol>
                <a:gridCol w="3433110">
                  <a:extLst>
                    <a:ext uri="{9D8B030D-6E8A-4147-A177-3AD203B41FA5}">
                      <a16:colId xmlns:a16="http://schemas.microsoft.com/office/drawing/2014/main" val="20001"/>
                    </a:ext>
                  </a:extLst>
                </a:gridCol>
              </a:tblGrid>
              <a:tr h="1234013">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solidFill>
                            <a:schemeClr val="tx1"/>
                          </a:solidFill>
                          <a:latin typeface="+mj-lt"/>
                          <a:cs typeface="Times New Roman" pitchFamily="18" charset="0"/>
                        </a:rPr>
                        <a:t>Tactical </a:t>
                      </a:r>
                      <a:r>
                        <a:rPr lang="en-US" sz="1400" b="0" baseline="0" dirty="0">
                          <a:solidFill>
                            <a:schemeClr val="tx1"/>
                          </a:solidFill>
                          <a:latin typeface="+mj-lt"/>
                          <a:cs typeface="Times New Roman" pitchFamily="18" charset="0"/>
                        </a:rPr>
                        <a:t>and increasing duration to overall neutral stance. Transitioning to a more barbell structure with a slight underweight in the 2-3 year area.</a:t>
                      </a:r>
                      <a:endParaRPr lang="en-US" sz="1400" b="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r h="1006695">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Treasuries / Agencies</a:t>
                      </a:r>
                    </a:p>
                    <a:p>
                      <a:endParaRPr lang="en-US" sz="1400" dirty="0">
                        <a:latin typeface="+mj-lt"/>
                        <a:cs typeface="Times New Roman" pitchFamily="18" charset="0"/>
                      </a:endParaRPr>
                    </a:p>
                  </a:txBody>
                  <a:tcPr/>
                </a:tc>
                <a:tc>
                  <a:txBody>
                    <a:bodyPr/>
                    <a:lstStyle/>
                    <a:p>
                      <a:r>
                        <a:rPr lang="en-US" sz="1400" baseline="0" dirty="0">
                          <a:solidFill>
                            <a:schemeClr val="tx1"/>
                          </a:solidFill>
                          <a:latin typeface="+mj-lt"/>
                          <a:cs typeface="Times New Roman" pitchFamily="18" charset="0"/>
                        </a:rPr>
                        <a:t>Maintaining a slight underweight to Treasuries and monitoring both agency bullets and </a:t>
                      </a:r>
                      <a:r>
                        <a:rPr lang="en-US" sz="1400" baseline="0" dirty="0" err="1">
                          <a:solidFill>
                            <a:schemeClr val="tx1"/>
                          </a:solidFill>
                          <a:latin typeface="+mj-lt"/>
                          <a:cs typeface="Times New Roman" pitchFamily="18" charset="0"/>
                        </a:rPr>
                        <a:t>callables</a:t>
                      </a:r>
                      <a:r>
                        <a:rPr lang="en-US" sz="1400" baseline="0" dirty="0">
                          <a:solidFill>
                            <a:schemeClr val="tx1"/>
                          </a:solidFill>
                          <a:latin typeface="+mj-lt"/>
                          <a:cs typeface="Times New Roman" pitchFamily="18" charset="0"/>
                        </a:rPr>
                        <a:t> for opportunities to increase benchmark-relative yield. </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1234013">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Credit / Other</a:t>
                      </a:r>
                      <a:r>
                        <a:rPr lang="en-US" sz="1400" b="1" baseline="0" dirty="0">
                          <a:latin typeface="+mj-lt"/>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mj-lt"/>
                          <a:cs typeface="Times New Roman" pitchFamily="18" charset="0"/>
                        </a:rPr>
                        <a:t>Sectors</a:t>
                      </a:r>
                      <a:endParaRPr lang="en-US" sz="140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j-lt"/>
                          <a:cs typeface="Times New Roman" pitchFamily="18" charset="0"/>
                        </a:rPr>
                        <a:t>Looking to replace short-term corporate credit exposure and extend into 3 to 4 year area, at appropriate levels.  Maintaining a modest overweight to credit and tactically extending duration in our high-quality names.  </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04589" y="1660426"/>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extLst/>
          </p:nvPr>
        </p:nvGraphicFramePr>
        <p:xfrm>
          <a:off x="6644847" y="2201032"/>
          <a:ext cx="4813728" cy="3631817"/>
        </p:xfrm>
        <a:graphic>
          <a:graphicData uri="http://schemas.openxmlformats.org/drawingml/2006/table">
            <a:tbl>
              <a:tblPr firstRow="1" bandRow="1">
                <a:tableStyleId>{5C22544A-7EE6-4342-B048-85BDC9FD1C3A}</a:tableStyleId>
              </a:tblPr>
              <a:tblGrid>
                <a:gridCol w="1771333">
                  <a:extLst>
                    <a:ext uri="{9D8B030D-6E8A-4147-A177-3AD203B41FA5}">
                      <a16:colId xmlns:a16="http://schemas.microsoft.com/office/drawing/2014/main" val="20000"/>
                    </a:ext>
                  </a:extLst>
                </a:gridCol>
                <a:gridCol w="74687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3/31/2019</a:t>
                      </a:r>
                    </a:p>
                  </a:txBody>
                  <a:tcPr/>
                </a:tc>
                <a:tc>
                  <a:txBody>
                    <a:bodyPr/>
                    <a:lstStyle/>
                    <a:p>
                      <a:pPr algn="ctr"/>
                      <a:r>
                        <a:rPr lang="en-US" sz="1400" dirty="0">
                          <a:latin typeface="+mj-lt"/>
                          <a:cs typeface="Times New Roman" pitchFamily="18" charset="0"/>
                        </a:rPr>
                        <a:t>2.41</a:t>
                      </a:r>
                    </a:p>
                  </a:txBody>
                  <a:tcPr/>
                </a:tc>
                <a:tc>
                  <a:txBody>
                    <a:bodyPr/>
                    <a:lstStyle/>
                    <a:p>
                      <a:pPr algn="ctr"/>
                      <a:r>
                        <a:rPr lang="en-US" sz="1400" dirty="0">
                          <a:latin typeface="+mj-lt"/>
                          <a:cs typeface="Times New Roman" pitchFamily="18" charset="0"/>
                        </a:rPr>
                        <a:t>1.88</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1.5</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3/31/2019</a:t>
                      </a:r>
                    </a:p>
                  </a:txBody>
                  <a:tcPr/>
                </a:tc>
                <a:tc>
                  <a:txBody>
                    <a:bodyPr/>
                    <a:lstStyle/>
                    <a:p>
                      <a:pPr algn="ctr"/>
                      <a:r>
                        <a:rPr lang="en-US" sz="1400" u="none" dirty="0">
                          <a:latin typeface="+mj-lt"/>
                          <a:cs typeface="Times New Roman" pitchFamily="18" charset="0"/>
                        </a:rPr>
                        <a:t>2.45</a:t>
                      </a:r>
                    </a:p>
                  </a:txBody>
                  <a:tcPr/>
                </a:tc>
                <a:tc>
                  <a:txBody>
                    <a:bodyPr/>
                    <a:lstStyle/>
                    <a:p>
                      <a:pPr algn="ctr"/>
                      <a:r>
                        <a:rPr lang="en-US" sz="1400" u="none" dirty="0">
                          <a:latin typeface="+mj-lt"/>
                          <a:cs typeface="Times New Roman" pitchFamily="18" charset="0"/>
                        </a:rPr>
                        <a:t>1.78</a:t>
                      </a:r>
                    </a:p>
                  </a:txBody>
                  <a:tcPr/>
                </a:tc>
                <a:tc>
                  <a:txBody>
                    <a:bodyPr/>
                    <a:lstStyle/>
                    <a:p>
                      <a:pPr algn="ctr"/>
                      <a:r>
                        <a:rPr lang="en-US" sz="1400" u="none" dirty="0">
                          <a:latin typeface="+mj-lt"/>
                          <a:cs typeface="Times New Roman" pitchFamily="18" charset="0"/>
                        </a:rPr>
                        <a:t>5.9</a:t>
                      </a:r>
                    </a:p>
                  </a:txBody>
                  <a:tcPr/>
                </a:tc>
                <a:tc>
                  <a:txBody>
                    <a:bodyPr/>
                    <a:lstStyle/>
                    <a:p>
                      <a:pPr algn="ctr"/>
                      <a:r>
                        <a:rPr lang="en-US" sz="1400" u="none">
                          <a:latin typeface="+mj-lt"/>
                          <a:cs typeface="Times New Roman" pitchFamily="18" charset="0"/>
                        </a:rPr>
                        <a:t>3.2</a:t>
                      </a:r>
                      <a:endParaRPr lang="en-US" sz="1400" u="none" dirty="0">
                        <a:latin typeface="+mj-lt"/>
                        <a:cs typeface="Times New Roman" pitchFamily="18" charset="0"/>
                      </a:endParaRP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9/30/2018</a:t>
                      </a:r>
                    </a:p>
                  </a:txBody>
                  <a:tcPr/>
                </a:tc>
                <a:tc>
                  <a:txBody>
                    <a:bodyPr/>
                    <a:lstStyle/>
                    <a:p>
                      <a:pPr algn="ctr"/>
                      <a:r>
                        <a:rPr lang="en-US" sz="1400" u="none" dirty="0">
                          <a:latin typeface="+mj-lt"/>
                          <a:cs typeface="Times New Roman" pitchFamily="18" charset="0"/>
                        </a:rPr>
                        <a:t>2.86</a:t>
                      </a:r>
                    </a:p>
                  </a:txBody>
                  <a:tcPr/>
                </a:tc>
                <a:tc>
                  <a:txBody>
                    <a:bodyPr/>
                    <a:lstStyle/>
                    <a:p>
                      <a:pPr algn="ctr"/>
                      <a:r>
                        <a:rPr lang="en-US" sz="1400" u="none" dirty="0">
                          <a:latin typeface="+mj-lt"/>
                          <a:cs typeface="Times New Roman" pitchFamily="18" charset="0"/>
                        </a:rPr>
                        <a:t>1.76</a:t>
                      </a:r>
                    </a:p>
                  </a:txBody>
                  <a:tcPr/>
                </a:tc>
                <a:tc>
                  <a:txBody>
                    <a:bodyPr/>
                    <a:lstStyle/>
                    <a:p>
                      <a:pPr algn="ctr"/>
                      <a:r>
                        <a:rPr lang="en-US" sz="1400" u="none" dirty="0">
                          <a:latin typeface="+mj-lt"/>
                          <a:cs typeface="Times New Roman" pitchFamily="18" charset="0"/>
                        </a:rPr>
                        <a:t>4.1</a:t>
                      </a:r>
                    </a:p>
                  </a:txBody>
                  <a:tcPr/>
                </a:tc>
                <a:tc>
                  <a:txBody>
                    <a:bodyPr/>
                    <a:lstStyle/>
                    <a:p>
                      <a:pPr algn="ctr"/>
                      <a:r>
                        <a:rPr lang="en-US" sz="1400" u="none" dirty="0">
                          <a:latin typeface="+mj-lt"/>
                          <a:cs typeface="Times New Roman" pitchFamily="18" charset="0"/>
                        </a:rPr>
                        <a:t>2.8</a:t>
                      </a: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3/31/2018</a:t>
                      </a:r>
                    </a:p>
                  </a:txBody>
                  <a:tcPr/>
                </a:tc>
                <a:tc>
                  <a:txBody>
                    <a:bodyPr/>
                    <a:lstStyle/>
                    <a:p>
                      <a:pPr algn="ctr"/>
                      <a:r>
                        <a:rPr lang="en-US" sz="1400" u="none" dirty="0">
                          <a:latin typeface="+mj-lt"/>
                          <a:cs typeface="Times New Roman" pitchFamily="18" charset="0"/>
                        </a:rPr>
                        <a:t>2.40</a:t>
                      </a:r>
                    </a:p>
                  </a:txBody>
                  <a:tcPr/>
                </a:tc>
                <a:tc>
                  <a:txBody>
                    <a:bodyPr/>
                    <a:lstStyle/>
                    <a:p>
                      <a:pPr algn="ctr"/>
                      <a:r>
                        <a:rPr lang="en-US" sz="1400" u="none" dirty="0">
                          <a:latin typeface="+mj-lt"/>
                          <a:cs typeface="Times New Roman" pitchFamily="18" charset="0"/>
                        </a:rPr>
                        <a:t>1.79</a:t>
                      </a:r>
                    </a:p>
                  </a:txBody>
                  <a:tcPr/>
                </a:tc>
                <a:tc>
                  <a:txBody>
                    <a:bodyPr/>
                    <a:lstStyle/>
                    <a:p>
                      <a:pPr algn="ctr"/>
                      <a:r>
                        <a:rPr lang="en-US" sz="1400" u="none" dirty="0">
                          <a:latin typeface="+mj-lt"/>
                          <a:cs typeface="Times New Roman" pitchFamily="18" charset="0"/>
                        </a:rPr>
                        <a:t>2.4</a:t>
                      </a:r>
                    </a:p>
                  </a:txBody>
                  <a:tcPr/>
                </a:tc>
                <a:tc>
                  <a:txBody>
                    <a:bodyPr/>
                    <a:lstStyle/>
                    <a:p>
                      <a:pPr algn="ctr"/>
                      <a:r>
                        <a:rPr lang="en-US" sz="1400" u="none" dirty="0">
                          <a:latin typeface="+mj-lt"/>
                          <a:cs typeface="Times New Roman" pitchFamily="18" charset="0"/>
                        </a:rPr>
                        <a:t>2.9</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25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144951" y="650876"/>
            <a:ext cx="8077200" cy="577850"/>
          </a:xfrm>
        </p:spPr>
        <p:txBody>
          <a:bodyPr>
            <a:noAutofit/>
          </a:bodyPr>
          <a:lstStyle/>
          <a:p>
            <a:pPr algn="ctr" eaLnBrk="1" hangingPunct="1"/>
            <a:r>
              <a:rPr lang="en-US" sz="3600" b="1" dirty="0"/>
              <a:t>State Receipts and Disbursements</a:t>
            </a:r>
            <a:endParaRPr lang="en-US" sz="3600" b="1" dirty="0">
              <a:solidFill>
                <a:srgbClr val="FF0000"/>
              </a:solidFill>
              <a:latin typeface="+mn-lt"/>
            </a:endParaRPr>
          </a:p>
        </p:txBody>
      </p:sp>
      <p:graphicFrame>
        <p:nvGraphicFramePr>
          <p:cNvPr id="8" name="Content Placeholder 7"/>
          <p:cNvGraphicFramePr>
            <a:graphicFrameLocks noGrp="1"/>
          </p:cNvGraphicFramePr>
          <p:nvPr>
            <p:ph idx="1"/>
            <p:extLst/>
          </p:nvPr>
        </p:nvGraphicFramePr>
        <p:xfrm>
          <a:off x="662029" y="1228726"/>
          <a:ext cx="10911866" cy="489206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6299FD4-2608-4B9F-B8D7-DAB1A08C0EB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extLst>
              <p:ext uri="{D42A27DB-BD31-4B8C-83A1-F6EECF244321}">
                <p14:modId xmlns:p14="http://schemas.microsoft.com/office/powerpoint/2010/main" val="2710377486"/>
              </p:ext>
            </p:extLst>
          </p:nvPr>
        </p:nvGraphicFramePr>
        <p:xfrm>
          <a:off x="938255" y="3857626"/>
          <a:ext cx="10377446" cy="2368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extLst>
              <p:ext uri="{D42A27DB-BD31-4B8C-83A1-F6EECF244321}">
                <p14:modId xmlns:p14="http://schemas.microsoft.com/office/powerpoint/2010/main" val="535096341"/>
              </p:ext>
            </p:extLst>
          </p:nvPr>
        </p:nvGraphicFramePr>
        <p:xfrm>
          <a:off x="938255" y="1190620"/>
          <a:ext cx="10463170"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145A5BF-F9FE-4002-BBC4-6D9F3EE4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4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p:cNvGraphicFramePr>
            <a:graphicFrameLocks noChangeAspect="1"/>
          </p:cNvGraphicFramePr>
          <p:nvPr>
            <p:extLst>
              <p:ext uri="{D42A27DB-BD31-4B8C-83A1-F6EECF244321}">
                <p14:modId xmlns:p14="http://schemas.microsoft.com/office/powerpoint/2010/main" val="2169307499"/>
              </p:ext>
            </p:extLst>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p:cNvGraphicFramePr>
            <a:graphicFrameLocks noChangeAspect="1"/>
          </p:cNvGraphicFramePr>
          <p:nvPr>
            <p:extLst>
              <p:ext uri="{D42A27DB-BD31-4B8C-83A1-F6EECF244321}">
                <p14:modId xmlns:p14="http://schemas.microsoft.com/office/powerpoint/2010/main" val="3327431022"/>
              </p:ext>
            </p:extLst>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3A6937E1-F866-46E2-8F03-D11BDF56C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0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dirty="0">
                <a:latin typeface="+mn-lt"/>
              </a:rPr>
              <a:t>Intermediate and </a:t>
            </a:r>
            <a:br>
              <a:rPr lang="en-US" dirty="0">
                <a:latin typeface="+mn-lt"/>
              </a:rPr>
            </a:br>
            <a:r>
              <a:rPr lang="en-US" dirty="0">
                <a:latin typeface="+mn-lt"/>
              </a:rPr>
              <a:t>Long Duration Portfolios</a:t>
            </a:r>
          </a:p>
        </p:txBody>
      </p:sp>
      <p:sp>
        <p:nvSpPr>
          <p:cNvPr id="2" name="Slide Number Placeholder 1">
            <a:extLst>
              <a:ext uri="{FF2B5EF4-FFF2-40B4-BE49-F238E27FC236}">
                <a16:creationId xmlns:a16="http://schemas.microsoft.com/office/drawing/2014/main" id="{5FFA8526-3EC8-4B1F-AED8-D94FC945DE8D}"/>
              </a:ext>
            </a:extLst>
          </p:cNvPr>
          <p:cNvSpPr>
            <a:spLocks noGrp="1"/>
          </p:cNvSpPr>
          <p:nvPr>
            <p:ph type="sldNum" sz="quarter" idx="12"/>
          </p:nvPr>
        </p:nvSpPr>
        <p:spPr/>
        <p:txBody>
          <a:bodyPr/>
          <a:lstStyle/>
          <a:p>
            <a:fld id="{939BA12D-66C8-4ADD-AE22-8C591D475314}" type="slidenum">
              <a:rPr lang="en-US" smtClean="0"/>
              <a:t>52</a:t>
            </a:fld>
            <a:endParaRPr lang="en-US"/>
          </a:p>
        </p:txBody>
      </p:sp>
    </p:spTree>
    <p:extLst>
      <p:ext uri="{BB962C8B-B14F-4D97-AF65-F5344CB8AC3E}">
        <p14:creationId xmlns:p14="http://schemas.microsoft.com/office/powerpoint/2010/main" val="2776168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809680"/>
          </a:xfrm>
        </p:spPr>
        <p:txBody>
          <a:bodyPr/>
          <a:lstStyle/>
          <a:p>
            <a:r>
              <a:rPr lang="en-US" b="1" dirty="0"/>
              <a:t>Managers Outlook</a:t>
            </a:r>
            <a:endParaRPr lang="en-US" dirty="0"/>
          </a:p>
        </p:txBody>
      </p:sp>
      <p:sp>
        <p:nvSpPr>
          <p:cNvPr id="3" name="Content Placeholder 2"/>
          <p:cNvSpPr>
            <a:spLocks noGrp="1"/>
          </p:cNvSpPr>
          <p:nvPr>
            <p:ph idx="1"/>
          </p:nvPr>
        </p:nvSpPr>
        <p:spPr>
          <a:xfrm>
            <a:off x="838200" y="1566407"/>
            <a:ext cx="10515600" cy="4789943"/>
          </a:xfrm>
        </p:spPr>
        <p:txBody>
          <a:bodyPr>
            <a:normAutofit/>
          </a:bodyPr>
          <a:lstStyle/>
          <a:p>
            <a:r>
              <a:rPr lang="en-US" sz="2400" dirty="0"/>
              <a:t>Expect US growth in the 2-2.25% range (downgraded from 2.5-2.75%) &amp; inflation to remain subdued </a:t>
            </a:r>
          </a:p>
          <a:p>
            <a:r>
              <a:rPr lang="en-US" sz="2400" dirty="0"/>
              <a:t>No recession forecasts, but slower growth, both domestic &amp; global</a:t>
            </a:r>
          </a:p>
          <a:p>
            <a:r>
              <a:rPr lang="en-US" sz="2400" dirty="0"/>
              <a:t>Strong labor market persists in 2019 with hope for wage inflation</a:t>
            </a:r>
          </a:p>
          <a:p>
            <a:r>
              <a:rPr lang="en-US" sz="2400" dirty="0"/>
              <a:t>Federal Reserve seen on hold, potential for rate cut later in the year </a:t>
            </a:r>
          </a:p>
          <a:p>
            <a:r>
              <a:rPr lang="en-US" sz="2400" dirty="0"/>
              <a:t>Treasury 10-Year yields to remain range-bound, 2.25 – 2.50%</a:t>
            </a:r>
          </a:p>
          <a:p>
            <a:r>
              <a:rPr lang="en-US" sz="2400" dirty="0"/>
              <a:t>Credit spreads could grind tighter, fundamentals still positive, managers trimming longer bonds &amp; migrating to the belly of the curve</a:t>
            </a:r>
          </a:p>
          <a:p>
            <a:r>
              <a:rPr lang="en-US" sz="2400" dirty="0"/>
              <a:t>Absolute returns can not continue at current levels (</a:t>
            </a:r>
            <a:r>
              <a:rPr lang="en-US" sz="2400" dirty="0" err="1"/>
              <a:t>Agg</a:t>
            </a:r>
            <a:r>
              <a:rPr lang="en-US" sz="2400" dirty="0"/>
              <a:t> YTD March 2.94%) </a:t>
            </a:r>
          </a:p>
          <a:p>
            <a:r>
              <a:rPr lang="en-US" sz="2400" dirty="0"/>
              <a:t>Preference for up-in-quality assets (consumer ABS &amp; CMBS)</a:t>
            </a:r>
          </a:p>
        </p:txBody>
      </p:sp>
      <p:sp>
        <p:nvSpPr>
          <p:cNvPr id="4" name="Slide Number Placeholder 3">
            <a:extLst>
              <a:ext uri="{FF2B5EF4-FFF2-40B4-BE49-F238E27FC236}">
                <a16:creationId xmlns:a16="http://schemas.microsoft.com/office/drawing/2014/main" id="{383CB2FB-2CC0-45C5-82BC-5C823A67C0E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245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9F69-99DD-45F3-8A0D-B6107F1416A4}"/>
              </a:ext>
            </a:extLst>
          </p:cNvPr>
          <p:cNvSpPr>
            <a:spLocks noGrp="1"/>
          </p:cNvSpPr>
          <p:nvPr>
            <p:ph type="title"/>
          </p:nvPr>
        </p:nvSpPr>
        <p:spPr/>
        <p:txBody>
          <a:bodyPr>
            <a:noAutofit/>
          </a:bodyPr>
          <a:lstStyle/>
          <a:p>
            <a:r>
              <a:rPr lang="en-US" sz="4000" b="1" dirty="0"/>
              <a:t>Intermediate Duration Portfolio Net of Fee Performance as of March 31, 2019</a:t>
            </a:r>
            <a:endParaRPr lang="en-US" sz="4000" dirty="0"/>
          </a:p>
        </p:txBody>
      </p:sp>
      <p:graphicFrame>
        <p:nvGraphicFramePr>
          <p:cNvPr id="4" name="Content Placeholder 3">
            <a:extLst>
              <a:ext uri="{FF2B5EF4-FFF2-40B4-BE49-F238E27FC236}">
                <a16:creationId xmlns:a16="http://schemas.microsoft.com/office/drawing/2014/main" id="{FE07F40D-C1B2-4137-99A4-619B3410DC42}"/>
              </a:ext>
            </a:extLst>
          </p:cNvPr>
          <p:cNvGraphicFramePr>
            <a:graphicFrameLocks noGrp="1"/>
          </p:cNvGraphicFramePr>
          <p:nvPr>
            <p:ph idx="1"/>
            <p:extLst>
              <p:ext uri="{D42A27DB-BD31-4B8C-83A1-F6EECF244321}">
                <p14:modId xmlns:p14="http://schemas.microsoft.com/office/powerpoint/2010/main" val="3478575139"/>
              </p:ext>
            </p:extLst>
          </p:nvPr>
        </p:nvGraphicFramePr>
        <p:xfrm>
          <a:off x="1617785" y="2186609"/>
          <a:ext cx="8774571" cy="2994990"/>
        </p:xfrm>
        <a:graphic>
          <a:graphicData uri="http://schemas.openxmlformats.org/drawingml/2006/table">
            <a:tbl>
              <a:tblPr/>
              <a:tblGrid>
                <a:gridCol w="1308631">
                  <a:extLst>
                    <a:ext uri="{9D8B030D-6E8A-4147-A177-3AD203B41FA5}">
                      <a16:colId xmlns:a16="http://schemas.microsoft.com/office/drawing/2014/main" val="2080105963"/>
                    </a:ext>
                  </a:extLst>
                </a:gridCol>
                <a:gridCol w="1578145">
                  <a:extLst>
                    <a:ext uri="{9D8B030D-6E8A-4147-A177-3AD203B41FA5}">
                      <a16:colId xmlns:a16="http://schemas.microsoft.com/office/drawing/2014/main" val="273882755"/>
                    </a:ext>
                  </a:extLst>
                </a:gridCol>
                <a:gridCol w="531607">
                  <a:extLst>
                    <a:ext uri="{9D8B030D-6E8A-4147-A177-3AD203B41FA5}">
                      <a16:colId xmlns:a16="http://schemas.microsoft.com/office/drawing/2014/main" val="2130893084"/>
                    </a:ext>
                  </a:extLst>
                </a:gridCol>
                <a:gridCol w="621879">
                  <a:extLst>
                    <a:ext uri="{9D8B030D-6E8A-4147-A177-3AD203B41FA5}">
                      <a16:colId xmlns:a16="http://schemas.microsoft.com/office/drawing/2014/main" val="4031773322"/>
                    </a:ext>
                  </a:extLst>
                </a:gridCol>
                <a:gridCol w="270819">
                  <a:extLst>
                    <a:ext uri="{9D8B030D-6E8A-4147-A177-3AD203B41FA5}">
                      <a16:colId xmlns:a16="http://schemas.microsoft.com/office/drawing/2014/main" val="1141306908"/>
                    </a:ext>
                  </a:extLst>
                </a:gridCol>
                <a:gridCol w="621879">
                  <a:extLst>
                    <a:ext uri="{9D8B030D-6E8A-4147-A177-3AD203B41FA5}">
                      <a16:colId xmlns:a16="http://schemas.microsoft.com/office/drawing/2014/main" val="1999270097"/>
                    </a:ext>
                  </a:extLst>
                </a:gridCol>
                <a:gridCol w="270819">
                  <a:extLst>
                    <a:ext uri="{9D8B030D-6E8A-4147-A177-3AD203B41FA5}">
                      <a16:colId xmlns:a16="http://schemas.microsoft.com/office/drawing/2014/main" val="990650952"/>
                    </a:ext>
                  </a:extLst>
                </a:gridCol>
                <a:gridCol w="621879">
                  <a:extLst>
                    <a:ext uri="{9D8B030D-6E8A-4147-A177-3AD203B41FA5}">
                      <a16:colId xmlns:a16="http://schemas.microsoft.com/office/drawing/2014/main" val="2428013332"/>
                    </a:ext>
                  </a:extLst>
                </a:gridCol>
                <a:gridCol w="270819">
                  <a:extLst>
                    <a:ext uri="{9D8B030D-6E8A-4147-A177-3AD203B41FA5}">
                      <a16:colId xmlns:a16="http://schemas.microsoft.com/office/drawing/2014/main" val="91769476"/>
                    </a:ext>
                  </a:extLst>
                </a:gridCol>
                <a:gridCol w="621879">
                  <a:extLst>
                    <a:ext uri="{9D8B030D-6E8A-4147-A177-3AD203B41FA5}">
                      <a16:colId xmlns:a16="http://schemas.microsoft.com/office/drawing/2014/main" val="959711977"/>
                    </a:ext>
                  </a:extLst>
                </a:gridCol>
                <a:gridCol w="270819">
                  <a:extLst>
                    <a:ext uri="{9D8B030D-6E8A-4147-A177-3AD203B41FA5}">
                      <a16:colId xmlns:a16="http://schemas.microsoft.com/office/drawing/2014/main" val="714905488"/>
                    </a:ext>
                  </a:extLst>
                </a:gridCol>
                <a:gridCol w="621879">
                  <a:extLst>
                    <a:ext uri="{9D8B030D-6E8A-4147-A177-3AD203B41FA5}">
                      <a16:colId xmlns:a16="http://schemas.microsoft.com/office/drawing/2014/main" val="4207867487"/>
                    </a:ext>
                  </a:extLst>
                </a:gridCol>
                <a:gridCol w="270819">
                  <a:extLst>
                    <a:ext uri="{9D8B030D-6E8A-4147-A177-3AD203B41FA5}">
                      <a16:colId xmlns:a16="http://schemas.microsoft.com/office/drawing/2014/main" val="1010827809"/>
                    </a:ext>
                  </a:extLst>
                </a:gridCol>
                <a:gridCol w="621879">
                  <a:extLst>
                    <a:ext uri="{9D8B030D-6E8A-4147-A177-3AD203B41FA5}">
                      <a16:colId xmlns:a16="http://schemas.microsoft.com/office/drawing/2014/main" val="2963057746"/>
                    </a:ext>
                  </a:extLst>
                </a:gridCol>
                <a:gridCol w="270819">
                  <a:extLst>
                    <a:ext uri="{9D8B030D-6E8A-4147-A177-3AD203B41FA5}">
                      <a16:colId xmlns:a16="http://schemas.microsoft.com/office/drawing/2014/main" val="1941275795"/>
                    </a:ext>
                  </a:extLst>
                </a:gridCol>
              </a:tblGrid>
              <a:tr h="299499">
                <a:tc gridSpan="15">
                  <a:txBody>
                    <a:bodyPr/>
                    <a:lstStyle/>
                    <a:p>
                      <a:pPr algn="ctr" fontAlgn="b"/>
                      <a:r>
                        <a:rPr lang="en-US" sz="1600" b="1" i="0" u="none" strike="noStrike" dirty="0">
                          <a:effectLst/>
                          <a:latin typeface="+mn-lt"/>
                        </a:rPr>
                        <a:t>Intermediate Duration Portfolio</a:t>
                      </a:r>
                    </a:p>
                  </a:txBody>
                  <a:tcPr marL="5715" marR="5715" marT="571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1239220"/>
                  </a:ext>
                </a:extLst>
              </a:tr>
              <a:tr h="299499">
                <a:tc>
                  <a:txBody>
                    <a:bodyPr/>
                    <a:lstStyle/>
                    <a:p>
                      <a:pPr algn="l" fontAlgn="b"/>
                      <a:r>
                        <a:rPr lang="en-US" sz="1400" b="1" i="0" u="none" strike="noStrike" dirty="0">
                          <a:effectLst/>
                          <a:latin typeface="+mn-lt"/>
                        </a:rPr>
                        <a:t>Ranked by Assets</a:t>
                      </a:r>
                    </a:p>
                  </a:txBody>
                  <a:tcPr marL="5715" marR="5715" marT="5715" marB="0" anchor="b">
                    <a:lnL>
                      <a:noFill/>
                    </a:lnL>
                    <a:lnR>
                      <a:noFill/>
                    </a:lnR>
                    <a:lnT>
                      <a:noFill/>
                    </a:lnT>
                    <a:lnB>
                      <a:noFill/>
                    </a:lnB>
                  </a:tcPr>
                </a:tc>
                <a:tc>
                  <a:txBody>
                    <a:bodyPr/>
                    <a:lstStyle/>
                    <a:p>
                      <a:pPr algn="l" fontAlgn="b"/>
                      <a:endParaRPr lang="en-US" sz="1400" b="0" i="0" u="none" strike="noStrike" dirty="0">
                        <a:effectLst/>
                        <a:latin typeface="+mn-lt"/>
                      </a:endParaRPr>
                    </a:p>
                  </a:txBody>
                  <a:tcPr marL="5715" marR="5715" marT="5715" marB="0" anchor="b">
                    <a:lnL>
                      <a:noFill/>
                    </a:lnL>
                    <a:lnR>
                      <a:noFill/>
                    </a:lnR>
                    <a:lnT>
                      <a:noFill/>
                    </a:lnT>
                    <a:lnB>
                      <a:noFill/>
                    </a:lnB>
                  </a:tcPr>
                </a:tc>
                <a:tc>
                  <a:txBody>
                    <a:bodyPr/>
                    <a:lstStyle/>
                    <a:p>
                      <a:pPr algn="ctr" fontAlgn="b"/>
                      <a:r>
                        <a:rPr lang="en-US" sz="1400" b="1" i="0" u="none" strike="noStrike" dirty="0">
                          <a:effectLst/>
                          <a:latin typeface="+mn-lt"/>
                        </a:rPr>
                        <a:t>Mgr </a:t>
                      </a: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dirty="0">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1400" b="0" i="0" u="none" strike="noStrike">
                        <a:effectLst/>
                        <a:latin typeface="+mn-lt"/>
                      </a:endParaRP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1400" b="1" i="0" u="none" strike="noStrike" dirty="0">
                          <a:effectLst/>
                          <a:latin typeface="+mn-lt"/>
                        </a:rPr>
                        <a:t>Annualized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4430214"/>
                  </a:ext>
                </a:extLst>
              </a:tr>
              <a:tr h="299499">
                <a:tc>
                  <a:txBody>
                    <a:bodyPr/>
                    <a:lstStyle/>
                    <a:p>
                      <a:pPr algn="l" fontAlgn="b"/>
                      <a:endParaRPr lang="en-US" sz="1400" b="1" i="0" u="none" strike="noStrike">
                        <a:effectLst/>
                        <a:latin typeface="+mn-lt"/>
                      </a:endParaRPr>
                    </a:p>
                  </a:txBody>
                  <a:tcPr marL="5715" marR="5715" marT="5715" marB="0" anchor="b">
                    <a:lnL>
                      <a:noFill/>
                    </a:lnL>
                    <a:lnR>
                      <a:noFill/>
                    </a:lnR>
                    <a:lnT>
                      <a:noFill/>
                    </a:lnT>
                    <a:lnB>
                      <a:noFill/>
                    </a:lnB>
                  </a:tcPr>
                </a:tc>
                <a:tc>
                  <a:txBody>
                    <a:bodyPr/>
                    <a:lstStyle/>
                    <a:p>
                      <a:pPr algn="ctr" fontAlgn="b"/>
                      <a:r>
                        <a:rPr lang="en-US" sz="1400" b="1" i="0" u="none" strike="noStrike">
                          <a:effectLst/>
                          <a:latin typeface="+mn-lt"/>
                        </a:rPr>
                        <a:t>Market Value</a:t>
                      </a:r>
                    </a:p>
                  </a:txBody>
                  <a:tcPr marL="5715" marR="5715" marT="5715" marB="0" anchor="b">
                    <a:lnL>
                      <a:noFill/>
                    </a:lnL>
                    <a:lnR>
                      <a:noFill/>
                    </a:lnR>
                    <a:lnT>
                      <a:noFill/>
                    </a:lnT>
                    <a:lnB>
                      <a:noFill/>
                    </a:lnB>
                  </a:tcPr>
                </a:tc>
                <a:tc>
                  <a:txBody>
                    <a:bodyPr/>
                    <a:lstStyle/>
                    <a:p>
                      <a:pPr algn="ctr" fontAlgn="b"/>
                      <a:r>
                        <a:rPr lang="en-US" sz="1400" b="1" i="0" u="none" strike="noStrike">
                          <a:effectLst/>
                          <a:latin typeface="+mn-lt"/>
                        </a:rPr>
                        <a:t>Rank*</a:t>
                      </a:r>
                    </a:p>
                  </a:txBody>
                  <a:tcPr marL="5715" marR="5715" marT="5715" marB="0" anchor="b">
                    <a:lnL>
                      <a:noFill/>
                    </a:lnL>
                    <a:lnR>
                      <a:noFill/>
                    </a:lnR>
                    <a:lnT>
                      <a:noFill/>
                    </a:lnT>
                    <a:lnB>
                      <a:noFill/>
                    </a:lnB>
                  </a:tcPr>
                </a:tc>
                <a:tc gridSpan="2">
                  <a:txBody>
                    <a:bodyPr/>
                    <a:lstStyle/>
                    <a:p>
                      <a:pPr algn="ctr" fontAlgn="b"/>
                      <a:r>
                        <a:rPr lang="en-US" sz="1400" b="1" i="0" u="none" strike="noStrike" dirty="0">
                          <a:effectLst/>
                          <a:latin typeface="+mn-lt"/>
                        </a:rPr>
                        <a:t>3 Month</a:t>
                      </a:r>
                    </a:p>
                  </a:txBody>
                  <a:tcPr marL="5715" marR="5715" marT="5715" marB="0" anchor="b">
                    <a:lnL>
                      <a:noFill/>
                    </a:lnL>
                    <a:lnR>
                      <a:noFill/>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6 Month</a:t>
                      </a:r>
                    </a:p>
                  </a:txBody>
                  <a:tcPr marL="5715" marR="5715" marT="5715" marB="0" anchor="b">
                    <a:lnL>
                      <a:noFill/>
                    </a:lnL>
                    <a:lnR>
                      <a:noFill/>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1 Year</a:t>
                      </a: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400" b="1" i="0" u="none" strike="noStrike" dirty="0">
                          <a:effectLst/>
                          <a:latin typeface="+mn-lt"/>
                        </a:rPr>
                        <a:t>2 Year</a:t>
                      </a:r>
                    </a:p>
                  </a:txBody>
                  <a:tcPr marL="5715" marR="5715" marT="5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a:effectLst/>
                          <a:latin typeface="+mn-lt"/>
                        </a:rPr>
                        <a:t>3 Year</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a:effectLst/>
                          <a:latin typeface="+mn-lt"/>
                        </a:rPr>
                        <a:t>5 Year</a:t>
                      </a:r>
                    </a:p>
                  </a:txBody>
                  <a:tcPr marL="5715" marR="5715" marT="5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46592421"/>
                  </a:ext>
                </a:extLst>
              </a:tr>
              <a:tr h="299499">
                <a:tc>
                  <a:txBody>
                    <a:bodyPr/>
                    <a:lstStyle/>
                    <a:p>
                      <a:pPr algn="l" fontAlgn="b"/>
                      <a:r>
                        <a:rPr lang="en-US" sz="1200" b="1" i="0" u="none" strike="noStrike" dirty="0">
                          <a:effectLst/>
                          <a:latin typeface="Arial" panose="020B0604020202020204" pitchFamily="34" charset="0"/>
                        </a:rPr>
                        <a:t>Galliard</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$817,557,141.73</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1</a:t>
                      </a:r>
                    </a:p>
                  </a:txBody>
                  <a:tcPr marL="7620" marR="7620" marT="7620" marB="0" anchor="b">
                    <a:lnL>
                      <a:noFill/>
                    </a:lnL>
                    <a:lnR>
                      <a:noFill/>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2.446</a:t>
                      </a:r>
                    </a:p>
                  </a:txBody>
                  <a:tcPr marL="7620" marR="7620" marT="7620" marB="0" anchor="b">
                    <a:lnL>
                      <a:noFill/>
                    </a:lnL>
                    <a:lnR>
                      <a:noFill/>
                    </a:lnR>
                    <a:lnT>
                      <a:noFill/>
                    </a:lnT>
                    <a:lnB>
                      <a:noFill/>
                    </a:lnB>
                    <a:solidFill>
                      <a:srgbClr val="D8D8D8"/>
                    </a:solidFill>
                  </a:tcPr>
                </a:tc>
                <a:tc>
                  <a:txBody>
                    <a:bodyPr/>
                    <a:lstStyle/>
                    <a:p>
                      <a:pPr algn="ctr" fontAlgn="b"/>
                      <a:endParaRPr lang="en-US" sz="800" b="0" i="0" u="none" strike="noStrike" dirty="0">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effectLst/>
                          <a:latin typeface="Arial" panose="020B0604020202020204" pitchFamily="34" charset="0"/>
                        </a:rPr>
                        <a:t>4.012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4.447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2.628</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0" i="0" u="none" strike="noStrike">
                          <a:effectLst/>
                          <a:latin typeface="Arial" panose="020B0604020202020204" pitchFamily="34" charset="0"/>
                        </a:rPr>
                        <a:t>1.959</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0" i="0" u="none" strike="noStrike">
                          <a:effectLst/>
                          <a:latin typeface="Arial" panose="020B0604020202020204" pitchFamily="34" charset="0"/>
                        </a:rPr>
                        <a:t>2.439</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266475179"/>
                  </a:ext>
                </a:extLst>
              </a:tr>
              <a:tr h="299499">
                <a:tc>
                  <a:txBody>
                    <a:bodyPr/>
                    <a:lstStyle/>
                    <a:p>
                      <a:pPr algn="l" fontAlgn="b"/>
                      <a:r>
                        <a:rPr lang="en-US" sz="1200" b="1" i="0" u="none" strike="noStrike" dirty="0">
                          <a:effectLst/>
                          <a:latin typeface="Arial" panose="020B0604020202020204" pitchFamily="34" charset="0"/>
                        </a:rPr>
                        <a:t>IR+M</a:t>
                      </a:r>
                    </a:p>
                  </a:txBody>
                  <a:tcPr marL="7620" marR="7620" marT="7620" marB="0" anchor="b">
                    <a:lnL>
                      <a:noFill/>
                    </a:lnL>
                    <a:lnR>
                      <a:noFill/>
                    </a:lnR>
                    <a:lnT>
                      <a:noFill/>
                    </a:lnT>
                    <a:lnB>
                      <a:noFill/>
                    </a:lnB>
                  </a:tcPr>
                </a:tc>
                <a:tc>
                  <a:txBody>
                    <a:bodyPr/>
                    <a:lstStyle/>
                    <a:p>
                      <a:pPr algn="ctr" fontAlgn="b"/>
                      <a:r>
                        <a:rPr lang="en-US" sz="1200" b="1" i="0" u="none" strike="noStrike" dirty="0">
                          <a:effectLst/>
                          <a:latin typeface="Arial" panose="020B0604020202020204" pitchFamily="34" charset="0"/>
                        </a:rPr>
                        <a:t>$734,262,540.94</a:t>
                      </a:r>
                    </a:p>
                  </a:txBody>
                  <a:tcPr marL="7620" marR="7620" marT="7620" marB="0" anchor="b">
                    <a:lnL>
                      <a:noFill/>
                    </a:lnL>
                    <a:lnR>
                      <a:noFill/>
                    </a:lnR>
                    <a:lnT>
                      <a:noFill/>
                    </a:lnT>
                    <a:lnB>
                      <a:noFill/>
                    </a:lnB>
                  </a:tcPr>
                </a:tc>
                <a:tc>
                  <a:txBody>
                    <a:bodyPr/>
                    <a:lstStyle/>
                    <a:p>
                      <a:pPr algn="ctr" fontAlgn="b"/>
                      <a:r>
                        <a:rPr lang="en-US" sz="1200" b="1" i="0" u="none" strike="noStrike" dirty="0">
                          <a:effectLst/>
                          <a:latin typeface="Arial" panose="020B0604020202020204" pitchFamily="34" charset="0"/>
                        </a:rPr>
                        <a:t>2</a:t>
                      </a:r>
                    </a:p>
                  </a:txBody>
                  <a:tcPr marL="7620" marR="7620" marT="7620" marB="0" anchor="b">
                    <a:lnL>
                      <a:noFill/>
                    </a:lnL>
                    <a:lnR>
                      <a:noFill/>
                    </a:lnR>
                    <a:lnT>
                      <a:noFill/>
                    </a:lnT>
                    <a:lnB>
                      <a:noFill/>
                    </a:lnB>
                  </a:tcPr>
                </a:tc>
                <a:tc>
                  <a:txBody>
                    <a:bodyPr/>
                    <a:lstStyle/>
                    <a:p>
                      <a:pPr algn="ctr" fontAlgn="b"/>
                      <a:r>
                        <a:rPr lang="en-US" sz="1200" b="0" i="0" u="none" strike="noStrike" dirty="0">
                          <a:effectLst/>
                          <a:latin typeface="Arial" panose="020B0604020202020204" pitchFamily="34" charset="0"/>
                        </a:rPr>
                        <a:t>2.408</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Arial" panose="020B0604020202020204" pitchFamily="34" charset="0"/>
                        </a:rPr>
                        <a:t>4.022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Arial" panose="020B0604020202020204" pitchFamily="34" charset="0"/>
                        </a:rPr>
                        <a:t>4.365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2.424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Arial" panose="020B0604020202020204" pitchFamily="34" charset="0"/>
                        </a:rPr>
                        <a:t>1.792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Arial" panose="020B0604020202020204" pitchFamily="34" charset="0"/>
                        </a:rPr>
                        <a:t>2.225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6709991"/>
                  </a:ext>
                </a:extLst>
              </a:tr>
              <a:tr h="299499">
                <a:tc>
                  <a:txBody>
                    <a:bodyPr/>
                    <a:lstStyle/>
                    <a:p>
                      <a:pPr algn="l" fontAlgn="b"/>
                      <a:r>
                        <a:rPr lang="en-US" sz="1200" b="1" i="0" u="none" strike="noStrike">
                          <a:effectLst/>
                          <a:latin typeface="Arial" panose="020B0604020202020204" pitchFamily="34" charset="0"/>
                        </a:rPr>
                        <a:t>Sterling Capital</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$722,220,316.35</a:t>
                      </a:r>
                    </a:p>
                  </a:txBody>
                  <a:tcPr marL="7620" marR="7620" marT="7620" marB="0" anchor="b">
                    <a:lnL>
                      <a:noFill/>
                    </a:lnL>
                    <a:lnR>
                      <a:noFill/>
                    </a:lnR>
                    <a:lnT>
                      <a:noFill/>
                    </a:lnT>
                    <a:lnB>
                      <a:noFill/>
                    </a:lnB>
                    <a:solidFill>
                      <a:srgbClr val="D8D8D8"/>
                    </a:solidFill>
                  </a:tcPr>
                </a:tc>
                <a:tc>
                  <a:txBody>
                    <a:bodyPr/>
                    <a:lstStyle/>
                    <a:p>
                      <a:pPr algn="ctr" fontAlgn="b"/>
                      <a:r>
                        <a:rPr lang="en-US" sz="1200" b="1" i="0" u="none" strike="noStrike">
                          <a:effectLst/>
                          <a:latin typeface="Arial" panose="020B0604020202020204" pitchFamily="34" charset="0"/>
                        </a:rPr>
                        <a:t>3</a:t>
                      </a:r>
                    </a:p>
                  </a:txBody>
                  <a:tcPr marL="7620" marR="7620" marT="7620" marB="0" anchor="b">
                    <a:lnL>
                      <a:noFill/>
                    </a:lnL>
                    <a:lnR>
                      <a:noFill/>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2.322</a:t>
                      </a:r>
                    </a:p>
                  </a:txBody>
                  <a:tcPr marL="7620" marR="7620" marT="7620" marB="0" anchor="b">
                    <a:lnL>
                      <a:noFill/>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solidFill>
                            <a:srgbClr val="FF0000"/>
                          </a:solidFill>
                          <a:effectLst/>
                          <a:latin typeface="Arial" panose="020B0604020202020204" pitchFamily="34" charset="0"/>
                        </a:rPr>
                        <a:t>3.848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4.259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a:effectLst/>
                          <a:latin typeface="Arial" panose="020B0604020202020204" pitchFamily="34" charset="0"/>
                        </a:rPr>
                        <a:t>2.563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effectLst/>
                          <a:latin typeface="Arial" panose="020B0604020202020204" pitchFamily="34" charset="0"/>
                        </a:rPr>
                        <a:t>1.889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200" b="0" i="0" u="none" strike="noStrike" dirty="0">
                          <a:effectLst/>
                          <a:latin typeface="Arial" panose="020B0604020202020204" pitchFamily="34" charset="0"/>
                        </a:rPr>
                        <a:t>2.198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14910329"/>
                  </a:ext>
                </a:extLst>
              </a:tr>
              <a:tr h="299499">
                <a:tc>
                  <a:txBody>
                    <a:bodyPr/>
                    <a:lstStyle/>
                    <a:p>
                      <a:pPr algn="l" fontAlgn="b"/>
                      <a:r>
                        <a:rPr lang="en-US" sz="1200" b="1" i="0" u="none" strike="noStrike">
                          <a:effectLst/>
                          <a:latin typeface="Arial" panose="020B0604020202020204" pitchFamily="34" charset="0"/>
                        </a:rPr>
                        <a:t>MetWest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Arial" panose="020B0604020202020204" pitchFamily="34" charset="0"/>
                        </a:rPr>
                        <a:t>$457,520,695.08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Arial" panose="020B0604020202020204" pitchFamily="34" charset="0"/>
                        </a:rPr>
                        <a:t>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2.319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4.099</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4.282</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2.451</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panose="020B0604020202020204" pitchFamily="34" charset="0"/>
                        </a:rPr>
                        <a:t>1.781</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FF0000"/>
                          </a:solidFill>
                          <a:effectLst/>
                          <a:latin typeface="Arial" panose="020B0604020202020204" pitchFamily="34" charset="0"/>
                        </a:rPr>
                        <a:t>2.039</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50464"/>
                  </a:ext>
                </a:extLst>
              </a:tr>
              <a:tr h="299499">
                <a:tc>
                  <a:txBody>
                    <a:bodyPr/>
                    <a:lstStyle/>
                    <a:p>
                      <a:pPr algn="l" fontAlgn="b"/>
                      <a:r>
                        <a:rPr lang="en-US" sz="1200" b="1" i="0" u="none" strike="noStrike">
                          <a:effectLst/>
                          <a:latin typeface="Arial" panose="020B0604020202020204" pitchFamily="34" charset="0"/>
                        </a:rPr>
                        <a:t>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$2,731,560,694.10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200" b="1" i="0" u="none" strike="noStrike">
                          <a:effectLst/>
                          <a:latin typeface="Arial" panose="020B0604020202020204" pitchFamily="34" charset="0"/>
                        </a:rPr>
                        <a:t>2.381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3.986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4.347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2.526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1.861</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en-US" sz="12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a:effectLst/>
                          <a:latin typeface="Arial" panose="020B0604020202020204" pitchFamily="34" charset="0"/>
                        </a:rPr>
                        <a:t>2.227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1"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254636978"/>
                  </a:ext>
                </a:extLst>
              </a:tr>
              <a:tr h="299499">
                <a:tc>
                  <a:txBody>
                    <a:bodyPr/>
                    <a:lstStyle/>
                    <a:p>
                      <a:pPr algn="l" fontAlgn="b"/>
                      <a:r>
                        <a:rPr lang="en-US" sz="1200" b="1" i="0" u="none" strike="noStrike">
                          <a:solidFill>
                            <a:srgbClr val="0000FF"/>
                          </a:solidFill>
                          <a:effectLst/>
                          <a:latin typeface="Arial" panose="020B0604020202020204" pitchFamily="34" charset="0"/>
                        </a:rPr>
                        <a:t>Benchmark</a:t>
                      </a:r>
                    </a:p>
                  </a:txBody>
                  <a:tcPr marL="7620" marR="7620" marT="7620" marB="0" anchor="b">
                    <a:lnL>
                      <a:noFill/>
                    </a:lnL>
                    <a:lnR>
                      <a:noFill/>
                    </a:lnR>
                    <a:lnT>
                      <a:noFill/>
                    </a:lnT>
                    <a:lnB>
                      <a:noFill/>
                    </a:lnB>
                  </a:tcPr>
                </a:tc>
                <a:tc>
                  <a:txBody>
                    <a:bodyPr/>
                    <a:lstStyle/>
                    <a:p>
                      <a:pPr algn="ctr" fontAlgn="b"/>
                      <a:endParaRPr lang="en-US" sz="12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2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2.321</a:t>
                      </a:r>
                    </a:p>
                  </a:txBody>
                  <a:tcPr marL="7620" marR="7620" marT="7620" marB="0" anchor="b">
                    <a:lnL>
                      <a:noFill/>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4.013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4.241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2.278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1.656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FF"/>
                          </a:solidFill>
                          <a:effectLst/>
                          <a:latin typeface="Arial" panose="020B0604020202020204" pitchFamily="34" charset="0"/>
                        </a:rPr>
                        <a:t>2.120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1" i="0" u="none" strike="noStrike" dirty="0">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304848"/>
                  </a:ext>
                </a:extLst>
              </a:tr>
              <a:tr h="299499">
                <a:tc gridSpan="2">
                  <a:txBody>
                    <a:bodyPr/>
                    <a:lstStyle/>
                    <a:p>
                      <a:pPr algn="l" fontAlgn="b"/>
                      <a:r>
                        <a:rPr lang="en-US" sz="1050" b="0" i="0" u="none" strike="noStrike" dirty="0">
                          <a:effectLst/>
                          <a:latin typeface="+mn-lt"/>
                        </a:rPr>
                        <a:t>*  1, 3 &amp; 5 Year Risk-Adjusted Ranking</a:t>
                      </a:r>
                    </a:p>
                  </a:txBody>
                  <a:tcPr marL="5715" marR="5715" marT="5715" marB="0" anchor="b">
                    <a:lnL>
                      <a:noFill/>
                    </a:lnL>
                    <a:lnR>
                      <a:noFill/>
                    </a:lnR>
                    <a:lnT>
                      <a:noFill/>
                    </a:lnT>
                    <a:lnB>
                      <a:noFill/>
                    </a:lnB>
                  </a:tcPr>
                </a:tc>
                <a:tc hMerge="1">
                  <a:txBody>
                    <a:bodyPr/>
                    <a:lstStyle/>
                    <a:p>
                      <a:endParaRPr lang="en-US"/>
                    </a:p>
                  </a:txBody>
                  <a:tcPr/>
                </a:tc>
                <a:tc>
                  <a:txBody>
                    <a:bodyPr/>
                    <a:lstStyle/>
                    <a:p>
                      <a:pPr algn="l" fontAlgn="b"/>
                      <a:endParaRPr lang="en-US" sz="900" b="1"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dirty="0">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a:effectLst/>
                        <a:latin typeface="+mn-lt"/>
                      </a:endParaRPr>
                    </a:p>
                  </a:txBody>
                  <a:tcPr marL="5715" marR="5715" marT="5715" marB="0" anchor="b">
                    <a:lnL>
                      <a:noFill/>
                    </a:lnL>
                    <a:lnR>
                      <a:noFill/>
                    </a:lnR>
                    <a:lnT>
                      <a:noFill/>
                    </a:lnT>
                    <a:lnB>
                      <a:noFill/>
                    </a:lnB>
                  </a:tcPr>
                </a:tc>
                <a:tc>
                  <a:txBody>
                    <a:bodyPr/>
                    <a:lstStyle/>
                    <a:p>
                      <a:pPr algn="l" fontAlgn="b"/>
                      <a:endParaRPr lang="en-US" sz="900" b="0" i="0" u="none" strike="noStrike" dirty="0">
                        <a:effectLst/>
                        <a:latin typeface="+mn-lt"/>
                      </a:endParaRPr>
                    </a:p>
                  </a:txBody>
                  <a:tcPr marL="5715" marR="5715" marT="5715" marB="0" anchor="b">
                    <a:lnL>
                      <a:noFill/>
                    </a:lnL>
                    <a:lnR>
                      <a:noFill/>
                    </a:lnR>
                    <a:lnT>
                      <a:noFill/>
                    </a:lnT>
                    <a:lnB>
                      <a:noFill/>
                    </a:lnB>
                  </a:tcPr>
                </a:tc>
                <a:extLst>
                  <a:ext uri="{0D108BD9-81ED-4DB2-BD59-A6C34878D82A}">
                    <a16:rowId xmlns:a16="http://schemas.microsoft.com/office/drawing/2014/main" val="1539846898"/>
                  </a:ext>
                </a:extLst>
              </a:tr>
            </a:tbl>
          </a:graphicData>
        </a:graphic>
      </p:graphicFrame>
      <p:sp>
        <p:nvSpPr>
          <p:cNvPr id="5" name="Slide Number Placeholder 4">
            <a:extLst>
              <a:ext uri="{FF2B5EF4-FFF2-40B4-BE49-F238E27FC236}">
                <a16:creationId xmlns:a16="http://schemas.microsoft.com/office/drawing/2014/main" id="{FA72D4EE-D404-4835-B5BA-53FC99AE9BA6}"/>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040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B122-E6CD-4F77-8A05-721F0F6BADA7}"/>
              </a:ext>
            </a:extLst>
          </p:cNvPr>
          <p:cNvSpPr>
            <a:spLocks noGrp="1"/>
          </p:cNvSpPr>
          <p:nvPr>
            <p:ph type="title"/>
          </p:nvPr>
        </p:nvSpPr>
        <p:spPr>
          <a:xfrm>
            <a:off x="2148679" y="609600"/>
            <a:ext cx="7886700" cy="990600"/>
          </a:xfrm>
        </p:spPr>
        <p:txBody>
          <a:bodyPr>
            <a:noAutofit/>
          </a:bodyPr>
          <a:lstStyle/>
          <a:p>
            <a:r>
              <a:rPr lang="en-US" sz="4000" b="1" dirty="0"/>
              <a:t>Long Duration Portfolio Net of Fee Performance as of March 31, 2019</a:t>
            </a:r>
            <a:endParaRPr lang="en-US" sz="4000" dirty="0"/>
          </a:p>
        </p:txBody>
      </p:sp>
      <p:graphicFrame>
        <p:nvGraphicFramePr>
          <p:cNvPr id="6" name="Content Placeholder 5">
            <a:extLst>
              <a:ext uri="{FF2B5EF4-FFF2-40B4-BE49-F238E27FC236}">
                <a16:creationId xmlns:a16="http://schemas.microsoft.com/office/drawing/2014/main" id="{99D7BB3D-F51C-4AAA-90C7-89162DCF1DC3}"/>
              </a:ext>
            </a:extLst>
          </p:cNvPr>
          <p:cNvGraphicFramePr>
            <a:graphicFrameLocks noGrp="1"/>
          </p:cNvGraphicFramePr>
          <p:nvPr>
            <p:ph idx="1"/>
            <p:extLst/>
          </p:nvPr>
        </p:nvGraphicFramePr>
        <p:xfrm>
          <a:off x="984738" y="1676399"/>
          <a:ext cx="10186842" cy="4382831"/>
        </p:xfrm>
        <a:graphic>
          <a:graphicData uri="http://schemas.openxmlformats.org/drawingml/2006/table">
            <a:tbl>
              <a:tblPr/>
              <a:tblGrid>
                <a:gridCol w="1564141">
                  <a:extLst>
                    <a:ext uri="{9D8B030D-6E8A-4147-A177-3AD203B41FA5}">
                      <a16:colId xmlns:a16="http://schemas.microsoft.com/office/drawing/2014/main" val="2365342009"/>
                    </a:ext>
                  </a:extLst>
                </a:gridCol>
                <a:gridCol w="1219635">
                  <a:extLst>
                    <a:ext uri="{9D8B030D-6E8A-4147-A177-3AD203B41FA5}">
                      <a16:colId xmlns:a16="http://schemas.microsoft.com/office/drawing/2014/main" val="1188802457"/>
                    </a:ext>
                  </a:extLst>
                </a:gridCol>
                <a:gridCol w="513019">
                  <a:extLst>
                    <a:ext uri="{9D8B030D-6E8A-4147-A177-3AD203B41FA5}">
                      <a16:colId xmlns:a16="http://schemas.microsoft.com/office/drawing/2014/main" val="2629111086"/>
                    </a:ext>
                  </a:extLst>
                </a:gridCol>
                <a:gridCol w="600139">
                  <a:extLst>
                    <a:ext uri="{9D8B030D-6E8A-4147-A177-3AD203B41FA5}">
                      <a16:colId xmlns:a16="http://schemas.microsoft.com/office/drawing/2014/main" val="2185702339"/>
                    </a:ext>
                  </a:extLst>
                </a:gridCol>
                <a:gridCol w="230436">
                  <a:extLst>
                    <a:ext uri="{9D8B030D-6E8A-4147-A177-3AD203B41FA5}">
                      <a16:colId xmlns:a16="http://schemas.microsoft.com/office/drawing/2014/main" val="1300759065"/>
                    </a:ext>
                  </a:extLst>
                </a:gridCol>
                <a:gridCol w="600139">
                  <a:extLst>
                    <a:ext uri="{9D8B030D-6E8A-4147-A177-3AD203B41FA5}">
                      <a16:colId xmlns:a16="http://schemas.microsoft.com/office/drawing/2014/main" val="1265387411"/>
                    </a:ext>
                  </a:extLst>
                </a:gridCol>
                <a:gridCol w="261351">
                  <a:extLst>
                    <a:ext uri="{9D8B030D-6E8A-4147-A177-3AD203B41FA5}">
                      <a16:colId xmlns:a16="http://schemas.microsoft.com/office/drawing/2014/main" val="3681406224"/>
                    </a:ext>
                  </a:extLst>
                </a:gridCol>
                <a:gridCol w="600139">
                  <a:extLst>
                    <a:ext uri="{9D8B030D-6E8A-4147-A177-3AD203B41FA5}">
                      <a16:colId xmlns:a16="http://schemas.microsoft.com/office/drawing/2014/main" val="1827601596"/>
                    </a:ext>
                  </a:extLst>
                </a:gridCol>
                <a:gridCol w="261351">
                  <a:extLst>
                    <a:ext uri="{9D8B030D-6E8A-4147-A177-3AD203B41FA5}">
                      <a16:colId xmlns:a16="http://schemas.microsoft.com/office/drawing/2014/main" val="2140986061"/>
                    </a:ext>
                  </a:extLst>
                </a:gridCol>
                <a:gridCol w="600139">
                  <a:extLst>
                    <a:ext uri="{9D8B030D-6E8A-4147-A177-3AD203B41FA5}">
                      <a16:colId xmlns:a16="http://schemas.microsoft.com/office/drawing/2014/main" val="2440791878"/>
                    </a:ext>
                  </a:extLst>
                </a:gridCol>
                <a:gridCol w="261351">
                  <a:extLst>
                    <a:ext uri="{9D8B030D-6E8A-4147-A177-3AD203B41FA5}">
                      <a16:colId xmlns:a16="http://schemas.microsoft.com/office/drawing/2014/main" val="1781669462"/>
                    </a:ext>
                  </a:extLst>
                </a:gridCol>
                <a:gridCol w="600139">
                  <a:extLst>
                    <a:ext uri="{9D8B030D-6E8A-4147-A177-3AD203B41FA5}">
                      <a16:colId xmlns:a16="http://schemas.microsoft.com/office/drawing/2014/main" val="2671089634"/>
                    </a:ext>
                  </a:extLst>
                </a:gridCol>
                <a:gridCol w="261351">
                  <a:extLst>
                    <a:ext uri="{9D8B030D-6E8A-4147-A177-3AD203B41FA5}">
                      <a16:colId xmlns:a16="http://schemas.microsoft.com/office/drawing/2014/main" val="3195701137"/>
                    </a:ext>
                  </a:extLst>
                </a:gridCol>
                <a:gridCol w="600139">
                  <a:extLst>
                    <a:ext uri="{9D8B030D-6E8A-4147-A177-3AD203B41FA5}">
                      <a16:colId xmlns:a16="http://schemas.microsoft.com/office/drawing/2014/main" val="2994390900"/>
                    </a:ext>
                  </a:extLst>
                </a:gridCol>
                <a:gridCol w="271033">
                  <a:extLst>
                    <a:ext uri="{9D8B030D-6E8A-4147-A177-3AD203B41FA5}">
                      <a16:colId xmlns:a16="http://schemas.microsoft.com/office/drawing/2014/main" val="560826367"/>
                    </a:ext>
                  </a:extLst>
                </a:gridCol>
                <a:gridCol w="600139">
                  <a:extLst>
                    <a:ext uri="{9D8B030D-6E8A-4147-A177-3AD203B41FA5}">
                      <a16:colId xmlns:a16="http://schemas.microsoft.com/office/drawing/2014/main" val="1308326791"/>
                    </a:ext>
                  </a:extLst>
                </a:gridCol>
                <a:gridCol w="261351">
                  <a:extLst>
                    <a:ext uri="{9D8B030D-6E8A-4147-A177-3AD203B41FA5}">
                      <a16:colId xmlns:a16="http://schemas.microsoft.com/office/drawing/2014/main" val="1226787419"/>
                    </a:ext>
                  </a:extLst>
                </a:gridCol>
                <a:gridCol w="619499">
                  <a:extLst>
                    <a:ext uri="{9D8B030D-6E8A-4147-A177-3AD203B41FA5}">
                      <a16:colId xmlns:a16="http://schemas.microsoft.com/office/drawing/2014/main" val="1267526799"/>
                    </a:ext>
                  </a:extLst>
                </a:gridCol>
                <a:gridCol w="261351">
                  <a:extLst>
                    <a:ext uri="{9D8B030D-6E8A-4147-A177-3AD203B41FA5}">
                      <a16:colId xmlns:a16="http://schemas.microsoft.com/office/drawing/2014/main" val="3850554992"/>
                    </a:ext>
                  </a:extLst>
                </a:gridCol>
              </a:tblGrid>
              <a:tr h="229998">
                <a:tc gridSpan="19">
                  <a:txBody>
                    <a:bodyPr/>
                    <a:lstStyle/>
                    <a:p>
                      <a:pPr algn="ctr" fontAlgn="b"/>
                      <a:r>
                        <a:rPr lang="en-US" sz="1400" b="1" i="0" u="none" strike="noStrike" dirty="0">
                          <a:effectLst/>
                          <a:latin typeface="+mn-lt"/>
                        </a:rPr>
                        <a:t>Long Duration Portfolio</a:t>
                      </a:r>
                    </a:p>
                  </a:txBody>
                  <a:tcPr marL="4934" marR="4934" marT="4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6911238"/>
                  </a:ext>
                </a:extLst>
              </a:tr>
              <a:tr h="227846">
                <a:tc>
                  <a:txBody>
                    <a:bodyPr/>
                    <a:lstStyle/>
                    <a:p>
                      <a:pPr algn="l" fontAlgn="b"/>
                      <a:r>
                        <a:rPr lang="en-US" sz="1200" b="1" i="0" u="none" strike="noStrike" dirty="0">
                          <a:solidFill>
                            <a:schemeClr val="tx1"/>
                          </a:solidFill>
                          <a:effectLst/>
                          <a:latin typeface="+mn-lt"/>
                        </a:rPr>
                        <a:t>Ranked by Assets</a:t>
                      </a:r>
                    </a:p>
                  </a:txBody>
                  <a:tcPr marL="4934" marR="4934" marT="4934" marB="0" anchor="b">
                    <a:lnL>
                      <a:noFill/>
                    </a:lnL>
                    <a:lnR>
                      <a:noFill/>
                    </a:lnR>
                    <a:lnT>
                      <a:noFill/>
                    </a:lnT>
                    <a:lnB>
                      <a:noFill/>
                    </a:lnB>
                  </a:tcPr>
                </a:tc>
                <a:tc>
                  <a:txBody>
                    <a:bodyPr/>
                    <a:lstStyle/>
                    <a:p>
                      <a:pPr algn="l" fontAlgn="b"/>
                      <a:endParaRPr lang="en-US" sz="1200" b="0"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Mgr </a:t>
                      </a: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endParaRPr lang="en-US" sz="1200" b="1" i="0" u="none" strike="noStrike" dirty="0">
                        <a:solidFill>
                          <a:schemeClr val="tx1"/>
                        </a:solidFill>
                        <a:effectLst/>
                        <a:latin typeface="+mn-lt"/>
                      </a:endParaRPr>
                    </a:p>
                  </a:txBody>
                  <a:tcPr marL="4934" marR="4934" marT="4934" marB="0" anchor="b">
                    <a:lnL>
                      <a:noFill/>
                    </a:lnL>
                    <a:lnR w="6350" cap="flat" cmpd="sng" algn="ctr">
                      <a:solidFill>
                        <a:srgbClr val="000000"/>
                      </a:solidFill>
                      <a:prstDash val="solid"/>
                      <a:round/>
                      <a:headEnd type="none" w="med" len="med"/>
                      <a:tailEnd type="none" w="med" len="med"/>
                    </a:lnR>
                    <a:lnT>
                      <a:noFill/>
                    </a:lnT>
                    <a:lnB>
                      <a:noFill/>
                    </a:lnB>
                  </a:tcPr>
                </a:tc>
                <a:tc gridSpan="10">
                  <a:txBody>
                    <a:bodyPr/>
                    <a:lstStyle/>
                    <a:p>
                      <a:pPr algn="ctr" fontAlgn="b"/>
                      <a:r>
                        <a:rPr lang="en-US" sz="1200" b="1" i="0" u="none" strike="noStrike" dirty="0">
                          <a:solidFill>
                            <a:schemeClr val="tx1"/>
                          </a:solidFill>
                          <a:effectLst/>
                          <a:latin typeface="+mn-lt"/>
                        </a:rPr>
                        <a:t>Annualized</a:t>
                      </a:r>
                    </a:p>
                  </a:txBody>
                  <a:tcPr marL="4934" marR="4934" marT="4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0671749"/>
                  </a:ext>
                </a:extLst>
              </a:tr>
              <a:tr h="178134">
                <a:tc>
                  <a:txBody>
                    <a:bodyPr/>
                    <a:lstStyle/>
                    <a:p>
                      <a:pPr algn="l" fontAlgn="b"/>
                      <a:endParaRPr lang="en-US" sz="1200" b="1" i="0" u="none" strike="noStrike">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Market Value</a:t>
                      </a: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Rank*</a:t>
                      </a: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3 Month</a:t>
                      </a:r>
                    </a:p>
                  </a:txBody>
                  <a:tcPr marL="4934" marR="4934" marT="4934" marB="0" anchor="b">
                    <a:lnL>
                      <a:noFill/>
                    </a:lnL>
                    <a:lnR>
                      <a:noFill/>
                    </a:lnR>
                    <a:lnT>
                      <a:noFill/>
                    </a:lnT>
                    <a:lnB>
                      <a:noFill/>
                    </a:lnB>
                  </a:tcPr>
                </a:tc>
                <a:tc>
                  <a:txBody>
                    <a:bodyPr/>
                    <a:lstStyle/>
                    <a:p>
                      <a:pPr algn="ctr" fontAlgn="b"/>
                      <a:endParaRPr lang="en-US" sz="1200" b="1" i="0" u="none" strike="noStrike">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6 Month</a:t>
                      </a:r>
                    </a:p>
                  </a:txBody>
                  <a:tcPr marL="4934" marR="4934" marT="4934" marB="0" anchor="b">
                    <a:lnL>
                      <a:noFill/>
                    </a:lnL>
                    <a:lnR>
                      <a:noFill/>
                    </a:lnR>
                    <a:lnT>
                      <a:noFill/>
                    </a:lnT>
                    <a:lnB>
                      <a:noFill/>
                    </a:lnB>
                  </a:tcPr>
                </a:tc>
                <a:tc>
                  <a:txBody>
                    <a:bodyPr/>
                    <a:lstStyle/>
                    <a:p>
                      <a:pPr algn="ctr" fontAlgn="b"/>
                      <a:endParaRPr lang="en-US" sz="1200" b="1" i="0" u="none" strike="noStrike">
                        <a:solidFill>
                          <a:schemeClr val="tx1"/>
                        </a:solidFill>
                        <a:effectLst/>
                        <a:latin typeface="+mn-lt"/>
                      </a:endParaRPr>
                    </a:p>
                  </a:txBody>
                  <a:tcPr marL="4934" marR="4934" marT="4934" marB="0" anchor="b">
                    <a:lnL>
                      <a:noFill/>
                    </a:lnL>
                    <a:lnR>
                      <a:noFill/>
                    </a:lnR>
                    <a:lnT>
                      <a:noFill/>
                    </a:lnT>
                    <a:lnB>
                      <a:noFill/>
                    </a:lnB>
                  </a:tcPr>
                </a:tc>
                <a:tc>
                  <a:txBody>
                    <a:bodyPr/>
                    <a:lstStyle/>
                    <a:p>
                      <a:pPr algn="ctr" fontAlgn="b"/>
                      <a:r>
                        <a:rPr lang="en-US" sz="1200" b="1" i="0" u="none" strike="noStrike" dirty="0">
                          <a:solidFill>
                            <a:schemeClr val="tx1"/>
                          </a:solidFill>
                          <a:effectLst/>
                          <a:latin typeface="+mn-lt"/>
                        </a:rPr>
                        <a:t>1 Year</a:t>
                      </a:r>
                    </a:p>
                  </a:txBody>
                  <a:tcPr marL="4934" marR="4934" marT="4934" marB="0" anchor="b">
                    <a:lnL>
                      <a:noFill/>
                    </a:lnL>
                    <a:lnR>
                      <a:noFill/>
                    </a:lnR>
                    <a:lnT>
                      <a:noFill/>
                    </a:lnT>
                    <a:lnB>
                      <a:noFill/>
                    </a:lnB>
                  </a:tcPr>
                </a:tc>
                <a:tc>
                  <a:txBody>
                    <a:bodyPr/>
                    <a:lstStyle/>
                    <a:p>
                      <a:pPr algn="ctr" fontAlgn="b"/>
                      <a:endParaRPr lang="en-US" sz="1200" b="1" i="0" u="none" strike="noStrike">
                        <a:solidFill>
                          <a:schemeClr val="tx1"/>
                        </a:solidFill>
                        <a:effectLst/>
                        <a:latin typeface="+mn-lt"/>
                      </a:endParaRPr>
                    </a:p>
                  </a:txBody>
                  <a:tcPr marL="4934" marR="4934" marT="49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chemeClr val="tx1"/>
                          </a:solidFill>
                          <a:effectLst/>
                          <a:latin typeface="+mn-lt"/>
                        </a:rPr>
                        <a:t>3 Year</a:t>
                      </a:r>
                    </a:p>
                  </a:txBody>
                  <a:tcPr marL="4934" marR="4934" marT="49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mn-lt"/>
                        </a:rPr>
                        <a:t> </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mn-lt"/>
                        </a:rPr>
                        <a:t>5 Year</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mn-lt"/>
                        </a:rPr>
                        <a:t> </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mn-lt"/>
                        </a:rPr>
                        <a:t>7 Year</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mn-lt"/>
                        </a:rPr>
                        <a:t> </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mn-lt"/>
                        </a:rPr>
                        <a:t>10 Year</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rPr>
                        <a:t> </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mn-lt"/>
                        </a:rPr>
                        <a:t>15 Year</a:t>
                      </a:r>
                    </a:p>
                  </a:txBody>
                  <a:tcPr marL="4934" marR="4934" marT="49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rPr>
                        <a:t> </a:t>
                      </a:r>
                    </a:p>
                  </a:txBody>
                  <a:tcPr marL="4934" marR="4934" marT="49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245300"/>
                  </a:ext>
                </a:extLst>
              </a:tr>
              <a:tr h="228741">
                <a:tc>
                  <a:txBody>
                    <a:bodyPr/>
                    <a:lstStyle/>
                    <a:p>
                      <a:pPr algn="l" fontAlgn="b"/>
                      <a:r>
                        <a:rPr lang="en-US" sz="1100" b="1" i="0" u="none" strike="noStrike" dirty="0">
                          <a:effectLst/>
                          <a:latin typeface="Arial" panose="020B0604020202020204" pitchFamily="34" charset="0"/>
                        </a:rPr>
                        <a:t>Amundi Pioneer</a:t>
                      </a:r>
                    </a:p>
                  </a:txBody>
                  <a:tcPr marL="7620" marR="7620" marT="7620" marB="0" anchor="b">
                    <a:lnL>
                      <a:noFill/>
                    </a:lnL>
                    <a:lnR>
                      <a:noFill/>
                    </a:lnR>
                    <a:lnT>
                      <a:noFill/>
                    </a:lnT>
                    <a:lnB>
                      <a:noFill/>
                    </a:lnB>
                    <a:solidFill>
                      <a:srgbClr val="D8D8D8"/>
                    </a:solidFill>
                  </a:tcPr>
                </a:tc>
                <a:tc>
                  <a:txBody>
                    <a:bodyPr/>
                    <a:lstStyle/>
                    <a:p>
                      <a:pPr algn="ctr" fontAlgn="b"/>
                      <a:r>
                        <a:rPr lang="en-US" sz="1100" b="1" i="0" u="none" strike="noStrike">
                          <a:effectLst/>
                          <a:latin typeface="Arial" panose="020B0604020202020204" pitchFamily="34" charset="0"/>
                        </a:rPr>
                        <a:t>$1,257,242,797.18</a:t>
                      </a:r>
                    </a:p>
                  </a:txBody>
                  <a:tcPr marL="7620" marR="7620" marT="7620" marB="0" anchor="b">
                    <a:lnL>
                      <a:noFill/>
                    </a:lnL>
                    <a:lnR>
                      <a:noFill/>
                    </a:lnR>
                    <a:lnT>
                      <a:noFill/>
                    </a:lnT>
                    <a:lnB>
                      <a:noFill/>
                    </a:lnB>
                    <a:solidFill>
                      <a:srgbClr val="D8D8D8"/>
                    </a:solidFill>
                  </a:tcPr>
                </a:tc>
                <a:tc>
                  <a:txBody>
                    <a:bodyPr/>
                    <a:lstStyle/>
                    <a:p>
                      <a:pPr algn="ctr" fontAlgn="b"/>
                      <a:r>
                        <a:rPr lang="en-US" sz="1100" b="1" i="0" u="none" strike="noStrike">
                          <a:effectLst/>
                          <a:latin typeface="Arial" panose="020B0604020202020204" pitchFamily="34" charset="0"/>
                        </a:rPr>
                        <a:t>4</a:t>
                      </a:r>
                    </a:p>
                  </a:txBody>
                  <a:tcPr marL="7620" marR="7620" marT="7620" marB="0" anchor="b">
                    <a:lnL>
                      <a:noFill/>
                    </a:lnL>
                    <a:lnR>
                      <a:noFill/>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3.199</a:t>
                      </a:r>
                    </a:p>
                  </a:txBody>
                  <a:tcPr marL="7620" marR="7620" marT="7620" marB="0" anchor="b">
                    <a:lnL>
                      <a:noFill/>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solidFill>
                            <a:srgbClr val="FF0000"/>
                          </a:solidFill>
                          <a:effectLst/>
                          <a:latin typeface="Arial" panose="020B0604020202020204" pitchFamily="34" charset="0"/>
                        </a:rPr>
                        <a:t>4.492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4.546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2.384</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100" b="0" i="0" u="none" strike="noStrike">
                          <a:effectLst/>
                          <a:latin typeface="Arial" panose="020B0604020202020204" pitchFamily="34" charset="0"/>
                        </a:rPr>
                        <a:t>3.044</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100" b="0" i="0" u="none" strike="noStrike">
                          <a:effectLst/>
                          <a:latin typeface="Arial" panose="020B0604020202020204" pitchFamily="34" charset="0"/>
                        </a:rPr>
                        <a:t>2.932</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100" b="0" i="0" u="none" strike="noStrike">
                          <a:effectLst/>
                          <a:latin typeface="Arial" panose="020B0604020202020204" pitchFamily="34" charset="0"/>
                        </a:rPr>
                        <a:t>5.366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100" b="0" i="0" u="none" strike="noStrike">
                          <a:effectLst/>
                          <a:latin typeface="Arial" panose="020B0604020202020204" pitchFamily="34" charset="0"/>
                        </a:rPr>
                        <a:t>4.448</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2682102433"/>
                  </a:ext>
                </a:extLst>
              </a:tr>
              <a:tr h="219277">
                <a:tc>
                  <a:txBody>
                    <a:bodyPr/>
                    <a:lstStyle/>
                    <a:p>
                      <a:pPr algn="l" fontAlgn="b"/>
                      <a:r>
                        <a:rPr lang="en-US" sz="1100" b="1" i="0" u="none" strike="noStrike">
                          <a:effectLst/>
                          <a:latin typeface="Arial" panose="020B0604020202020204" pitchFamily="34" charset="0"/>
                        </a:rPr>
                        <a:t>Sterling Capital</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$1,000,222,723.25</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3</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3.067</a:t>
                      </a:r>
                    </a:p>
                  </a:txBody>
                  <a:tcPr marL="7620" marR="7620" marT="7620" marB="0" anchor="b">
                    <a:lnL>
                      <a:noFill/>
                    </a:lnL>
                    <a:lnR>
                      <a:noFill/>
                    </a:lnR>
                    <a:lnT>
                      <a:noFill/>
                    </a:lnT>
                    <a:lnB>
                      <a:noFill/>
                    </a:lnB>
                  </a:tcPr>
                </a:tc>
                <a:tc>
                  <a:txBody>
                    <a:bodyPr/>
                    <a:lstStyle/>
                    <a:p>
                      <a:pPr algn="ctr" fontAlgn="b"/>
                      <a:r>
                        <a:rPr lang="en-US" sz="800" b="0" i="0" u="none" strike="noStrike">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4.552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4.669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2.504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3.055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2.825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4.437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FF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3735544"/>
                  </a:ext>
                </a:extLst>
              </a:tr>
              <a:tr h="219277">
                <a:tc>
                  <a:txBody>
                    <a:bodyPr/>
                    <a:lstStyle/>
                    <a:p>
                      <a:pPr algn="l" fontAlgn="b"/>
                      <a:r>
                        <a:rPr lang="en-US" sz="1100" b="1" i="0" u="none" strike="noStrike">
                          <a:effectLst/>
                          <a:latin typeface="Arial" panose="020B0604020202020204" pitchFamily="34" charset="0"/>
                        </a:rPr>
                        <a:t>Fidelity</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$917,151,656.80</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5</a:t>
                      </a:r>
                    </a:p>
                  </a:txBody>
                  <a:tcPr marL="7620" marR="7620" marT="7620" marB="0" anchor="b">
                    <a:lnL>
                      <a:noFill/>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3.086</a:t>
                      </a:r>
                    </a:p>
                  </a:txBody>
                  <a:tcPr marL="7620" marR="7620" marT="7620" marB="0" anchor="b">
                    <a:lnL>
                      <a:noFill/>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4.713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4.756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2.335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2.846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2.628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4.493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4.409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995115049"/>
                  </a:ext>
                </a:extLst>
              </a:tr>
              <a:tr h="219277">
                <a:tc>
                  <a:txBody>
                    <a:bodyPr/>
                    <a:lstStyle/>
                    <a:p>
                      <a:pPr algn="l" fontAlgn="b"/>
                      <a:r>
                        <a:rPr lang="en-US" sz="1100" b="1" i="0" u="none" strike="noStrike">
                          <a:effectLst/>
                          <a:latin typeface="Arial" panose="020B0604020202020204" pitchFamily="34" charset="0"/>
                        </a:rPr>
                        <a:t>Galliard</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$872,044,271.19</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1</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3.088</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5.069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5.040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2.304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3.220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3.000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FF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FF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6078904"/>
                  </a:ext>
                </a:extLst>
              </a:tr>
              <a:tr h="219277">
                <a:tc>
                  <a:txBody>
                    <a:bodyPr/>
                    <a:lstStyle/>
                    <a:p>
                      <a:pPr algn="l" fontAlgn="b"/>
                      <a:r>
                        <a:rPr lang="en-US" sz="1100" b="1" i="0" u="none" strike="noStrike" dirty="0">
                          <a:effectLst/>
                          <a:latin typeface="Arial" panose="020B0604020202020204" pitchFamily="34" charset="0"/>
                        </a:rPr>
                        <a:t>Manulife </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$784,610,152.41</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2</a:t>
                      </a:r>
                    </a:p>
                  </a:txBody>
                  <a:tcPr marL="7620" marR="7620" marT="7620" marB="0" anchor="b">
                    <a:lnL>
                      <a:noFill/>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3.221</a:t>
                      </a:r>
                    </a:p>
                  </a:txBody>
                  <a:tcPr marL="7620" marR="7620" marT="7620" marB="0" anchor="b">
                    <a:lnL>
                      <a:noFill/>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4.889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4.964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2.482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2.975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2.684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5.131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4.294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71688630"/>
                  </a:ext>
                </a:extLst>
              </a:tr>
              <a:tr h="219277">
                <a:tc>
                  <a:txBody>
                    <a:bodyPr/>
                    <a:lstStyle/>
                    <a:p>
                      <a:pPr algn="l" fontAlgn="b"/>
                      <a:r>
                        <a:rPr lang="en-US" sz="1100" b="1" i="0" u="none" strike="noStrike">
                          <a:effectLst/>
                          <a:latin typeface="Arial" panose="020B0604020202020204" pitchFamily="34" charset="0"/>
                        </a:rPr>
                        <a:t>Prudential</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$761,751,315.67</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7</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3.159</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4.625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4.597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2.349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2.964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2.823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4.569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FF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59149947"/>
                  </a:ext>
                </a:extLst>
              </a:tr>
              <a:tr h="219277">
                <a:tc>
                  <a:txBody>
                    <a:bodyPr/>
                    <a:lstStyle/>
                    <a:p>
                      <a:pPr algn="l" fontAlgn="b"/>
                      <a:r>
                        <a:rPr lang="en-US" sz="1100" b="1" i="0" u="none" strike="noStrike">
                          <a:effectLst/>
                          <a:latin typeface="Arial" panose="020B0604020202020204" pitchFamily="34" charset="0"/>
                        </a:rPr>
                        <a:t>Western Asset</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$759,669,485.09</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8</a:t>
                      </a:r>
                    </a:p>
                  </a:txBody>
                  <a:tcPr marL="7620" marR="7620" marT="7620" marB="0" anchor="b">
                    <a:lnL>
                      <a:noFill/>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3.017</a:t>
                      </a:r>
                    </a:p>
                  </a:txBody>
                  <a:tcPr marL="7620" marR="7620" marT="7620" marB="0" anchor="b">
                    <a:lnL>
                      <a:noFill/>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solidFill>
                            <a:srgbClr val="FF0000"/>
                          </a:solidFill>
                          <a:effectLst/>
                          <a:latin typeface="Arial" panose="020B0604020202020204" pitchFamily="34" charset="0"/>
                        </a:rPr>
                        <a:t>4.501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4.617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2.402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3.043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2.748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5.055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4.112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752026"/>
                  </a:ext>
                </a:extLst>
              </a:tr>
              <a:tr h="219277">
                <a:tc>
                  <a:txBody>
                    <a:bodyPr/>
                    <a:lstStyle/>
                    <a:p>
                      <a:pPr algn="l" fontAlgn="b"/>
                      <a:r>
                        <a:rPr lang="en-US" sz="1100" b="1" i="0" u="none" strike="noStrike">
                          <a:effectLst/>
                          <a:latin typeface="Arial" panose="020B0604020202020204" pitchFamily="34" charset="0"/>
                        </a:rPr>
                        <a:t>Wells Capital </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$701,798,622.80</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6</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2.980</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4.580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4.501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2.261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2.895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2.616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4.272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4.192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3850726"/>
                  </a:ext>
                </a:extLst>
              </a:tr>
              <a:tr h="219277">
                <a:tc>
                  <a:txBody>
                    <a:bodyPr/>
                    <a:lstStyle/>
                    <a:p>
                      <a:pPr algn="l" fontAlgn="b"/>
                      <a:r>
                        <a:rPr lang="en-US" sz="1100" b="1" i="0" u="none" strike="noStrike">
                          <a:effectLst/>
                          <a:latin typeface="Arial" panose="020B0604020202020204" pitchFamily="34" charset="0"/>
                        </a:rPr>
                        <a:t>Goldman Sachs</a:t>
                      </a:r>
                    </a:p>
                  </a:txBody>
                  <a:tcPr marL="7620" marR="7620" marT="7620" marB="0" anchor="b">
                    <a:lnL>
                      <a:noFill/>
                    </a:lnL>
                    <a:lnR>
                      <a:noFill/>
                    </a:lnR>
                    <a:lnT>
                      <a:noFill/>
                    </a:lnT>
                    <a:lnB>
                      <a:noFill/>
                    </a:lnB>
                    <a:solidFill>
                      <a:srgbClr val="D8D8D8"/>
                    </a:solidFill>
                  </a:tcPr>
                </a:tc>
                <a:tc>
                  <a:txBody>
                    <a:bodyPr/>
                    <a:lstStyle/>
                    <a:p>
                      <a:pPr algn="ctr" fontAlgn="b"/>
                      <a:r>
                        <a:rPr lang="en-US" sz="1100" b="1" i="0" u="none" strike="noStrike">
                          <a:effectLst/>
                          <a:latin typeface="Arial" panose="020B0604020202020204" pitchFamily="34" charset="0"/>
                        </a:rPr>
                        <a:t>$504,904,231.91</a:t>
                      </a:r>
                    </a:p>
                  </a:txBody>
                  <a:tcPr marL="7620" marR="7620" marT="7620" marB="0" anchor="b">
                    <a:lnL>
                      <a:noFill/>
                    </a:lnL>
                    <a:lnR>
                      <a:noFill/>
                    </a:lnR>
                    <a:lnT>
                      <a:noFill/>
                    </a:lnT>
                    <a:lnB>
                      <a:noFill/>
                    </a:lnB>
                    <a:solidFill>
                      <a:srgbClr val="D8D8D8"/>
                    </a:solidFill>
                  </a:tcPr>
                </a:tc>
                <a:tc>
                  <a:txBody>
                    <a:bodyPr/>
                    <a:lstStyle/>
                    <a:p>
                      <a:pPr algn="ctr" fontAlgn="b"/>
                      <a:r>
                        <a:rPr lang="en-US" sz="1100" b="1" i="0" u="none" strike="noStrike">
                          <a:effectLst/>
                          <a:latin typeface="Arial" panose="020B0604020202020204" pitchFamily="34" charset="0"/>
                        </a:rPr>
                        <a:t>10</a:t>
                      </a:r>
                    </a:p>
                  </a:txBody>
                  <a:tcPr marL="7620" marR="7620" marT="7620" marB="0" anchor="b">
                    <a:lnL>
                      <a:noFill/>
                    </a:lnL>
                    <a:lnR>
                      <a:noFill/>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3.279</a:t>
                      </a:r>
                    </a:p>
                  </a:txBody>
                  <a:tcPr marL="7620" marR="7620" marT="7620" marB="0" anchor="b">
                    <a:lnL>
                      <a:noFill/>
                    </a:lnL>
                    <a:lnR>
                      <a:noFill/>
                    </a:lnR>
                    <a:lnT>
                      <a:noFill/>
                    </a:lnT>
                    <a:lnB>
                      <a:noFill/>
                    </a:lnB>
                    <a:solidFill>
                      <a:srgbClr val="D8D8D8"/>
                    </a:solidFill>
                  </a:tcPr>
                </a:tc>
                <a:tc>
                  <a:txBody>
                    <a:bodyPr/>
                    <a:lstStyle/>
                    <a:p>
                      <a:pPr algn="ctr" fontAlgn="b"/>
                      <a:r>
                        <a:rPr lang="en-US" sz="800" b="0" i="0" u="none" strike="noStrike">
                          <a:effectLst/>
                          <a:latin typeface="Arial" panose="020B0604020202020204" pitchFamily="34" charset="0"/>
                        </a:rPr>
                        <a:t>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4.822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4.860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2.161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solidFill>
                            <a:srgbClr val="FF0000"/>
                          </a:solidFill>
                          <a:effectLst/>
                          <a:latin typeface="Arial" panose="020B0604020202020204" pitchFamily="34" charset="0"/>
                        </a:rPr>
                        <a:t>2.717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solidFill>
                            <a:srgbClr val="FF0000"/>
                          </a:solidFill>
                          <a:effectLst/>
                          <a:latin typeface="Arial" panose="020B0604020202020204" pitchFamily="34" charset="0"/>
                        </a:rPr>
                        <a:t>2.471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4.419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en-US" sz="1100" b="0" i="0" u="none" strike="noStrike">
                          <a:effectLst/>
                          <a:latin typeface="Arial" panose="020B0604020202020204" pitchFamily="34" charset="0"/>
                        </a:rPr>
                        <a:t>4.061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n-US" sz="800" b="0" i="0" u="none" strike="noStrike" dirty="0">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248935082"/>
                  </a:ext>
                </a:extLst>
              </a:tr>
              <a:tr h="219277">
                <a:tc>
                  <a:txBody>
                    <a:bodyPr/>
                    <a:lstStyle/>
                    <a:p>
                      <a:pPr algn="l" fontAlgn="b"/>
                      <a:r>
                        <a:rPr lang="en-US" sz="1100" b="1" i="0" u="none" strike="noStrike">
                          <a:effectLst/>
                          <a:latin typeface="Arial" panose="020B0604020202020204" pitchFamily="34" charset="0"/>
                        </a:rPr>
                        <a:t>Blackrock</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$418,738,057.12</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9</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3.255</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4.713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4.705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2.141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2.802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2.517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4.409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4.056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9656859"/>
                  </a:ext>
                </a:extLst>
              </a:tr>
              <a:tr h="219277">
                <a:tc>
                  <a:txBody>
                    <a:bodyPr/>
                    <a:lstStyle/>
                    <a:p>
                      <a:pPr algn="l" fontAlgn="b"/>
                      <a:r>
                        <a:rPr lang="en-US" sz="1100" b="1" i="0" u="none" strike="noStrike">
                          <a:effectLst/>
                          <a:latin typeface="Arial" panose="020B0604020202020204" pitchFamily="34" charset="0"/>
                        </a:rPr>
                        <a:t>Nuveen </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$405,088,335.35</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12</a:t>
                      </a:r>
                    </a:p>
                  </a:txBody>
                  <a:tcPr marL="7620" marR="7620" marT="7620" marB="0" anchor="b">
                    <a:lnL>
                      <a:noFill/>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3.109</a:t>
                      </a:r>
                    </a:p>
                  </a:txBody>
                  <a:tcPr marL="7620" marR="7620" marT="7620" marB="0" anchor="b">
                    <a:lnL>
                      <a:noFill/>
                    </a:lnL>
                    <a:lnR>
                      <a:noFill/>
                    </a:lnR>
                    <a:lnT>
                      <a:noFill/>
                    </a:lnT>
                    <a:lnB>
                      <a:noFill/>
                    </a:lnB>
                    <a:solidFill>
                      <a:srgbClr val="D9D9D9"/>
                    </a:solidFill>
                  </a:tcPr>
                </a:tc>
                <a:tc>
                  <a:txBody>
                    <a:bodyPr/>
                    <a:lstStyle/>
                    <a:p>
                      <a:pPr algn="ctr" fontAlgn="b"/>
                      <a:r>
                        <a:rPr lang="en-US" sz="800" b="0" i="0" u="none" strike="noStrike">
                          <a:effectLst/>
                          <a:latin typeface="Arial" panose="020B060402020202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solidFill>
                            <a:srgbClr val="FF0000"/>
                          </a:solidFill>
                          <a:effectLst/>
                          <a:latin typeface="Arial" panose="020B0604020202020204" pitchFamily="34" charset="0"/>
                        </a:rPr>
                        <a:t>4.555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4.565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2.043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solidFill>
                            <a:srgbClr val="FF0000"/>
                          </a:solidFill>
                          <a:effectLst/>
                          <a:latin typeface="Arial" panose="020B0604020202020204" pitchFamily="34" charset="0"/>
                        </a:rPr>
                        <a:t>2.626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2.491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4.956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0" i="0" u="none" strike="noStrike">
                          <a:effectLst/>
                          <a:latin typeface="Arial" panose="020B0604020202020204" pitchFamily="34" charset="0"/>
                        </a:rPr>
                        <a:t>4.095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800" b="0" i="0" u="none" strike="noStrike" dirty="0">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181261610"/>
                  </a:ext>
                </a:extLst>
              </a:tr>
              <a:tr h="219277">
                <a:tc>
                  <a:txBody>
                    <a:bodyPr/>
                    <a:lstStyle/>
                    <a:p>
                      <a:pPr algn="l" fontAlgn="b"/>
                      <a:r>
                        <a:rPr lang="en-US" sz="1100" b="1" i="0" u="none" strike="noStrike">
                          <a:effectLst/>
                          <a:latin typeface="Arial" panose="020B0604020202020204" pitchFamily="34" charset="0"/>
                        </a:rPr>
                        <a:t>Insight Investment</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$266,476,219.39</a:t>
                      </a:r>
                    </a:p>
                  </a:txBody>
                  <a:tcPr marL="7620" marR="7620" marT="7620" marB="0" anchor="b">
                    <a:lnL>
                      <a:noFill/>
                    </a:lnL>
                    <a:lnR>
                      <a:noFill/>
                    </a:lnR>
                    <a:lnT>
                      <a:noFill/>
                    </a:lnT>
                    <a:lnB>
                      <a:noFill/>
                    </a:lnB>
                  </a:tcPr>
                </a:tc>
                <a:tc>
                  <a:txBody>
                    <a:bodyPr/>
                    <a:lstStyle/>
                    <a:p>
                      <a:pPr algn="ctr" fontAlgn="b"/>
                      <a:r>
                        <a:rPr lang="en-US" sz="1100" b="1" i="0" u="none" strike="noStrike">
                          <a:effectLst/>
                          <a:latin typeface="Arial" panose="020B0604020202020204" pitchFamily="34" charset="0"/>
                        </a:rPr>
                        <a:t>11</a:t>
                      </a:r>
                    </a:p>
                  </a:txBody>
                  <a:tcPr marL="7620" marR="7620" marT="7620" marB="0" anchor="b">
                    <a:lnL>
                      <a:noFill/>
                    </a:lnL>
                    <a:lnR>
                      <a:noFill/>
                    </a:lnR>
                    <a:lnT>
                      <a:noFill/>
                    </a:lnT>
                    <a:lnB>
                      <a:noFill/>
                    </a:lnB>
                  </a:tcPr>
                </a:tc>
                <a:tc>
                  <a:txBody>
                    <a:bodyPr/>
                    <a:lstStyle/>
                    <a:p>
                      <a:pPr algn="ctr" fontAlgn="b"/>
                      <a:r>
                        <a:rPr lang="en-US" sz="1100" b="0" i="0" u="none" strike="noStrike">
                          <a:effectLst/>
                          <a:latin typeface="Arial" panose="020B0604020202020204" pitchFamily="34" charset="0"/>
                        </a:rPr>
                        <a:t>3.155</a:t>
                      </a:r>
                    </a:p>
                  </a:txBody>
                  <a:tcPr marL="7620" marR="7620" marT="7620" marB="0" anchor="b">
                    <a:lnL>
                      <a:noFill/>
                    </a:lnL>
                    <a:lnR>
                      <a:noFill/>
                    </a:lnR>
                    <a:lnT>
                      <a:noFill/>
                    </a:lnT>
                    <a:lnB>
                      <a:noFill/>
                    </a:lnB>
                  </a:tcPr>
                </a:tc>
                <a:tc>
                  <a:txBody>
                    <a:bodyPr/>
                    <a:lstStyle/>
                    <a:p>
                      <a:pPr algn="ctr" fontAlgn="b"/>
                      <a:r>
                        <a:rPr lang="en-US" sz="800" b="0" i="0" u="none" strike="noStrike" dirty="0">
                          <a:effectLst/>
                          <a:latin typeface="Arial" panose="020B060402020202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4.478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4.438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2.006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2.722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10</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panose="020B0604020202020204" pitchFamily="34" charset="0"/>
                        </a:rPr>
                        <a:t>2.551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FF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FF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2318971"/>
                  </a:ext>
                </a:extLst>
              </a:tr>
              <a:tr h="219277">
                <a:tc>
                  <a:txBody>
                    <a:bodyPr/>
                    <a:lstStyle/>
                    <a:p>
                      <a:pPr algn="l" fontAlgn="b"/>
                      <a:r>
                        <a:rPr lang="en-US" sz="1100" b="1" i="0" u="none" strike="noStrike">
                          <a:effectLst/>
                          <a:latin typeface="Arial" panose="020B0604020202020204" pitchFamily="34" charset="0"/>
                        </a:rPr>
                        <a:t>Total</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$8,649,697,868.16</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3.155</a:t>
                      </a:r>
                    </a:p>
                  </a:txBody>
                  <a:tcPr marL="7620" marR="7620" marT="7620" marB="0" anchor="b">
                    <a:lnL>
                      <a:noFill/>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4.646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4.662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2.277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2.893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2.650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4.636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4.057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100" b="1" i="0" u="none" strike="noStrike">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76723914"/>
                  </a:ext>
                </a:extLst>
              </a:tr>
              <a:tr h="219277">
                <a:tc>
                  <a:txBody>
                    <a:bodyPr/>
                    <a:lstStyle/>
                    <a:p>
                      <a:pPr algn="l" fontAlgn="b"/>
                      <a:r>
                        <a:rPr lang="en-US" sz="1100" b="1" i="0" u="none" strike="noStrike">
                          <a:solidFill>
                            <a:srgbClr val="0000FF"/>
                          </a:solidFill>
                          <a:effectLst/>
                          <a:latin typeface="Arial" panose="020B0604020202020204" pitchFamily="34" charset="0"/>
                        </a:rPr>
                        <a:t>Benchmark</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2.943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4.627</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4.481</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2.026</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2.741</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2.477</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3.766</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FF"/>
                          </a:solidFill>
                          <a:effectLst/>
                          <a:latin typeface="Arial" panose="020B0604020202020204" pitchFamily="34" charset="0"/>
                        </a:rPr>
                        <a:t>3.886</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FF"/>
                          </a:solidFill>
                          <a:effectLst/>
                          <a:latin typeface="Arial" panose="020B060402020202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51340"/>
                  </a:ext>
                </a:extLst>
              </a:tr>
              <a:tr h="219277">
                <a:tc>
                  <a:txBody>
                    <a:bodyPr/>
                    <a:lstStyle/>
                    <a:p>
                      <a:pPr algn="l" fontAlgn="b"/>
                      <a:endParaRPr lang="en-US" sz="1000" b="1" i="0" u="none" strike="noStrike">
                        <a:effectLst/>
                        <a:latin typeface="Arial" panose="020B06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1000" b="1"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endParaRPr lang="en-US" sz="700" b="1" i="0" u="none" strike="noStrike" dirty="0">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29780604"/>
                  </a:ext>
                </a:extLst>
              </a:tr>
              <a:tr h="219277">
                <a:tc>
                  <a:txBody>
                    <a:bodyPr/>
                    <a:lstStyle/>
                    <a:p>
                      <a:pPr algn="l" fontAlgn="b"/>
                      <a:endParaRPr lang="en-US" sz="10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6035534"/>
                  </a:ext>
                </a:extLst>
              </a:tr>
              <a:tr h="219277">
                <a:tc gridSpan="2">
                  <a:txBody>
                    <a:bodyPr/>
                    <a:lstStyle/>
                    <a:p>
                      <a:pPr algn="l" fontAlgn="b"/>
                      <a:r>
                        <a:rPr lang="en-US" sz="1100" b="0" i="0" u="none" strike="noStrike" dirty="0">
                          <a:effectLst/>
                          <a:latin typeface="+mn-lt"/>
                        </a:rPr>
                        <a:t>*  1, 3 &amp; 5 Year Risk-Adjusted Ranking</a:t>
                      </a:r>
                    </a:p>
                  </a:txBody>
                  <a:tcPr marL="4934" marR="4934" marT="4934"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a:effectLst/>
                        <a:latin typeface="+mn-lt"/>
                      </a:endParaRPr>
                    </a:p>
                  </a:txBody>
                  <a:tcPr marL="4934" marR="4934" marT="4934" marB="0" anchor="b">
                    <a:lnL>
                      <a:noFill/>
                    </a:lnL>
                    <a:lnR>
                      <a:noFill/>
                    </a:lnR>
                    <a:lnT>
                      <a:noFill/>
                    </a:lnT>
                    <a:lnB>
                      <a:noFill/>
                    </a:lnB>
                  </a:tcPr>
                </a:tc>
                <a:tc>
                  <a:txBody>
                    <a:bodyPr/>
                    <a:lstStyle/>
                    <a:p>
                      <a:pPr algn="l" fontAlgn="b"/>
                      <a:endParaRPr lang="en-US" sz="1100" b="0" i="0" u="none" strike="noStrike" dirty="0">
                        <a:effectLst/>
                        <a:latin typeface="+mn-lt"/>
                      </a:endParaRPr>
                    </a:p>
                  </a:txBody>
                  <a:tcPr marL="4934" marR="4934" marT="4934" marB="0" anchor="b">
                    <a:lnL>
                      <a:noFill/>
                    </a:lnL>
                    <a:lnR>
                      <a:noFill/>
                    </a:lnR>
                    <a:lnT>
                      <a:noFill/>
                    </a:lnT>
                    <a:lnB>
                      <a:noFill/>
                    </a:lnB>
                  </a:tcPr>
                </a:tc>
                <a:extLst>
                  <a:ext uri="{0D108BD9-81ED-4DB2-BD59-A6C34878D82A}">
                    <a16:rowId xmlns:a16="http://schemas.microsoft.com/office/drawing/2014/main" val="3929844308"/>
                  </a:ext>
                </a:extLst>
              </a:tr>
            </a:tbl>
          </a:graphicData>
        </a:graphic>
      </p:graphicFrame>
      <p:sp>
        <p:nvSpPr>
          <p:cNvPr id="3" name="Slide Number Placeholder 2">
            <a:extLst>
              <a:ext uri="{FF2B5EF4-FFF2-40B4-BE49-F238E27FC236}">
                <a16:creationId xmlns:a16="http://schemas.microsoft.com/office/drawing/2014/main" id="{41993CA8-39F6-4BF4-AAFE-92CADD954F67}"/>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396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Long Duration Manager </a:t>
            </a:r>
            <a:r>
              <a:rPr lang="en-US" b="1" dirty="0"/>
              <a:t>Attribution</a:t>
            </a:r>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nvPr>
        </p:nvGraphicFramePr>
        <p:xfrm>
          <a:off x="2209801" y="2057401"/>
          <a:ext cx="7772399" cy="2830875"/>
        </p:xfrm>
        <a:graphic>
          <a:graphicData uri="http://schemas.openxmlformats.org/drawingml/2006/table">
            <a:tbl>
              <a:tblPr firstRow="1" bandRow="1">
                <a:tableStyleId>{5940675A-B579-460E-94D1-54222C63F5DA}</a:tableStyleId>
              </a:tblPr>
              <a:tblGrid>
                <a:gridCol w="1613169">
                  <a:extLst>
                    <a:ext uri="{9D8B030D-6E8A-4147-A177-3AD203B41FA5}">
                      <a16:colId xmlns:a16="http://schemas.microsoft.com/office/drawing/2014/main" val="20000"/>
                    </a:ext>
                  </a:extLst>
                </a:gridCol>
                <a:gridCol w="856034">
                  <a:extLst>
                    <a:ext uri="{9D8B030D-6E8A-4147-A177-3AD203B41FA5}">
                      <a16:colId xmlns:a16="http://schemas.microsoft.com/office/drawing/2014/main" val="20001"/>
                    </a:ext>
                  </a:extLst>
                </a:gridCol>
                <a:gridCol w="1259021">
                  <a:extLst>
                    <a:ext uri="{9D8B030D-6E8A-4147-A177-3AD203B41FA5}">
                      <a16:colId xmlns:a16="http://schemas.microsoft.com/office/drawing/2014/main" val="20002"/>
                    </a:ext>
                  </a:extLst>
                </a:gridCol>
                <a:gridCol w="1326995">
                  <a:extLst>
                    <a:ext uri="{9D8B030D-6E8A-4147-A177-3AD203B41FA5}">
                      <a16:colId xmlns:a16="http://schemas.microsoft.com/office/drawing/2014/main" val="20003"/>
                    </a:ext>
                  </a:extLst>
                </a:gridCol>
                <a:gridCol w="1390185">
                  <a:extLst>
                    <a:ext uri="{9D8B030D-6E8A-4147-A177-3AD203B41FA5}">
                      <a16:colId xmlns:a16="http://schemas.microsoft.com/office/drawing/2014/main" val="20004"/>
                    </a:ext>
                  </a:extLst>
                </a:gridCol>
                <a:gridCol w="1326995">
                  <a:extLst>
                    <a:ext uri="{9D8B030D-6E8A-4147-A177-3AD203B41FA5}">
                      <a16:colId xmlns:a16="http://schemas.microsoft.com/office/drawing/2014/main" val="20005"/>
                    </a:ext>
                  </a:extLst>
                </a:gridCol>
              </a:tblGrid>
              <a:tr h="506686">
                <a:tc>
                  <a:txBody>
                    <a:bodyPr/>
                    <a:lstStyle/>
                    <a:p>
                      <a:pPr algn="ctr"/>
                      <a:r>
                        <a:rPr lang="en-US" sz="1400" b="1" dirty="0"/>
                        <a:t>MANAGER</a:t>
                      </a:r>
                    </a:p>
                  </a:txBody>
                  <a:tcPr/>
                </a:tc>
                <a:tc>
                  <a:txBody>
                    <a:bodyPr/>
                    <a:lstStyle/>
                    <a:p>
                      <a:pPr algn="ctr"/>
                      <a:r>
                        <a:rPr lang="en-US" sz="1200" b="1" dirty="0"/>
                        <a:t>Q1 2019 RANK</a:t>
                      </a:r>
                    </a:p>
                  </a:txBody>
                  <a:tcPr/>
                </a:tc>
                <a:tc>
                  <a:txBody>
                    <a:bodyPr/>
                    <a:lstStyle/>
                    <a:p>
                      <a:pPr algn="ctr"/>
                      <a:r>
                        <a:rPr lang="en-US" sz="1400" b="1" dirty="0"/>
                        <a:t>DURATION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YIELD CURVE</a:t>
                      </a:r>
                    </a:p>
                    <a:p>
                      <a:pPr algn="ctr"/>
                      <a:endParaRPr lang="en-US" sz="1400" b="1" dirty="0"/>
                    </a:p>
                  </a:txBody>
                  <a:tcPr/>
                </a:tc>
                <a:tc>
                  <a:txBody>
                    <a:bodyPr/>
                    <a:lstStyle/>
                    <a:p>
                      <a:pPr algn="ctr"/>
                      <a:r>
                        <a:rPr lang="en-US" sz="1400" b="1" dirty="0"/>
                        <a:t>SECTOR</a:t>
                      </a:r>
                    </a:p>
                  </a:txBody>
                  <a:tcPr/>
                </a:tc>
                <a:tc>
                  <a:txBody>
                    <a:bodyPr/>
                    <a:lstStyle/>
                    <a:p>
                      <a:pPr algn="ctr"/>
                      <a:r>
                        <a:rPr lang="en-US" sz="1400" b="1" dirty="0"/>
                        <a:t>SELECTION</a:t>
                      </a:r>
                    </a:p>
                  </a:txBody>
                  <a:tcPr/>
                </a:tc>
                <a:extLst>
                  <a:ext uri="{0D108BD9-81ED-4DB2-BD59-A6C34878D82A}">
                    <a16:rowId xmlns:a16="http://schemas.microsoft.com/office/drawing/2014/main" val="10000"/>
                  </a:ext>
                </a:extLst>
              </a:tr>
              <a:tr h="593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GALLIARD</a:t>
                      </a:r>
                    </a:p>
                  </a:txBody>
                  <a:tcPr/>
                </a:tc>
                <a:tc>
                  <a:txBody>
                    <a:bodyPr/>
                    <a:lstStyle/>
                    <a:p>
                      <a:pPr algn="ctr"/>
                      <a:r>
                        <a:rPr lang="en-US" sz="1400" b="1" dirty="0">
                          <a:solidFill>
                            <a:schemeClr val="tx1"/>
                          </a:solidFill>
                        </a:rPr>
                        <a:t>1</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0 / -</a:t>
                      </a:r>
                    </a:p>
                  </a:txBody>
                  <a:tcPr/>
                </a:tc>
                <a:extLst>
                  <a:ext uri="{0D108BD9-81ED-4DB2-BD59-A6C34878D82A}">
                    <a16:rowId xmlns:a16="http://schemas.microsoft.com/office/drawing/2014/main" val="10001"/>
                  </a:ext>
                </a:extLst>
              </a:tr>
              <a:tr h="57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MANULIFE</a:t>
                      </a:r>
                    </a:p>
                    <a:p>
                      <a:endParaRPr lang="en-US" sz="1400" b="1" dirty="0">
                        <a:solidFill>
                          <a:schemeClr val="tx1"/>
                        </a:solidFill>
                      </a:endParaRPr>
                    </a:p>
                  </a:txBody>
                  <a:tcPr/>
                </a:tc>
                <a:tc>
                  <a:txBody>
                    <a:bodyPr/>
                    <a:lstStyle/>
                    <a:p>
                      <a:pPr algn="ctr"/>
                      <a:r>
                        <a:rPr lang="en-US" sz="1400" b="1" dirty="0">
                          <a:solidFill>
                            <a:schemeClr val="tx1"/>
                          </a:solidFill>
                        </a:rPr>
                        <a:t>2</a:t>
                      </a:r>
                    </a:p>
                  </a:txBody>
                  <a:tcPr/>
                </a:tc>
                <a:tc>
                  <a:txBody>
                    <a:bodyPr/>
                    <a:lstStyle/>
                    <a:p>
                      <a:pPr algn="ctr"/>
                      <a:r>
                        <a:rPr lang="en-US" sz="1400" b="0" dirty="0">
                          <a:solidFill>
                            <a:schemeClr val="tx1"/>
                          </a:solidFill>
                        </a:rPr>
                        <a:t>0</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 </a:t>
                      </a:r>
                    </a:p>
                  </a:txBody>
                  <a:tcPr/>
                </a:tc>
                <a:extLst>
                  <a:ext uri="{0D108BD9-81ED-4DB2-BD59-A6C34878D82A}">
                    <a16:rowId xmlns:a16="http://schemas.microsoft.com/office/drawing/2014/main" val="10002"/>
                  </a:ext>
                </a:extLst>
              </a:tr>
              <a:tr h="57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INSIGHT</a:t>
                      </a:r>
                    </a:p>
                  </a:txBody>
                  <a:tcPr/>
                </a:tc>
                <a:tc>
                  <a:txBody>
                    <a:bodyPr/>
                    <a:lstStyle/>
                    <a:p>
                      <a:pPr algn="ctr"/>
                      <a:r>
                        <a:rPr lang="en-US" sz="1400" b="1" dirty="0">
                          <a:solidFill>
                            <a:schemeClr val="tx1"/>
                          </a:solidFill>
                        </a:rPr>
                        <a:t>11</a:t>
                      </a:r>
                    </a:p>
                  </a:txBody>
                  <a:tcPr/>
                </a:tc>
                <a:tc>
                  <a:txBody>
                    <a:bodyPr/>
                    <a:lstStyle/>
                    <a:p>
                      <a:pPr algn="ctr"/>
                      <a:r>
                        <a:rPr lang="en-US" sz="1400" b="0" dirty="0">
                          <a:solidFill>
                            <a:schemeClr val="tx1"/>
                          </a:solidFill>
                        </a:rPr>
                        <a:t>0</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extLst>
                  <a:ext uri="{0D108BD9-81ED-4DB2-BD59-A6C34878D82A}">
                    <a16:rowId xmlns:a16="http://schemas.microsoft.com/office/drawing/2014/main" val="10003"/>
                  </a:ext>
                </a:extLst>
              </a:tr>
              <a:tr h="573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NUVEEN</a:t>
                      </a:r>
                    </a:p>
                  </a:txBody>
                  <a:tcPr/>
                </a:tc>
                <a:tc>
                  <a:txBody>
                    <a:bodyPr/>
                    <a:lstStyle/>
                    <a:p>
                      <a:pPr algn="ctr"/>
                      <a:r>
                        <a:rPr lang="en-US" sz="1400" b="1" dirty="0">
                          <a:solidFill>
                            <a:schemeClr val="tx1"/>
                          </a:solidFill>
                        </a:rPr>
                        <a:t>12</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tc>
                  <a:txBody>
                    <a:bodyPr/>
                    <a:lstStyle/>
                    <a:p>
                      <a:pPr algn="ctr"/>
                      <a:r>
                        <a:rPr lang="en-US" sz="1400" b="0" dirty="0">
                          <a:solidFill>
                            <a:schemeClr val="tx1"/>
                          </a:solidFill>
                        </a:rPr>
                        <a:t>-</a:t>
                      </a:r>
                    </a:p>
                  </a:txBody>
                  <a:tcPr/>
                </a:tc>
                <a:extLst>
                  <a:ext uri="{0D108BD9-81ED-4DB2-BD59-A6C34878D82A}">
                    <a16:rowId xmlns:a16="http://schemas.microsoft.com/office/drawing/2014/main" val="10004"/>
                  </a:ext>
                </a:extLst>
              </a:tr>
            </a:tbl>
          </a:graphicData>
        </a:graphic>
      </p:graphicFrame>
      <p:sp>
        <p:nvSpPr>
          <p:cNvPr id="5" name="Slide Number Placeholder 4">
            <a:extLst>
              <a:ext uri="{FF2B5EF4-FFF2-40B4-BE49-F238E27FC236}">
                <a16:creationId xmlns:a16="http://schemas.microsoft.com/office/drawing/2014/main" id="{3D9270B3-5F68-47DF-A79F-2CF1BA8F6B95}"/>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854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166"/>
            <a:ext cx="10515600" cy="944852"/>
          </a:xfrm>
        </p:spPr>
        <p:txBody>
          <a:bodyPr/>
          <a:lstStyle/>
          <a:p>
            <a:pPr algn="ctr"/>
            <a:r>
              <a:rPr lang="en-US" b="1" dirty="0">
                <a:solidFill>
                  <a:schemeClr val="tx1"/>
                </a:solidFill>
              </a:rPr>
              <a:t>Fixed Income Characteristics</a:t>
            </a:r>
          </a:p>
        </p:txBody>
      </p:sp>
      <p:graphicFrame>
        <p:nvGraphicFramePr>
          <p:cNvPr id="8" name="Content Placeholder 7"/>
          <p:cNvGraphicFramePr>
            <a:graphicFrameLocks noGrp="1"/>
          </p:cNvGraphicFramePr>
          <p:nvPr>
            <p:ph sz="half" idx="1"/>
            <p:extLst/>
          </p:nvPr>
        </p:nvGraphicFramePr>
        <p:xfrm>
          <a:off x="1981200" y="1524001"/>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3.12%</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2.73%</a:t>
                      </a:r>
                    </a:p>
                  </a:txBody>
                  <a:tcPr marL="92295" marR="92295" anchor="ctr" horzOverflow="overflow"/>
                </a:tc>
                <a:extLst>
                  <a:ext uri="{0D108BD9-81ED-4DB2-BD59-A6C34878D82A}">
                    <a16:rowId xmlns:a16="http://schemas.microsoft.com/office/drawing/2014/main" val="10002"/>
                  </a:ext>
                </a:extLst>
              </a:tr>
              <a:tr h="786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2.85%</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2.63%</a:t>
                      </a:r>
                    </a:p>
                  </a:txBody>
                  <a:tcPr marL="92295" marR="92295" anchor="ctr" horzOverflow="overflow"/>
                </a:tc>
                <a:extLst>
                  <a:ext uri="{0D108BD9-81ED-4DB2-BD59-A6C34878D82A}">
                    <a16:rowId xmlns:a16="http://schemas.microsoft.com/office/drawing/2014/main" val="10003"/>
                  </a:ext>
                </a:extLst>
              </a:tr>
              <a:tr h="803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3.83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3.91 years</a:t>
                      </a:r>
                    </a:p>
                  </a:txBody>
                  <a:tcPr marL="92295" marR="92295" anchor="ctr" horzOverflow="overflow"/>
                </a:tc>
                <a:extLst>
                  <a:ext uri="{0D108BD9-81ED-4DB2-BD59-A6C34878D82A}">
                    <a16:rowId xmlns:a16="http://schemas.microsoft.com/office/drawing/2014/main" val="10004"/>
                  </a:ext>
                </a:extLst>
              </a:tr>
            </a:tbl>
          </a:graphicData>
        </a:graphic>
      </p:graphicFrame>
      <p:graphicFrame>
        <p:nvGraphicFramePr>
          <p:cNvPr id="9" name="Content Placeholder 8"/>
          <p:cNvGraphicFramePr>
            <a:graphicFrameLocks noGrp="1"/>
          </p:cNvGraphicFramePr>
          <p:nvPr>
            <p:ph sz="half" idx="2"/>
            <p:extLst/>
          </p:nvPr>
        </p:nvGraphicFramePr>
        <p:xfrm>
          <a:off x="6172200" y="1524000"/>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3.41%</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3.28%</a:t>
                      </a:r>
                    </a:p>
                  </a:txBody>
                  <a:tcPr marL="92295" marR="92295" anchor="ctr" horzOverflow="overflow"/>
                </a:tc>
                <a:extLst>
                  <a:ext uri="{0D108BD9-81ED-4DB2-BD59-A6C34878D82A}">
                    <a16:rowId xmlns:a16="http://schemas.microsoft.com/office/drawing/2014/main" val="10002"/>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3.09%</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2.93%</a:t>
                      </a:r>
                    </a:p>
                  </a:txBody>
                  <a:tcPr marL="92295" marR="92295" anchor="ctr" horzOverflow="overflow"/>
                </a:tc>
                <a:extLst>
                  <a:ext uri="{0D108BD9-81ED-4DB2-BD59-A6C34878D82A}">
                    <a16:rowId xmlns:a16="http://schemas.microsoft.com/office/drawing/2014/main" val="10003"/>
                  </a:ext>
                </a:extLst>
              </a:tr>
              <a:tr h="850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5.44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5.66 years</a:t>
                      </a:r>
                    </a:p>
                  </a:txBody>
                  <a:tcPr marL="92295" marR="92295" anchor="ctr" horzOverflow="overflow"/>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497334-606F-44E3-91D6-A5A3154000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088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533400"/>
            <a:ext cx="8229600" cy="762000"/>
          </a:xfrm>
        </p:spPr>
        <p:txBody>
          <a:bodyPr>
            <a:normAutofit/>
          </a:bodyPr>
          <a:lstStyle/>
          <a:p>
            <a:pPr algn="ctr"/>
            <a:r>
              <a:rPr lang="en-US" b="1" dirty="0">
                <a:solidFill>
                  <a:schemeClr val="tx1"/>
                </a:solidFill>
              </a:rPr>
              <a:t>Credit Quality</a:t>
            </a:r>
            <a:endParaRPr lang="en-US" b="1" dirty="0"/>
          </a:p>
        </p:txBody>
      </p:sp>
      <p:graphicFrame>
        <p:nvGraphicFramePr>
          <p:cNvPr id="14" name="Object 27"/>
          <p:cNvGraphicFramePr>
            <a:graphicFrameLocks noGrp="1" noChangeAspect="1"/>
          </p:cNvGraphicFramePr>
          <p:nvPr>
            <p:ph sz="half" idx="1"/>
            <p:extLst/>
          </p:nvPr>
        </p:nvGraphicFramePr>
        <p:xfrm>
          <a:off x="1981200" y="1295400"/>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7"/>
          <p:cNvGraphicFramePr>
            <a:graphicFrameLocks noGrp="1" noChangeAspect="1"/>
          </p:cNvGraphicFramePr>
          <p:nvPr>
            <p:ph sz="half" idx="2"/>
            <p:extLst/>
          </p:nvPr>
        </p:nvGraphicFramePr>
        <p:xfrm>
          <a:off x="1981200" y="3657601"/>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08C87D4F-773C-4961-A26B-B56484E35959}"/>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18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928950"/>
          </a:xfrm>
        </p:spPr>
        <p:txBody>
          <a:bodyPr/>
          <a:lstStyle/>
          <a:p>
            <a:pPr algn="ctr"/>
            <a:r>
              <a:rPr lang="en-US" b="1" dirty="0">
                <a:solidFill>
                  <a:schemeClr val="tx1"/>
                </a:solidFill>
              </a:rPr>
              <a:t>Sector Allocation</a:t>
            </a:r>
          </a:p>
        </p:txBody>
      </p:sp>
      <p:graphicFrame>
        <p:nvGraphicFramePr>
          <p:cNvPr id="10" name="Object 6"/>
          <p:cNvGraphicFramePr>
            <a:graphicFrameLocks noGrp="1" noChangeAspect="1"/>
          </p:cNvGraphicFramePr>
          <p:nvPr>
            <p:ph sz="half" idx="1"/>
            <p:extLst/>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Grp="1" noChangeAspect="1"/>
          </p:cNvGraphicFramePr>
          <p:nvPr>
            <p:ph sz="half" idx="2"/>
            <p:extLst/>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8A600BD-B857-49E6-BC15-E8BC6539A2F3}"/>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54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Treasury Overview</a:t>
            </a:r>
          </a:p>
        </p:txBody>
      </p:sp>
      <p:sp>
        <p:nvSpPr>
          <p:cNvPr id="2" name="Slide Number Placeholder 1">
            <a:extLst>
              <a:ext uri="{FF2B5EF4-FFF2-40B4-BE49-F238E27FC236}">
                <a16:creationId xmlns:a16="http://schemas.microsoft.com/office/drawing/2014/main" id="{5FC2E565-A5DF-48D2-B01B-54E3933CB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398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762635"/>
          </a:xfrm>
        </p:spPr>
        <p:txBody>
          <a:bodyPr/>
          <a:lstStyle/>
          <a:p>
            <a:pPr algn="ctr"/>
            <a:r>
              <a:rPr lang="en-US" b="1" dirty="0">
                <a:solidFill>
                  <a:schemeClr val="tx1"/>
                </a:solidFill>
              </a:rPr>
              <a:t>Corporate Sector Allocation</a:t>
            </a:r>
            <a:endParaRPr lang="en-US" b="1" dirty="0"/>
          </a:p>
        </p:txBody>
      </p:sp>
      <p:graphicFrame>
        <p:nvGraphicFramePr>
          <p:cNvPr id="7" name="Object 27"/>
          <p:cNvGraphicFramePr>
            <a:graphicFrameLocks noGrp="1" noChangeAspect="1"/>
          </p:cNvGraphicFramePr>
          <p:nvPr>
            <p:ph sz="half" idx="1"/>
            <p:extLst/>
          </p:nvPr>
        </p:nvGraphicFramePr>
        <p:xfrm>
          <a:off x="1701579" y="1447800"/>
          <a:ext cx="8802094"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27"/>
          <p:cNvGraphicFramePr>
            <a:graphicFrameLocks noGrp="1" noChangeAspect="1"/>
          </p:cNvGraphicFramePr>
          <p:nvPr>
            <p:ph sz="half" idx="2"/>
            <p:extLst>
              <p:ext uri="{D42A27DB-BD31-4B8C-83A1-F6EECF244321}">
                <p14:modId xmlns:p14="http://schemas.microsoft.com/office/powerpoint/2010/main" val="3762873534"/>
              </p:ext>
            </p:extLst>
          </p:nvPr>
        </p:nvGraphicFramePr>
        <p:xfrm>
          <a:off x="1701579" y="3657600"/>
          <a:ext cx="8802094" cy="257338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5EE25AD1-ED97-49BB-9C8A-11BF76881C2B}"/>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63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658605"/>
          </a:xfrm>
        </p:spPr>
        <p:txBody>
          <a:bodyPr>
            <a:noAutofit/>
          </a:bodyPr>
          <a:lstStyle/>
          <a:p>
            <a:pPr algn="ctr"/>
            <a:r>
              <a:rPr lang="en-US" b="1" dirty="0">
                <a:solidFill>
                  <a:schemeClr val="tx1"/>
                </a:solidFill>
              </a:rPr>
              <a:t>Effective Duration Distribution</a:t>
            </a:r>
            <a:endParaRPr lang="en-US" b="1" dirty="0"/>
          </a:p>
        </p:txBody>
      </p:sp>
      <p:graphicFrame>
        <p:nvGraphicFramePr>
          <p:cNvPr id="6" name="Object 6"/>
          <p:cNvGraphicFramePr>
            <a:graphicFrameLocks noGrp="1" noChangeAspect="1"/>
          </p:cNvGraphicFramePr>
          <p:nvPr>
            <p:ph sz="half" idx="1"/>
            <p:extLst/>
          </p:nvPr>
        </p:nvGraphicFramePr>
        <p:xfrm>
          <a:off x="461176" y="1447800"/>
          <a:ext cx="11294959" cy="2161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6"/>
          <p:cNvGraphicFramePr>
            <a:graphicFrameLocks noGrp="1" noChangeAspect="1"/>
          </p:cNvGraphicFramePr>
          <p:nvPr>
            <p:ph sz="half" idx="2"/>
            <p:extLst/>
          </p:nvPr>
        </p:nvGraphicFramePr>
        <p:xfrm>
          <a:off x="461177" y="3609231"/>
          <a:ext cx="11294958" cy="255303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4">
            <a:extLst>
              <a:ext uri="{FF2B5EF4-FFF2-40B4-BE49-F238E27FC236}">
                <a16:creationId xmlns:a16="http://schemas.microsoft.com/office/drawing/2014/main" id="{8FDF0E7F-1850-41CF-8D1B-0B2DC2697238}"/>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414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658605"/>
          </a:xfrm>
        </p:spPr>
        <p:txBody>
          <a:bodyPr>
            <a:noAutofit/>
          </a:bodyPr>
          <a:lstStyle/>
          <a:p>
            <a:pPr algn="ctr"/>
            <a:r>
              <a:rPr lang="en-US" b="1" dirty="0">
                <a:solidFill>
                  <a:schemeClr val="tx1"/>
                </a:solidFill>
              </a:rPr>
              <a:t>Effective Duration by Sector</a:t>
            </a:r>
            <a:endParaRPr lang="en-US" b="1" dirty="0"/>
          </a:p>
        </p:txBody>
      </p:sp>
      <p:graphicFrame>
        <p:nvGraphicFramePr>
          <p:cNvPr id="6" name="Object 6"/>
          <p:cNvGraphicFramePr>
            <a:graphicFrameLocks noGrp="1" noChangeAspect="1"/>
          </p:cNvGraphicFramePr>
          <p:nvPr>
            <p:ph sz="half" idx="1"/>
            <p:extLst/>
          </p:nvPr>
        </p:nvGraphicFramePr>
        <p:xfrm>
          <a:off x="1669773" y="1447800"/>
          <a:ext cx="8857753" cy="2161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6"/>
          <p:cNvGraphicFramePr>
            <a:graphicFrameLocks noGrp="1" noChangeAspect="1"/>
          </p:cNvGraphicFramePr>
          <p:nvPr>
            <p:ph sz="half" idx="2"/>
            <p:extLst/>
          </p:nvPr>
        </p:nvGraphicFramePr>
        <p:xfrm>
          <a:off x="1669773" y="3609230"/>
          <a:ext cx="8857753" cy="2409906"/>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4">
            <a:extLst>
              <a:ext uri="{FF2B5EF4-FFF2-40B4-BE49-F238E27FC236}">
                <a16:creationId xmlns:a16="http://schemas.microsoft.com/office/drawing/2014/main" id="{8FDF0E7F-1850-41CF-8D1B-0B2DC2697238}"/>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610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1032317"/>
          </a:xfrm>
        </p:spPr>
        <p:txBody>
          <a:bodyPr>
            <a:noAutofit/>
          </a:bodyPr>
          <a:lstStyle/>
          <a:p>
            <a:pPr algn="ctr"/>
            <a:r>
              <a:rPr lang="en-US" b="1" dirty="0"/>
              <a:t>Overall Ranking Using </a:t>
            </a:r>
            <a:br>
              <a:rPr lang="en-US" b="1" dirty="0"/>
            </a:br>
            <a:r>
              <a:rPr lang="en-US" b="1" dirty="0"/>
              <a:t>Absolute and Risk-Adjusted Returns</a:t>
            </a:r>
          </a:p>
        </p:txBody>
      </p:sp>
      <p:graphicFrame>
        <p:nvGraphicFramePr>
          <p:cNvPr id="5" name="Table 4"/>
          <p:cNvGraphicFramePr>
            <a:graphicFrameLocks noGrp="1"/>
          </p:cNvGraphicFramePr>
          <p:nvPr>
            <p:extLst>
              <p:ext uri="{D42A27DB-BD31-4B8C-83A1-F6EECF244321}">
                <p14:modId xmlns:p14="http://schemas.microsoft.com/office/powerpoint/2010/main" val="3670574301"/>
              </p:ext>
            </p:extLst>
          </p:nvPr>
        </p:nvGraphicFramePr>
        <p:xfrm>
          <a:off x="1280808" y="1717482"/>
          <a:ext cx="9630383" cy="3750811"/>
        </p:xfrm>
        <a:graphic>
          <a:graphicData uri="http://schemas.openxmlformats.org/drawingml/2006/table">
            <a:tbl>
              <a:tblPr/>
              <a:tblGrid>
                <a:gridCol w="2403536">
                  <a:extLst>
                    <a:ext uri="{9D8B030D-6E8A-4147-A177-3AD203B41FA5}">
                      <a16:colId xmlns:a16="http://schemas.microsoft.com/office/drawing/2014/main" val="20000"/>
                    </a:ext>
                  </a:extLst>
                </a:gridCol>
                <a:gridCol w="1485969">
                  <a:extLst>
                    <a:ext uri="{9D8B030D-6E8A-4147-A177-3AD203B41FA5}">
                      <a16:colId xmlns:a16="http://schemas.microsoft.com/office/drawing/2014/main" val="20001"/>
                    </a:ext>
                  </a:extLst>
                </a:gridCol>
                <a:gridCol w="1258609">
                  <a:extLst>
                    <a:ext uri="{9D8B030D-6E8A-4147-A177-3AD203B41FA5}">
                      <a16:colId xmlns:a16="http://schemas.microsoft.com/office/drawing/2014/main" val="20002"/>
                    </a:ext>
                  </a:extLst>
                </a:gridCol>
                <a:gridCol w="1088087">
                  <a:extLst>
                    <a:ext uri="{9D8B030D-6E8A-4147-A177-3AD203B41FA5}">
                      <a16:colId xmlns:a16="http://schemas.microsoft.com/office/drawing/2014/main" val="20003"/>
                    </a:ext>
                  </a:extLst>
                </a:gridCol>
                <a:gridCol w="1185528">
                  <a:extLst>
                    <a:ext uri="{9D8B030D-6E8A-4147-A177-3AD203B41FA5}">
                      <a16:colId xmlns:a16="http://schemas.microsoft.com/office/drawing/2014/main" val="20004"/>
                    </a:ext>
                  </a:extLst>
                </a:gridCol>
                <a:gridCol w="1104327">
                  <a:extLst>
                    <a:ext uri="{9D8B030D-6E8A-4147-A177-3AD203B41FA5}">
                      <a16:colId xmlns:a16="http://schemas.microsoft.com/office/drawing/2014/main" val="20005"/>
                    </a:ext>
                  </a:extLst>
                </a:gridCol>
                <a:gridCol w="1104327">
                  <a:extLst>
                    <a:ext uri="{9D8B030D-6E8A-4147-A177-3AD203B41FA5}">
                      <a16:colId xmlns:a16="http://schemas.microsoft.com/office/drawing/2014/main" val="20006"/>
                    </a:ext>
                  </a:extLst>
                </a:gridCol>
              </a:tblGrid>
              <a:tr h="697230">
                <a:tc>
                  <a:txBody>
                    <a:bodyPr/>
                    <a:lstStyle/>
                    <a:p>
                      <a:pPr algn="l" fontAlgn="b"/>
                      <a:r>
                        <a:rPr lang="en-US" sz="1600" b="0" i="0" u="none" strike="noStrike" dirty="0">
                          <a:solidFill>
                            <a:srgbClr val="000000"/>
                          </a:solidFill>
                          <a:effectLst/>
                          <a:latin typeface="+mj-lt"/>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15234A"/>
                          </a:solidFill>
                          <a:effectLst/>
                          <a:latin typeface="+mj-lt"/>
                        </a:rPr>
                        <a:t>Overall Ranking March 31, 2019</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a:solidFill>
                            <a:srgbClr val="15234A"/>
                          </a:solidFill>
                          <a:effectLst/>
                          <a:latin typeface="+mj-lt"/>
                        </a:rPr>
                        <a:t>Ranking as of Sept 30, 2018</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dirty="0">
                          <a:solidFill>
                            <a:schemeClr val="tx1"/>
                          </a:solidFill>
                          <a:effectLst/>
                          <a:latin typeface="+mj-lt"/>
                        </a:rPr>
                        <a:t>Weighted</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dirty="0">
                          <a:solidFill>
                            <a:schemeClr val="tx1"/>
                          </a:solidFill>
                          <a:effectLst/>
                          <a:latin typeface="+mj-lt"/>
                        </a:rPr>
                        <a:t>Weighted Info Ratio</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dirty="0">
                          <a:solidFill>
                            <a:schemeClr val="tx1"/>
                          </a:solidFill>
                          <a:effectLst/>
                          <a:latin typeface="+mj-lt"/>
                        </a:rPr>
                        <a:t>Weighted Sharpe Ratio</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i="0" u="none" strike="noStrike" dirty="0">
                          <a:solidFill>
                            <a:schemeClr val="tx1"/>
                          </a:solidFill>
                          <a:effectLst/>
                          <a:latin typeface="+mj-lt"/>
                        </a:rPr>
                        <a:t>Weighted Alpha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5735">
                <a:tc>
                  <a:txBody>
                    <a:bodyPr/>
                    <a:lstStyle/>
                    <a:p>
                      <a:pPr algn="l" rtl="0" fontAlgn="b"/>
                      <a:r>
                        <a:rPr lang="en-US" sz="1600" b="1" u="none" strike="noStrike" dirty="0">
                          <a:effectLst/>
                          <a:latin typeface="+mj-lt"/>
                        </a:rPr>
                        <a:t>Galliard</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u="none" strike="noStrike">
                          <a:effectLst/>
                          <a:latin typeface="+mj-lt"/>
                        </a:rPr>
                        <a:t>1</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i="0" u="none" strike="noStrike" dirty="0">
                          <a:solidFill>
                            <a:srgbClr val="15234A"/>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u="none" strike="noStrike" dirty="0">
                          <a:effectLst/>
                          <a:latin typeface="+mj-lt"/>
                        </a:rPr>
                        <a:t>1</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u="none" strike="noStrike" dirty="0">
                          <a:effectLst/>
                          <a:latin typeface="+mj-lt"/>
                        </a:rPr>
                        <a:t>1</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i="0" u="none" strike="noStrike" dirty="0">
                          <a:solidFill>
                            <a:srgbClr val="15234A"/>
                          </a:solidFill>
                          <a:effectLst/>
                          <a:latin typeface="+mj-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600" b="1" i="0" u="none" strike="noStrike" dirty="0">
                          <a:solidFill>
                            <a:srgbClr val="15234A"/>
                          </a:solidFill>
                          <a:effectLst/>
                          <a:latin typeface="+mj-lt"/>
                        </a:rPr>
                        <a:t>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55479">
                <a:tc>
                  <a:txBody>
                    <a:bodyPr/>
                    <a:lstStyle/>
                    <a:p>
                      <a:pPr algn="l" rtl="0" fontAlgn="b"/>
                      <a:r>
                        <a:rPr lang="en-US" sz="1600" b="1" u="none" strike="noStrike" dirty="0">
                          <a:effectLst/>
                          <a:latin typeface="+mj-lt"/>
                        </a:rPr>
                        <a:t>Manulife</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dirty="0">
                          <a:effectLst/>
                          <a:latin typeface="+mj-lt"/>
                        </a:rPr>
                        <a:t>2</a:t>
                      </a:r>
                      <a:endParaRPr lang="en-US" sz="1600" b="1" i="0" u="none" strike="noStrike" dirty="0">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52040">
                <a:tc>
                  <a:txBody>
                    <a:bodyPr/>
                    <a:lstStyle/>
                    <a:p>
                      <a:pPr algn="l" rtl="0" fontAlgn="b"/>
                      <a:r>
                        <a:rPr lang="en-US" sz="1600" b="1" u="none" strike="noStrike" dirty="0">
                          <a:effectLst/>
                          <a:latin typeface="+mj-lt"/>
                        </a:rPr>
                        <a:t>Sterling</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3</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9018">
                <a:tc>
                  <a:txBody>
                    <a:bodyPr/>
                    <a:lstStyle/>
                    <a:p>
                      <a:pPr algn="l" rtl="0" fontAlgn="b"/>
                      <a:r>
                        <a:rPr lang="en-US" sz="1600" b="1" u="none" strike="noStrike" dirty="0" err="1">
                          <a:effectLst/>
                          <a:latin typeface="+mj-lt"/>
                        </a:rPr>
                        <a:t>Amundi</a:t>
                      </a:r>
                      <a:r>
                        <a:rPr lang="en-US" sz="1600" b="1" u="none" strike="noStrike" dirty="0">
                          <a:effectLst/>
                          <a:latin typeface="+mj-lt"/>
                        </a:rPr>
                        <a:t> Pioneer</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4</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7349">
                <a:tc>
                  <a:txBody>
                    <a:bodyPr/>
                    <a:lstStyle/>
                    <a:p>
                      <a:pPr algn="l" rtl="0" fontAlgn="b"/>
                      <a:r>
                        <a:rPr lang="en-US" sz="1600" b="1" u="none" strike="noStrike">
                          <a:effectLst/>
                          <a:latin typeface="+mj-lt"/>
                        </a:rPr>
                        <a:t>Fidelity</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dirty="0">
                          <a:effectLst/>
                          <a:latin typeface="+mj-lt"/>
                        </a:rPr>
                        <a:t>5</a:t>
                      </a:r>
                      <a:endParaRPr lang="en-US" sz="1600" b="1" i="0" u="none" strike="noStrike" dirty="0">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28621">
                <a:tc>
                  <a:txBody>
                    <a:bodyPr/>
                    <a:lstStyle/>
                    <a:p>
                      <a:pPr algn="l" rtl="0" fontAlgn="b"/>
                      <a:r>
                        <a:rPr lang="en-US" sz="1600" b="1" u="none" strike="noStrike">
                          <a:effectLst/>
                          <a:latin typeface="+mj-lt"/>
                        </a:rPr>
                        <a:t>Wells</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6</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u="none" strike="noStrike" dirty="0">
                          <a:effectLst/>
                          <a:latin typeface="+mj-lt"/>
                        </a:rPr>
                        <a:t>4</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3465">
                <a:tc>
                  <a:txBody>
                    <a:bodyPr/>
                    <a:lstStyle/>
                    <a:p>
                      <a:pPr algn="l" rtl="0" fontAlgn="b"/>
                      <a:r>
                        <a:rPr lang="en-US" sz="1600" b="1" u="none" strike="noStrike">
                          <a:effectLst/>
                          <a:latin typeface="+mj-lt"/>
                        </a:rPr>
                        <a:t>Prudential</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7</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73538">
                <a:tc>
                  <a:txBody>
                    <a:bodyPr/>
                    <a:lstStyle/>
                    <a:p>
                      <a:pPr algn="l" rtl="0" fontAlgn="b"/>
                      <a:r>
                        <a:rPr lang="en-US" sz="1600" b="1" u="none" strike="noStrike">
                          <a:effectLst/>
                          <a:latin typeface="+mj-lt"/>
                        </a:rPr>
                        <a:t>Western Asset</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8</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28622">
                <a:tc>
                  <a:txBody>
                    <a:bodyPr/>
                    <a:lstStyle/>
                    <a:p>
                      <a:pPr algn="l" rtl="0" fontAlgn="b"/>
                      <a:r>
                        <a:rPr lang="en-US" sz="1600" b="1" u="none" strike="noStrike">
                          <a:effectLst/>
                          <a:latin typeface="+mj-lt"/>
                        </a:rPr>
                        <a:t>Blackrock</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9</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u="none" strike="noStrike" dirty="0">
                          <a:effectLst/>
                          <a:latin typeface="+mj-lt"/>
                        </a:rPr>
                        <a:t>10</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u="none" strike="noStrike" dirty="0">
                          <a:effectLst/>
                          <a:latin typeface="+mj-lt"/>
                        </a:rPr>
                        <a:t>10</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23465">
                <a:tc>
                  <a:txBody>
                    <a:bodyPr/>
                    <a:lstStyle/>
                    <a:p>
                      <a:pPr algn="l" rtl="0" fontAlgn="b"/>
                      <a:r>
                        <a:rPr lang="en-US" sz="1600" b="1" u="none" strike="noStrike" dirty="0">
                          <a:effectLst/>
                          <a:latin typeface="+mj-lt"/>
                        </a:rPr>
                        <a:t>Goldman Sachs</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10</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i="0" u="none" strike="noStrike" dirty="0">
                          <a:solidFill>
                            <a:srgbClr val="15234A"/>
                          </a:solidFill>
                          <a:effectLst/>
                          <a:latin typeface="+mj-lt"/>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u="none" strike="noStrike">
                          <a:effectLst/>
                          <a:latin typeface="+mj-lt"/>
                        </a:rPr>
                        <a:t>9</a:t>
                      </a:r>
                      <a:endParaRPr lang="en-US" sz="1600" b="1" i="0" u="none" strike="noStrike">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1" u="none" strike="noStrike" dirty="0">
                          <a:effectLst/>
                          <a:latin typeface="+mj-lt"/>
                        </a:rPr>
                        <a:t>9</a:t>
                      </a:r>
                      <a:endParaRPr lang="en-US" sz="1600" b="1" i="0" u="none" strike="noStrike" dirty="0">
                        <a:solidFill>
                          <a:srgbClr val="15234A"/>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3286">
                <a:tc>
                  <a:txBody>
                    <a:bodyPr/>
                    <a:lstStyle/>
                    <a:p>
                      <a:pPr algn="l" rtl="0" fontAlgn="b"/>
                      <a:r>
                        <a:rPr lang="en-US" sz="1600" b="1" u="none" strike="noStrike">
                          <a:effectLst/>
                          <a:latin typeface="+mj-lt"/>
                        </a:rPr>
                        <a:t>Insight Investment</a:t>
                      </a:r>
                      <a:endParaRPr lang="en-US" sz="1600" b="1" i="0" u="none" strike="noStrike">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1" u="none" strike="noStrike">
                          <a:effectLst/>
                          <a:latin typeface="+mj-lt"/>
                        </a:rPr>
                        <a:t>11</a:t>
                      </a:r>
                      <a:endParaRPr lang="en-US" sz="1600" b="1" i="0" u="none" strike="noStrike">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u="none" strike="noStrike" dirty="0">
                          <a:effectLst/>
                          <a:latin typeface="+mj-lt"/>
                        </a:rPr>
                        <a:t> 12</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u="none" strike="noStrike" dirty="0">
                          <a:effectLst/>
                          <a:latin typeface="+mj-lt"/>
                        </a:rPr>
                        <a:t>11 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u="none" strike="noStrike" dirty="0">
                          <a:effectLst/>
                          <a:latin typeface="+mj-lt"/>
                        </a:rPr>
                        <a:t>11 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u="none" strike="noStrike" dirty="0">
                          <a:effectLst/>
                          <a:latin typeface="+mj-lt"/>
                        </a:rPr>
                        <a:t>11 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u="none" strike="noStrike" dirty="0">
                          <a:effectLst/>
                          <a:latin typeface="+mj-lt"/>
                        </a:rPr>
                        <a:t>11 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82972">
                <a:tc>
                  <a:txBody>
                    <a:bodyPr/>
                    <a:lstStyle/>
                    <a:p>
                      <a:pPr algn="l" rtl="0" fontAlgn="b"/>
                      <a:r>
                        <a:rPr lang="en-US" sz="1600" b="1" u="none" strike="noStrike" dirty="0">
                          <a:effectLst/>
                          <a:latin typeface="+mj-lt"/>
                        </a:rPr>
                        <a:t>Nuveen</a:t>
                      </a:r>
                      <a:endParaRPr lang="en-US" sz="1600" b="1" i="0" u="none" strike="noStrike" dirty="0">
                        <a:solidFill>
                          <a:srgbClr val="15234A"/>
                        </a:solidFill>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1" u="none" strike="noStrike" dirty="0">
                          <a:effectLst/>
                          <a:latin typeface="+mj-lt"/>
                        </a:rPr>
                        <a:t>12</a:t>
                      </a:r>
                      <a:endParaRPr lang="en-US" sz="1600" b="1" i="0" u="none" strike="noStrike" dirty="0">
                        <a:solidFill>
                          <a:srgbClr val="15234A"/>
                        </a:solidFill>
                        <a:effectLst/>
                        <a:latin typeface="+mj-lt"/>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mj-lt"/>
                        </a:rPr>
                        <a:t> 11</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mj-lt"/>
                        </a:rPr>
                        <a:t> 12</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mj-lt"/>
                        </a:rPr>
                        <a:t>12 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mj-lt"/>
                        </a:rPr>
                        <a:t>12 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mj-lt"/>
                        </a:rPr>
                        <a:t>12 </a:t>
                      </a:r>
                      <a:endParaRPr lang="en-US" sz="16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Box 6"/>
          <p:cNvSpPr txBox="1"/>
          <p:nvPr/>
        </p:nvSpPr>
        <p:spPr>
          <a:xfrm>
            <a:off x="8845163" y="5871509"/>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Rankings Based on 1, 3  and 5 Year  Risk / Return Metrics </a:t>
            </a:r>
          </a:p>
        </p:txBody>
      </p:sp>
      <p:sp>
        <p:nvSpPr>
          <p:cNvPr id="6" name="Slide Number Placeholder 4">
            <a:extLst>
              <a:ext uri="{FF2B5EF4-FFF2-40B4-BE49-F238E27FC236}">
                <a16:creationId xmlns:a16="http://schemas.microsoft.com/office/drawing/2014/main" id="{492F8AC2-860D-48F0-BE94-D17269BE4F56}"/>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444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B8E5-0D6E-44B3-B520-C227B15F1193}"/>
              </a:ext>
            </a:extLst>
          </p:cNvPr>
          <p:cNvSpPr>
            <a:spLocks noGrp="1"/>
          </p:cNvSpPr>
          <p:nvPr>
            <p:ph type="title"/>
          </p:nvPr>
        </p:nvSpPr>
        <p:spPr>
          <a:xfrm>
            <a:off x="838200" y="685166"/>
            <a:ext cx="10515600" cy="715618"/>
          </a:xfrm>
        </p:spPr>
        <p:txBody>
          <a:bodyPr/>
          <a:lstStyle/>
          <a:p>
            <a:r>
              <a:rPr lang="en-US" b="1" dirty="0"/>
              <a:t>Watch List Worksheet March 31, 2019</a:t>
            </a:r>
            <a:endParaRPr lang="en-US" dirty="0"/>
          </a:p>
        </p:txBody>
      </p:sp>
      <p:graphicFrame>
        <p:nvGraphicFramePr>
          <p:cNvPr id="5" name="Content Placeholder 4">
            <a:extLst>
              <a:ext uri="{FF2B5EF4-FFF2-40B4-BE49-F238E27FC236}">
                <a16:creationId xmlns:a16="http://schemas.microsoft.com/office/drawing/2014/main" id="{E5AA2C42-9BB8-43CA-80A1-DFFAC0D21BEC}"/>
              </a:ext>
            </a:extLst>
          </p:cNvPr>
          <p:cNvGraphicFramePr>
            <a:graphicFrameLocks noGrp="1"/>
          </p:cNvGraphicFramePr>
          <p:nvPr>
            <p:ph idx="1"/>
            <p:extLst/>
          </p:nvPr>
        </p:nvGraphicFramePr>
        <p:xfrm>
          <a:off x="838200" y="1400784"/>
          <a:ext cx="10515602" cy="4484217"/>
        </p:xfrm>
        <a:graphic>
          <a:graphicData uri="http://schemas.openxmlformats.org/drawingml/2006/table">
            <a:tbl>
              <a:tblPr/>
              <a:tblGrid>
                <a:gridCol w="1000729">
                  <a:extLst>
                    <a:ext uri="{9D8B030D-6E8A-4147-A177-3AD203B41FA5}">
                      <a16:colId xmlns:a16="http://schemas.microsoft.com/office/drawing/2014/main" val="1558812464"/>
                    </a:ext>
                  </a:extLst>
                </a:gridCol>
                <a:gridCol w="826000">
                  <a:extLst>
                    <a:ext uri="{9D8B030D-6E8A-4147-A177-3AD203B41FA5}">
                      <a16:colId xmlns:a16="http://schemas.microsoft.com/office/drawing/2014/main" val="1592947328"/>
                    </a:ext>
                  </a:extLst>
                </a:gridCol>
                <a:gridCol w="826000">
                  <a:extLst>
                    <a:ext uri="{9D8B030D-6E8A-4147-A177-3AD203B41FA5}">
                      <a16:colId xmlns:a16="http://schemas.microsoft.com/office/drawing/2014/main" val="1864626398"/>
                    </a:ext>
                  </a:extLst>
                </a:gridCol>
                <a:gridCol w="841883">
                  <a:extLst>
                    <a:ext uri="{9D8B030D-6E8A-4147-A177-3AD203B41FA5}">
                      <a16:colId xmlns:a16="http://schemas.microsoft.com/office/drawing/2014/main" val="4193992459"/>
                    </a:ext>
                  </a:extLst>
                </a:gridCol>
                <a:gridCol w="826000">
                  <a:extLst>
                    <a:ext uri="{9D8B030D-6E8A-4147-A177-3AD203B41FA5}">
                      <a16:colId xmlns:a16="http://schemas.microsoft.com/office/drawing/2014/main" val="4015722464"/>
                    </a:ext>
                  </a:extLst>
                </a:gridCol>
                <a:gridCol w="889537">
                  <a:extLst>
                    <a:ext uri="{9D8B030D-6E8A-4147-A177-3AD203B41FA5}">
                      <a16:colId xmlns:a16="http://schemas.microsoft.com/office/drawing/2014/main" val="2025421719"/>
                    </a:ext>
                  </a:extLst>
                </a:gridCol>
                <a:gridCol w="968959">
                  <a:extLst>
                    <a:ext uri="{9D8B030D-6E8A-4147-A177-3AD203B41FA5}">
                      <a16:colId xmlns:a16="http://schemas.microsoft.com/office/drawing/2014/main" val="3912740621"/>
                    </a:ext>
                  </a:extLst>
                </a:gridCol>
                <a:gridCol w="889537">
                  <a:extLst>
                    <a:ext uri="{9D8B030D-6E8A-4147-A177-3AD203B41FA5}">
                      <a16:colId xmlns:a16="http://schemas.microsoft.com/office/drawing/2014/main" val="3551244928"/>
                    </a:ext>
                  </a:extLst>
                </a:gridCol>
                <a:gridCol w="889537">
                  <a:extLst>
                    <a:ext uri="{9D8B030D-6E8A-4147-A177-3AD203B41FA5}">
                      <a16:colId xmlns:a16="http://schemas.microsoft.com/office/drawing/2014/main" val="4033299300"/>
                    </a:ext>
                  </a:extLst>
                </a:gridCol>
                <a:gridCol w="826000">
                  <a:extLst>
                    <a:ext uri="{9D8B030D-6E8A-4147-A177-3AD203B41FA5}">
                      <a16:colId xmlns:a16="http://schemas.microsoft.com/office/drawing/2014/main" val="3166318055"/>
                    </a:ext>
                  </a:extLst>
                </a:gridCol>
                <a:gridCol w="905420">
                  <a:extLst>
                    <a:ext uri="{9D8B030D-6E8A-4147-A177-3AD203B41FA5}">
                      <a16:colId xmlns:a16="http://schemas.microsoft.com/office/drawing/2014/main" val="2736129856"/>
                    </a:ext>
                  </a:extLst>
                </a:gridCol>
                <a:gridCol w="826000">
                  <a:extLst>
                    <a:ext uri="{9D8B030D-6E8A-4147-A177-3AD203B41FA5}">
                      <a16:colId xmlns:a16="http://schemas.microsoft.com/office/drawing/2014/main" val="202907610"/>
                    </a:ext>
                  </a:extLst>
                </a:gridCol>
              </a:tblGrid>
              <a:tr h="141557">
                <a:tc gridSpan="2">
                  <a:txBody>
                    <a:bodyPr/>
                    <a:lstStyle/>
                    <a:p>
                      <a:pPr algn="l" fontAlgn="b"/>
                      <a:r>
                        <a:rPr lang="en-US" sz="1000" b="1" i="0" u="none" strike="noStrike">
                          <a:solidFill>
                            <a:srgbClr val="000000"/>
                          </a:solidFill>
                          <a:effectLst/>
                          <a:latin typeface="Calibri" panose="020F0502020204030204" pitchFamily="34" charset="0"/>
                        </a:rPr>
                        <a:t>LONG DURATION</a:t>
                      </a:r>
                    </a:p>
                  </a:txBody>
                  <a:tcPr marL="6821" marR="6821" marT="6821"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gridSpan="2">
                  <a:txBody>
                    <a:bodyPr/>
                    <a:lstStyle/>
                    <a:p>
                      <a:pPr algn="l" fontAlgn="b"/>
                      <a:r>
                        <a:rPr lang="fr-FR" sz="900" b="0" i="0" u="none" strike="noStrike">
                          <a:solidFill>
                            <a:srgbClr val="000000"/>
                          </a:solidFill>
                          <a:effectLst/>
                          <a:latin typeface="Arial" panose="020B0604020202020204" pitchFamily="34" charset="0"/>
                        </a:rPr>
                        <a:t>Danger Zone 6 - 8 Months</a:t>
                      </a:r>
                    </a:p>
                  </a:txBody>
                  <a:tcPr marL="6821" marR="6821" marT="6821"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a:noFill/>
                    </a:lnB>
                  </a:tcPr>
                </a:tc>
                <a:extLst>
                  <a:ext uri="{0D108BD9-81ED-4DB2-BD59-A6C34878D82A}">
                    <a16:rowId xmlns:a16="http://schemas.microsoft.com/office/drawing/2014/main" val="3823481059"/>
                  </a:ext>
                </a:extLst>
              </a:tr>
              <a:tr h="186581">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9 Months</a:t>
                      </a: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343051"/>
                  </a:ext>
                </a:extLst>
              </a:tr>
              <a:tr h="179118">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6821" marR="6821" marT="682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6821" marR="6821" marT="68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156076"/>
                  </a:ext>
                </a:extLst>
              </a:tr>
              <a:tr h="179118">
                <a:tc gridSpan="12">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for 6 of 12 Months</a:t>
                      </a:r>
                    </a:p>
                  </a:txBody>
                  <a:tcPr marL="6821" marR="6821" marT="68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9948746"/>
                  </a:ext>
                </a:extLst>
              </a:tr>
              <a:tr h="268676">
                <a:tc>
                  <a:txBody>
                    <a:bodyPr/>
                    <a:lstStyle/>
                    <a:p>
                      <a:pPr algn="ctr" fontAlgn="b"/>
                      <a:r>
                        <a:rPr lang="en-US" sz="700" b="0" i="0" u="none" strike="noStrike" dirty="0">
                          <a:solidFill>
                            <a:srgbClr val="000000"/>
                          </a:solidFill>
                          <a:effectLst/>
                          <a:latin typeface="Arial" panose="020B0604020202020204" pitchFamily="34" charset="0"/>
                        </a:rPr>
                        <a:t>Amundi Pioneer</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710508"/>
                  </a:ext>
                </a:extLst>
              </a:tr>
              <a:tr h="515617">
                <a:tc>
                  <a:txBody>
                    <a:bodyPr/>
                    <a:lstStyle/>
                    <a:p>
                      <a:pPr algn="ctr" fontAlgn="b"/>
                      <a:r>
                        <a:rPr lang="en-US" sz="700" b="0" i="0" u="none" strike="noStrike" dirty="0">
                          <a:solidFill>
                            <a:srgbClr val="000000"/>
                          </a:solidFill>
                          <a:effectLst/>
                          <a:latin typeface="Arial" panose="020B0604020202020204" pitchFamily="34" charset="0"/>
                        </a:rPr>
                        <a:t> </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Jan 19, Dec, Nov, Oct, Sept, Aug, July, June, May, Apr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Feb, Jan 19, Dec, Nov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Feb, Jan 19, Dec, Nov, Oct, Sept, Aug, July, May, Apr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65070"/>
                  </a:ext>
                </a:extLst>
              </a:tr>
              <a:tr h="179118">
                <a:tc gridSpan="12">
                  <a:txBody>
                    <a:bodyPr/>
                    <a:lstStyle/>
                    <a:p>
                      <a:pPr algn="ctr" fontAlgn="b"/>
                      <a:r>
                        <a:rPr lang="en-US" sz="900" b="0" i="0" u="none" strike="noStrike">
                          <a:solidFill>
                            <a:srgbClr val="000000"/>
                          </a:solidFill>
                          <a:effectLst/>
                          <a:latin typeface="Arial" panose="020B0604020202020204" pitchFamily="34" charset="0"/>
                        </a:rPr>
                        <a:t>(#2) Trailing 3-Year Annualized Net Performance Below Benchmark for 9 out of 12 Months</a:t>
                      </a:r>
                    </a:p>
                  </a:txBody>
                  <a:tcPr marL="6821" marR="6821" marT="68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7733340"/>
                  </a:ext>
                </a:extLst>
              </a:tr>
              <a:tr h="285468">
                <a:tc>
                  <a:txBody>
                    <a:bodyPr/>
                    <a:lstStyle/>
                    <a:p>
                      <a:pPr algn="ctr" fontAlgn="b"/>
                      <a:r>
                        <a:rPr lang="en-US" sz="700" b="0" i="0" u="none" strike="noStrike" dirty="0">
                          <a:solidFill>
                            <a:srgbClr val="000000"/>
                          </a:solidFill>
                          <a:effectLst/>
                          <a:latin typeface="Arial" panose="020B0604020202020204" pitchFamily="34" charset="0"/>
                        </a:rPr>
                        <a:t>Amundi Pioneer</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230367"/>
                  </a:ext>
                </a:extLst>
              </a:tr>
              <a:tr h="491189">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Arial" panose="020B0604020202020204" pitchFamily="34" charset="0"/>
                        </a:rPr>
                        <a:t>Feb, Jan 19, Dec, Nov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Jan 19, Dec, Nov, Oct, June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Nov, June, May, Apr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509613"/>
                  </a:ext>
                </a:extLst>
              </a:tr>
              <a:tr h="179118">
                <a:tc gridSpan="12">
                  <a:txBody>
                    <a:bodyPr/>
                    <a:lstStyle/>
                    <a:p>
                      <a:pPr algn="ctr" fontAlgn="b"/>
                      <a:r>
                        <a:rPr lang="en-US" sz="900" b="0" i="0" u="none" strike="noStrike">
                          <a:solidFill>
                            <a:srgbClr val="000000"/>
                          </a:solidFill>
                          <a:effectLst/>
                          <a:latin typeface="Arial" panose="020B0604020202020204" pitchFamily="34" charset="0"/>
                        </a:rPr>
                        <a:t>(#3) Mgr's (1 &amp; 3 Year) Risk-Adjusted Ranking in Bottom Two for 9 out of 12 Months</a:t>
                      </a:r>
                    </a:p>
                  </a:txBody>
                  <a:tcPr marL="6821" marR="6821" marT="68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769135"/>
                  </a:ext>
                </a:extLst>
              </a:tr>
              <a:tr h="268676">
                <a:tc>
                  <a:txBody>
                    <a:bodyPr/>
                    <a:lstStyle/>
                    <a:p>
                      <a:pPr algn="ctr" fontAlgn="b"/>
                      <a:r>
                        <a:rPr lang="en-US" sz="700" b="0" i="0" u="none" strike="noStrike" dirty="0">
                          <a:solidFill>
                            <a:srgbClr val="000000"/>
                          </a:solidFill>
                          <a:effectLst/>
                          <a:latin typeface="Arial" panose="020B0604020202020204" pitchFamily="34" charset="0"/>
                        </a:rPr>
                        <a:t>Amundi Pioneer</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377236"/>
                  </a:ext>
                </a:extLst>
              </a:tr>
              <a:tr h="534700">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19, Dec, Nov, Oct, July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Feb, Jan 19, Dec, Nov, Oct, Sept, Aug, June, May, Apr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Jan 19, Sept, Aug, July, June, May, Apr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887319"/>
                  </a:ext>
                </a:extLst>
              </a:tr>
              <a:tr h="179118">
                <a:tc gridSpan="12">
                  <a:txBody>
                    <a:bodyPr/>
                    <a:lstStyle/>
                    <a:p>
                      <a:pPr algn="ctr" fontAlgn="b"/>
                      <a:r>
                        <a:rPr lang="en-US" sz="900" b="0" i="0" u="none" strike="noStrike">
                          <a:solidFill>
                            <a:srgbClr val="000000"/>
                          </a:solidFill>
                          <a:effectLst/>
                          <a:latin typeface="Arial" panose="020B0604020202020204" pitchFamily="34" charset="0"/>
                        </a:rPr>
                        <a:t>(#4) Trailing 1-Year Net Performance Below Benchmark &amp; Bottom Quartile (3rd or Lower) of Mandate for 9 out of 12 Months</a:t>
                      </a:r>
                    </a:p>
                  </a:txBody>
                  <a:tcPr marL="6821" marR="6821" marT="68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0310722"/>
                  </a:ext>
                </a:extLst>
              </a:tr>
              <a:tr h="268676">
                <a:tc>
                  <a:txBody>
                    <a:bodyPr/>
                    <a:lstStyle/>
                    <a:p>
                      <a:pPr algn="ctr" fontAlgn="b"/>
                      <a:r>
                        <a:rPr lang="en-US" sz="700" b="0" i="0" u="none" strike="noStrike" dirty="0">
                          <a:solidFill>
                            <a:srgbClr val="000000"/>
                          </a:solidFill>
                          <a:effectLst/>
                          <a:latin typeface="Arial" panose="020B0604020202020204" pitchFamily="34" charset="0"/>
                        </a:rPr>
                        <a:t>Amundi Pioneer</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Prudential</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Wells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695704"/>
                  </a:ext>
                </a:extLst>
              </a:tr>
              <a:tr h="609823">
                <a:tc>
                  <a:txBody>
                    <a:bodyPr/>
                    <a:lstStyle/>
                    <a:p>
                      <a:pPr algn="ctr" fontAlgn="b"/>
                      <a:r>
                        <a:rPr lang="nl-NL" sz="700" b="0" i="0" u="none" strike="noStrike">
                          <a:solidFill>
                            <a:srgbClr val="000000"/>
                          </a:solidFill>
                          <a:effectLst/>
                          <a:latin typeface="Arial" panose="020B0604020202020204" pitchFamily="34" charset="0"/>
                        </a:rPr>
                        <a:t>Jan 19, Dec, Nov 18</a:t>
                      </a:r>
                    </a:p>
                  </a:txBody>
                  <a:tcPr marL="6821" marR="6821" marT="68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Nov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Jan 19, Dec, Nov, Oct, June 18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Arial" panose="020B0604020202020204" pitchFamily="34" charset="0"/>
                        </a:rPr>
                        <a:t>Feb, Jan 19, Dec, Nov 18</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19</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6821" marR="6821" marT="6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700" b="0" i="0" u="none" strike="noStrike" dirty="0">
                          <a:solidFill>
                            <a:srgbClr val="000000"/>
                          </a:solidFill>
                          <a:effectLst/>
                          <a:latin typeface="Arial" panose="020B0604020202020204" pitchFamily="34" charset="0"/>
                        </a:rPr>
                        <a:t>Jan 19, Dec, Nov 18</a:t>
                      </a:r>
                    </a:p>
                  </a:txBody>
                  <a:tcPr marL="6821" marR="6821" marT="68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292145"/>
                  </a:ext>
                </a:extLst>
              </a:tr>
            </a:tbl>
          </a:graphicData>
        </a:graphic>
      </p:graphicFrame>
      <p:sp>
        <p:nvSpPr>
          <p:cNvPr id="4" name="Slide Number Placeholder 3">
            <a:extLst>
              <a:ext uri="{FF2B5EF4-FFF2-40B4-BE49-F238E27FC236}">
                <a16:creationId xmlns:a16="http://schemas.microsoft.com/office/drawing/2014/main" id="{92ABCD20-0460-4A17-ACDC-272E771E3D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13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0E6C-2A3F-4CC8-AE9B-D6BA627AE050}"/>
              </a:ext>
            </a:extLst>
          </p:cNvPr>
          <p:cNvSpPr>
            <a:spLocks noGrp="1"/>
          </p:cNvSpPr>
          <p:nvPr>
            <p:ph type="title"/>
          </p:nvPr>
        </p:nvSpPr>
        <p:spPr>
          <a:xfrm>
            <a:off x="838200" y="685166"/>
            <a:ext cx="10515600" cy="939354"/>
          </a:xfrm>
        </p:spPr>
        <p:txBody>
          <a:bodyPr/>
          <a:lstStyle/>
          <a:p>
            <a:r>
              <a:rPr lang="en-US" b="1" dirty="0"/>
              <a:t>Watch List Update – Long Duration </a:t>
            </a:r>
            <a:endParaRPr lang="en-US" dirty="0"/>
          </a:p>
        </p:txBody>
      </p:sp>
      <p:graphicFrame>
        <p:nvGraphicFramePr>
          <p:cNvPr id="10" name="Content Placeholder 9">
            <a:extLst>
              <a:ext uri="{FF2B5EF4-FFF2-40B4-BE49-F238E27FC236}">
                <a16:creationId xmlns:a16="http://schemas.microsoft.com/office/drawing/2014/main" id="{F276EDAC-4B09-42A9-A6D6-FB20AB122FA5}"/>
              </a:ext>
            </a:extLst>
          </p:cNvPr>
          <p:cNvGraphicFramePr>
            <a:graphicFrameLocks noGrp="1"/>
          </p:cNvGraphicFramePr>
          <p:nvPr>
            <p:ph idx="1"/>
            <p:extLst/>
          </p:nvPr>
        </p:nvGraphicFramePr>
        <p:xfrm>
          <a:off x="1235413" y="1819072"/>
          <a:ext cx="9610928" cy="4075889"/>
        </p:xfrm>
        <a:graphic>
          <a:graphicData uri="http://schemas.openxmlformats.org/drawingml/2006/table">
            <a:tbl>
              <a:tblPr/>
              <a:tblGrid>
                <a:gridCol w="1622624">
                  <a:extLst>
                    <a:ext uri="{9D8B030D-6E8A-4147-A177-3AD203B41FA5}">
                      <a16:colId xmlns:a16="http://schemas.microsoft.com/office/drawing/2014/main" val="2071640911"/>
                    </a:ext>
                  </a:extLst>
                </a:gridCol>
                <a:gridCol w="665692">
                  <a:extLst>
                    <a:ext uri="{9D8B030D-6E8A-4147-A177-3AD203B41FA5}">
                      <a16:colId xmlns:a16="http://schemas.microsoft.com/office/drawing/2014/main" val="349514900"/>
                    </a:ext>
                  </a:extLst>
                </a:gridCol>
                <a:gridCol w="665692">
                  <a:extLst>
                    <a:ext uri="{9D8B030D-6E8A-4147-A177-3AD203B41FA5}">
                      <a16:colId xmlns:a16="http://schemas.microsoft.com/office/drawing/2014/main" val="1925121196"/>
                    </a:ext>
                  </a:extLst>
                </a:gridCol>
                <a:gridCol w="665692">
                  <a:extLst>
                    <a:ext uri="{9D8B030D-6E8A-4147-A177-3AD203B41FA5}">
                      <a16:colId xmlns:a16="http://schemas.microsoft.com/office/drawing/2014/main" val="3501259205"/>
                    </a:ext>
                  </a:extLst>
                </a:gridCol>
                <a:gridCol w="665692">
                  <a:extLst>
                    <a:ext uri="{9D8B030D-6E8A-4147-A177-3AD203B41FA5}">
                      <a16:colId xmlns:a16="http://schemas.microsoft.com/office/drawing/2014/main" val="3284803162"/>
                    </a:ext>
                  </a:extLst>
                </a:gridCol>
                <a:gridCol w="665692">
                  <a:extLst>
                    <a:ext uri="{9D8B030D-6E8A-4147-A177-3AD203B41FA5}">
                      <a16:colId xmlns:a16="http://schemas.microsoft.com/office/drawing/2014/main" val="4279588622"/>
                    </a:ext>
                  </a:extLst>
                </a:gridCol>
                <a:gridCol w="665692">
                  <a:extLst>
                    <a:ext uri="{9D8B030D-6E8A-4147-A177-3AD203B41FA5}">
                      <a16:colId xmlns:a16="http://schemas.microsoft.com/office/drawing/2014/main" val="3582257027"/>
                    </a:ext>
                  </a:extLst>
                </a:gridCol>
                <a:gridCol w="665692">
                  <a:extLst>
                    <a:ext uri="{9D8B030D-6E8A-4147-A177-3AD203B41FA5}">
                      <a16:colId xmlns:a16="http://schemas.microsoft.com/office/drawing/2014/main" val="213851817"/>
                    </a:ext>
                  </a:extLst>
                </a:gridCol>
                <a:gridCol w="665692">
                  <a:extLst>
                    <a:ext uri="{9D8B030D-6E8A-4147-A177-3AD203B41FA5}">
                      <a16:colId xmlns:a16="http://schemas.microsoft.com/office/drawing/2014/main" val="4245253825"/>
                    </a:ext>
                  </a:extLst>
                </a:gridCol>
                <a:gridCol w="665692">
                  <a:extLst>
                    <a:ext uri="{9D8B030D-6E8A-4147-A177-3AD203B41FA5}">
                      <a16:colId xmlns:a16="http://schemas.microsoft.com/office/drawing/2014/main" val="1739233644"/>
                    </a:ext>
                  </a:extLst>
                </a:gridCol>
                <a:gridCol w="665692">
                  <a:extLst>
                    <a:ext uri="{9D8B030D-6E8A-4147-A177-3AD203B41FA5}">
                      <a16:colId xmlns:a16="http://schemas.microsoft.com/office/drawing/2014/main" val="3510757049"/>
                    </a:ext>
                  </a:extLst>
                </a:gridCol>
                <a:gridCol w="665692">
                  <a:extLst>
                    <a:ext uri="{9D8B030D-6E8A-4147-A177-3AD203B41FA5}">
                      <a16:colId xmlns:a16="http://schemas.microsoft.com/office/drawing/2014/main" val="982698322"/>
                    </a:ext>
                  </a:extLst>
                </a:gridCol>
                <a:gridCol w="665692">
                  <a:extLst>
                    <a:ext uri="{9D8B030D-6E8A-4147-A177-3AD203B41FA5}">
                      <a16:colId xmlns:a16="http://schemas.microsoft.com/office/drawing/2014/main" val="3688278427"/>
                    </a:ext>
                  </a:extLst>
                </a:gridCol>
              </a:tblGrid>
              <a:tr h="383484">
                <a:tc>
                  <a:txBody>
                    <a:bodyPr/>
                    <a:lstStyle/>
                    <a:p>
                      <a:pPr algn="l" fontAlgn="b"/>
                      <a:r>
                        <a:rPr lang="en-US" sz="1400" b="1" i="0" u="none" strike="noStrike" dirty="0">
                          <a:solidFill>
                            <a:srgbClr val="000000"/>
                          </a:solidFill>
                          <a:effectLst/>
                          <a:latin typeface="Calibri" panose="020F0502020204030204" pitchFamily="34" charset="0"/>
                        </a:rPr>
                        <a:t>Insight Investment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a:solidFill>
                            <a:srgbClr val="000000"/>
                          </a:solidFill>
                          <a:effectLst/>
                          <a:latin typeface="Calibri" panose="020F0502020204030204" pitchFamily="34" charset="0"/>
                        </a:rPr>
                        <a:t>Mar-19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Apr-19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May-19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Jun-19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Jul-19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Aug-19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Sep-19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Oct-19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Nov-19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Dec-19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Jan-20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Feb-20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677902"/>
                  </a:ext>
                </a:extLst>
              </a:tr>
              <a:tr h="525921">
                <a:tc>
                  <a:txBody>
                    <a:bodyPr/>
                    <a:lstStyle/>
                    <a:p>
                      <a:pPr algn="l" fontAlgn="b"/>
                      <a:r>
                        <a:rPr lang="en-US" sz="1400" b="1" i="0" u="none" strike="noStrike">
                          <a:solidFill>
                            <a:srgbClr val="000000"/>
                          </a:solidFill>
                          <a:effectLst/>
                          <a:latin typeface="Calibri" panose="020F0502020204030204" pitchFamily="34" charset="0"/>
                        </a:rPr>
                        <a:t>3 Month Outperformance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353733"/>
                  </a:ext>
                </a:extLst>
              </a:tr>
              <a:tr h="525921">
                <a:tc>
                  <a:txBody>
                    <a:bodyPr/>
                    <a:lstStyle/>
                    <a:p>
                      <a:pPr algn="l" fontAlgn="b"/>
                      <a:r>
                        <a:rPr lang="en-US" sz="1400" b="1" i="0" u="none" strike="noStrike">
                          <a:solidFill>
                            <a:srgbClr val="000000"/>
                          </a:solidFill>
                          <a:effectLst/>
                          <a:latin typeface="Calibri" panose="020F0502020204030204" pitchFamily="34" charset="0"/>
                        </a:rPr>
                        <a:t>Monthly Outperformance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926804"/>
                  </a:ext>
                </a:extLst>
              </a:tr>
              <a:tr h="1051842">
                <a:tc>
                  <a:txBody>
                    <a:bodyPr/>
                    <a:lstStyle/>
                    <a:p>
                      <a:pPr algn="l" fontAlgn="b"/>
                      <a:r>
                        <a:rPr lang="en-US" sz="1400" b="1" i="0" u="none" strike="noStrike">
                          <a:solidFill>
                            <a:srgbClr val="000000"/>
                          </a:solidFill>
                          <a:effectLst/>
                          <a:latin typeface="Calibri" panose="020F0502020204030204" pitchFamily="34" charset="0"/>
                        </a:rPr>
                        <a:t>Cumulative Performance (Linked) from Watch List Inception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effectLst/>
                          <a:latin typeface="Calibri" panose="020F0502020204030204" pitchFamily="34" charset="0"/>
                        </a:rPr>
                        <a:t>-0.06%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669450"/>
                  </a:ext>
                </a:extLst>
              </a:tr>
              <a:tr h="262961">
                <a:tc>
                  <a:txBody>
                    <a:bodyPr/>
                    <a:lstStyle/>
                    <a:p>
                      <a:pPr algn="l" fontAlgn="b"/>
                      <a:r>
                        <a:rPr lang="en-US" sz="1400" b="1" i="0" u="none" strike="noStrike">
                          <a:solidFill>
                            <a:srgbClr val="000000"/>
                          </a:solidFill>
                          <a:effectLst/>
                          <a:latin typeface="Calibri" panose="020F0502020204030204" pitchFamily="34" charset="0"/>
                        </a:rPr>
                        <a:t>1 Month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71117"/>
                  </a:ext>
                </a:extLst>
              </a:tr>
              <a:tr h="525921">
                <a:tc>
                  <a:txBody>
                    <a:bodyPr/>
                    <a:lstStyle/>
                    <a:p>
                      <a:pPr algn="l" fontAlgn="b"/>
                      <a:r>
                        <a:rPr lang="en-US" sz="1400" b="1" i="0" u="none" strike="noStrike">
                          <a:solidFill>
                            <a:srgbClr val="000000"/>
                          </a:solidFill>
                          <a:effectLst/>
                          <a:latin typeface="Calibri" panose="020F0502020204030204" pitchFamily="34" charset="0"/>
                        </a:rPr>
                        <a:t>Rolling 3 Month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953366"/>
                  </a:ext>
                </a:extLst>
              </a:tr>
              <a:tr h="273917">
                <a:tc>
                  <a:txBody>
                    <a:bodyPr/>
                    <a:lstStyle/>
                    <a:p>
                      <a:pPr algn="l" fontAlgn="b"/>
                      <a:r>
                        <a:rPr lang="en-US" sz="1400" b="1" i="0" u="none" strike="noStrike">
                          <a:solidFill>
                            <a:srgbClr val="000000"/>
                          </a:solidFill>
                          <a:effectLst/>
                          <a:latin typeface="Calibri" panose="020F0502020204030204" pitchFamily="34" charset="0"/>
                        </a:rPr>
                        <a:t>1 Year Return Rank</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033626"/>
                  </a:ext>
                </a:extLst>
              </a:tr>
              <a:tr h="262961">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6948300"/>
                  </a:ext>
                </a:extLst>
              </a:tr>
              <a:tr h="262961">
                <a:tc gridSpan="6">
                  <a:txBody>
                    <a:bodyPr/>
                    <a:lstStyle/>
                    <a:p>
                      <a:pPr algn="l" fontAlgn="b"/>
                      <a:r>
                        <a:rPr lang="en-US" sz="1200" b="0" i="0" u="none" strike="noStrike" dirty="0">
                          <a:solidFill>
                            <a:srgbClr val="000000"/>
                          </a:solidFill>
                          <a:effectLst/>
                          <a:latin typeface="Calibri" panose="020F0502020204030204" pitchFamily="34" charset="0"/>
                        </a:rPr>
                        <a:t>As of February 25, 2019, the Long Duration Program consists of 12 managers.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811627383"/>
                  </a:ext>
                </a:extLst>
              </a:tr>
            </a:tbl>
          </a:graphicData>
        </a:graphic>
      </p:graphicFrame>
      <p:sp>
        <p:nvSpPr>
          <p:cNvPr id="4" name="Slide Number Placeholder 3">
            <a:extLst>
              <a:ext uri="{FF2B5EF4-FFF2-40B4-BE49-F238E27FC236}">
                <a16:creationId xmlns:a16="http://schemas.microsoft.com/office/drawing/2014/main" id="{64FABD38-C4C7-4D27-BB48-F863FEEA8A5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882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2CFE-B312-4CF0-B2A2-34472ABE27AB}"/>
              </a:ext>
            </a:extLst>
          </p:cNvPr>
          <p:cNvSpPr>
            <a:spLocks noGrp="1"/>
          </p:cNvSpPr>
          <p:nvPr>
            <p:ph type="title"/>
          </p:nvPr>
        </p:nvSpPr>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2E4961E4-A9D3-43DD-8E52-A4CD168FA4A0}"/>
              </a:ext>
            </a:extLst>
          </p:cNvPr>
          <p:cNvSpPr>
            <a:spLocks noGrp="1"/>
          </p:cNvSpPr>
          <p:nvPr>
            <p:ph idx="1"/>
          </p:nvPr>
        </p:nvSpPr>
        <p:spPr/>
        <p:txBody>
          <a:bodyPr/>
          <a:lstStyle/>
          <a:p>
            <a:r>
              <a:rPr lang="en-US" dirty="0"/>
              <a:t>Terminated Smith Graham and Macquarie in February 2019</a:t>
            </a:r>
          </a:p>
          <a:p>
            <a:pPr marL="0" indent="0">
              <a:buNone/>
            </a:pPr>
            <a:endParaRPr lang="en-US" dirty="0"/>
          </a:p>
          <a:p>
            <a:r>
              <a:rPr lang="en-US" dirty="0"/>
              <a:t>Placed Insight Investment on Watch List &amp; reduced assets by $50 MM</a:t>
            </a:r>
          </a:p>
          <a:p>
            <a:pPr marL="0" indent="0">
              <a:buNone/>
            </a:pPr>
            <a:endParaRPr lang="en-US" dirty="0"/>
          </a:p>
          <a:p>
            <a:r>
              <a:rPr lang="en-US" dirty="0"/>
              <a:t>Reallocated assets totaling $391.5 Million to Sterling, </a:t>
            </a:r>
          </a:p>
          <a:p>
            <a:pPr marL="0" indent="0">
              <a:buNone/>
            </a:pPr>
            <a:r>
              <a:rPr lang="en-US" dirty="0"/>
              <a:t>   Galliard, Manulife &amp; Wells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E46200-9226-457B-ADB7-9A7A7BAFD1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990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Compliance Overview</a:t>
            </a:r>
          </a:p>
        </p:txBody>
      </p:sp>
      <p:sp>
        <p:nvSpPr>
          <p:cNvPr id="3" name="Subtitle 2"/>
          <p:cNvSpPr>
            <a:spLocks noGrp="1"/>
          </p:cNvSpPr>
          <p:nvPr>
            <p:ph type="subTitle" idx="1"/>
          </p:nvPr>
        </p:nvSpPr>
        <p:spPr/>
        <p:txBody>
          <a:bodyPr>
            <a:normAutofit/>
          </a:bodyPr>
          <a:lstStyle/>
          <a:p>
            <a:r>
              <a:rPr lang="en-US" sz="2000" b="1" dirty="0"/>
              <a:t>(December 2018 – April 2019) </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2298F8C1-CC5C-4C78-9D5F-65BF795B6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759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Compliance Enhancements</a:t>
            </a:r>
          </a:p>
        </p:txBody>
      </p:sp>
      <p:sp>
        <p:nvSpPr>
          <p:cNvPr id="3" name="Content Placeholder 2"/>
          <p:cNvSpPr>
            <a:spLocks noGrp="1"/>
          </p:cNvSpPr>
          <p:nvPr>
            <p:ph idx="1"/>
          </p:nvPr>
        </p:nvSpPr>
        <p:spPr/>
        <p:txBody>
          <a:bodyPr/>
          <a:lstStyle/>
          <a:p>
            <a:pPr marL="914400" lvl="1" indent="-457200">
              <a:lnSpc>
                <a:spcPct val="100000"/>
              </a:lnSpc>
              <a:spcBef>
                <a:spcPts val="0"/>
              </a:spcBef>
              <a:defRPr/>
            </a:pPr>
            <a:r>
              <a:rPr lang="en-US" sz="3200" dirty="0"/>
              <a:t>Identified and resolved minor gaps</a:t>
            </a:r>
          </a:p>
          <a:p>
            <a:pPr marL="914400" lvl="1" indent="-457200">
              <a:lnSpc>
                <a:spcPct val="100000"/>
              </a:lnSpc>
              <a:spcBef>
                <a:spcPts val="0"/>
              </a:spcBef>
              <a:defRPr/>
            </a:pPr>
            <a:r>
              <a:rPr lang="en-US" sz="3200" dirty="0"/>
              <a:t>Updated daily/monthly procedures</a:t>
            </a:r>
          </a:p>
          <a:p>
            <a:pPr marL="914400" lvl="1" indent="-457200">
              <a:lnSpc>
                <a:spcPct val="100000"/>
              </a:lnSpc>
              <a:spcBef>
                <a:spcPts val="0"/>
              </a:spcBef>
              <a:defRPr/>
            </a:pPr>
            <a:r>
              <a:rPr lang="en-US" sz="3200" dirty="0"/>
              <a:t>Created new and more efficient compliance monitoring reports</a:t>
            </a:r>
          </a:p>
          <a:p>
            <a:pPr marL="914400" lvl="1" indent="-457200">
              <a:lnSpc>
                <a:spcPct val="100000"/>
              </a:lnSpc>
              <a:spcBef>
                <a:spcPts val="0"/>
              </a:spcBef>
              <a:defRPr/>
            </a:pPr>
            <a:r>
              <a:rPr lang="en-US" sz="3200" dirty="0"/>
              <a:t>Made minor adjustments to the Investment Policy</a:t>
            </a:r>
          </a:p>
          <a:p>
            <a:pPr marL="914400" lvl="1" indent="-457200">
              <a:lnSpc>
                <a:spcPct val="100000"/>
              </a:lnSpc>
              <a:spcBef>
                <a:spcPts val="0"/>
              </a:spcBef>
              <a:defRPr/>
            </a:pPr>
            <a:r>
              <a:rPr lang="en-US" sz="3200" dirty="0"/>
              <a:t>Integrated compliance into the monthly Investment Work Group meetings</a:t>
            </a:r>
          </a:p>
          <a:p>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064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891017"/>
            <a:ext cx="8686800" cy="632984"/>
          </a:xfrm>
        </p:spPr>
        <p:txBody>
          <a:bodyPr>
            <a:normAutofit fontScale="90000"/>
          </a:bodyPr>
          <a:lstStyle/>
          <a:p>
            <a:r>
              <a:rPr lang="en-US" sz="4000" b="1" dirty="0">
                <a:cs typeface="Times New Roman" pitchFamily="18" charset="0"/>
              </a:rPr>
              <a:t>Liquidity Portfolio </a:t>
            </a:r>
            <a:br>
              <a:rPr lang="en-US" sz="4000" b="1" dirty="0">
                <a:cs typeface="Times New Roman" pitchFamily="18" charset="0"/>
              </a:rPr>
            </a:br>
            <a:r>
              <a:rPr lang="en-US" sz="2200" b="1" dirty="0">
                <a:cs typeface="Times New Roman" pitchFamily="18" charset="0"/>
              </a:rPr>
              <a:t>Invests primarily in the 0 to 3 month area of the yield curve.</a:t>
            </a:r>
            <a:br>
              <a:rPr lang="en-US" sz="2200" b="1" dirty="0">
                <a:solidFill>
                  <a:srgbClr val="000000"/>
                </a:solidFill>
                <a:cs typeface="Times New Roman" pitchFamily="18" charset="0"/>
              </a:rPr>
            </a:br>
            <a:endParaRPr lang="en-US" sz="2200" b="1" dirty="0">
              <a:cs typeface="Times New Roman" pitchFamily="18" charset="0"/>
            </a:endParaRPr>
          </a:p>
        </p:txBody>
      </p:sp>
      <p:sp>
        <p:nvSpPr>
          <p:cNvPr id="21" name="TextBox 20"/>
          <p:cNvSpPr txBox="1"/>
          <p:nvPr/>
        </p:nvSpPr>
        <p:spPr>
          <a:xfrm>
            <a:off x="2342515" y="7463007"/>
            <a:ext cx="4740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aphicFrame>
        <p:nvGraphicFramePr>
          <p:cNvPr id="22" name="Table 21"/>
          <p:cNvGraphicFramePr>
            <a:graphicFrameLocks noGrp="1"/>
          </p:cNvGraphicFramePr>
          <p:nvPr>
            <p:extLst/>
          </p:nvPr>
        </p:nvGraphicFramePr>
        <p:xfrm>
          <a:off x="1106903" y="3882371"/>
          <a:ext cx="10127129" cy="365760"/>
        </p:xfrm>
        <a:graphic>
          <a:graphicData uri="http://schemas.openxmlformats.org/drawingml/2006/table">
            <a:tbl>
              <a:tblPr firstRow="1" bandRow="1">
                <a:tableStyleId>{5C22544A-7EE6-4342-B048-85BDC9FD1C3A}</a:tableStyleId>
              </a:tblPr>
              <a:tblGrid>
                <a:gridCol w="10127129">
                  <a:extLst>
                    <a:ext uri="{9D8B030D-6E8A-4147-A177-3AD203B41FA5}">
                      <a16:colId xmlns:a16="http://schemas.microsoft.com/office/drawing/2014/main" val="20000"/>
                    </a:ext>
                  </a:extLst>
                </a:gridCol>
              </a:tblGrid>
              <a:tr h="288185">
                <a:tc>
                  <a:txBody>
                    <a:bodyPr/>
                    <a:lstStyle/>
                    <a:p>
                      <a:pPr algn="ctr"/>
                      <a:r>
                        <a:rPr lang="en-US" sz="1800" dirty="0">
                          <a:solidFill>
                            <a:schemeClr val="bg1"/>
                          </a:solidFill>
                          <a:latin typeface="+mn-lt"/>
                          <a:cs typeface="Times New Roman" pitchFamily="18" charset="0"/>
                        </a:rPr>
                        <a:t>Investments</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nvPr>
        </p:nvGraphicFramePr>
        <p:xfrm>
          <a:off x="6311900" y="1524000"/>
          <a:ext cx="4940300" cy="370840"/>
        </p:xfrm>
        <a:graphic>
          <a:graphicData uri="http://schemas.openxmlformats.org/drawingml/2006/table">
            <a:tbl>
              <a:tblPr firstRow="1" bandRow="1">
                <a:tableStyleId>{5C22544A-7EE6-4342-B048-85BDC9FD1C3A}</a:tableStyleId>
              </a:tblPr>
              <a:tblGrid>
                <a:gridCol w="4940300">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 Maturity</a:t>
                      </a:r>
                      <a:r>
                        <a:rPr lang="en-US" sz="1800" baseline="0" dirty="0">
                          <a:solidFill>
                            <a:schemeClr val="bg1"/>
                          </a:solidFill>
                          <a:latin typeface="+mn-lt"/>
                          <a:cs typeface="Times New Roman" pitchFamily="18" charset="0"/>
                        </a:rPr>
                        <a:t> Schedule   (1 Year Max)</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1106905" y="1524000"/>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4" y="1894840"/>
            <a:ext cx="422709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$3,693,923,015.40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Ave. Years to Maturity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(1 year max)		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highlight>
                  <a:srgbClr val="FFFF00"/>
                </a:highlight>
                <a:uLnTx/>
                <a:uFillTx/>
                <a:latin typeface="Calibri" panose="020F0502020204030204"/>
                <a:ea typeface="+mn-ea"/>
                <a:cs typeface="Times New Roman" pitchFamily="18" charset="0"/>
              </a:rPr>
              <a:t>		   </a:t>
            </a:r>
          </a:p>
        </p:txBody>
      </p:sp>
      <p:graphicFrame>
        <p:nvGraphicFramePr>
          <p:cNvPr id="8" name="Chart 7">
            <a:extLst>
              <a:ext uri="{FF2B5EF4-FFF2-40B4-BE49-F238E27FC236}">
                <a16:creationId xmlns:a16="http://schemas.microsoft.com/office/drawing/2014/main" id="{BBD41EFA-B811-4025-B83F-0EFE6914A6B7}"/>
              </a:ext>
            </a:extLst>
          </p:cNvPr>
          <p:cNvGraphicFramePr/>
          <p:nvPr>
            <p:extLst>
              <p:ext uri="{D42A27DB-BD31-4B8C-83A1-F6EECF244321}">
                <p14:modId xmlns:p14="http://schemas.microsoft.com/office/powerpoint/2010/main" val="2745647576"/>
              </p:ext>
            </p:extLst>
          </p:nvPr>
        </p:nvGraphicFramePr>
        <p:xfrm>
          <a:off x="1054561" y="4248131"/>
          <a:ext cx="10127129" cy="1987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E7B0F9C-B2BF-4166-9A74-2C9994EAE3C0}"/>
              </a:ext>
            </a:extLst>
          </p:cNvPr>
          <p:cNvGraphicFramePr/>
          <p:nvPr>
            <p:extLst/>
          </p:nvPr>
        </p:nvGraphicFramePr>
        <p:xfrm>
          <a:off x="6400800" y="1894841"/>
          <a:ext cx="4833232" cy="1987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269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515854"/>
            <a:ext cx="8077200" cy="1017581"/>
          </a:xfrm>
        </p:spPr>
        <p:txBody>
          <a:bodyPr/>
          <a:lstStyle/>
          <a:p>
            <a:pPr algn="ctr" eaLnBrk="1" hangingPunct="1"/>
            <a:r>
              <a:rPr lang="en-US" b="1" dirty="0">
                <a:solidFill>
                  <a:schemeClr val="tx1"/>
                </a:solidFill>
                <a:latin typeface="+mn-lt"/>
              </a:rPr>
              <a:t>Investment Pool Balance</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1981203" y="1600201"/>
          <a:ext cx="8069579" cy="3992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300-000006000000}"/>
              </a:ext>
            </a:extLst>
          </p:cNvPr>
          <p:cNvGraphicFramePr>
            <a:graphicFrameLocks/>
          </p:cNvGraphicFramePr>
          <p:nvPr>
            <p:extLst/>
          </p:nvPr>
        </p:nvGraphicFramePr>
        <p:xfrm>
          <a:off x="1672593" y="1432560"/>
          <a:ext cx="8846819" cy="399288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D5F1BB76-A24C-40CD-BBED-5670C0614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00000000-0008-0000-0300-000006000000}"/>
              </a:ext>
            </a:extLst>
          </p:cNvPr>
          <p:cNvGraphicFramePr>
            <a:graphicFrameLocks/>
          </p:cNvGraphicFramePr>
          <p:nvPr/>
        </p:nvGraphicFramePr>
        <p:xfrm>
          <a:off x="878774" y="1352550"/>
          <a:ext cx="10497787" cy="4691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9378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1300605"/>
            <a:ext cx="8686800" cy="223395"/>
          </a:xfrm>
        </p:spPr>
        <p:txBody>
          <a:bodyPr>
            <a:normAutofit fontScale="90000"/>
          </a:bodyPr>
          <a:lstStyle/>
          <a:p>
            <a:r>
              <a:rPr lang="en-US" sz="4000" b="1" dirty="0">
                <a:cs typeface="Times New Roman" pitchFamily="18" charset="0"/>
              </a:rPr>
              <a:t>Ultra Short Duration Portfolio </a:t>
            </a:r>
            <a:br>
              <a:rPr lang="en-US" sz="4000" b="1" dirty="0">
                <a:cs typeface="Times New Roman" pitchFamily="18" charset="0"/>
              </a:rPr>
            </a:br>
            <a:r>
              <a:rPr lang="en-US" sz="2200" b="1" dirty="0">
                <a:cs typeface="Times New Roman" pitchFamily="18" charset="0"/>
              </a:rPr>
              <a:t>Invests primarily in the 6 to 18 month area of the yield curve.</a:t>
            </a:r>
            <a:br>
              <a:rPr lang="en-US" sz="4000" b="1" dirty="0">
                <a:solidFill>
                  <a:srgbClr val="000000"/>
                </a:solidFill>
                <a:cs typeface="Times New Roman" pitchFamily="18" charset="0"/>
              </a:rPr>
            </a:br>
            <a:r>
              <a:rPr lang="en-US" sz="4000" b="1" dirty="0">
                <a:cs typeface="Times New Roman" pitchFamily="18" charset="0"/>
              </a:rPr>
              <a:t>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2" name="Table 21"/>
          <p:cNvGraphicFramePr>
            <a:graphicFrameLocks noGrp="1"/>
          </p:cNvGraphicFramePr>
          <p:nvPr>
            <p:extLst/>
          </p:nvPr>
        </p:nvGraphicFramePr>
        <p:xfrm>
          <a:off x="5902036" y="1549134"/>
          <a:ext cx="5477164" cy="370840"/>
        </p:xfrm>
        <a:graphic>
          <a:graphicData uri="http://schemas.openxmlformats.org/drawingml/2006/table">
            <a:tbl>
              <a:tblPr firstRow="1" bandRow="1">
                <a:tableStyleId>{5C22544A-7EE6-4342-B048-85BDC9FD1C3A}</a:tableStyleId>
              </a:tblPr>
              <a:tblGrid>
                <a:gridCol w="5477164">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Maturity Schedule </a:t>
                      </a:r>
                    </a:p>
                  </a:txBody>
                  <a:tcPr/>
                </a:tc>
                <a:extLst>
                  <a:ext uri="{0D108BD9-81ED-4DB2-BD59-A6C34878D82A}">
                    <a16:rowId xmlns:a16="http://schemas.microsoft.com/office/drawing/2014/main" val="10000"/>
                  </a:ext>
                </a:extLst>
              </a:tr>
            </a:tbl>
          </a:graphicData>
        </a:graphic>
      </p:graphicFrame>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nvPr>
        </p:nvGraphicFramePr>
        <p:xfrm>
          <a:off x="1106903" y="1549134"/>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2" y="1875590"/>
            <a:ext cx="4227096" cy="1438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$5,423,661,100.68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(1.2 years Max.)	0.93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13" name="Content Placeholder 6">
            <a:extLst>
              <a:ext uri="{FF2B5EF4-FFF2-40B4-BE49-F238E27FC236}">
                <a16:creationId xmlns:a16="http://schemas.microsoft.com/office/drawing/2014/main" id="{BC5B5D42-13E6-468F-88D2-D6834D6AB147}"/>
              </a:ext>
            </a:extLst>
          </p:cNvPr>
          <p:cNvGraphicFramePr>
            <a:graphicFrameLocks noGrp="1"/>
          </p:cNvGraphicFramePr>
          <p:nvPr>
            <p:ph idx="1"/>
            <p:extLst>
              <p:ext uri="{D42A27DB-BD31-4B8C-83A1-F6EECF244321}">
                <p14:modId xmlns:p14="http://schemas.microsoft.com/office/powerpoint/2010/main" val="1019258244"/>
              </p:ext>
            </p:extLst>
          </p:nvPr>
        </p:nvGraphicFramePr>
        <p:xfrm>
          <a:off x="676319" y="4259082"/>
          <a:ext cx="10451433" cy="19178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0180B92-8C14-4A46-8E18-D8B4AA4FAE55}"/>
              </a:ext>
            </a:extLst>
          </p:cNvPr>
          <p:cNvSpPr txBox="1"/>
          <p:nvPr/>
        </p:nvSpPr>
        <p:spPr>
          <a:xfrm>
            <a:off x="1106903" y="3891526"/>
            <a:ext cx="10451434"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Sector Allocation</a:t>
            </a:r>
          </a:p>
        </p:txBody>
      </p:sp>
      <p:graphicFrame>
        <p:nvGraphicFramePr>
          <p:cNvPr id="6" name="Chart 5">
            <a:extLst>
              <a:ext uri="{FF2B5EF4-FFF2-40B4-BE49-F238E27FC236}">
                <a16:creationId xmlns:a16="http://schemas.microsoft.com/office/drawing/2014/main" id="{4B954C07-765C-4F87-A4BC-DCA7C97FFF50}"/>
              </a:ext>
            </a:extLst>
          </p:cNvPr>
          <p:cNvGraphicFramePr/>
          <p:nvPr>
            <p:extLst/>
          </p:nvPr>
        </p:nvGraphicFramePr>
        <p:xfrm>
          <a:off x="5754255" y="1919975"/>
          <a:ext cx="5804081" cy="1848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5070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1279855"/>
            <a:ext cx="8686800" cy="244146"/>
          </a:xfrm>
        </p:spPr>
        <p:txBody>
          <a:bodyPr>
            <a:normAutofit fontScale="90000"/>
          </a:bodyPr>
          <a:lstStyle/>
          <a:p>
            <a:r>
              <a:rPr lang="en-US" sz="4000" b="1" dirty="0">
                <a:cs typeface="Times New Roman" pitchFamily="18" charset="0"/>
              </a:rPr>
              <a:t>Short Duration Portfolio </a:t>
            </a:r>
            <a:br>
              <a:rPr lang="en-US" sz="4000" b="1" dirty="0">
                <a:cs typeface="Times New Roman" pitchFamily="18" charset="0"/>
              </a:rPr>
            </a:br>
            <a:r>
              <a:rPr lang="en-US" sz="2200" b="1" dirty="0">
                <a:cs typeface="Times New Roman" pitchFamily="18" charset="0"/>
              </a:rPr>
              <a:t>Invests primarily in the 1 to 3 year portion of the yield curve.</a:t>
            </a:r>
            <a:br>
              <a:rPr lang="en-US" sz="4000" b="1" dirty="0">
                <a:solidFill>
                  <a:srgbClr val="000000"/>
                </a:solidFill>
                <a:cs typeface="Times New Roman" pitchFamily="18" charset="0"/>
              </a:rPr>
            </a:br>
            <a:r>
              <a:rPr lang="en-US" sz="4000" b="1" dirty="0">
                <a:cs typeface="Times New Roman" pitchFamily="18" charset="0"/>
              </a:rPr>
              <a:t>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2" name="Table 21"/>
          <p:cNvGraphicFramePr>
            <a:graphicFrameLocks noGrp="1"/>
          </p:cNvGraphicFramePr>
          <p:nvPr>
            <p:extLst/>
          </p:nvPr>
        </p:nvGraphicFramePr>
        <p:xfrm>
          <a:off x="6286500" y="1549134"/>
          <a:ext cx="5181600" cy="37084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Maturity Schedule</a:t>
                      </a:r>
                    </a:p>
                  </a:txBody>
                  <a:tcPr/>
                </a:tc>
                <a:extLst>
                  <a:ext uri="{0D108BD9-81ED-4DB2-BD59-A6C34878D82A}">
                    <a16:rowId xmlns:a16="http://schemas.microsoft.com/office/drawing/2014/main" val="10000"/>
                  </a:ext>
                </a:extLst>
              </a:tr>
            </a:tbl>
          </a:graphicData>
        </a:graphic>
      </p:graphicFrame>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nvPr>
        </p:nvGraphicFramePr>
        <p:xfrm>
          <a:off x="1106903" y="1549134"/>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989426" y="1929886"/>
            <a:ext cx="4462047" cy="18235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$2,994,425,314.48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S&amp;P Issue Quality Rating	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Duration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(3 years Max.)	 	1.78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13" name="Content Placeholder 6">
            <a:extLst>
              <a:ext uri="{FF2B5EF4-FFF2-40B4-BE49-F238E27FC236}">
                <a16:creationId xmlns:a16="http://schemas.microsoft.com/office/drawing/2014/main" id="{BC5B5D42-13E6-468F-88D2-D6834D6AB147}"/>
              </a:ext>
            </a:extLst>
          </p:cNvPr>
          <p:cNvGraphicFramePr>
            <a:graphicFrameLocks noGrp="1"/>
          </p:cNvGraphicFramePr>
          <p:nvPr>
            <p:ph idx="1"/>
            <p:extLst>
              <p:ext uri="{D42A27DB-BD31-4B8C-83A1-F6EECF244321}">
                <p14:modId xmlns:p14="http://schemas.microsoft.com/office/powerpoint/2010/main" val="2956604638"/>
              </p:ext>
            </p:extLst>
          </p:nvPr>
        </p:nvGraphicFramePr>
        <p:xfrm>
          <a:off x="638817" y="4159347"/>
          <a:ext cx="10451433" cy="1705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0180B92-8C14-4A46-8E18-D8B4AA4FAE55}"/>
              </a:ext>
            </a:extLst>
          </p:cNvPr>
          <p:cNvSpPr txBox="1"/>
          <p:nvPr/>
        </p:nvSpPr>
        <p:spPr>
          <a:xfrm>
            <a:off x="1106903" y="3839976"/>
            <a:ext cx="10451433" cy="369332"/>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Sector Allocation</a:t>
            </a:r>
          </a:p>
        </p:txBody>
      </p:sp>
      <p:graphicFrame>
        <p:nvGraphicFramePr>
          <p:cNvPr id="4" name="Chart 3">
            <a:extLst>
              <a:ext uri="{FF2B5EF4-FFF2-40B4-BE49-F238E27FC236}">
                <a16:creationId xmlns:a16="http://schemas.microsoft.com/office/drawing/2014/main" id="{D8152EB9-8184-49A4-9D61-11F32719DE86}"/>
              </a:ext>
            </a:extLst>
          </p:cNvPr>
          <p:cNvGraphicFramePr/>
          <p:nvPr>
            <p:extLst/>
          </p:nvPr>
        </p:nvGraphicFramePr>
        <p:xfrm>
          <a:off x="6286500" y="1945107"/>
          <a:ext cx="5181600" cy="18965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6598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8800" y="891017"/>
            <a:ext cx="8686800" cy="632984"/>
          </a:xfrm>
        </p:spPr>
        <p:txBody>
          <a:bodyPr>
            <a:normAutofit fontScale="90000"/>
          </a:bodyPr>
          <a:lstStyle/>
          <a:p>
            <a:r>
              <a:rPr lang="en-US" sz="4000" b="1" dirty="0">
                <a:cs typeface="Times New Roman" pitchFamily="18" charset="0"/>
              </a:rPr>
              <a:t>Securities Lending Portfolio </a:t>
            </a:r>
            <a:br>
              <a:rPr lang="en-US" sz="4000" b="1" dirty="0">
                <a:cs typeface="Times New Roman" pitchFamily="18" charset="0"/>
              </a:rPr>
            </a:br>
            <a:r>
              <a:rPr lang="en-US" sz="2200" b="1" dirty="0">
                <a:cs typeface="Times New Roman" pitchFamily="18" charset="0"/>
              </a:rPr>
              <a:t>Structured to provide additional Income while preserving principal </a:t>
            </a:r>
            <a:br>
              <a:rPr lang="en-US" sz="3200" b="1" dirty="0">
                <a:solidFill>
                  <a:srgbClr val="000000"/>
                </a:solidFill>
                <a:cs typeface="Times New Roman" pitchFamily="18" charset="0"/>
              </a:rPr>
            </a:br>
            <a:endParaRPr lang="en-US" sz="3200" b="1" dirty="0">
              <a:cs typeface="Times New Roman" pitchFamily="18" charset="0"/>
            </a:endParaRPr>
          </a:p>
        </p:txBody>
      </p:sp>
      <p:graphicFrame>
        <p:nvGraphicFramePr>
          <p:cNvPr id="23" name="Chart 22"/>
          <p:cNvGraphicFramePr/>
          <p:nvPr>
            <p:extLst/>
          </p:nvPr>
        </p:nvGraphicFramePr>
        <p:xfrm>
          <a:off x="1106904" y="3992078"/>
          <a:ext cx="4227095"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nvPr>
        </p:nvGraphicFramePr>
        <p:xfrm>
          <a:off x="1106904" y="3992078"/>
          <a:ext cx="4442996" cy="365760"/>
        </p:xfrm>
        <a:graphic>
          <a:graphicData uri="http://schemas.openxmlformats.org/drawingml/2006/table">
            <a:tbl>
              <a:tblPr firstRow="1" bandRow="1">
                <a:tableStyleId>{5C22544A-7EE6-4342-B048-85BDC9FD1C3A}</a:tableStyleId>
              </a:tblPr>
              <a:tblGrid>
                <a:gridCol w="4442996">
                  <a:extLst>
                    <a:ext uri="{9D8B030D-6E8A-4147-A177-3AD203B41FA5}">
                      <a16:colId xmlns:a16="http://schemas.microsoft.com/office/drawing/2014/main" val="20000"/>
                    </a:ext>
                  </a:extLst>
                </a:gridCol>
              </a:tblGrid>
              <a:tr h="304947">
                <a:tc>
                  <a:txBody>
                    <a:bodyPr/>
                    <a:lstStyle/>
                    <a:p>
                      <a:pPr algn="ctr"/>
                      <a:r>
                        <a:rPr lang="en-US" sz="1800" dirty="0">
                          <a:solidFill>
                            <a:schemeClr val="bg1"/>
                          </a:solidFill>
                          <a:latin typeface="+mn-lt"/>
                          <a:cs typeface="Times New Roman" pitchFamily="18" charset="0"/>
                        </a:rPr>
                        <a:t>Liquidity / Sector  Requirements</a:t>
                      </a:r>
                    </a:p>
                  </a:txBody>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1106905" y="1524000"/>
          <a:ext cx="4227095" cy="370840"/>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26" name="TextBox 25"/>
          <p:cNvSpPr txBox="1"/>
          <p:nvPr/>
        </p:nvSpPr>
        <p:spPr>
          <a:xfrm>
            <a:off x="1106904" y="1868403"/>
            <a:ext cx="51943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$1,879,224,806.12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Invested Overnight	$939,873,941.13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GAP (30 Day Max)	18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Collateral Req. (102%)	102%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5" name="Chart 4">
            <a:extLst>
              <a:ext uri="{FF2B5EF4-FFF2-40B4-BE49-F238E27FC236}">
                <a16:creationId xmlns:a16="http://schemas.microsoft.com/office/drawing/2014/main" id="{FEF55C06-9A3B-4A17-B93B-926AF183EBB4}"/>
              </a:ext>
            </a:extLst>
          </p:cNvPr>
          <p:cNvGraphicFramePr/>
          <p:nvPr>
            <p:extLst/>
          </p:nvPr>
        </p:nvGraphicFramePr>
        <p:xfrm>
          <a:off x="635000" y="4357838"/>
          <a:ext cx="4914900" cy="2002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8CF076DF-31DF-4BC1-8D88-21E017C74B0E}"/>
              </a:ext>
            </a:extLst>
          </p:cNvPr>
          <p:cNvGraphicFramePr/>
          <p:nvPr>
            <p:extLst/>
          </p:nvPr>
        </p:nvGraphicFramePr>
        <p:xfrm>
          <a:off x="6489700" y="2133600"/>
          <a:ext cx="4711698" cy="3886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 26">
            <a:extLst>
              <a:ext uri="{FF2B5EF4-FFF2-40B4-BE49-F238E27FC236}">
                <a16:creationId xmlns:a16="http://schemas.microsoft.com/office/drawing/2014/main" id="{9CE0B09F-44A6-4346-893A-A55FE19C3550}"/>
              </a:ext>
            </a:extLst>
          </p:cNvPr>
          <p:cNvGraphicFramePr>
            <a:graphicFrameLocks noGrp="1"/>
          </p:cNvGraphicFramePr>
          <p:nvPr>
            <p:extLst/>
          </p:nvPr>
        </p:nvGraphicFramePr>
        <p:xfrm>
          <a:off x="6489700" y="1524000"/>
          <a:ext cx="4711698" cy="370840"/>
        </p:xfrm>
        <a:graphic>
          <a:graphicData uri="http://schemas.openxmlformats.org/drawingml/2006/table">
            <a:tbl>
              <a:tblPr firstRow="1" bandRow="1">
                <a:tableStyleId>{5C22544A-7EE6-4342-B048-85BDC9FD1C3A}</a:tableStyleId>
              </a:tblPr>
              <a:tblGrid>
                <a:gridCol w="4711698">
                  <a:extLst>
                    <a:ext uri="{9D8B030D-6E8A-4147-A177-3AD203B41FA5}">
                      <a16:colId xmlns:a16="http://schemas.microsoft.com/office/drawing/2014/main" val="20000"/>
                    </a:ext>
                  </a:extLst>
                </a:gridCol>
              </a:tblGrid>
              <a:tr h="370840">
                <a:tc>
                  <a:txBody>
                    <a:bodyPr/>
                    <a:lstStyle/>
                    <a:p>
                      <a:pPr algn="ctr"/>
                      <a:r>
                        <a:rPr lang="en-US" sz="1800" dirty="0">
                          <a:solidFill>
                            <a:schemeClr val="bg1"/>
                          </a:solidFill>
                          <a:latin typeface="+mn-lt"/>
                          <a:cs typeface="Times New Roman" pitchFamily="18" charset="0"/>
                        </a:rPr>
                        <a:t> Investments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82495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Future Initiatives</a:t>
            </a:r>
          </a:p>
        </p:txBody>
      </p:sp>
      <p:sp>
        <p:nvSpPr>
          <p:cNvPr id="3" name="Content Placeholder 2"/>
          <p:cNvSpPr>
            <a:spLocks noGrp="1"/>
          </p:cNvSpPr>
          <p:nvPr>
            <p:ph idx="1"/>
          </p:nvPr>
        </p:nvSpPr>
        <p:spPr/>
        <p:txBody>
          <a:bodyPr/>
          <a:lstStyle/>
          <a:p>
            <a:pPr marL="457200" lvl="1" indent="0">
              <a:lnSpc>
                <a:spcPct val="100000"/>
              </a:lnSpc>
              <a:spcBef>
                <a:spcPts val="0"/>
              </a:spcBef>
              <a:buNone/>
              <a:defRPr/>
            </a:pPr>
            <a:r>
              <a:rPr lang="en-US" sz="4000" dirty="0"/>
              <a:t>Intermediate/Long duration portfolios Enhancements (External Managers)</a:t>
            </a:r>
          </a:p>
          <a:p>
            <a:pPr marL="742950" lvl="1" indent="-285750">
              <a:lnSpc>
                <a:spcPct val="100000"/>
              </a:lnSpc>
              <a:spcBef>
                <a:spcPts val="0"/>
              </a:spcBef>
              <a:defRPr/>
            </a:pPr>
            <a:r>
              <a:rPr lang="en-US" sz="3200" dirty="0"/>
              <a:t>In depth compliance reviews</a:t>
            </a:r>
          </a:p>
          <a:p>
            <a:pPr marL="742950" lvl="1" indent="-285750">
              <a:lnSpc>
                <a:spcPct val="100000"/>
              </a:lnSpc>
              <a:spcBef>
                <a:spcPts val="0"/>
              </a:spcBef>
              <a:defRPr/>
            </a:pPr>
            <a:r>
              <a:rPr lang="en-US" sz="3200" dirty="0"/>
              <a:t>Improve monthly review process</a:t>
            </a:r>
          </a:p>
          <a:p>
            <a:pPr marL="742950" lvl="1" indent="-285750">
              <a:lnSpc>
                <a:spcPct val="100000"/>
              </a:lnSpc>
              <a:spcBef>
                <a:spcPts val="0"/>
              </a:spcBef>
              <a:defRPr/>
            </a:pPr>
            <a:r>
              <a:rPr lang="en-US" sz="3200" dirty="0"/>
              <a:t>Create compliance monitoring reports</a:t>
            </a:r>
          </a:p>
          <a:p>
            <a:pPr marL="742950" lvl="1" indent="-285750">
              <a:lnSpc>
                <a:spcPct val="100000"/>
              </a:lnSpc>
              <a:spcBef>
                <a:spcPts val="0"/>
              </a:spcBef>
              <a:defRPr/>
            </a:pPr>
            <a:r>
              <a:rPr lang="en-US" sz="3200" dirty="0"/>
              <a:t>Include external manager reviews into the monthly Investment group meetings</a:t>
            </a:r>
          </a:p>
          <a:p>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104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00000000-0008-0000-0200-000007000000}"/>
              </a:ext>
            </a:extLst>
          </p:cNvPr>
          <p:cNvGraphicFramePr>
            <a:graphicFrameLocks/>
          </p:cNvGraphicFramePr>
          <p:nvPr>
            <p:extLst/>
          </p:nvPr>
        </p:nvGraphicFramePr>
        <p:xfrm>
          <a:off x="712519" y="1348740"/>
          <a:ext cx="10616541" cy="47670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374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00000000-0008-0000-0200-00000D000000}"/>
              </a:ext>
            </a:extLst>
          </p:cNvPr>
          <p:cNvGraphicFramePr>
            <a:graphicFrameLocks/>
          </p:cNvGraphicFramePr>
          <p:nvPr/>
        </p:nvGraphicFramePr>
        <p:xfrm>
          <a:off x="902525" y="1348740"/>
          <a:ext cx="10355283" cy="4442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949718"/>
      </p:ext>
    </p:extLst>
  </p:cSld>
  <p:clrMapOvr>
    <a:masterClrMapping/>
  </p:clrMapOvr>
</p:sld>
</file>

<file path=ppt/theme/theme1.xml><?xml version="1.0" encoding="utf-8"?>
<a:theme xmlns:a="http://schemas.openxmlformats.org/drawingml/2006/main" name="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6657</TotalTime>
  <Words>4569</Words>
  <Application>Microsoft Office PowerPoint</Application>
  <PresentationFormat>Widescreen</PresentationFormat>
  <Paragraphs>1794</Paragraphs>
  <Slides>74</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74</vt:i4>
      </vt:variant>
    </vt:vector>
  </HeadingPairs>
  <TitlesOfParts>
    <vt:vector size="84" baseType="lpstr">
      <vt:lpstr>Arial</vt:lpstr>
      <vt:lpstr>Calibri</vt:lpstr>
      <vt:lpstr>Constantia</vt:lpstr>
      <vt:lpstr>Garamond</vt:lpstr>
      <vt:lpstr>Times New Roman</vt:lpstr>
      <vt:lpstr>Verdana</vt:lpstr>
      <vt:lpstr>Wingdings</vt:lpstr>
      <vt:lpstr>Office Theme</vt:lpstr>
      <vt:lpstr>1_Office Theme</vt:lpstr>
      <vt:lpstr>2_Office Theme</vt:lpstr>
      <vt:lpstr>Treasury Investment Council  October 2018 - March 2019 Overview  Meeting Date: May 16, 2019   </vt:lpstr>
      <vt:lpstr>Florida Economy</vt:lpstr>
      <vt:lpstr>Florida Economy</vt:lpstr>
      <vt:lpstr>State Net Receipts</vt:lpstr>
      <vt:lpstr>State Receipts and Disbursements</vt:lpstr>
      <vt:lpstr>Treasury Overview</vt:lpstr>
      <vt:lpstr>Investment Pool Balance</vt:lpstr>
      <vt:lpstr>State Operating Accounts</vt:lpstr>
      <vt:lpstr>Non-State Operating Accounts*</vt:lpstr>
      <vt:lpstr>Bond Accounts</vt:lpstr>
      <vt:lpstr>Non-State Operating &amp; Bond Accounts  by type</vt:lpstr>
      <vt:lpstr>Summary of Macro Risks to the Investment Pool</vt:lpstr>
      <vt:lpstr>Investment Pool  Distributed Income Rate (net)</vt:lpstr>
      <vt:lpstr>Investment Pool  Distributed Income</vt:lpstr>
      <vt:lpstr>Time Deposits Activity</vt:lpstr>
      <vt:lpstr>Time Deposits Activity</vt:lpstr>
      <vt:lpstr>Treasury Initiatives</vt:lpstr>
      <vt:lpstr>CIP Review - Most Relevant Updates (I)</vt:lpstr>
      <vt:lpstr>CIP Review - Most Relevant Updates (II)</vt:lpstr>
      <vt:lpstr>Miscellaneous Updates</vt:lpstr>
      <vt:lpstr> Securities Lending Review</vt:lpstr>
      <vt:lpstr>SECURITIES LENDING OVERVIEW</vt:lpstr>
      <vt:lpstr>Securities Lending Income</vt:lpstr>
      <vt:lpstr>Cash Collateral Portfolio  - (Securities Lending)</vt:lpstr>
      <vt:lpstr>Cash Collateral Portfolio  -  (Securities Lending)</vt:lpstr>
      <vt:lpstr>Investment Pool Review</vt:lpstr>
      <vt:lpstr>Brief Fixed Income Market Review </vt:lpstr>
      <vt:lpstr>Treasury Yield Curve</vt:lpstr>
      <vt:lpstr>Barclays U.S. Corporate Investment Grade Index</vt:lpstr>
      <vt:lpstr>Investment Pool Q4 2018 &amp; Q1 2019 Total Return  (excl. Time Deposits)</vt:lpstr>
      <vt:lpstr>Investment Pool Total Return  (excl. Time Deposits)</vt:lpstr>
      <vt:lpstr>Total Pool Distribution by Mandate</vt:lpstr>
      <vt:lpstr>Total Pool Characteristics</vt:lpstr>
      <vt:lpstr>Fair Value Factor</vt:lpstr>
      <vt:lpstr>  Top 10 Non-US Govt  Holdings at March 31, 2019 </vt:lpstr>
      <vt:lpstr>Basket Clause</vt:lpstr>
      <vt:lpstr>Pool Rating</vt:lpstr>
      <vt:lpstr>Portfolio % vs. Allocation Ranges as of March 31, 2019</vt:lpstr>
      <vt:lpstr>Individual Mandate Key Characteristics</vt:lpstr>
      <vt:lpstr>Individual Mandate Key Characteristics (continued)</vt:lpstr>
      <vt:lpstr>Individual Mandates Review</vt:lpstr>
      <vt:lpstr>Liquidity, Ultra-Short and  Short Duration Portfolios</vt:lpstr>
      <vt:lpstr>Liquidity Portfolio - Performance and Attribution</vt:lpstr>
      <vt:lpstr>Liquidity Portfolio - Current Strategy / Portfolio Characteristics</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and  Long Duration Portfolios</vt:lpstr>
      <vt:lpstr>Managers Outlook</vt:lpstr>
      <vt:lpstr>Intermediate Duration Portfolio Net of Fee Performance as of March 31, 2019</vt:lpstr>
      <vt:lpstr>Long Duration Portfolio Net of Fee Performance as of March 31, 2019</vt:lpstr>
      <vt:lpstr>Long Duration Manager Attribution</vt:lpstr>
      <vt:lpstr>Fixed Income Characteristics</vt:lpstr>
      <vt:lpstr>Credit Quality</vt:lpstr>
      <vt:lpstr>Sector Allocation</vt:lpstr>
      <vt:lpstr>Corporate Sector Allocation</vt:lpstr>
      <vt:lpstr>Effective Duration Distribution</vt:lpstr>
      <vt:lpstr>Effective Duration by Sector</vt:lpstr>
      <vt:lpstr>Overall Ranking Using  Absolute and Risk-Adjusted Returns</vt:lpstr>
      <vt:lpstr>Watch List Worksheet March 31, 2019</vt:lpstr>
      <vt:lpstr>Watch List Update – Long Duration </vt:lpstr>
      <vt:lpstr>Recent Actions</vt:lpstr>
      <vt:lpstr>Compliance Overview</vt:lpstr>
      <vt:lpstr>Compliance Enhancements</vt:lpstr>
      <vt:lpstr>Liquidity Portfolio  Invests primarily in the 0 to 3 month area of the yield curve. </vt:lpstr>
      <vt:lpstr>Ultra Short Duration Portfolio  Invests primarily in the 6 to 18 month area of the yield curve.   </vt:lpstr>
      <vt:lpstr>Short Duration Portfolio  Invests primarily in the 1 to 3 year portion of the yield curve.   </vt:lpstr>
      <vt:lpstr>Securities Lending Portfolio  Structured to provide additional Income while preserving principal  </vt:lpstr>
      <vt:lpstr>Future Initiatives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418</cp:revision>
  <cp:lastPrinted>2019-05-15T20:43:02Z</cp:lastPrinted>
  <dcterms:created xsi:type="dcterms:W3CDTF">2017-12-18T19:50:46Z</dcterms:created>
  <dcterms:modified xsi:type="dcterms:W3CDTF">2019-05-16T01:43:47Z</dcterms:modified>
</cp:coreProperties>
</file>