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16.xml" ContentType="application/vnd.openxmlformats-officedocument.drawingml.chart+xml"/>
  <Override PartName="/ppt/drawings/drawing1.xml" ContentType="application/vnd.openxmlformats-officedocument.drawingml.chartshapes+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6.xml" ContentType="application/vnd.openxmlformats-officedocument.drawingml.chart+xml"/>
  <Override PartName="/ppt/drawings/drawing2.xml" ContentType="application/vnd.openxmlformats-officedocument.drawingml.chartshapes+xml"/>
  <Override PartName="/ppt/charts/chart2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1.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3.xml" ContentType="application/vnd.openxmlformats-officedocument.drawingml.chartshapes+xml"/>
  <Override PartName="/ppt/charts/chart3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3.xml" ContentType="application/vnd.openxmlformats-officedocument.drawingml.chart+xml"/>
  <Override PartName="/ppt/drawings/drawing4.xml" ContentType="application/vnd.openxmlformats-officedocument.drawingml.chartshapes+xml"/>
  <Override PartName="/ppt/charts/chart34.xml" ContentType="application/vnd.openxmlformats-officedocument.drawingml.chart+xml"/>
  <Override PartName="/ppt/drawings/drawing5.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0.xml" ContentType="application/vnd.openxmlformats-officedocument.presentationml.notesSlide+xml"/>
  <Override PartName="/ppt/charts/chart3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1.xml" ContentType="application/vnd.openxmlformats-officedocument.presentationml.notesSlide+xml"/>
  <Override PartName="/ppt/charts/chart4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2.xml" ContentType="application/vnd.openxmlformats-officedocument.presentationml.notesSlide+xml"/>
  <Override PartName="/ppt/charts/chart4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0.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1.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2.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3.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4.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6.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2.xml" ContentType="application/vnd.openxmlformats-officedocument.drawingml.chart+xml"/>
  <Override PartName="/ppt/charts/style48.xml" ContentType="application/vnd.ms-office.chartstyle+xml"/>
  <Override PartName="/ppt/charts/colors4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73"/>
  </p:notesMasterIdLst>
  <p:sldIdLst>
    <p:sldId id="263" r:id="rId4"/>
    <p:sldId id="358" r:id="rId5"/>
    <p:sldId id="402" r:id="rId6"/>
    <p:sldId id="333" r:id="rId7"/>
    <p:sldId id="330" r:id="rId8"/>
    <p:sldId id="362" r:id="rId9"/>
    <p:sldId id="265" r:id="rId10"/>
    <p:sldId id="340" r:id="rId11"/>
    <p:sldId id="267" r:id="rId12"/>
    <p:sldId id="268" r:id="rId13"/>
    <p:sldId id="269" r:id="rId14"/>
    <p:sldId id="368" r:id="rId15"/>
    <p:sldId id="327" r:id="rId16"/>
    <p:sldId id="307" r:id="rId17"/>
    <p:sldId id="308" r:id="rId18"/>
    <p:sldId id="309" r:id="rId19"/>
    <p:sldId id="270" r:id="rId20"/>
    <p:sldId id="272" r:id="rId21"/>
    <p:sldId id="418" r:id="rId22"/>
    <p:sldId id="419" r:id="rId23"/>
    <p:sldId id="420" r:id="rId24"/>
    <p:sldId id="421" r:id="rId25"/>
    <p:sldId id="277" r:id="rId26"/>
    <p:sldId id="422" r:id="rId27"/>
    <p:sldId id="423" r:id="rId28"/>
    <p:sldId id="424" r:id="rId29"/>
    <p:sldId id="425" r:id="rId30"/>
    <p:sldId id="426" r:id="rId31"/>
    <p:sldId id="427" r:id="rId32"/>
    <p:sldId id="430" r:id="rId33"/>
    <p:sldId id="429" r:id="rId34"/>
    <p:sldId id="357" r:id="rId35"/>
    <p:sldId id="428" r:id="rId36"/>
    <p:sldId id="431" r:id="rId37"/>
    <p:sldId id="356" r:id="rId38"/>
    <p:sldId id="432" r:id="rId39"/>
    <p:sldId id="433" r:id="rId40"/>
    <p:sldId id="288" r:id="rId41"/>
    <p:sldId id="289" r:id="rId42"/>
    <p:sldId id="434" r:id="rId43"/>
    <p:sldId id="435" r:id="rId44"/>
    <p:sldId id="436" r:id="rId45"/>
    <p:sldId id="346" r:id="rId46"/>
    <p:sldId id="437" r:id="rId47"/>
    <p:sldId id="348" r:id="rId48"/>
    <p:sldId id="349" r:id="rId49"/>
    <p:sldId id="438" r:id="rId50"/>
    <p:sldId id="439" r:id="rId51"/>
    <p:sldId id="293" r:id="rId52"/>
    <p:sldId id="440" r:id="rId53"/>
    <p:sldId id="266" r:id="rId54"/>
    <p:sldId id="302" r:id="rId55"/>
    <p:sldId id="441" r:id="rId56"/>
    <p:sldId id="405" r:id="rId57"/>
    <p:sldId id="285" r:id="rId58"/>
    <p:sldId id="286" r:id="rId59"/>
    <p:sldId id="406" r:id="rId60"/>
    <p:sldId id="407" r:id="rId61"/>
    <p:sldId id="408" r:id="rId62"/>
    <p:sldId id="299" r:id="rId63"/>
    <p:sldId id="303" r:id="rId64"/>
    <p:sldId id="301" r:id="rId65"/>
    <p:sldId id="296" r:id="rId66"/>
    <p:sldId id="409" r:id="rId67"/>
    <p:sldId id="411" r:id="rId68"/>
    <p:sldId id="412" r:id="rId69"/>
    <p:sldId id="413" r:id="rId70"/>
    <p:sldId id="417" r:id="rId71"/>
    <p:sldId id="260" r:id="rId7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6" d="100"/>
          <a:sy n="66" d="100"/>
        </p:scale>
        <p:origin x="59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5.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6.xml"/><Relationship Id="rId1" Type="http://schemas.microsoft.com/office/2011/relationships/chartStyle" Target="style3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7.xml"/><Relationship Id="rId1" Type="http://schemas.microsoft.com/office/2011/relationships/chartStyle" Target="style37.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8.xml"/><Relationship Id="rId1" Type="http://schemas.microsoft.com/office/2011/relationships/chartStyle" Target="style38.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9.xml"/><Relationship Id="rId1" Type="http://schemas.microsoft.com/office/2011/relationships/chartStyle" Target="style39.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0.xml"/><Relationship Id="rId1" Type="http://schemas.microsoft.com/office/2011/relationships/chartStyle" Target="style40.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1.xml"/><Relationship Id="rId1" Type="http://schemas.microsoft.com/office/2011/relationships/chartStyle" Target="style41.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2.xml"/><Relationship Id="rId1" Type="http://schemas.microsoft.com/office/2011/relationships/chartStyle" Target="style42.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3.xml"/><Relationship Id="rId1" Type="http://schemas.microsoft.com/office/2011/relationships/chartStyle" Target="style4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4.xml"/><Relationship Id="rId1" Type="http://schemas.microsoft.com/office/2011/relationships/chartStyle" Target="style44.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5.xml"/><Relationship Id="rId1" Type="http://schemas.microsoft.com/office/2011/relationships/chartStyle" Target="style45.xml"/></Relationships>
</file>

<file path=ppt/charts/_rels/chart6.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6.xml"/><Relationship Id="rId1" Type="http://schemas.microsoft.com/office/2011/relationships/chartStyle" Target="style46.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7.xml"/><Relationship Id="rId1" Type="http://schemas.microsoft.com/office/2011/relationships/chartStyle" Target="style47.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8.xml"/><Relationship Id="rId1" Type="http://schemas.microsoft.com/office/2011/relationships/chartStyle" Target="style48.xml"/></Relationships>
</file>

<file path=ppt/charts/_rels/chart7.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For</a:t>
            </a:r>
            <a:r>
              <a:rPr lang="en-US" baseline="0" dirty="0"/>
              <a:t> the prior 6-month periods </a:t>
            </a:r>
            <a:endParaRPr lang="en-US" dirty="0"/>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Net Receipts In millions</c:v>
                </c:pt>
              </c:strCache>
            </c:strRef>
          </c:tx>
          <c:spPr>
            <a:solidFill>
              <a:schemeClr val="accent5"/>
            </a:solidFill>
            <a:ln>
              <a:noFill/>
            </a:ln>
            <a:effectLst/>
          </c:spPr>
          <c:invertIfNegative val="0"/>
          <c:dLbls>
            <c:dLbl>
              <c:idx val="0"/>
              <c:layout>
                <c:manualLayout>
                  <c:x val="3.2362459546925568E-3"/>
                  <c:y val="7.246376811594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1-4C09-8DC3-934D50E7E013}"/>
                </c:ext>
              </c:extLst>
            </c:dLbl>
            <c:dLbl>
              <c:idx val="1"/>
              <c:layout>
                <c:manualLayout>
                  <c:x val="0"/>
                  <c:y val="-1.6076115485564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A1-4C09-8DC3-934D50E7E013}"/>
                </c:ext>
              </c:extLst>
            </c:dLbl>
            <c:dLbl>
              <c:idx val="2"/>
              <c:layout>
                <c:manualLayout>
                  <c:x val="-3.2363096603215862E-3"/>
                  <c:y val="-1.6097987751531058E-4"/>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6.3949275362318841E-2"/>
                    </c:manualLayout>
                  </c15:layout>
                </c:ext>
                <c:ext xmlns:c16="http://schemas.microsoft.com/office/drawing/2014/chart" uri="{C3380CC4-5D6E-409C-BE32-E72D297353CC}">
                  <c16:uniqueId val="{00000000-1A65-44C6-AB7E-E36BF8D70DDA}"/>
                </c:ext>
              </c:extLst>
            </c:dLbl>
            <c:dLbl>
              <c:idx val="4"/>
              <c:layout>
                <c:manualLayout>
                  <c:x val="-8.5349524509875625E-17"/>
                  <c:y val="7.7881221937974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65-44C6-AB7E-E36BF8D70DDA}"/>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1"/>
                <c:pt idx="0">
                  <c:v>Sep-14</c:v>
                </c:pt>
                <c:pt idx="1">
                  <c:v>Mar-15</c:v>
                </c:pt>
                <c:pt idx="2">
                  <c:v>Sep-15</c:v>
                </c:pt>
                <c:pt idx="3">
                  <c:v>Mar-16</c:v>
                </c:pt>
                <c:pt idx="4">
                  <c:v>Sep-16</c:v>
                </c:pt>
                <c:pt idx="5">
                  <c:v>Mar-17</c:v>
                </c:pt>
                <c:pt idx="6">
                  <c:v>Sep-17</c:v>
                </c:pt>
                <c:pt idx="7">
                  <c:v>Mar-18</c:v>
                </c:pt>
                <c:pt idx="8">
                  <c:v>Sep-18</c:v>
                </c:pt>
                <c:pt idx="9">
                  <c:v>Mar-19</c:v>
                </c:pt>
                <c:pt idx="10">
                  <c:v>Sep-19</c:v>
                </c:pt>
              </c:strCache>
            </c:strRef>
          </c:cat>
          <c:val>
            <c:numRef>
              <c:f>Sheet1!$B$2:$B$14</c:f>
              <c:numCache>
                <c:formatCode>"$"#,##0.0_);[Red]\("$"#,##0.0\)</c:formatCode>
                <c:ptCount val="11"/>
                <c:pt idx="0">
                  <c:v>1619.8309090299954</c:v>
                </c:pt>
                <c:pt idx="1">
                  <c:v>753.07283235000068</c:v>
                </c:pt>
                <c:pt idx="2">
                  <c:v>1368.1729079499928</c:v>
                </c:pt>
                <c:pt idx="3">
                  <c:v>423.85371304</c:v>
                </c:pt>
                <c:pt idx="4">
                  <c:v>751.49583351999172</c:v>
                </c:pt>
                <c:pt idx="5">
                  <c:v>77.20985565000592</c:v>
                </c:pt>
                <c:pt idx="6">
                  <c:v>166.21383888000128</c:v>
                </c:pt>
                <c:pt idx="7">
                  <c:v>-193.11247815001116</c:v>
                </c:pt>
                <c:pt idx="8">
                  <c:v>1653.9286089799934</c:v>
                </c:pt>
                <c:pt idx="9">
                  <c:v>266.76025623999885</c:v>
                </c:pt>
                <c:pt idx="10">
                  <c:v>1054.2023713599992</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max val="11"/>
          <c:min val="1"/>
        </c:scaling>
        <c:delete val="0"/>
        <c:axPos val="b"/>
        <c:numFmt formatCode="@" sourceLinked="0"/>
        <c:majorTickMark val="out"/>
        <c:minorTickMark val="none"/>
        <c:tickLblPos val="low"/>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81952"/>
        <c:axId val="169596032"/>
      </c:barChart>
      <c:catAx>
        <c:axId val="169581952"/>
        <c:scaling>
          <c:orientation val="minMax"/>
        </c:scaling>
        <c:delete val="0"/>
        <c:axPos val="b"/>
        <c:numFmt formatCode="[$-409]mmm\-yy;@" sourceLinked="0"/>
        <c:majorTickMark val="out"/>
        <c:minorTickMark val="none"/>
        <c:tickLblPos val="nextTo"/>
        <c:crossAx val="169596032"/>
        <c:crosses val="autoZero"/>
        <c:auto val="1"/>
        <c:lblAlgn val="ctr"/>
        <c:lblOffset val="100"/>
        <c:noMultiLvlLbl val="0"/>
      </c:catAx>
      <c:valAx>
        <c:axId val="1695960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8195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600128"/>
        <c:axId val="169747584"/>
      </c:barChart>
      <c:catAx>
        <c:axId val="169600128"/>
        <c:scaling>
          <c:orientation val="minMax"/>
        </c:scaling>
        <c:delete val="0"/>
        <c:axPos val="b"/>
        <c:numFmt formatCode="[$-409]mmm\-yy;@" sourceLinked="0"/>
        <c:majorTickMark val="out"/>
        <c:minorTickMark val="none"/>
        <c:tickLblPos val="nextTo"/>
        <c:crossAx val="169747584"/>
        <c:crosses val="autoZero"/>
        <c:auto val="1"/>
        <c:lblAlgn val="ctr"/>
        <c:lblOffset val="100"/>
        <c:noMultiLvlLbl val="0"/>
      </c:catAx>
      <c:valAx>
        <c:axId val="169747584"/>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60012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Non-State</a:t>
            </a:r>
            <a:r>
              <a:rPr lang="en-US" baseline="0"/>
              <a:t> Operating Accounts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Balances'!$I$1</c:f>
              <c:strCache>
                <c:ptCount val="1"/>
                <c:pt idx="0">
                  <c:v> SPIA Non-State Operating $ </c:v>
                </c:pt>
              </c:strCache>
            </c:strRef>
          </c:tx>
          <c:spPr>
            <a:solidFill>
              <a:schemeClr val="accent1">
                <a:shade val="76000"/>
              </a:schemeClr>
            </a:solidFill>
            <a:ln>
              <a:noFill/>
            </a:ln>
            <a:effectLst/>
          </c:spPr>
          <c:cat>
            <c:numRef>
              <c:f>'Monthly Balances'!$A$94:$A$154</c:f>
              <c:numCache>
                <c:formatCode>m/d/yyyy</c:formatCode>
                <c:ptCount val="61"/>
                <c:pt idx="0">
                  <c:v>41912</c:v>
                </c:pt>
                <c:pt idx="1">
                  <c:v>41943</c:v>
                </c:pt>
                <c:pt idx="2">
                  <c:v>41973</c:v>
                </c:pt>
                <c:pt idx="3">
                  <c:v>42004</c:v>
                </c:pt>
                <c:pt idx="4">
                  <c:v>42035</c:v>
                </c:pt>
                <c:pt idx="5">
                  <c:v>42063</c:v>
                </c:pt>
                <c:pt idx="6">
                  <c:v>42094</c:v>
                </c:pt>
                <c:pt idx="7">
                  <c:v>42124</c:v>
                </c:pt>
                <c:pt idx="8">
                  <c:v>42155</c:v>
                </c:pt>
                <c:pt idx="9">
                  <c:v>42185</c:v>
                </c:pt>
                <c:pt idx="10">
                  <c:v>42216</c:v>
                </c:pt>
                <c:pt idx="11">
                  <c:v>42247</c:v>
                </c:pt>
                <c:pt idx="12">
                  <c:v>42277</c:v>
                </c:pt>
                <c:pt idx="13">
                  <c:v>42308</c:v>
                </c:pt>
                <c:pt idx="14">
                  <c:v>42338</c:v>
                </c:pt>
                <c:pt idx="15">
                  <c:v>42369</c:v>
                </c:pt>
                <c:pt idx="16">
                  <c:v>42400</c:v>
                </c:pt>
                <c:pt idx="17">
                  <c:v>42429</c:v>
                </c:pt>
                <c:pt idx="18">
                  <c:v>42460</c:v>
                </c:pt>
                <c:pt idx="19">
                  <c:v>42490</c:v>
                </c:pt>
                <c:pt idx="20">
                  <c:v>42521</c:v>
                </c:pt>
                <c:pt idx="21">
                  <c:v>42551</c:v>
                </c:pt>
                <c:pt idx="22">
                  <c:v>42582</c:v>
                </c:pt>
                <c:pt idx="23">
                  <c:v>42613</c:v>
                </c:pt>
                <c:pt idx="24">
                  <c:v>42643</c:v>
                </c:pt>
                <c:pt idx="25">
                  <c:v>42674</c:v>
                </c:pt>
                <c:pt idx="26">
                  <c:v>42704</c:v>
                </c:pt>
                <c:pt idx="27">
                  <c:v>42735</c:v>
                </c:pt>
                <c:pt idx="28">
                  <c:v>42766</c:v>
                </c:pt>
                <c:pt idx="29">
                  <c:v>42794</c:v>
                </c:pt>
                <c:pt idx="30">
                  <c:v>42825</c:v>
                </c:pt>
                <c:pt idx="31">
                  <c:v>42855</c:v>
                </c:pt>
                <c:pt idx="32">
                  <c:v>42886</c:v>
                </c:pt>
                <c:pt idx="33">
                  <c:v>42916</c:v>
                </c:pt>
                <c:pt idx="34">
                  <c:v>42947</c:v>
                </c:pt>
                <c:pt idx="35">
                  <c:v>42978</c:v>
                </c:pt>
                <c:pt idx="36">
                  <c:v>43008</c:v>
                </c:pt>
                <c:pt idx="37">
                  <c:v>43039</c:v>
                </c:pt>
                <c:pt idx="38">
                  <c:v>43069</c:v>
                </c:pt>
                <c:pt idx="39">
                  <c:v>43100</c:v>
                </c:pt>
                <c:pt idx="40">
                  <c:v>43131</c:v>
                </c:pt>
                <c:pt idx="41">
                  <c:v>43159</c:v>
                </c:pt>
                <c:pt idx="42">
                  <c:v>43190</c:v>
                </c:pt>
                <c:pt idx="43">
                  <c:v>43220</c:v>
                </c:pt>
                <c:pt idx="44">
                  <c:v>43251</c:v>
                </c:pt>
                <c:pt idx="45">
                  <c:v>43281</c:v>
                </c:pt>
                <c:pt idx="46">
                  <c:v>43312</c:v>
                </c:pt>
                <c:pt idx="47">
                  <c:v>43343</c:v>
                </c:pt>
                <c:pt idx="48">
                  <c:v>43373</c:v>
                </c:pt>
                <c:pt idx="49">
                  <c:v>43404</c:v>
                </c:pt>
                <c:pt idx="50">
                  <c:v>43434</c:v>
                </c:pt>
                <c:pt idx="51">
                  <c:v>43465</c:v>
                </c:pt>
                <c:pt idx="52">
                  <c:v>43496</c:v>
                </c:pt>
                <c:pt idx="53">
                  <c:v>43524</c:v>
                </c:pt>
                <c:pt idx="54">
                  <c:v>43555</c:v>
                </c:pt>
                <c:pt idx="55">
                  <c:v>43585</c:v>
                </c:pt>
                <c:pt idx="56">
                  <c:v>43616</c:v>
                </c:pt>
                <c:pt idx="57">
                  <c:v>43646</c:v>
                </c:pt>
                <c:pt idx="58">
                  <c:v>43677</c:v>
                </c:pt>
                <c:pt idx="59">
                  <c:v>43708</c:v>
                </c:pt>
                <c:pt idx="60">
                  <c:v>43738</c:v>
                </c:pt>
              </c:numCache>
            </c:numRef>
          </c:cat>
          <c:val>
            <c:numRef>
              <c:f>'Monthly Balances'!$I$94:$I$154</c:f>
              <c:numCache>
                <c:formatCode>_("$"* #,##0.00_);_("$"* \(#,##0.00\);_("$"* "-"??_);_(@_)</c:formatCode>
                <c:ptCount val="61"/>
                <c:pt idx="0">
                  <c:v>4642413409.1999998</c:v>
                </c:pt>
                <c:pt idx="1">
                  <c:v>4540460085.3000002</c:v>
                </c:pt>
                <c:pt idx="2">
                  <c:v>4377115782.21</c:v>
                </c:pt>
                <c:pt idx="3">
                  <c:v>4510276225.0200005</c:v>
                </c:pt>
                <c:pt idx="4">
                  <c:v>5046745777.75</c:v>
                </c:pt>
                <c:pt idx="5">
                  <c:v>4951451997.1700001</c:v>
                </c:pt>
                <c:pt idx="6">
                  <c:v>4791665172.5900002</c:v>
                </c:pt>
                <c:pt idx="7">
                  <c:v>4650318816.3400002</c:v>
                </c:pt>
                <c:pt idx="8">
                  <c:v>4618036169.0200005</c:v>
                </c:pt>
                <c:pt idx="9">
                  <c:v>4452646191.4300003</c:v>
                </c:pt>
                <c:pt idx="10">
                  <c:v>4482948303.0900002</c:v>
                </c:pt>
                <c:pt idx="11">
                  <c:v>4707141851.7700005</c:v>
                </c:pt>
                <c:pt idx="12">
                  <c:v>4838899028.1900005</c:v>
                </c:pt>
                <c:pt idx="13">
                  <c:v>4601477280.9200001</c:v>
                </c:pt>
                <c:pt idx="14">
                  <c:v>4493737034.6999998</c:v>
                </c:pt>
                <c:pt idx="15">
                  <c:v>4663068607.9300003</c:v>
                </c:pt>
                <c:pt idx="16">
                  <c:v>5049917191.29</c:v>
                </c:pt>
                <c:pt idx="17">
                  <c:v>5049479029.1199999</c:v>
                </c:pt>
                <c:pt idx="18">
                  <c:v>4888102848.6700001</c:v>
                </c:pt>
                <c:pt idx="19">
                  <c:v>4767435263.7600002</c:v>
                </c:pt>
                <c:pt idx="20">
                  <c:v>4678181685.3000002</c:v>
                </c:pt>
                <c:pt idx="21">
                  <c:v>4578198886.1399994</c:v>
                </c:pt>
                <c:pt idx="22">
                  <c:v>4583340119.25</c:v>
                </c:pt>
                <c:pt idx="23">
                  <c:v>4721358097.4700003</c:v>
                </c:pt>
                <c:pt idx="24">
                  <c:v>4768314526.5100002</c:v>
                </c:pt>
                <c:pt idx="25">
                  <c:v>4656285539.1899996</c:v>
                </c:pt>
                <c:pt idx="26">
                  <c:v>4529602103.21</c:v>
                </c:pt>
                <c:pt idx="27">
                  <c:v>4697540684.0200005</c:v>
                </c:pt>
                <c:pt idx="28">
                  <c:v>5103491966.4300003</c:v>
                </c:pt>
                <c:pt idx="29">
                  <c:v>5056286310.8899994</c:v>
                </c:pt>
                <c:pt idx="30">
                  <c:v>4818058441.54</c:v>
                </c:pt>
                <c:pt idx="31">
                  <c:v>4692743323.7300005</c:v>
                </c:pt>
                <c:pt idx="32">
                  <c:v>4721962772.7700005</c:v>
                </c:pt>
                <c:pt idx="33">
                  <c:v>4470134461.6800003</c:v>
                </c:pt>
                <c:pt idx="34">
                  <c:v>4512817008.79</c:v>
                </c:pt>
                <c:pt idx="35">
                  <c:v>4809642413.0699997</c:v>
                </c:pt>
                <c:pt idx="36">
                  <c:v>4789645375</c:v>
                </c:pt>
                <c:pt idx="37">
                  <c:v>4636124379.1199999</c:v>
                </c:pt>
                <c:pt idx="38">
                  <c:v>4558202187.4799995</c:v>
                </c:pt>
                <c:pt idx="39">
                  <c:v>4908739161.7800007</c:v>
                </c:pt>
                <c:pt idx="40">
                  <c:v>5196914175.2700005</c:v>
                </c:pt>
                <c:pt idx="41">
                  <c:v>5175693262.1900005</c:v>
                </c:pt>
                <c:pt idx="42">
                  <c:v>4636527606.7800007</c:v>
                </c:pt>
                <c:pt idx="43">
                  <c:v>4547785980.3900003</c:v>
                </c:pt>
                <c:pt idx="44">
                  <c:v>4444993776.7799997</c:v>
                </c:pt>
                <c:pt idx="45">
                  <c:v>4241516669.0299997</c:v>
                </c:pt>
                <c:pt idx="46">
                  <c:v>4148065923.5100002</c:v>
                </c:pt>
                <c:pt idx="47">
                  <c:v>4175867839.04</c:v>
                </c:pt>
                <c:pt idx="48">
                  <c:v>4273797439.6100001</c:v>
                </c:pt>
                <c:pt idx="49">
                  <c:v>4146026557.1300001</c:v>
                </c:pt>
                <c:pt idx="50">
                  <c:v>3913417668.0899997</c:v>
                </c:pt>
                <c:pt idx="51">
                  <c:v>3905673999.7599998</c:v>
                </c:pt>
                <c:pt idx="52">
                  <c:v>4220484921.1800003</c:v>
                </c:pt>
                <c:pt idx="53">
                  <c:v>4200052596.25</c:v>
                </c:pt>
                <c:pt idx="54">
                  <c:v>4037397872.4200001</c:v>
                </c:pt>
                <c:pt idx="55">
                  <c:v>3888387231.27</c:v>
                </c:pt>
                <c:pt idx="56">
                  <c:v>3841744218.7400002</c:v>
                </c:pt>
                <c:pt idx="57">
                  <c:v>3712643778.6100001</c:v>
                </c:pt>
                <c:pt idx="58">
                  <c:v>3681288160.04</c:v>
                </c:pt>
                <c:pt idx="59">
                  <c:v>3760659526.3400002</c:v>
                </c:pt>
                <c:pt idx="60">
                  <c:v>3851346701.3599997</c:v>
                </c:pt>
              </c:numCache>
            </c:numRef>
          </c:val>
          <c:extLst>
            <c:ext xmlns:c16="http://schemas.microsoft.com/office/drawing/2014/chart" uri="{C3380CC4-5D6E-409C-BE32-E72D297353CC}">
              <c16:uniqueId val="{00000000-F9A2-47DD-952C-DF9B04ACA054}"/>
            </c:ext>
          </c:extLst>
        </c:ser>
        <c:dLbls>
          <c:showLegendKey val="0"/>
          <c:showVal val="0"/>
          <c:showCatName val="0"/>
          <c:showSerName val="0"/>
          <c:showPercent val="0"/>
          <c:showBubbleSize val="0"/>
        </c:dLbls>
        <c:axId val="168050048"/>
        <c:axId val="168055936"/>
      </c:areaChart>
      <c:lineChart>
        <c:grouping val="standard"/>
        <c:varyColors val="0"/>
        <c:ser>
          <c:idx val="1"/>
          <c:order val="1"/>
          <c:tx>
            <c:strRef>
              <c:f>'Monthly Balances'!$J$1</c:f>
              <c:strCache>
                <c:ptCount val="1"/>
                <c:pt idx="0">
                  <c:v> SPIA Non-State Operating % </c:v>
                </c:pt>
              </c:strCache>
            </c:strRef>
          </c:tx>
          <c:spPr>
            <a:ln w="28575" cap="rnd" cmpd="sng" algn="ctr">
              <a:solidFill>
                <a:srgbClr val="15234A"/>
              </a:solidFill>
              <a:prstDash val="solid"/>
              <a:round/>
            </a:ln>
            <a:effectLst/>
          </c:spPr>
          <c:marker>
            <c:symbol val="none"/>
          </c:marker>
          <c:val>
            <c:numRef>
              <c:f>'Monthly Balances'!$J$94:$J$154</c:f>
              <c:numCache>
                <c:formatCode>0.0%</c:formatCode>
                <c:ptCount val="61"/>
                <c:pt idx="0">
                  <c:v>0.21978941522333284</c:v>
                </c:pt>
                <c:pt idx="1">
                  <c:v>0.20898840044798217</c:v>
                </c:pt>
                <c:pt idx="2">
                  <c:v>0.21123419258777099</c:v>
                </c:pt>
                <c:pt idx="3">
                  <c:v>0.21437964053470615</c:v>
                </c:pt>
                <c:pt idx="4">
                  <c:v>0.22239651263642823</c:v>
                </c:pt>
                <c:pt idx="5">
                  <c:v>0.22198549068724976</c:v>
                </c:pt>
                <c:pt idx="6">
                  <c:v>0.20896555871243808</c:v>
                </c:pt>
                <c:pt idx="7">
                  <c:v>0.19567767157827634</c:v>
                </c:pt>
                <c:pt idx="8">
                  <c:v>0.20722450593908845</c:v>
                </c:pt>
                <c:pt idx="9">
                  <c:v>0.20271005601470085</c:v>
                </c:pt>
                <c:pt idx="10">
                  <c:v>0.20232449777435632</c:v>
                </c:pt>
                <c:pt idx="11">
                  <c:v>0.21074560332701853</c:v>
                </c:pt>
                <c:pt idx="12">
                  <c:v>0.21176262513617494</c:v>
                </c:pt>
                <c:pt idx="13">
                  <c:v>0.20561958374875031</c:v>
                </c:pt>
                <c:pt idx="14">
                  <c:v>0.2008305576978173</c:v>
                </c:pt>
                <c:pt idx="15">
                  <c:v>0.20539575696254184</c:v>
                </c:pt>
                <c:pt idx="16">
                  <c:v>0.21197400316024415</c:v>
                </c:pt>
                <c:pt idx="17">
                  <c:v>0.21130952162948452</c:v>
                </c:pt>
                <c:pt idx="18">
                  <c:v>0.20192919457375871</c:v>
                </c:pt>
                <c:pt idx="19">
                  <c:v>0.19349979716841145</c:v>
                </c:pt>
                <c:pt idx="20">
                  <c:v>0.19367020259193402</c:v>
                </c:pt>
                <c:pt idx="21">
                  <c:v>0.19141853925842595</c:v>
                </c:pt>
                <c:pt idx="22">
                  <c:v>0.19300273804144924</c:v>
                </c:pt>
                <c:pt idx="23">
                  <c:v>0.19504768649551396</c:v>
                </c:pt>
                <c:pt idx="24">
                  <c:v>0.19412397699918937</c:v>
                </c:pt>
                <c:pt idx="25">
                  <c:v>0.18961985325082578</c:v>
                </c:pt>
                <c:pt idx="26">
                  <c:v>0.18985869386605411</c:v>
                </c:pt>
                <c:pt idx="27">
                  <c:v>0.19550803806845998</c:v>
                </c:pt>
                <c:pt idx="28">
                  <c:v>0.20334500147779619</c:v>
                </c:pt>
                <c:pt idx="29">
                  <c:v>0.2020432243133217</c:v>
                </c:pt>
                <c:pt idx="30">
                  <c:v>0.19259917442689745</c:v>
                </c:pt>
                <c:pt idx="31">
                  <c:v>0.18338881586495756</c:v>
                </c:pt>
                <c:pt idx="32">
                  <c:v>0.19621332895253635</c:v>
                </c:pt>
                <c:pt idx="33">
                  <c:v>0.19315952437992592</c:v>
                </c:pt>
                <c:pt idx="34">
                  <c:v>0.19494659110184931</c:v>
                </c:pt>
                <c:pt idx="35">
                  <c:v>0.21101389167245349</c:v>
                </c:pt>
                <c:pt idx="36">
                  <c:v>0.2076909753181666</c:v>
                </c:pt>
                <c:pt idx="37">
                  <c:v>0.20573290382035583</c:v>
                </c:pt>
                <c:pt idx="38">
                  <c:v>0.20935334522614985</c:v>
                </c:pt>
                <c:pt idx="39">
                  <c:v>0.21472387381296176</c:v>
                </c:pt>
                <c:pt idx="40">
                  <c:v>0.21625765133721267</c:v>
                </c:pt>
                <c:pt idx="41">
                  <c:v>0.2200891736550312</c:v>
                </c:pt>
                <c:pt idx="42">
                  <c:v>0.19866773747134203</c:v>
                </c:pt>
                <c:pt idx="43">
                  <c:v>0.18670570212261087</c:v>
                </c:pt>
                <c:pt idx="44">
                  <c:v>0.19278801921388117</c:v>
                </c:pt>
                <c:pt idx="45">
                  <c:v>0.18197712330599622</c:v>
                </c:pt>
                <c:pt idx="46">
                  <c:v>0.17765895080349076</c:v>
                </c:pt>
                <c:pt idx="47">
                  <c:v>0.1813982434190963</c:v>
                </c:pt>
                <c:pt idx="48">
                  <c:v>0.18160275458663919</c:v>
                </c:pt>
                <c:pt idx="49">
                  <c:v>0.17388010997705744</c:v>
                </c:pt>
                <c:pt idx="50">
                  <c:v>0.17322560270191528</c:v>
                </c:pt>
                <c:pt idx="51">
                  <c:v>0.1694850330259699</c:v>
                </c:pt>
                <c:pt idx="52">
                  <c:v>0.1742833629477922</c:v>
                </c:pt>
                <c:pt idx="53">
                  <c:v>0.17697855537622426</c:v>
                </c:pt>
                <c:pt idx="54">
                  <c:v>0.17053177018624963</c:v>
                </c:pt>
                <c:pt idx="55">
                  <c:v>0.15625400379795298</c:v>
                </c:pt>
                <c:pt idx="56">
                  <c:v>0.15720374324687042</c:v>
                </c:pt>
                <c:pt idx="57">
                  <c:v>0.14722340927171942</c:v>
                </c:pt>
                <c:pt idx="58">
                  <c:v>0.14730686161684964</c:v>
                </c:pt>
                <c:pt idx="59">
                  <c:v>0.15178262283917418</c:v>
                </c:pt>
                <c:pt idx="60">
                  <c:v>0.15724883039472312</c:v>
                </c:pt>
              </c:numCache>
            </c:numRef>
          </c:val>
          <c:smooth val="0"/>
          <c:extLst>
            <c:ext xmlns:c16="http://schemas.microsoft.com/office/drawing/2014/chart" uri="{C3380CC4-5D6E-409C-BE32-E72D297353CC}">
              <c16:uniqueId val="{00000001-F9A2-47DD-952C-DF9B04ACA054}"/>
            </c:ext>
          </c:extLst>
        </c:ser>
        <c:dLbls>
          <c:showLegendKey val="0"/>
          <c:showVal val="0"/>
          <c:showCatName val="0"/>
          <c:showSerName val="0"/>
          <c:showPercent val="0"/>
          <c:showBubbleSize val="0"/>
        </c:dLbls>
        <c:marker val="1"/>
        <c:smooth val="0"/>
        <c:axId val="168063360"/>
        <c:axId val="168057472"/>
      </c:lineChart>
      <c:dateAx>
        <c:axId val="168050048"/>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5936"/>
        <c:crosses val="autoZero"/>
        <c:auto val="1"/>
        <c:lblOffset val="100"/>
        <c:baseTimeUnit val="months"/>
      </c:dateAx>
      <c:valAx>
        <c:axId val="16805593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0048"/>
        <c:crosses val="autoZero"/>
        <c:crossBetween val="between"/>
      </c:valAx>
      <c:valAx>
        <c:axId val="168057472"/>
        <c:scaling>
          <c:orientation val="minMax"/>
          <c:max val="0.3500000000000003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63360"/>
        <c:crosses val="max"/>
        <c:crossBetween val="between"/>
      </c:valAx>
      <c:catAx>
        <c:axId val="168063360"/>
        <c:scaling>
          <c:orientation val="minMax"/>
        </c:scaling>
        <c:delete val="1"/>
        <c:axPos val="b"/>
        <c:majorTickMark val="out"/>
        <c:minorTickMark val="none"/>
        <c:tickLblPos val="none"/>
        <c:crossAx val="168057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78880"/>
        <c:axId val="169840640"/>
      </c:barChart>
      <c:catAx>
        <c:axId val="169578880"/>
        <c:scaling>
          <c:orientation val="minMax"/>
        </c:scaling>
        <c:delete val="0"/>
        <c:axPos val="b"/>
        <c:numFmt formatCode="[$-409]mmm\-yy;@" sourceLinked="0"/>
        <c:majorTickMark val="out"/>
        <c:minorTickMark val="none"/>
        <c:tickLblPos val="nextTo"/>
        <c:crossAx val="169840640"/>
        <c:crosses val="autoZero"/>
        <c:auto val="1"/>
        <c:lblAlgn val="ctr"/>
        <c:lblOffset val="100"/>
        <c:noMultiLvlLbl val="0"/>
      </c:catAx>
      <c:valAx>
        <c:axId val="16984064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7888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847040"/>
        <c:axId val="169861120"/>
      </c:barChart>
      <c:catAx>
        <c:axId val="169847040"/>
        <c:scaling>
          <c:orientation val="minMax"/>
        </c:scaling>
        <c:delete val="0"/>
        <c:axPos val="b"/>
        <c:numFmt formatCode="[$-409]mmm\-yy;@" sourceLinked="0"/>
        <c:majorTickMark val="out"/>
        <c:minorTickMark val="none"/>
        <c:tickLblPos val="nextTo"/>
        <c:crossAx val="169861120"/>
        <c:crosses val="autoZero"/>
        <c:auto val="1"/>
        <c:lblAlgn val="ctr"/>
        <c:lblOffset val="100"/>
        <c:noMultiLvlLbl val="0"/>
      </c:catAx>
      <c:valAx>
        <c:axId val="16986112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847040"/>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Bond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Balances'!$R$1</c:f>
              <c:strCache>
                <c:ptCount val="1"/>
                <c:pt idx="0">
                  <c:v> SPIA Non-State Bond Accounts $ </c:v>
                </c:pt>
              </c:strCache>
            </c:strRef>
          </c:tx>
          <c:spPr>
            <a:solidFill>
              <a:schemeClr val="accent1">
                <a:shade val="58000"/>
              </a:schemeClr>
            </a:solidFill>
            <a:ln>
              <a:noFill/>
            </a:ln>
            <a:effectLst/>
          </c:spPr>
          <c:cat>
            <c:numRef>
              <c:f>'Monthly Balances'!$A$94:$A$154</c:f>
              <c:numCache>
                <c:formatCode>m/d/yyyy</c:formatCode>
                <c:ptCount val="61"/>
                <c:pt idx="0">
                  <c:v>41912</c:v>
                </c:pt>
                <c:pt idx="1">
                  <c:v>41943</c:v>
                </c:pt>
                <c:pt idx="2">
                  <c:v>41973</c:v>
                </c:pt>
                <c:pt idx="3">
                  <c:v>42004</c:v>
                </c:pt>
                <c:pt idx="4">
                  <c:v>42035</c:v>
                </c:pt>
                <c:pt idx="5">
                  <c:v>42063</c:v>
                </c:pt>
                <c:pt idx="6">
                  <c:v>42094</c:v>
                </c:pt>
                <c:pt idx="7">
                  <c:v>42124</c:v>
                </c:pt>
                <c:pt idx="8">
                  <c:v>42155</c:v>
                </c:pt>
                <c:pt idx="9">
                  <c:v>42185</c:v>
                </c:pt>
                <c:pt idx="10">
                  <c:v>42216</c:v>
                </c:pt>
                <c:pt idx="11">
                  <c:v>42247</c:v>
                </c:pt>
                <c:pt idx="12">
                  <c:v>42277</c:v>
                </c:pt>
                <c:pt idx="13">
                  <c:v>42308</c:v>
                </c:pt>
                <c:pt idx="14">
                  <c:v>42338</c:v>
                </c:pt>
                <c:pt idx="15">
                  <c:v>42369</c:v>
                </c:pt>
                <c:pt idx="16">
                  <c:v>42400</c:v>
                </c:pt>
                <c:pt idx="17">
                  <c:v>42429</c:v>
                </c:pt>
                <c:pt idx="18">
                  <c:v>42460</c:v>
                </c:pt>
                <c:pt idx="19">
                  <c:v>42490</c:v>
                </c:pt>
                <c:pt idx="20">
                  <c:v>42521</c:v>
                </c:pt>
                <c:pt idx="21">
                  <c:v>42551</c:v>
                </c:pt>
                <c:pt idx="22">
                  <c:v>42582</c:v>
                </c:pt>
                <c:pt idx="23">
                  <c:v>42613</c:v>
                </c:pt>
                <c:pt idx="24">
                  <c:v>42643</c:v>
                </c:pt>
                <c:pt idx="25">
                  <c:v>42674</c:v>
                </c:pt>
                <c:pt idx="26">
                  <c:v>42704</c:v>
                </c:pt>
                <c:pt idx="27">
                  <c:v>42735</c:v>
                </c:pt>
                <c:pt idx="28">
                  <c:v>42766</c:v>
                </c:pt>
                <c:pt idx="29">
                  <c:v>42794</c:v>
                </c:pt>
                <c:pt idx="30">
                  <c:v>42825</c:v>
                </c:pt>
                <c:pt idx="31">
                  <c:v>42855</c:v>
                </c:pt>
                <c:pt idx="32">
                  <c:v>42886</c:v>
                </c:pt>
                <c:pt idx="33">
                  <c:v>42916</c:v>
                </c:pt>
                <c:pt idx="34">
                  <c:v>42947</c:v>
                </c:pt>
                <c:pt idx="35">
                  <c:v>42978</c:v>
                </c:pt>
                <c:pt idx="36">
                  <c:v>43008</c:v>
                </c:pt>
                <c:pt idx="37">
                  <c:v>43039</c:v>
                </c:pt>
                <c:pt idx="38">
                  <c:v>43069</c:v>
                </c:pt>
                <c:pt idx="39">
                  <c:v>43100</c:v>
                </c:pt>
                <c:pt idx="40">
                  <c:v>43131</c:v>
                </c:pt>
                <c:pt idx="41">
                  <c:v>43159</c:v>
                </c:pt>
                <c:pt idx="42">
                  <c:v>43190</c:v>
                </c:pt>
                <c:pt idx="43">
                  <c:v>43220</c:v>
                </c:pt>
                <c:pt idx="44">
                  <c:v>43251</c:v>
                </c:pt>
                <c:pt idx="45">
                  <c:v>43281</c:v>
                </c:pt>
                <c:pt idx="46">
                  <c:v>43312</c:v>
                </c:pt>
                <c:pt idx="47">
                  <c:v>43343</c:v>
                </c:pt>
                <c:pt idx="48">
                  <c:v>43373</c:v>
                </c:pt>
                <c:pt idx="49">
                  <c:v>43404</c:v>
                </c:pt>
                <c:pt idx="50">
                  <c:v>43434</c:v>
                </c:pt>
                <c:pt idx="51">
                  <c:v>43465</c:v>
                </c:pt>
                <c:pt idx="52">
                  <c:v>43496</c:v>
                </c:pt>
                <c:pt idx="53">
                  <c:v>43524</c:v>
                </c:pt>
                <c:pt idx="54">
                  <c:v>43555</c:v>
                </c:pt>
                <c:pt idx="55">
                  <c:v>43585</c:v>
                </c:pt>
                <c:pt idx="56">
                  <c:v>43616</c:v>
                </c:pt>
                <c:pt idx="57">
                  <c:v>43646</c:v>
                </c:pt>
                <c:pt idx="58">
                  <c:v>43677</c:v>
                </c:pt>
                <c:pt idx="59">
                  <c:v>43708</c:v>
                </c:pt>
                <c:pt idx="60">
                  <c:v>43738</c:v>
                </c:pt>
              </c:numCache>
            </c:numRef>
          </c:cat>
          <c:val>
            <c:numRef>
              <c:f>'Monthly Balances'!$R$94:$R$154</c:f>
              <c:numCache>
                <c:formatCode>_("$"* #,##0.00_);_("$"* \(#,##0.00\);_("$"* "-"??_);_(@_)</c:formatCode>
                <c:ptCount val="61"/>
                <c:pt idx="0">
                  <c:v>240171981.41</c:v>
                </c:pt>
                <c:pt idx="1">
                  <c:v>441594213.82000005</c:v>
                </c:pt>
                <c:pt idx="2">
                  <c:v>429139997.28000003</c:v>
                </c:pt>
                <c:pt idx="3">
                  <c:v>424935794.13999999</c:v>
                </c:pt>
                <c:pt idx="4">
                  <c:v>412098101.5</c:v>
                </c:pt>
                <c:pt idx="5">
                  <c:v>408358466.19999999</c:v>
                </c:pt>
                <c:pt idx="6">
                  <c:v>398079323.93000001</c:v>
                </c:pt>
                <c:pt idx="7">
                  <c:v>388121541.35000002</c:v>
                </c:pt>
                <c:pt idx="8">
                  <c:v>379112271.52999997</c:v>
                </c:pt>
                <c:pt idx="9">
                  <c:v>406943258.00999999</c:v>
                </c:pt>
                <c:pt idx="10">
                  <c:v>406484528.18000001</c:v>
                </c:pt>
                <c:pt idx="11">
                  <c:v>466828403.90000004</c:v>
                </c:pt>
                <c:pt idx="12">
                  <c:v>456884778.24000001</c:v>
                </c:pt>
                <c:pt idx="13">
                  <c:v>437897954.90000004</c:v>
                </c:pt>
                <c:pt idx="14">
                  <c:v>418940388.40999997</c:v>
                </c:pt>
                <c:pt idx="15">
                  <c:v>473436788.52999997</c:v>
                </c:pt>
                <c:pt idx="16">
                  <c:v>460933523.99000001</c:v>
                </c:pt>
                <c:pt idx="17">
                  <c:v>449448112.42000002</c:v>
                </c:pt>
                <c:pt idx="18">
                  <c:v>429544643.36000001</c:v>
                </c:pt>
                <c:pt idx="19">
                  <c:v>386665597.04000002</c:v>
                </c:pt>
                <c:pt idx="20">
                  <c:v>361798355.26999998</c:v>
                </c:pt>
                <c:pt idx="21">
                  <c:v>361156004.87</c:v>
                </c:pt>
                <c:pt idx="22">
                  <c:v>321799326.86000001</c:v>
                </c:pt>
                <c:pt idx="23">
                  <c:v>288558355.92000002</c:v>
                </c:pt>
                <c:pt idx="24">
                  <c:v>270679655.20999998</c:v>
                </c:pt>
                <c:pt idx="25">
                  <c:v>246478275.42000002</c:v>
                </c:pt>
                <c:pt idx="26">
                  <c:v>222076386.50999999</c:v>
                </c:pt>
                <c:pt idx="27">
                  <c:v>190413837.48999998</c:v>
                </c:pt>
                <c:pt idx="28">
                  <c:v>159939331.94999999</c:v>
                </c:pt>
                <c:pt idx="29">
                  <c:v>238008143.02000001</c:v>
                </c:pt>
                <c:pt idx="30">
                  <c:v>226178378.63999999</c:v>
                </c:pt>
                <c:pt idx="31">
                  <c:v>210335773.11000001</c:v>
                </c:pt>
                <c:pt idx="32">
                  <c:v>182761723.01999998</c:v>
                </c:pt>
                <c:pt idx="33">
                  <c:v>162960066.13999999</c:v>
                </c:pt>
                <c:pt idx="34">
                  <c:v>150519835.13000003</c:v>
                </c:pt>
                <c:pt idx="35">
                  <c:v>138999977.78999999</c:v>
                </c:pt>
                <c:pt idx="36">
                  <c:v>137037540.25999999</c:v>
                </c:pt>
                <c:pt idx="37">
                  <c:v>138690876.55000001</c:v>
                </c:pt>
                <c:pt idx="38">
                  <c:v>140996793.34</c:v>
                </c:pt>
                <c:pt idx="39">
                  <c:v>131275907.89999999</c:v>
                </c:pt>
                <c:pt idx="40">
                  <c:v>124925392.75</c:v>
                </c:pt>
                <c:pt idx="41">
                  <c:v>134606106.72999999</c:v>
                </c:pt>
                <c:pt idx="42">
                  <c:v>130112912.34</c:v>
                </c:pt>
                <c:pt idx="43">
                  <c:v>123882666.8</c:v>
                </c:pt>
                <c:pt idx="44">
                  <c:v>93221484.850000009</c:v>
                </c:pt>
                <c:pt idx="45">
                  <c:v>86642755.350000009</c:v>
                </c:pt>
                <c:pt idx="46">
                  <c:v>76044946.109999999</c:v>
                </c:pt>
                <c:pt idx="47">
                  <c:v>71378436.969999999</c:v>
                </c:pt>
                <c:pt idx="48">
                  <c:v>66276857.620000005</c:v>
                </c:pt>
                <c:pt idx="49">
                  <c:v>103516972.19999999</c:v>
                </c:pt>
                <c:pt idx="50">
                  <c:v>104379635.58</c:v>
                </c:pt>
                <c:pt idx="51">
                  <c:v>102338909.2</c:v>
                </c:pt>
                <c:pt idx="52">
                  <c:v>84403394.060000002</c:v>
                </c:pt>
                <c:pt idx="53">
                  <c:v>87496025.980000004</c:v>
                </c:pt>
                <c:pt idx="54">
                  <c:v>88660557.790000007</c:v>
                </c:pt>
                <c:pt idx="55">
                  <c:v>86579304.189999998</c:v>
                </c:pt>
                <c:pt idx="56">
                  <c:v>80437441.629999995</c:v>
                </c:pt>
                <c:pt idx="57">
                  <c:v>67548257.530000001</c:v>
                </c:pt>
                <c:pt idx="58">
                  <c:v>58055325.010000005</c:v>
                </c:pt>
                <c:pt idx="59">
                  <c:v>74349057.109999999</c:v>
                </c:pt>
                <c:pt idx="60">
                  <c:v>77825359</c:v>
                </c:pt>
              </c:numCache>
            </c:numRef>
          </c:val>
          <c:extLst>
            <c:ext xmlns:c16="http://schemas.microsoft.com/office/drawing/2014/chart" uri="{C3380CC4-5D6E-409C-BE32-E72D297353CC}">
              <c16:uniqueId val="{00000000-837B-484F-862E-4D74375637CD}"/>
            </c:ext>
          </c:extLst>
        </c:ser>
        <c:ser>
          <c:idx val="1"/>
          <c:order val="1"/>
          <c:tx>
            <c:strRef>
              <c:f>'Monthly Balances'!$U$1</c:f>
              <c:strCache>
                <c:ptCount val="1"/>
                <c:pt idx="0">
                  <c:v> SPIA State Agency Bond Accounts $ </c:v>
                </c:pt>
              </c:strCache>
            </c:strRef>
          </c:tx>
          <c:spPr>
            <a:solidFill>
              <a:schemeClr val="accent1">
                <a:shade val="86000"/>
              </a:schemeClr>
            </a:solidFill>
            <a:ln>
              <a:noFill/>
            </a:ln>
            <a:effectLst/>
          </c:spPr>
          <c:cat>
            <c:numRef>
              <c:f>'Monthly Balances'!$A$94:$A$154</c:f>
              <c:numCache>
                <c:formatCode>m/d/yyyy</c:formatCode>
                <c:ptCount val="61"/>
                <c:pt idx="0">
                  <c:v>41912</c:v>
                </c:pt>
                <c:pt idx="1">
                  <c:v>41943</c:v>
                </c:pt>
                <c:pt idx="2">
                  <c:v>41973</c:v>
                </c:pt>
                <c:pt idx="3">
                  <c:v>42004</c:v>
                </c:pt>
                <c:pt idx="4">
                  <c:v>42035</c:v>
                </c:pt>
                <c:pt idx="5">
                  <c:v>42063</c:v>
                </c:pt>
                <c:pt idx="6">
                  <c:v>42094</c:v>
                </c:pt>
                <c:pt idx="7">
                  <c:v>42124</c:v>
                </c:pt>
                <c:pt idx="8">
                  <c:v>42155</c:v>
                </c:pt>
                <c:pt idx="9">
                  <c:v>42185</c:v>
                </c:pt>
                <c:pt idx="10">
                  <c:v>42216</c:v>
                </c:pt>
                <c:pt idx="11">
                  <c:v>42247</c:v>
                </c:pt>
                <c:pt idx="12">
                  <c:v>42277</c:v>
                </c:pt>
                <c:pt idx="13">
                  <c:v>42308</c:v>
                </c:pt>
                <c:pt idx="14">
                  <c:v>42338</c:v>
                </c:pt>
                <c:pt idx="15">
                  <c:v>42369</c:v>
                </c:pt>
                <c:pt idx="16">
                  <c:v>42400</c:v>
                </c:pt>
                <c:pt idx="17">
                  <c:v>42429</c:v>
                </c:pt>
                <c:pt idx="18">
                  <c:v>42460</c:v>
                </c:pt>
                <c:pt idx="19">
                  <c:v>42490</c:v>
                </c:pt>
                <c:pt idx="20">
                  <c:v>42521</c:v>
                </c:pt>
                <c:pt idx="21">
                  <c:v>42551</c:v>
                </c:pt>
                <c:pt idx="22">
                  <c:v>42582</c:v>
                </c:pt>
                <c:pt idx="23">
                  <c:v>42613</c:v>
                </c:pt>
                <c:pt idx="24">
                  <c:v>42643</c:v>
                </c:pt>
                <c:pt idx="25">
                  <c:v>42674</c:v>
                </c:pt>
                <c:pt idx="26">
                  <c:v>42704</c:v>
                </c:pt>
                <c:pt idx="27">
                  <c:v>42735</c:v>
                </c:pt>
                <c:pt idx="28">
                  <c:v>42766</c:v>
                </c:pt>
                <c:pt idx="29">
                  <c:v>42794</c:v>
                </c:pt>
                <c:pt idx="30">
                  <c:v>42825</c:v>
                </c:pt>
                <c:pt idx="31">
                  <c:v>42855</c:v>
                </c:pt>
                <c:pt idx="32">
                  <c:v>42886</c:v>
                </c:pt>
                <c:pt idx="33">
                  <c:v>42916</c:v>
                </c:pt>
                <c:pt idx="34">
                  <c:v>42947</c:v>
                </c:pt>
                <c:pt idx="35">
                  <c:v>42978</c:v>
                </c:pt>
                <c:pt idx="36">
                  <c:v>43008</c:v>
                </c:pt>
                <c:pt idx="37">
                  <c:v>43039</c:v>
                </c:pt>
                <c:pt idx="38">
                  <c:v>43069</c:v>
                </c:pt>
                <c:pt idx="39">
                  <c:v>43100</c:v>
                </c:pt>
                <c:pt idx="40">
                  <c:v>43131</c:v>
                </c:pt>
                <c:pt idx="41">
                  <c:v>43159</c:v>
                </c:pt>
                <c:pt idx="42">
                  <c:v>43190</c:v>
                </c:pt>
                <c:pt idx="43">
                  <c:v>43220</c:v>
                </c:pt>
                <c:pt idx="44">
                  <c:v>43251</c:v>
                </c:pt>
                <c:pt idx="45">
                  <c:v>43281</c:v>
                </c:pt>
                <c:pt idx="46">
                  <c:v>43312</c:v>
                </c:pt>
                <c:pt idx="47">
                  <c:v>43343</c:v>
                </c:pt>
                <c:pt idx="48">
                  <c:v>43373</c:v>
                </c:pt>
                <c:pt idx="49">
                  <c:v>43404</c:v>
                </c:pt>
                <c:pt idx="50">
                  <c:v>43434</c:v>
                </c:pt>
                <c:pt idx="51">
                  <c:v>43465</c:v>
                </c:pt>
                <c:pt idx="52">
                  <c:v>43496</c:v>
                </c:pt>
                <c:pt idx="53">
                  <c:v>43524</c:v>
                </c:pt>
                <c:pt idx="54">
                  <c:v>43555</c:v>
                </c:pt>
                <c:pt idx="55">
                  <c:v>43585</c:v>
                </c:pt>
                <c:pt idx="56">
                  <c:v>43616</c:v>
                </c:pt>
                <c:pt idx="57">
                  <c:v>43646</c:v>
                </c:pt>
                <c:pt idx="58">
                  <c:v>43677</c:v>
                </c:pt>
                <c:pt idx="59">
                  <c:v>43708</c:v>
                </c:pt>
                <c:pt idx="60">
                  <c:v>43738</c:v>
                </c:pt>
              </c:numCache>
            </c:numRef>
          </c:cat>
          <c:val>
            <c:numRef>
              <c:f>'Monthly Balances'!$U$94:$U$154</c:f>
              <c:numCache>
                <c:formatCode>_("$"* #,##0.00_);_("$"* \(#,##0.00\);_("$"* "-"??_);_(@_)</c:formatCode>
                <c:ptCount val="61"/>
                <c:pt idx="0">
                  <c:v>544737933.27999997</c:v>
                </c:pt>
                <c:pt idx="1">
                  <c:v>546543966.41999996</c:v>
                </c:pt>
                <c:pt idx="2">
                  <c:v>592265218.29999995</c:v>
                </c:pt>
                <c:pt idx="3">
                  <c:v>514049873.32999998</c:v>
                </c:pt>
                <c:pt idx="4">
                  <c:v>532599877.76999998</c:v>
                </c:pt>
                <c:pt idx="5">
                  <c:v>623706626.58000004</c:v>
                </c:pt>
                <c:pt idx="6">
                  <c:v>612899699.53999996</c:v>
                </c:pt>
                <c:pt idx="7">
                  <c:v>630020632.74000001</c:v>
                </c:pt>
                <c:pt idx="8">
                  <c:v>675922920</c:v>
                </c:pt>
                <c:pt idx="9">
                  <c:v>579749782.99000001</c:v>
                </c:pt>
                <c:pt idx="10">
                  <c:v>635129085.67999995</c:v>
                </c:pt>
                <c:pt idx="11">
                  <c:v>644247487.39999998</c:v>
                </c:pt>
                <c:pt idx="12">
                  <c:v>636518614.86000001</c:v>
                </c:pt>
                <c:pt idx="13">
                  <c:v>642842928.85000002</c:v>
                </c:pt>
                <c:pt idx="14">
                  <c:v>641392480.21000004</c:v>
                </c:pt>
                <c:pt idx="15">
                  <c:v>621417640.59000003</c:v>
                </c:pt>
                <c:pt idx="16">
                  <c:v>622980304.75</c:v>
                </c:pt>
                <c:pt idx="17">
                  <c:v>646917428.40999997</c:v>
                </c:pt>
                <c:pt idx="18">
                  <c:v>628276003.13</c:v>
                </c:pt>
                <c:pt idx="19">
                  <c:v>665304909.41999996</c:v>
                </c:pt>
                <c:pt idx="20">
                  <c:v>686534779.02999997</c:v>
                </c:pt>
                <c:pt idx="21">
                  <c:v>674140921.91999996</c:v>
                </c:pt>
                <c:pt idx="22">
                  <c:v>753158783.64999998</c:v>
                </c:pt>
                <c:pt idx="23">
                  <c:v>764551179.19000006</c:v>
                </c:pt>
                <c:pt idx="24">
                  <c:v>751640376.21000004</c:v>
                </c:pt>
                <c:pt idx="25">
                  <c:v>744111114.16999996</c:v>
                </c:pt>
                <c:pt idx="26">
                  <c:v>781900700.92999995</c:v>
                </c:pt>
                <c:pt idx="27">
                  <c:v>748533797.99000001</c:v>
                </c:pt>
                <c:pt idx="28">
                  <c:v>771112626.17999995</c:v>
                </c:pt>
                <c:pt idx="29">
                  <c:v>763140738.86000001</c:v>
                </c:pt>
                <c:pt idx="30">
                  <c:v>763484331.41999996</c:v>
                </c:pt>
                <c:pt idx="31">
                  <c:v>791029330.13</c:v>
                </c:pt>
                <c:pt idx="32">
                  <c:v>799822152.64999998</c:v>
                </c:pt>
                <c:pt idx="33">
                  <c:v>750188877.63</c:v>
                </c:pt>
                <c:pt idx="34">
                  <c:v>736933709.5</c:v>
                </c:pt>
                <c:pt idx="35">
                  <c:v>761228448.57000005</c:v>
                </c:pt>
                <c:pt idx="36">
                  <c:v>765484619.72000003</c:v>
                </c:pt>
                <c:pt idx="37">
                  <c:v>786266763.55999994</c:v>
                </c:pt>
                <c:pt idx="38">
                  <c:v>810663865.45000005</c:v>
                </c:pt>
                <c:pt idx="39">
                  <c:v>999896825.89999998</c:v>
                </c:pt>
                <c:pt idx="40">
                  <c:v>981205154.5</c:v>
                </c:pt>
                <c:pt idx="41">
                  <c:v>964385104.24000001</c:v>
                </c:pt>
                <c:pt idx="42">
                  <c:v>945689797.84000003</c:v>
                </c:pt>
                <c:pt idx="43">
                  <c:v>958162712.47000003</c:v>
                </c:pt>
                <c:pt idx="44">
                  <c:v>939773051.22000003</c:v>
                </c:pt>
                <c:pt idx="45">
                  <c:v>866331315.35000002</c:v>
                </c:pt>
                <c:pt idx="46">
                  <c:v>848093680.75</c:v>
                </c:pt>
                <c:pt idx="47">
                  <c:v>946754468.75999999</c:v>
                </c:pt>
                <c:pt idx="48">
                  <c:v>932924778.67999995</c:v>
                </c:pt>
                <c:pt idx="49">
                  <c:v>938523479.24000001</c:v>
                </c:pt>
                <c:pt idx="50">
                  <c:v>904206065.19000006</c:v>
                </c:pt>
                <c:pt idx="51">
                  <c:v>1017492615.37</c:v>
                </c:pt>
                <c:pt idx="52">
                  <c:v>985755676.75999999</c:v>
                </c:pt>
                <c:pt idx="53">
                  <c:v>941708573.96000004</c:v>
                </c:pt>
                <c:pt idx="54">
                  <c:v>937194162.63999999</c:v>
                </c:pt>
                <c:pt idx="55">
                  <c:v>968858719.54999995</c:v>
                </c:pt>
                <c:pt idx="56">
                  <c:v>942936280.92999995</c:v>
                </c:pt>
                <c:pt idx="57">
                  <c:v>848462917.97000003</c:v>
                </c:pt>
                <c:pt idx="58">
                  <c:v>884586737.20000005</c:v>
                </c:pt>
                <c:pt idx="59">
                  <c:v>1076583815.77</c:v>
                </c:pt>
                <c:pt idx="60">
                  <c:v>1079723795.01</c:v>
                </c:pt>
              </c:numCache>
            </c:numRef>
          </c:val>
          <c:extLst>
            <c:ext xmlns:c16="http://schemas.microsoft.com/office/drawing/2014/chart" uri="{C3380CC4-5D6E-409C-BE32-E72D297353CC}">
              <c16:uniqueId val="{00000001-837B-484F-862E-4D74375637CD}"/>
            </c:ext>
          </c:extLst>
        </c:ser>
        <c:ser>
          <c:idx val="2"/>
          <c:order val="2"/>
          <c:tx>
            <c:strRef>
              <c:f>'Monthly Balances'!$X$1</c:f>
              <c:strCache>
                <c:ptCount val="1"/>
                <c:pt idx="0">
                  <c:v> SPIA SBA Bond Accounts $ </c:v>
                </c:pt>
              </c:strCache>
            </c:strRef>
          </c:tx>
          <c:spPr>
            <a:solidFill>
              <a:schemeClr val="accent1">
                <a:tint val="86000"/>
              </a:schemeClr>
            </a:solidFill>
            <a:ln>
              <a:noFill/>
            </a:ln>
            <a:effectLst/>
          </c:spPr>
          <c:cat>
            <c:numRef>
              <c:f>'Monthly Balances'!$A$94:$A$154</c:f>
              <c:numCache>
                <c:formatCode>m/d/yyyy</c:formatCode>
                <c:ptCount val="61"/>
                <c:pt idx="0">
                  <c:v>41912</c:v>
                </c:pt>
                <c:pt idx="1">
                  <c:v>41943</c:v>
                </c:pt>
                <c:pt idx="2">
                  <c:v>41973</c:v>
                </c:pt>
                <c:pt idx="3">
                  <c:v>42004</c:v>
                </c:pt>
                <c:pt idx="4">
                  <c:v>42035</c:v>
                </c:pt>
                <c:pt idx="5">
                  <c:v>42063</c:v>
                </c:pt>
                <c:pt idx="6">
                  <c:v>42094</c:v>
                </c:pt>
                <c:pt idx="7">
                  <c:v>42124</c:v>
                </c:pt>
                <c:pt idx="8">
                  <c:v>42155</c:v>
                </c:pt>
                <c:pt idx="9">
                  <c:v>42185</c:v>
                </c:pt>
                <c:pt idx="10">
                  <c:v>42216</c:v>
                </c:pt>
                <c:pt idx="11">
                  <c:v>42247</c:v>
                </c:pt>
                <c:pt idx="12">
                  <c:v>42277</c:v>
                </c:pt>
                <c:pt idx="13">
                  <c:v>42308</c:v>
                </c:pt>
                <c:pt idx="14">
                  <c:v>42338</c:v>
                </c:pt>
                <c:pt idx="15">
                  <c:v>42369</c:v>
                </c:pt>
                <c:pt idx="16">
                  <c:v>42400</c:v>
                </c:pt>
                <c:pt idx="17">
                  <c:v>42429</c:v>
                </c:pt>
                <c:pt idx="18">
                  <c:v>42460</c:v>
                </c:pt>
                <c:pt idx="19">
                  <c:v>42490</c:v>
                </c:pt>
                <c:pt idx="20">
                  <c:v>42521</c:v>
                </c:pt>
                <c:pt idx="21">
                  <c:v>42551</c:v>
                </c:pt>
                <c:pt idx="22">
                  <c:v>42582</c:v>
                </c:pt>
                <c:pt idx="23">
                  <c:v>42613</c:v>
                </c:pt>
                <c:pt idx="24">
                  <c:v>42643</c:v>
                </c:pt>
                <c:pt idx="25">
                  <c:v>42674</c:v>
                </c:pt>
                <c:pt idx="26">
                  <c:v>42704</c:v>
                </c:pt>
                <c:pt idx="27">
                  <c:v>42735</c:v>
                </c:pt>
                <c:pt idx="28">
                  <c:v>42766</c:v>
                </c:pt>
                <c:pt idx="29">
                  <c:v>42794</c:v>
                </c:pt>
                <c:pt idx="30">
                  <c:v>42825</c:v>
                </c:pt>
                <c:pt idx="31">
                  <c:v>42855</c:v>
                </c:pt>
                <c:pt idx="32">
                  <c:v>42886</c:v>
                </c:pt>
                <c:pt idx="33">
                  <c:v>42916</c:v>
                </c:pt>
                <c:pt idx="34">
                  <c:v>42947</c:v>
                </c:pt>
                <c:pt idx="35">
                  <c:v>42978</c:v>
                </c:pt>
                <c:pt idx="36">
                  <c:v>43008</c:v>
                </c:pt>
                <c:pt idx="37">
                  <c:v>43039</c:v>
                </c:pt>
                <c:pt idx="38">
                  <c:v>43069</c:v>
                </c:pt>
                <c:pt idx="39">
                  <c:v>43100</c:v>
                </c:pt>
                <c:pt idx="40">
                  <c:v>43131</c:v>
                </c:pt>
                <c:pt idx="41">
                  <c:v>43159</c:v>
                </c:pt>
                <c:pt idx="42">
                  <c:v>43190</c:v>
                </c:pt>
                <c:pt idx="43">
                  <c:v>43220</c:v>
                </c:pt>
                <c:pt idx="44">
                  <c:v>43251</c:v>
                </c:pt>
                <c:pt idx="45">
                  <c:v>43281</c:v>
                </c:pt>
                <c:pt idx="46">
                  <c:v>43312</c:v>
                </c:pt>
                <c:pt idx="47">
                  <c:v>43343</c:v>
                </c:pt>
                <c:pt idx="48">
                  <c:v>43373</c:v>
                </c:pt>
                <c:pt idx="49">
                  <c:v>43404</c:v>
                </c:pt>
                <c:pt idx="50">
                  <c:v>43434</c:v>
                </c:pt>
                <c:pt idx="51">
                  <c:v>43465</c:v>
                </c:pt>
                <c:pt idx="52">
                  <c:v>43496</c:v>
                </c:pt>
                <c:pt idx="53">
                  <c:v>43524</c:v>
                </c:pt>
                <c:pt idx="54">
                  <c:v>43555</c:v>
                </c:pt>
                <c:pt idx="55">
                  <c:v>43585</c:v>
                </c:pt>
                <c:pt idx="56">
                  <c:v>43616</c:v>
                </c:pt>
                <c:pt idx="57">
                  <c:v>43646</c:v>
                </c:pt>
                <c:pt idx="58">
                  <c:v>43677</c:v>
                </c:pt>
                <c:pt idx="59">
                  <c:v>43708</c:v>
                </c:pt>
                <c:pt idx="60">
                  <c:v>43738</c:v>
                </c:pt>
              </c:numCache>
            </c:numRef>
          </c:cat>
          <c:val>
            <c:numRef>
              <c:f>'Monthly Balances'!$X$94:$X$154</c:f>
              <c:numCache>
                <c:formatCode>_("$"* #,##0.00_);_("$"* \(#,##0.00\);_("$"* "-"??_);_(@_)</c:formatCode>
                <c:ptCount val="61"/>
                <c:pt idx="0">
                  <c:v>432050674.58999997</c:v>
                </c:pt>
                <c:pt idx="1">
                  <c:v>940389190.13</c:v>
                </c:pt>
                <c:pt idx="2">
                  <c:v>932697932.01999998</c:v>
                </c:pt>
                <c:pt idx="3">
                  <c:v>914805803</c:v>
                </c:pt>
                <c:pt idx="4">
                  <c:v>916225199.08000004</c:v>
                </c:pt>
                <c:pt idx="5">
                  <c:v>917595342.57000005</c:v>
                </c:pt>
                <c:pt idx="6">
                  <c:v>1195097027.3299999</c:v>
                </c:pt>
                <c:pt idx="7">
                  <c:v>1712597585.1900001</c:v>
                </c:pt>
                <c:pt idx="8">
                  <c:v>505053468.69</c:v>
                </c:pt>
                <c:pt idx="9">
                  <c:v>0</c:v>
                </c:pt>
                <c:pt idx="10">
                  <c:v>0</c:v>
                </c:pt>
                <c:pt idx="11">
                  <c:v>0</c:v>
                </c:pt>
                <c:pt idx="12">
                  <c:v>338425496.20999998</c:v>
                </c:pt>
                <c:pt idx="13">
                  <c:v>338675970.36000001</c:v>
                </c:pt>
                <c:pt idx="14">
                  <c:v>813574284.11000001</c:v>
                </c:pt>
                <c:pt idx="15">
                  <c:v>808820330.03999996</c:v>
                </c:pt>
                <c:pt idx="16">
                  <c:v>902175225.39999998</c:v>
                </c:pt>
                <c:pt idx="17">
                  <c:v>1096543242.23</c:v>
                </c:pt>
                <c:pt idx="18">
                  <c:v>1239311320.26</c:v>
                </c:pt>
                <c:pt idx="19">
                  <c:v>1370426006.8199999</c:v>
                </c:pt>
                <c:pt idx="20">
                  <c:v>1041806094.01</c:v>
                </c:pt>
                <c:pt idx="21">
                  <c:v>511118527.49000001</c:v>
                </c:pt>
                <c:pt idx="22">
                  <c:v>684411347.79999995</c:v>
                </c:pt>
                <c:pt idx="23">
                  <c:v>1199719066.54</c:v>
                </c:pt>
                <c:pt idx="24">
                  <c:v>1579885646.22</c:v>
                </c:pt>
                <c:pt idx="25">
                  <c:v>1581640097.4100001</c:v>
                </c:pt>
                <c:pt idx="26">
                  <c:v>1564488360.22</c:v>
                </c:pt>
                <c:pt idx="27">
                  <c:v>1547990160.8599999</c:v>
                </c:pt>
                <c:pt idx="28">
                  <c:v>1549099009.6300001</c:v>
                </c:pt>
                <c:pt idx="29">
                  <c:v>1713400027.98</c:v>
                </c:pt>
                <c:pt idx="30">
                  <c:v>1930709538.24</c:v>
                </c:pt>
                <c:pt idx="31">
                  <c:v>1964015346.6300001</c:v>
                </c:pt>
                <c:pt idx="32">
                  <c:v>983319681.57000005</c:v>
                </c:pt>
                <c:pt idx="33">
                  <c:v>30805619.149999999</c:v>
                </c:pt>
                <c:pt idx="34">
                  <c:v>30851024.890000001</c:v>
                </c:pt>
                <c:pt idx="35">
                  <c:v>30891772.960000001</c:v>
                </c:pt>
                <c:pt idx="36">
                  <c:v>332023846.50999999</c:v>
                </c:pt>
                <c:pt idx="37">
                  <c:v>332207207.89999998</c:v>
                </c:pt>
                <c:pt idx="38">
                  <c:v>428092264.76999998</c:v>
                </c:pt>
                <c:pt idx="39">
                  <c:v>720312435.73000002</c:v>
                </c:pt>
                <c:pt idx="40">
                  <c:v>721241116.25999999</c:v>
                </c:pt>
                <c:pt idx="41">
                  <c:v>722205100.41999996</c:v>
                </c:pt>
                <c:pt idx="42">
                  <c:v>723095427.90999997</c:v>
                </c:pt>
                <c:pt idx="43">
                  <c:v>741614046.73000002</c:v>
                </c:pt>
                <c:pt idx="44">
                  <c:v>445868756.42000002</c:v>
                </c:pt>
                <c:pt idx="45">
                  <c:v>0</c:v>
                </c:pt>
                <c:pt idx="46">
                  <c:v>0</c:v>
                </c:pt>
                <c:pt idx="47">
                  <c:v>0</c:v>
                </c:pt>
                <c:pt idx="48">
                  <c:v>0</c:v>
                </c:pt>
                <c:pt idx="49">
                  <c:v>0</c:v>
                </c:pt>
                <c:pt idx="50">
                  <c:v>0</c:v>
                </c:pt>
                <c:pt idx="51">
                  <c:v>0</c:v>
                </c:pt>
                <c:pt idx="52">
                  <c:v>0</c:v>
                </c:pt>
                <c:pt idx="53">
                  <c:v>0</c:v>
                </c:pt>
                <c:pt idx="54">
                  <c:v>0</c:v>
                </c:pt>
                <c:pt idx="55">
                  <c:v>0</c:v>
                </c:pt>
                <c:pt idx="56">
                  <c:v>23413810.460000001</c:v>
                </c:pt>
                <c:pt idx="57">
                  <c:v>0</c:v>
                </c:pt>
                <c:pt idx="58">
                  <c:v>0</c:v>
                </c:pt>
                <c:pt idx="59">
                  <c:v>0</c:v>
                </c:pt>
                <c:pt idx="60">
                  <c:v>50273000</c:v>
                </c:pt>
              </c:numCache>
            </c:numRef>
          </c:val>
          <c:extLst>
            <c:ext xmlns:c16="http://schemas.microsoft.com/office/drawing/2014/chart" uri="{C3380CC4-5D6E-409C-BE32-E72D297353CC}">
              <c16:uniqueId val="{00000002-837B-484F-862E-4D74375637CD}"/>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Balances'!$AB$1</c:f>
              <c:strCache>
                <c:ptCount val="1"/>
                <c:pt idx="0">
                  <c:v> TOTAL SPIA Bond Accounts % </c:v>
                </c:pt>
              </c:strCache>
            </c:strRef>
          </c:tx>
          <c:spPr>
            <a:ln w="28575" cap="rnd" cmpd="sng" algn="ctr">
              <a:solidFill>
                <a:srgbClr val="15234A"/>
              </a:solidFill>
              <a:prstDash val="solid"/>
              <a:round/>
            </a:ln>
            <a:effectLst/>
          </c:spPr>
          <c:marker>
            <c:symbol val="none"/>
          </c:marker>
          <c:val>
            <c:numRef>
              <c:f>'Monthly Balances'!$AB$94:$AB$154</c:f>
              <c:numCache>
                <c:formatCode>0.0%</c:formatCode>
                <c:ptCount val="61"/>
                <c:pt idx="0">
                  <c:v>5.761551863038112E-2</c:v>
                </c:pt>
                <c:pt idx="1">
                  <c:v>8.8766301824487817E-2</c:v>
                </c:pt>
                <c:pt idx="2">
                  <c:v>9.4302600423354366E-2</c:v>
                </c:pt>
                <c:pt idx="3">
                  <c:v>8.8113261635965667E-2</c:v>
                </c:pt>
                <c:pt idx="4">
                  <c:v>8.2005879308200691E-2</c:v>
                </c:pt>
                <c:pt idx="5">
                  <c:v>8.7407962081032256E-2</c:v>
                </c:pt>
                <c:pt idx="6">
                  <c:v>9.6207455636632799E-2</c:v>
                </c:pt>
                <c:pt idx="7">
                  <c:v>0.11490498154762763</c:v>
                </c:pt>
                <c:pt idx="8">
                  <c:v>7.0005645257618113E-2</c:v>
                </c:pt>
                <c:pt idx="9">
                  <c:v>4.4919940415519513E-2</c:v>
                </c:pt>
                <c:pt idx="10">
                  <c:v>4.7010123037532131E-2</c:v>
                </c:pt>
                <c:pt idx="11">
                  <c:v>4.9744487510202308E-2</c:v>
                </c:pt>
                <c:pt idx="12">
                  <c:v>6.2660502436545931E-2</c:v>
                </c:pt>
                <c:pt idx="13">
                  <c:v>6.3427435340875055E-2</c:v>
                </c:pt>
                <c:pt idx="14">
                  <c:v>8.3747183168633929E-2</c:v>
                </c:pt>
                <c:pt idx="15">
                  <c:v>8.385180468998632E-2</c:v>
                </c:pt>
                <c:pt idx="16">
                  <c:v>8.3367554653159481E-2</c:v>
                </c:pt>
                <c:pt idx="17">
                  <c:v>9.1768379124501448E-2</c:v>
                </c:pt>
                <c:pt idx="18">
                  <c:v>9.4895304422997678E-2</c:v>
                </c:pt>
                <c:pt idx="19">
                  <c:v>9.8319790002028173E-2</c:v>
                </c:pt>
                <c:pt idx="20">
                  <c:v>8.6528851383459615E-2</c:v>
                </c:pt>
                <c:pt idx="21">
                  <c:v>6.4656996060411157E-2</c:v>
                </c:pt>
                <c:pt idx="22">
                  <c:v>7.4086389804275787E-2</c:v>
                </c:pt>
                <c:pt idx="23">
                  <c:v>9.3068349773811745E-2</c:v>
                </c:pt>
                <c:pt idx="24">
                  <c:v>0.10593900891078058</c:v>
                </c:pt>
                <c:pt idx="25">
                  <c:v>0.10474997157009285</c:v>
                </c:pt>
                <c:pt idx="26">
                  <c:v>0.10765746836509923</c:v>
                </c:pt>
                <c:pt idx="27">
                  <c:v>0.1035044424446889</c:v>
                </c:pt>
                <c:pt idx="28">
                  <c:v>9.8819848355145276E-2</c:v>
                </c:pt>
                <c:pt idx="29">
                  <c:v>0.10847016576634255</c:v>
                </c:pt>
                <c:pt idx="30">
                  <c:v>0.11674023693702278</c:v>
                </c:pt>
                <c:pt idx="31">
                  <c:v>0.11588479739362863</c:v>
                </c:pt>
                <c:pt idx="32">
                  <c:v>8.1689860748184712E-2</c:v>
                </c:pt>
                <c:pt idx="33">
                  <c:v>4.0789335527361734E-2</c:v>
                </c:pt>
                <c:pt idx="34">
                  <c:v>3.9669311889332523E-2</c:v>
                </c:pt>
                <c:pt idx="35">
                  <c:v>4.0851123638509929E-2</c:v>
                </c:pt>
                <c:pt idx="36">
                  <c:v>5.3532995470057271E-2</c:v>
                </c:pt>
                <c:pt idx="37">
                  <c:v>5.5788014645773383E-2</c:v>
                </c:pt>
                <c:pt idx="38">
                  <c:v>6.3370574242240907E-2</c:v>
                </c:pt>
                <c:pt idx="39">
                  <c:v>8.0989853973941414E-2</c:v>
                </c:pt>
                <c:pt idx="40">
                  <c:v>7.6041876148612089E-2</c:v>
                </c:pt>
                <c:pt idx="41">
                  <c:v>7.7443845864199043E-2</c:v>
                </c:pt>
                <c:pt idx="42">
                  <c:v>7.7079886791388538E-2</c:v>
                </c:pt>
                <c:pt idx="43">
                  <c:v>7.4868873564417085E-2</c:v>
                </c:pt>
                <c:pt idx="44">
                  <c:v>6.4141175255772856E-2</c:v>
                </c:pt>
                <c:pt idx="45">
                  <c:v>4.0886195552981446E-2</c:v>
                </c:pt>
                <c:pt idx="46">
                  <c:v>3.958025303175499E-2</c:v>
                </c:pt>
                <c:pt idx="47">
                  <c:v>4.4227338552232681E-2</c:v>
                </c:pt>
                <c:pt idx="48">
                  <c:v>4.2458205402480631E-2</c:v>
                </c:pt>
                <c:pt idx="49">
                  <c:v>4.3702109911798258E-2</c:v>
                </c:pt>
                <c:pt idx="50">
                  <c:v>4.4644574310844766E-2</c:v>
                </c:pt>
                <c:pt idx="51">
                  <c:v>4.8594604397840524E-2</c:v>
                </c:pt>
                <c:pt idx="52">
                  <c:v>4.419182279638325E-2</c:v>
                </c:pt>
                <c:pt idx="53">
                  <c:v>4.3367824356908148E-2</c:v>
                </c:pt>
                <c:pt idx="54">
                  <c:v>4.3330092043663081E-2</c:v>
                </c:pt>
                <c:pt idx="55">
                  <c:v>4.2412549769666331E-2</c:v>
                </c:pt>
                <c:pt idx="56">
                  <c:v>4.2834428635874243E-2</c:v>
                </c:pt>
                <c:pt idx="57">
                  <c:v>3.6324058064788466E-2</c:v>
                </c:pt>
                <c:pt idx="58">
                  <c:v>3.7719851795215469E-2</c:v>
                </c:pt>
                <c:pt idx="59">
                  <c:v>4.6452386591765711E-2</c:v>
                </c:pt>
                <c:pt idx="60">
                  <c:v>4.9314859390830607E-2</c:v>
                </c:pt>
              </c:numCache>
            </c:numRef>
          </c:val>
          <c:smooth val="0"/>
          <c:extLst>
            <c:ext xmlns:c16="http://schemas.microsoft.com/office/drawing/2014/chart" uri="{C3380CC4-5D6E-409C-BE32-E72D297353CC}">
              <c16:uniqueId val="{00000003-837B-484F-862E-4D74375637CD}"/>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ax val="0.1200000000000000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57943925233637E-2"/>
          <c:y val="4.4481008270192642E-2"/>
          <c:w val="0.88032702785059358"/>
          <c:h val="0.7857178230079731"/>
        </c:manualLayout>
      </c:layout>
      <c:lineChart>
        <c:grouping val="standard"/>
        <c:varyColors val="0"/>
        <c:ser>
          <c:idx val="0"/>
          <c:order val="0"/>
          <c:spPr>
            <a:ln>
              <a:solidFill>
                <a:schemeClr val="accent1">
                  <a:lumMod val="50000"/>
                </a:schemeClr>
              </a:solidFill>
            </a:ln>
          </c:spPr>
          <c:marker>
            <c:spPr>
              <a:ln>
                <a:solidFill>
                  <a:schemeClr val="accent1">
                    <a:lumMod val="50000"/>
                  </a:schemeClr>
                </a:solidFill>
              </a:ln>
            </c:spPr>
          </c:marker>
          <c:cat>
            <c:numRef>
              <c:f>Sheet1!$A$41:$A$101</c:f>
              <c:numCache>
                <c:formatCode>mmm\-yyyy</c:formatCode>
                <c:ptCount val="61"/>
                <c:pt idx="0">
                  <c:v>41883</c:v>
                </c:pt>
                <c:pt idx="1">
                  <c:v>41913</c:v>
                </c:pt>
                <c:pt idx="2">
                  <c:v>41944</c:v>
                </c:pt>
                <c:pt idx="3">
                  <c:v>41974</c:v>
                </c:pt>
                <c:pt idx="4">
                  <c:v>42005</c:v>
                </c:pt>
                <c:pt idx="5">
                  <c:v>42036</c:v>
                </c:pt>
                <c:pt idx="6">
                  <c:v>42064</c:v>
                </c:pt>
                <c:pt idx="7">
                  <c:v>42095</c:v>
                </c:pt>
                <c:pt idx="8">
                  <c:v>42125</c:v>
                </c:pt>
                <c:pt idx="9">
                  <c:v>42156</c:v>
                </c:pt>
                <c:pt idx="10">
                  <c:v>42186</c:v>
                </c:pt>
                <c:pt idx="11">
                  <c:v>42217</c:v>
                </c:pt>
                <c:pt idx="12">
                  <c:v>42248</c:v>
                </c:pt>
                <c:pt idx="13">
                  <c:v>42278</c:v>
                </c:pt>
                <c:pt idx="14">
                  <c:v>42309</c:v>
                </c:pt>
                <c:pt idx="15">
                  <c:v>42339</c:v>
                </c:pt>
                <c:pt idx="16">
                  <c:v>42370</c:v>
                </c:pt>
                <c:pt idx="17">
                  <c:v>42401</c:v>
                </c:pt>
                <c:pt idx="18">
                  <c:v>42430</c:v>
                </c:pt>
                <c:pt idx="19">
                  <c:v>42461</c:v>
                </c:pt>
                <c:pt idx="20">
                  <c:v>42491</c:v>
                </c:pt>
                <c:pt idx="21">
                  <c:v>42522</c:v>
                </c:pt>
                <c:pt idx="22">
                  <c:v>42552</c:v>
                </c:pt>
                <c:pt idx="23">
                  <c:v>42583</c:v>
                </c:pt>
                <c:pt idx="24">
                  <c:v>42614</c:v>
                </c:pt>
                <c:pt idx="25">
                  <c:v>42644</c:v>
                </c:pt>
                <c:pt idx="26">
                  <c:v>42675</c:v>
                </c:pt>
                <c:pt idx="27">
                  <c:v>42705</c:v>
                </c:pt>
                <c:pt idx="28">
                  <c:v>42736</c:v>
                </c:pt>
                <c:pt idx="29">
                  <c:v>42767</c:v>
                </c:pt>
                <c:pt idx="30">
                  <c:v>42795</c:v>
                </c:pt>
                <c:pt idx="31">
                  <c:v>42826</c:v>
                </c:pt>
                <c:pt idx="32">
                  <c:v>42856</c:v>
                </c:pt>
                <c:pt idx="33">
                  <c:v>42887</c:v>
                </c:pt>
                <c:pt idx="34">
                  <c:v>42917</c:v>
                </c:pt>
                <c:pt idx="35">
                  <c:v>42948</c:v>
                </c:pt>
                <c:pt idx="36">
                  <c:v>42979</c:v>
                </c:pt>
                <c:pt idx="37">
                  <c:v>43009</c:v>
                </c:pt>
                <c:pt idx="38">
                  <c:v>43040</c:v>
                </c:pt>
                <c:pt idx="39">
                  <c:v>43070</c:v>
                </c:pt>
                <c:pt idx="40">
                  <c:v>43101</c:v>
                </c:pt>
                <c:pt idx="41">
                  <c:v>43132</c:v>
                </c:pt>
                <c:pt idx="42">
                  <c:v>43160</c:v>
                </c:pt>
                <c:pt idx="43">
                  <c:v>43191</c:v>
                </c:pt>
                <c:pt idx="44">
                  <c:v>43221</c:v>
                </c:pt>
                <c:pt idx="45">
                  <c:v>43252</c:v>
                </c:pt>
                <c:pt idx="46">
                  <c:v>43282</c:v>
                </c:pt>
                <c:pt idx="47">
                  <c:v>43313</c:v>
                </c:pt>
                <c:pt idx="48">
                  <c:v>43344</c:v>
                </c:pt>
                <c:pt idx="49">
                  <c:v>43374</c:v>
                </c:pt>
                <c:pt idx="50" formatCode="mmm\-yy">
                  <c:v>43405</c:v>
                </c:pt>
                <c:pt idx="51" formatCode="mmm\-yy">
                  <c:v>43435</c:v>
                </c:pt>
                <c:pt idx="52" formatCode="mmm\-yy">
                  <c:v>43466</c:v>
                </c:pt>
                <c:pt idx="53" formatCode="mmm\-yy">
                  <c:v>43497</c:v>
                </c:pt>
                <c:pt idx="54" formatCode="mmm\-yy">
                  <c:v>43525</c:v>
                </c:pt>
                <c:pt idx="55" formatCode="mmm\-yy">
                  <c:v>43556</c:v>
                </c:pt>
                <c:pt idx="56" formatCode="mmm\-yy">
                  <c:v>43586</c:v>
                </c:pt>
                <c:pt idx="57" formatCode="mmm\-yy">
                  <c:v>43617</c:v>
                </c:pt>
                <c:pt idx="58" formatCode="mmm\-yy">
                  <c:v>43647</c:v>
                </c:pt>
                <c:pt idx="59" formatCode="mmm\-yy">
                  <c:v>43678</c:v>
                </c:pt>
                <c:pt idx="60" formatCode="mmm\-yy">
                  <c:v>43709</c:v>
                </c:pt>
              </c:numCache>
            </c:numRef>
          </c:cat>
          <c:val>
            <c:numRef>
              <c:f>Sheet1!$B$41:$B$101</c:f>
              <c:numCache>
                <c:formatCode>0.00%</c:formatCode>
                <c:ptCount val="61"/>
                <c:pt idx="0">
                  <c:v>1.3124E-2</c:v>
                </c:pt>
                <c:pt idx="1">
                  <c:v>1.6163E-2</c:v>
                </c:pt>
                <c:pt idx="2">
                  <c:v>1.404E-2</c:v>
                </c:pt>
                <c:pt idx="3">
                  <c:v>1.8093999999999999E-2</c:v>
                </c:pt>
                <c:pt idx="4">
                  <c:v>1.7583999999999999E-2</c:v>
                </c:pt>
                <c:pt idx="5">
                  <c:v>1.7597999999999999E-2</c:v>
                </c:pt>
                <c:pt idx="6">
                  <c:v>1.5597E-2</c:v>
                </c:pt>
                <c:pt idx="7">
                  <c:v>1.6539000000000002E-2</c:v>
                </c:pt>
                <c:pt idx="8">
                  <c:v>1.0614999999999999E-2</c:v>
                </c:pt>
                <c:pt idx="9">
                  <c:v>1.0317E-2</c:v>
                </c:pt>
                <c:pt idx="10">
                  <c:v>1.2751E-2</c:v>
                </c:pt>
                <c:pt idx="11">
                  <c:v>1.2645999999999999E-2</c:v>
                </c:pt>
                <c:pt idx="12">
                  <c:v>1.2880000000000001E-2</c:v>
                </c:pt>
                <c:pt idx="13">
                  <c:v>1.4562E-2</c:v>
                </c:pt>
                <c:pt idx="14">
                  <c:v>1.072E-2</c:v>
                </c:pt>
                <c:pt idx="15">
                  <c:v>1.1023E-2</c:v>
                </c:pt>
                <c:pt idx="16">
                  <c:v>1.18E-2</c:v>
                </c:pt>
                <c:pt idx="17">
                  <c:v>1.5800000000000002E-2</c:v>
                </c:pt>
                <c:pt idx="18">
                  <c:v>1.66E-2</c:v>
                </c:pt>
                <c:pt idx="19">
                  <c:v>1.6230000000000001E-2</c:v>
                </c:pt>
                <c:pt idx="20">
                  <c:v>1.6750000000000001E-2</c:v>
                </c:pt>
                <c:pt idx="21">
                  <c:v>1.83E-2</c:v>
                </c:pt>
                <c:pt idx="22">
                  <c:v>1.9810000000000001E-2</c:v>
                </c:pt>
                <c:pt idx="23">
                  <c:v>1.9E-2</c:v>
                </c:pt>
                <c:pt idx="24">
                  <c:v>1.5800000000000002E-2</c:v>
                </c:pt>
                <c:pt idx="25">
                  <c:v>1.7031000000000001E-2</c:v>
                </c:pt>
                <c:pt idx="26">
                  <c:v>1.1291000000000001E-2</c:v>
                </c:pt>
                <c:pt idx="27">
                  <c:v>8.3459999999999993E-3</c:v>
                </c:pt>
                <c:pt idx="28">
                  <c:v>1.1704000000000001E-2</c:v>
                </c:pt>
                <c:pt idx="29">
                  <c:v>1.2836999999999999E-2</c:v>
                </c:pt>
                <c:pt idx="30">
                  <c:v>1.1315E-2</c:v>
                </c:pt>
                <c:pt idx="31">
                  <c:v>1.5022000000000001E-2</c:v>
                </c:pt>
                <c:pt idx="32">
                  <c:v>1.4178E-2</c:v>
                </c:pt>
                <c:pt idx="33">
                  <c:v>1.7548999999999999E-2</c:v>
                </c:pt>
                <c:pt idx="34">
                  <c:v>1.5528E-2</c:v>
                </c:pt>
                <c:pt idx="35">
                  <c:v>1.7604000000000002E-2</c:v>
                </c:pt>
                <c:pt idx="36">
                  <c:v>1.7007000000000001E-2</c:v>
                </c:pt>
                <c:pt idx="37">
                  <c:v>1.6005999999999999E-2</c:v>
                </c:pt>
                <c:pt idx="38">
                  <c:v>1.7395000000000001E-2</c:v>
                </c:pt>
                <c:pt idx="39">
                  <c:v>1.7148E-2</c:v>
                </c:pt>
                <c:pt idx="40">
                  <c:v>1.5713999999999999E-2</c:v>
                </c:pt>
                <c:pt idx="41">
                  <c:v>1.6173E-2</c:v>
                </c:pt>
                <c:pt idx="42">
                  <c:v>1.5458E-2</c:v>
                </c:pt>
                <c:pt idx="43">
                  <c:v>1.6414999999999999E-2</c:v>
                </c:pt>
                <c:pt idx="44">
                  <c:v>1.6397999999999999E-2</c:v>
                </c:pt>
                <c:pt idx="45">
                  <c:v>1.8138999999999999E-2</c:v>
                </c:pt>
                <c:pt idx="46">
                  <c:v>1.9002000000000002E-2</c:v>
                </c:pt>
                <c:pt idx="47">
                  <c:v>1.9029999999999998E-2</c:v>
                </c:pt>
                <c:pt idx="48">
                  <c:v>1.9231999999999999E-2</c:v>
                </c:pt>
                <c:pt idx="49">
                  <c:v>1.7871000000000001E-2</c:v>
                </c:pt>
                <c:pt idx="50">
                  <c:v>2.0001000000000001E-2</c:v>
                </c:pt>
                <c:pt idx="51">
                  <c:v>2.0882000000000001E-2</c:v>
                </c:pt>
                <c:pt idx="52">
                  <c:v>2.3133000000000001E-2</c:v>
                </c:pt>
                <c:pt idx="53">
                  <c:v>2.4601000000000001E-2</c:v>
                </c:pt>
                <c:pt idx="54">
                  <c:v>2.5343000000000001E-2</c:v>
                </c:pt>
                <c:pt idx="55">
                  <c:v>2.7040000000000002E-2</c:v>
                </c:pt>
                <c:pt idx="56">
                  <c:v>2.879E-2</c:v>
                </c:pt>
                <c:pt idx="57">
                  <c:v>3.3813000000000003E-2</c:v>
                </c:pt>
                <c:pt idx="58">
                  <c:v>2.9086000000000001E-2</c:v>
                </c:pt>
                <c:pt idx="59">
                  <c:v>3.9032999999999998E-2</c:v>
                </c:pt>
                <c:pt idx="60">
                  <c:v>3.2603E-2</c:v>
                </c:pt>
              </c:numCache>
            </c:numRef>
          </c:val>
          <c:smooth val="0"/>
          <c:extLst>
            <c:ext xmlns:c16="http://schemas.microsoft.com/office/drawing/2014/chart" uri="{C3380CC4-5D6E-409C-BE32-E72D297353CC}">
              <c16:uniqueId val="{00000000-41E9-4BAA-A87E-CC586387E476}"/>
            </c:ext>
          </c:extLst>
        </c:ser>
        <c:dLbls>
          <c:showLegendKey val="0"/>
          <c:showVal val="0"/>
          <c:showCatName val="0"/>
          <c:showSerName val="0"/>
          <c:showPercent val="0"/>
          <c:showBubbleSize val="0"/>
        </c:dLbls>
        <c:marker val="1"/>
        <c:smooth val="0"/>
        <c:axId val="133341568"/>
        <c:axId val="134930816"/>
      </c:lineChart>
      <c:dateAx>
        <c:axId val="133341568"/>
        <c:scaling>
          <c:orientation val="minMax"/>
        </c:scaling>
        <c:delete val="0"/>
        <c:axPos val="b"/>
        <c:numFmt formatCode="mmm\-yyyy" sourceLinked="1"/>
        <c:majorTickMark val="out"/>
        <c:minorTickMark val="none"/>
        <c:tickLblPos val="nextTo"/>
        <c:txPr>
          <a:bodyPr/>
          <a:lstStyle/>
          <a:p>
            <a:pPr>
              <a:defRPr sz="1050" b="1"/>
            </a:pPr>
            <a:endParaRPr lang="en-US"/>
          </a:p>
        </c:txPr>
        <c:crossAx val="134930816"/>
        <c:crosses val="autoZero"/>
        <c:auto val="1"/>
        <c:lblOffset val="100"/>
        <c:baseTimeUnit val="months"/>
      </c:dateAx>
      <c:valAx>
        <c:axId val="134930816"/>
        <c:scaling>
          <c:orientation val="minMax"/>
        </c:scaling>
        <c:delete val="0"/>
        <c:axPos val="l"/>
        <c:majorGridlines>
          <c:spPr>
            <a:ln w="6350">
              <a:solidFill>
                <a:srgbClr val="000000"/>
              </a:solidFill>
            </a:ln>
          </c:spPr>
        </c:majorGridlines>
        <c:numFmt formatCode="0.00%" sourceLinked="1"/>
        <c:majorTickMark val="out"/>
        <c:minorTickMark val="none"/>
        <c:tickLblPos val="nextTo"/>
        <c:txPr>
          <a:bodyPr/>
          <a:lstStyle/>
          <a:p>
            <a:pPr>
              <a:defRPr sz="1100" b="1">
                <a:latin typeface="Arial" pitchFamily="34" charset="0"/>
                <a:cs typeface="Arial" pitchFamily="34" charset="0"/>
              </a:defRPr>
            </a:pPr>
            <a:endParaRPr lang="en-US"/>
          </a:p>
        </c:txPr>
        <c:crossAx val="13334156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Investment Pool Annual Earnings</c:v>
                </c:pt>
              </c:strCache>
            </c:strRef>
          </c:tx>
          <c:spPr>
            <a:solidFill>
              <a:schemeClr val="accent5"/>
            </a:solidFill>
            <a:ln>
              <a:noFill/>
            </a:ln>
            <a:effectLst/>
          </c:spPr>
          <c:invertIfNegative val="0"/>
          <c:dLbls>
            <c:dLbl>
              <c:idx val="0"/>
              <c:layout>
                <c:manualLayout>
                  <c:x val="4.8544091587093153E-3"/>
                  <c:y val="-2.1685622630504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A1-4C09-8DC3-934D50E7E013}"/>
                </c:ext>
              </c:extLst>
            </c:dLbl>
            <c:dLbl>
              <c:idx val="1"/>
              <c:layout>
                <c:manualLayout>
                  <c:x val="-4.8543052264098056E-3"/>
                  <c:y val="6.5755322251385244E-3"/>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5.7962962962962952E-2"/>
                    </c:manualLayout>
                  </c15:layout>
                </c:ext>
                <c:ext xmlns:c16="http://schemas.microsoft.com/office/drawing/2014/chart" uri="{C3380CC4-5D6E-409C-BE32-E72D297353CC}">
                  <c16:uniqueId val="{00000001-06A1-4C09-8DC3-934D50E7E013}"/>
                </c:ext>
              </c:extLst>
            </c:dLbl>
            <c:dLbl>
              <c:idx val="2"/>
              <c:layout>
                <c:manualLayout>
                  <c:x val="3.2362459546925568E-3"/>
                  <c:y val="7.246376811594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1-4C09-8DC3-934D50E7E013}"/>
                </c:ext>
              </c:extLst>
            </c:dLbl>
            <c:dLbl>
              <c:idx val="3"/>
              <c:layout>
                <c:manualLayout>
                  <c:x val="0"/>
                  <c:y val="-1.6076115485564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A1-4C09-8DC3-934D50E7E013}"/>
                </c:ext>
              </c:extLst>
            </c:dLbl>
            <c:dLbl>
              <c:idx val="4"/>
              <c:layout>
                <c:manualLayout>
                  <c:x val="-3.2363096603215862E-3"/>
                  <c:y val="-1.6097987751531058E-4"/>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6.3949275362318841E-2"/>
                    </c:manualLayout>
                  </c15:layout>
                </c:ext>
                <c:ext xmlns:c16="http://schemas.microsoft.com/office/drawing/2014/chart" uri="{C3380CC4-5D6E-409C-BE32-E72D297353CC}">
                  <c16:uniqueId val="{00000004-06A1-4C09-8DC3-934D50E7E013}"/>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FY 2013/14 </c:v>
                </c:pt>
                <c:pt idx="1">
                  <c:v>FY 2014/15 </c:v>
                </c:pt>
                <c:pt idx="2">
                  <c:v>FY 2015/16</c:v>
                </c:pt>
                <c:pt idx="3">
                  <c:v>FY 2016/17</c:v>
                </c:pt>
                <c:pt idx="4">
                  <c:v>FY 2017/18</c:v>
                </c:pt>
                <c:pt idx="5">
                  <c:v>FY 2018/19</c:v>
                </c:pt>
                <c:pt idx="6">
                  <c:v>FYTD 2019/20</c:v>
                </c:pt>
              </c:strCache>
            </c:strRef>
          </c:cat>
          <c:val>
            <c:numRef>
              <c:f>Sheet1!$B$2:$B$8</c:f>
              <c:numCache>
                <c:formatCode>"$"#,##0.00_);[Red]\("$"#,##0.00\)</c:formatCode>
                <c:ptCount val="7"/>
                <c:pt idx="0">
                  <c:v>229.5</c:v>
                </c:pt>
                <c:pt idx="1">
                  <c:v>351.9</c:v>
                </c:pt>
                <c:pt idx="2">
                  <c:v>363.68</c:v>
                </c:pt>
                <c:pt idx="3">
                  <c:v>389.1</c:v>
                </c:pt>
                <c:pt idx="4">
                  <c:v>417.8</c:v>
                </c:pt>
                <c:pt idx="5">
                  <c:v>592.70000000000005</c:v>
                </c:pt>
                <c:pt idx="6">
                  <c:v>221.6</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max val="600"/>
          <c:min val="0"/>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Security Lending Annual Earnings</c:v>
                </c:pt>
              </c:strCache>
            </c:strRef>
          </c:tx>
          <c:spPr>
            <a:solidFill>
              <a:schemeClr val="accent5"/>
            </a:solidFill>
            <a:ln>
              <a:noFill/>
            </a:ln>
            <a:effectLst/>
          </c:spPr>
          <c:invertIfNegative val="0"/>
          <c:dLbls>
            <c:dLbl>
              <c:idx val="2"/>
              <c:layout>
                <c:manualLayout>
                  <c:x val="-1.6181229773463029E-3"/>
                  <c:y val="-3.086419753086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2-4507-AFF9-CAA820631F86}"/>
                </c:ext>
              </c:extLst>
            </c:dLbl>
            <c:dLbl>
              <c:idx val="5"/>
              <c:layout>
                <c:manualLayout>
                  <c:x val="3.6563071297989031E-3"/>
                  <c:y val="-3.4632034632034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D-454B-9BEF-8D6FE25BC831}"/>
                </c:ext>
              </c:extLst>
            </c:dLbl>
            <c:dLbl>
              <c:idx val="6"/>
              <c:layout>
                <c:manualLayout>
                  <c:x val="2.4375380865326022E-3"/>
                  <c:y val="-2.8860028860028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E-4312-84C0-1A9709EDE847}"/>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 2012/13</c:v>
                </c:pt>
                <c:pt idx="1">
                  <c:v>FY 2013/14 </c:v>
                </c:pt>
                <c:pt idx="2">
                  <c:v>FY 2014/15 </c:v>
                </c:pt>
                <c:pt idx="3">
                  <c:v>FY 2015/16 </c:v>
                </c:pt>
                <c:pt idx="4">
                  <c:v>FY 2016/17</c:v>
                </c:pt>
                <c:pt idx="5">
                  <c:v>FY 2017/18</c:v>
                </c:pt>
                <c:pt idx="6">
                  <c:v>FY 2018/19</c:v>
                </c:pt>
                <c:pt idx="7">
                  <c:v>FYTD 2019/20</c:v>
                </c:pt>
              </c:strCache>
            </c:strRef>
          </c:cat>
          <c:val>
            <c:numRef>
              <c:f>Sheet1!$B$2:$B$9</c:f>
              <c:numCache>
                <c:formatCode>"$"#,##0_);[Red]\("$"#,##0\)</c:formatCode>
                <c:ptCount val="8"/>
                <c:pt idx="0">
                  <c:v>1634356</c:v>
                </c:pt>
                <c:pt idx="1">
                  <c:v>1588475</c:v>
                </c:pt>
                <c:pt idx="2">
                  <c:v>1566106</c:v>
                </c:pt>
                <c:pt idx="3">
                  <c:v>3515825</c:v>
                </c:pt>
                <c:pt idx="4">
                  <c:v>3990837</c:v>
                </c:pt>
                <c:pt idx="5">
                  <c:v>3314578</c:v>
                </c:pt>
                <c:pt idx="6">
                  <c:v>3718429</c:v>
                </c:pt>
                <c:pt idx="7">
                  <c:v>914650</c:v>
                </c:pt>
              </c:numCache>
            </c:numRef>
          </c:val>
          <c:extLst>
            <c:ext xmlns:c16="http://schemas.microsoft.com/office/drawing/2014/chart" uri="{C3380CC4-5D6E-409C-BE32-E72D297353CC}">
              <c16:uniqueId val="{00000002-CD9D-40B7-AAB0-909CDE9B2544}"/>
            </c:ext>
          </c:extLst>
        </c:ser>
        <c:dLbls>
          <c:showLegendKey val="0"/>
          <c:showVal val="0"/>
          <c:showCatName val="0"/>
          <c:showSerName val="0"/>
          <c:showPercent val="0"/>
          <c:showBubbleSize val="0"/>
        </c:dLbls>
        <c:gapWidth val="150"/>
        <c:axId val="223548544"/>
        <c:axId val="223550080"/>
      </c:barChart>
      <c:catAx>
        <c:axId val="2235485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50080"/>
        <c:crosses val="autoZero"/>
        <c:auto val="1"/>
        <c:lblAlgn val="ctr"/>
        <c:lblOffset val="100"/>
        <c:noMultiLvlLbl val="0"/>
      </c:catAx>
      <c:valAx>
        <c:axId val="223550080"/>
        <c:scaling>
          <c:orientation val="minMax"/>
        </c:scaling>
        <c:delete val="0"/>
        <c:axPos val="l"/>
        <c:majorGridlines>
          <c:spPr>
            <a:ln w="6350" cap="flat" cmpd="sng" algn="ctr">
              <a:solidFill>
                <a:schemeClr val="tx1"/>
              </a:solidFill>
              <a:prstDash val="solid"/>
              <a:round/>
            </a:ln>
            <a:effectLst/>
          </c:spPr>
        </c:majorGridlines>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48544"/>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675035903530926"/>
          <c:y val="2.9702970297029802E-2"/>
          <c:w val="0.87324964096469926"/>
          <c:h val="0.8343899586809076"/>
        </c:manualLayout>
      </c:layout>
      <c:barChart>
        <c:barDir val="col"/>
        <c:grouping val="clustered"/>
        <c:varyColors val="0"/>
        <c:ser>
          <c:idx val="0"/>
          <c:order val="0"/>
          <c:tx>
            <c:strRef>
              <c:f>Sheet1!$B$1</c:f>
              <c:strCache>
                <c:ptCount val="1"/>
                <c:pt idx="0">
                  <c:v>Maturity Schedule</c:v>
                </c:pt>
              </c:strCache>
            </c:strRef>
          </c:tx>
          <c:spPr>
            <a:solidFill>
              <a:schemeClr val="accent5"/>
            </a:solidFill>
            <a:ln>
              <a:noFill/>
            </a:ln>
            <a:effectLst/>
          </c:spPr>
          <c:invertIfNegative val="0"/>
          <c:dLbls>
            <c:dLbl>
              <c:idx val="0"/>
              <c:layout>
                <c:manualLayout>
                  <c:x val="-2.5416622035567411E-17"/>
                  <c:y val="-6.82501202976507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81-403B-8BEE-73DF22766739}"/>
                </c:ext>
              </c:extLst>
            </c:dLbl>
            <c:dLbl>
              <c:idx val="2"/>
              <c:layout>
                <c:manualLayout>
                  <c:x val="5.9173199559939852E-3"/>
                  <c:y val="6.63006539036581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74-4D03-B807-EE18B4F31186}"/>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Times New Roman"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Overnight</c:v>
                </c:pt>
                <c:pt idx="1">
                  <c:v>2 to 180 Days</c:v>
                </c:pt>
                <c:pt idx="2">
                  <c:v>181 to 360 Days</c:v>
                </c:pt>
                <c:pt idx="3">
                  <c:v>361 to 730 Days</c:v>
                </c:pt>
              </c:strCache>
            </c:strRef>
          </c:cat>
          <c:val>
            <c:numRef>
              <c:f>Sheet1!$B$2:$B$5</c:f>
              <c:numCache>
                <c:formatCode>0%</c:formatCode>
                <c:ptCount val="4"/>
                <c:pt idx="0">
                  <c:v>0.3926</c:v>
                </c:pt>
                <c:pt idx="1">
                  <c:v>0.27289999999999998</c:v>
                </c:pt>
                <c:pt idx="2">
                  <c:v>0.22109999999999999</c:v>
                </c:pt>
                <c:pt idx="3">
                  <c:v>0.11310000000000001</c:v>
                </c:pt>
              </c:numCache>
            </c:numRef>
          </c:val>
          <c:extLst>
            <c:ext xmlns:c16="http://schemas.microsoft.com/office/drawing/2014/chart" uri="{C3380CC4-5D6E-409C-BE32-E72D297353CC}">
              <c16:uniqueId val="{00000001-B781-403B-8BEE-73DF22766739}"/>
            </c:ext>
          </c:extLst>
        </c:ser>
        <c:dLbls>
          <c:showLegendKey val="0"/>
          <c:showVal val="0"/>
          <c:showCatName val="0"/>
          <c:showSerName val="0"/>
          <c:showPercent val="0"/>
          <c:showBubbleSize val="0"/>
        </c:dLbls>
        <c:gapWidth val="150"/>
        <c:axId val="226382976"/>
        <c:axId val="226384512"/>
      </c:barChart>
      <c:catAx>
        <c:axId val="22638297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1" i="0" u="none" strike="noStrike" kern="1200" baseline="0">
                <a:solidFill>
                  <a:schemeClr val="tx1"/>
                </a:solidFill>
                <a:latin typeface="Times New Roman" pitchFamily="18" charset="0"/>
                <a:ea typeface="+mn-ea"/>
                <a:cs typeface="+mn-cs"/>
              </a:defRPr>
            </a:pPr>
            <a:endParaRPr lang="en-US"/>
          </a:p>
        </c:txPr>
        <c:crossAx val="226384512"/>
        <c:crosses val="autoZero"/>
        <c:auto val="1"/>
        <c:lblAlgn val="ctr"/>
        <c:lblOffset val="100"/>
        <c:noMultiLvlLbl val="0"/>
      </c:catAx>
      <c:valAx>
        <c:axId val="226384512"/>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1" i="0" u="none" strike="noStrike" kern="1200" baseline="0">
                <a:solidFill>
                  <a:schemeClr val="tx1"/>
                </a:solidFill>
                <a:latin typeface="Times New Roman" pitchFamily="18" charset="0"/>
                <a:ea typeface="+mn-ea"/>
                <a:cs typeface="+mn-cs"/>
              </a:defRPr>
            </a:pPr>
            <a:endParaRPr lang="en-US"/>
          </a:p>
        </c:txPr>
        <c:crossAx val="22638297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r>
              <a:rPr lang="en-US" dirty="0"/>
              <a:t>For the prior 6-month periods </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Receipts</c:v>
                </c:pt>
              </c:strCache>
            </c:strRef>
          </c:tx>
          <c:spPr>
            <a:solidFill>
              <a:schemeClr val="accent5">
                <a:shade val="76000"/>
              </a:schemeClr>
            </a:solidFill>
            <a:ln>
              <a:noFill/>
            </a:ln>
            <a:effectLst/>
          </c:spPr>
          <c:invertIfNegative val="0"/>
          <c:cat>
            <c:strRef>
              <c:f>Sheet1!$A$2:$A$14</c:f>
              <c:strCache>
                <c:ptCount val="11"/>
                <c:pt idx="0">
                  <c:v>Sep-14</c:v>
                </c:pt>
                <c:pt idx="1">
                  <c:v>Mar-15</c:v>
                </c:pt>
                <c:pt idx="2">
                  <c:v>Sep-15</c:v>
                </c:pt>
                <c:pt idx="3">
                  <c:v>Mar-16</c:v>
                </c:pt>
                <c:pt idx="4">
                  <c:v>Sep-16</c:v>
                </c:pt>
                <c:pt idx="5">
                  <c:v>Mar-17</c:v>
                </c:pt>
                <c:pt idx="6">
                  <c:v>Sep-17</c:v>
                </c:pt>
                <c:pt idx="7">
                  <c:v>Mar-18</c:v>
                </c:pt>
                <c:pt idx="8">
                  <c:v>Sep-18</c:v>
                </c:pt>
                <c:pt idx="9">
                  <c:v>Mar-19</c:v>
                </c:pt>
                <c:pt idx="10">
                  <c:v>Sep-19</c:v>
                </c:pt>
              </c:strCache>
            </c:strRef>
          </c:cat>
          <c:val>
            <c:numRef>
              <c:f>Sheet1!$B$2:$B$14</c:f>
              <c:numCache>
                <c:formatCode>"$"#,##0_);[Red]\("$"#,##0\)</c:formatCode>
                <c:ptCount val="11"/>
                <c:pt idx="0">
                  <c:v>45820.552347129997</c:v>
                </c:pt>
                <c:pt idx="1">
                  <c:v>45779.399092699998</c:v>
                </c:pt>
                <c:pt idx="2">
                  <c:v>47200.293096859998</c:v>
                </c:pt>
                <c:pt idx="3">
                  <c:v>46855.465256980002</c:v>
                </c:pt>
                <c:pt idx="4">
                  <c:v>48996.273677149999</c:v>
                </c:pt>
                <c:pt idx="5">
                  <c:v>47996.70870499</c:v>
                </c:pt>
                <c:pt idx="6">
                  <c:v>50326.339943799998</c:v>
                </c:pt>
                <c:pt idx="7">
                  <c:v>49741.787987679993</c:v>
                </c:pt>
                <c:pt idx="8">
                  <c:v>53393.189024699997</c:v>
                </c:pt>
                <c:pt idx="9">
                  <c:v>52427.393641410003</c:v>
                </c:pt>
                <c:pt idx="10">
                  <c:v>56217.119327209999</c:v>
                </c:pt>
              </c:numCache>
            </c:numRef>
          </c:val>
          <c:extLst>
            <c:ext xmlns:c16="http://schemas.microsoft.com/office/drawing/2014/chart" uri="{C3380CC4-5D6E-409C-BE32-E72D297353CC}">
              <c16:uniqueId val="{00000005-06A1-4C09-8DC3-934D50E7E013}"/>
            </c:ext>
          </c:extLst>
        </c:ser>
        <c:ser>
          <c:idx val="1"/>
          <c:order val="1"/>
          <c:tx>
            <c:strRef>
              <c:f>Sheet1!$C$1</c:f>
              <c:strCache>
                <c:ptCount val="1"/>
                <c:pt idx="0">
                  <c:v>Disbursements</c:v>
                </c:pt>
              </c:strCache>
            </c:strRef>
          </c:tx>
          <c:spPr>
            <a:solidFill>
              <a:schemeClr val="accent5">
                <a:tint val="77000"/>
              </a:schemeClr>
            </a:solidFill>
            <a:ln>
              <a:noFill/>
            </a:ln>
            <a:effectLst/>
          </c:spPr>
          <c:invertIfNegative val="0"/>
          <c:cat>
            <c:strRef>
              <c:f>Sheet1!$A$2:$A$14</c:f>
              <c:strCache>
                <c:ptCount val="11"/>
                <c:pt idx="0">
                  <c:v>Sep-14</c:v>
                </c:pt>
                <c:pt idx="1">
                  <c:v>Mar-15</c:v>
                </c:pt>
                <c:pt idx="2">
                  <c:v>Sep-15</c:v>
                </c:pt>
                <c:pt idx="3">
                  <c:v>Mar-16</c:v>
                </c:pt>
                <c:pt idx="4">
                  <c:v>Sep-16</c:v>
                </c:pt>
                <c:pt idx="5">
                  <c:v>Mar-17</c:v>
                </c:pt>
                <c:pt idx="6">
                  <c:v>Sep-17</c:v>
                </c:pt>
                <c:pt idx="7">
                  <c:v>Mar-18</c:v>
                </c:pt>
                <c:pt idx="8">
                  <c:v>Sep-18</c:v>
                </c:pt>
                <c:pt idx="9">
                  <c:v>Mar-19</c:v>
                </c:pt>
                <c:pt idx="10">
                  <c:v>Sep-19</c:v>
                </c:pt>
              </c:strCache>
            </c:strRef>
          </c:cat>
          <c:val>
            <c:numRef>
              <c:f>Sheet1!$C$2:$C$14</c:f>
              <c:numCache>
                <c:formatCode>"$"#,##0_);[Red]\("$"#,##0\)</c:formatCode>
                <c:ptCount val="11"/>
                <c:pt idx="0">
                  <c:v>44200.721438100001</c:v>
                </c:pt>
                <c:pt idx="1">
                  <c:v>45026.326260349997</c:v>
                </c:pt>
                <c:pt idx="2">
                  <c:v>45832.120188910005</c:v>
                </c:pt>
                <c:pt idx="3">
                  <c:v>46431.611543940002</c:v>
                </c:pt>
                <c:pt idx="4">
                  <c:v>48244.777843630007</c:v>
                </c:pt>
                <c:pt idx="5">
                  <c:v>47919.498849339994</c:v>
                </c:pt>
                <c:pt idx="6">
                  <c:v>50160.126104919997</c:v>
                </c:pt>
                <c:pt idx="7">
                  <c:v>49934.900465830004</c:v>
                </c:pt>
                <c:pt idx="8">
                  <c:v>51739.260415720004</c:v>
                </c:pt>
                <c:pt idx="9">
                  <c:v>52160.633385170004</c:v>
                </c:pt>
                <c:pt idx="10">
                  <c:v>55162.91695585</c:v>
                </c:pt>
              </c:numCache>
            </c:numRef>
          </c:val>
          <c:extLst>
            <c:ext xmlns:c16="http://schemas.microsoft.com/office/drawing/2014/chart" uri="{C3380CC4-5D6E-409C-BE32-E72D297353CC}">
              <c16:uniqueId val="{00000000-E267-4D96-8804-CCD35CC4DC63}"/>
            </c:ext>
          </c:extLst>
        </c:ser>
        <c:dLbls>
          <c:showLegendKey val="0"/>
          <c:showVal val="0"/>
          <c:showCatName val="0"/>
          <c:showSerName val="0"/>
          <c:showPercent val="0"/>
          <c:showBubbleSize val="0"/>
        </c:dLbls>
        <c:gapWidth val="150"/>
        <c:axId val="134944640"/>
        <c:axId val="134946176"/>
      </c:barChart>
      <c:catAx>
        <c:axId val="134944640"/>
        <c:scaling>
          <c:orientation val="minMax"/>
          <c:max val="11"/>
          <c:min val="1"/>
        </c:scaling>
        <c:delete val="0"/>
        <c:axPos val="b"/>
        <c:numFmt formatCode="@" sourceLinked="0"/>
        <c:majorTickMark val="out"/>
        <c:minorTickMark val="none"/>
        <c:tickLblPos val="low"/>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4946176"/>
        <c:crosses val="autoZero"/>
        <c:auto val="1"/>
        <c:lblAlgn val="ctr"/>
        <c:lblOffset val="100"/>
        <c:noMultiLvlLbl val="0"/>
      </c:catAx>
      <c:valAx>
        <c:axId val="134946176"/>
        <c:scaling>
          <c:orientation val="minMax"/>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dirty="0"/>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4944640"/>
        <c:crosses val="autoZero"/>
        <c:crossBetween val="between"/>
      </c:valAx>
      <c:dTable>
        <c:showHorzBorder val="1"/>
        <c:showVertBorder val="1"/>
        <c:showOutline val="1"/>
        <c:showKeys val="1"/>
        <c:spPr>
          <a:noFill/>
          <a:ln w="6350" cap="flat" cmpd="sng" algn="ctr">
            <a:solidFill>
              <a:schemeClr val="tx1">
                <a:tint val="75000"/>
              </a:schemeClr>
            </a:solidFill>
            <a:prstDash val="solid"/>
            <a:round/>
          </a:ln>
          <a:effectLst/>
        </c:spPr>
        <c:txPr>
          <a:bodyPr rot="0" spcFirstLastPara="1" vertOverflow="ellipsis" vert="horz" wrap="square" anchor="ctr" anchorCtr="1"/>
          <a:lstStyle/>
          <a:p>
            <a:pPr rtl="0">
              <a:defRPr sz="1600" b="0" i="0" u="none" strike="noStrike" kern="1200" baseline="0">
                <a:solidFill>
                  <a:schemeClr val="tx1"/>
                </a:solidFill>
                <a:latin typeface="+mn-lt"/>
                <a:ea typeface="+mn-ea"/>
                <a:cs typeface="+mn-cs"/>
              </a:defRPr>
            </a:pPr>
            <a:endParaRPr lang="en-US"/>
          </a:p>
        </c:txPr>
      </c:dTable>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600" baseline="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6666666666767"/>
          <c:y val="0.15583307086614367"/>
          <c:w val="0.7986111111111116"/>
          <c:h val="0.72833385826771668"/>
        </c:manualLayout>
      </c:layout>
      <c:pie3DChart>
        <c:varyColors val="1"/>
        <c:ser>
          <c:idx val="0"/>
          <c:order val="0"/>
          <c:tx>
            <c:strRef>
              <c:f>Sheet1!$B$1</c:f>
              <c:strCache>
                <c:ptCount val="1"/>
                <c:pt idx="0">
                  <c:v>Asset Class</c:v>
                </c:pt>
              </c:strCache>
            </c:strRef>
          </c:tx>
          <c:dPt>
            <c:idx val="0"/>
            <c:bubble3D val="0"/>
            <c:explosion val="6"/>
            <c:spPr>
              <a:solidFill>
                <a:schemeClr val="accent5">
                  <a:shade val="65000"/>
                </a:schemeClr>
              </a:solidFill>
              <a:ln>
                <a:noFill/>
              </a:ln>
              <a:effectLst/>
              <a:sp3d/>
            </c:spPr>
            <c:extLst>
              <c:ext xmlns:c16="http://schemas.microsoft.com/office/drawing/2014/chart" uri="{C3380CC4-5D6E-409C-BE32-E72D297353CC}">
                <c16:uniqueId val="{00000000-8913-4B35-8BC2-5DFD17FAFEEB}"/>
              </c:ext>
            </c:extLst>
          </c:dPt>
          <c:dPt>
            <c:idx val="1"/>
            <c:bubble3D val="0"/>
            <c:explosion val="12"/>
            <c:spPr>
              <a:solidFill>
                <a:schemeClr val="accent5"/>
              </a:solidFill>
              <a:ln>
                <a:noFill/>
              </a:ln>
              <a:effectLst/>
              <a:sp3d/>
            </c:spPr>
            <c:extLst>
              <c:ext xmlns:c16="http://schemas.microsoft.com/office/drawing/2014/chart" uri="{C3380CC4-5D6E-409C-BE32-E72D297353CC}">
                <c16:uniqueId val="{00000001-8913-4B35-8BC2-5DFD17FAFEEB}"/>
              </c:ext>
            </c:extLst>
          </c:dPt>
          <c:dPt>
            <c:idx val="2"/>
            <c:bubble3D val="0"/>
            <c:explosion val="8"/>
            <c:spPr>
              <a:solidFill>
                <a:schemeClr val="accent5">
                  <a:tint val="65000"/>
                </a:schemeClr>
              </a:solidFill>
              <a:ln>
                <a:noFill/>
              </a:ln>
              <a:effectLst/>
              <a:sp3d/>
            </c:spPr>
            <c:extLst>
              <c:ext xmlns:c16="http://schemas.microsoft.com/office/drawing/2014/chart" uri="{C3380CC4-5D6E-409C-BE32-E72D297353CC}">
                <c16:uniqueId val="{00000002-8913-4B35-8BC2-5DFD17FAFEEB}"/>
              </c:ext>
            </c:extLst>
          </c:dPt>
          <c:dPt>
            <c:idx val="3"/>
            <c:bubble3D val="0"/>
            <c:explosion val="17"/>
            <c:spPr>
              <a:solidFill>
                <a:schemeClr val="accent5">
                  <a:tint val="30000"/>
                </a:schemeClr>
              </a:solidFill>
              <a:ln>
                <a:noFill/>
              </a:ln>
              <a:effectLst/>
              <a:sp3d/>
            </c:spPr>
            <c:extLst>
              <c:ext xmlns:c16="http://schemas.microsoft.com/office/drawing/2014/chart" uri="{C3380CC4-5D6E-409C-BE32-E72D297353CC}">
                <c16:uniqueId val="{00000004-B135-410B-A539-C48DB3E21937}"/>
              </c:ext>
            </c:extLst>
          </c:dPt>
          <c:dLbls>
            <c:dLbl>
              <c:idx val="0"/>
              <c:layout>
                <c:manualLayout>
                  <c:x val="-1.47186897377793E-2"/>
                  <c:y val="-9.61901246719160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913-4B35-8BC2-5DFD17FAFEEB}"/>
                </c:ext>
              </c:extLst>
            </c:dLbl>
            <c:dLbl>
              <c:idx val="1"/>
              <c:layout>
                <c:manualLayout>
                  <c:x val="-6.8776163373172966E-2"/>
                  <c:y val="-4.153830380577427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913-4B35-8BC2-5DFD17FAFEEB}"/>
                </c:ext>
              </c:extLst>
            </c:dLbl>
            <c:dLbl>
              <c:idx val="2"/>
              <c:layout>
                <c:manualLayout>
                  <c:x val="4.8920553931195279E-2"/>
                  <c:y val="-4.6875E-2"/>
                </c:manualLayout>
              </c:layout>
              <c:showLegendKey val="0"/>
              <c:showVal val="0"/>
              <c:showCatName val="1"/>
              <c:showSerName val="0"/>
              <c:showPercent val="1"/>
              <c:showBubbleSize val="0"/>
              <c:extLst>
                <c:ext xmlns:c15="http://schemas.microsoft.com/office/drawing/2012/chart" uri="{CE6537A1-D6FC-4f65-9D91-7224C49458BB}">
                  <c15:layout>
                    <c:manualLayout>
                      <c:w val="0.29781249999999998"/>
                      <c:h val="0.19531250000000003"/>
                    </c:manualLayout>
                  </c15:layout>
                </c:ext>
                <c:ext xmlns:c16="http://schemas.microsoft.com/office/drawing/2014/chart" uri="{C3380CC4-5D6E-409C-BE32-E72D297353CC}">
                  <c16:uniqueId val="{00000002-8913-4B35-8BC2-5DFD17FAFEEB}"/>
                </c:ext>
              </c:extLst>
            </c:dLbl>
            <c:dLbl>
              <c:idx val="3"/>
              <c:layout>
                <c:manualLayout>
                  <c:x val="-2.7893974190726159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135-410B-A539-C48DB3E21937}"/>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Repo</c:v>
                </c:pt>
                <c:pt idx="1">
                  <c:v>Corporates</c:v>
                </c:pt>
                <c:pt idx="2">
                  <c:v>U.S. Agencies</c:v>
                </c:pt>
              </c:strCache>
            </c:strRef>
          </c:cat>
          <c:val>
            <c:numRef>
              <c:f>Sheet1!$B$2:$B$4</c:f>
              <c:numCache>
                <c:formatCode>General</c:formatCode>
                <c:ptCount val="3"/>
                <c:pt idx="0">
                  <c:v>39.26</c:v>
                </c:pt>
                <c:pt idx="1">
                  <c:v>33.07</c:v>
                </c:pt>
                <c:pt idx="2">
                  <c:v>27.63</c:v>
                </c:pt>
              </c:numCache>
            </c:numRef>
          </c:val>
          <c:extLst>
            <c:ext xmlns:c16="http://schemas.microsoft.com/office/drawing/2014/chart" uri="{C3380CC4-5D6E-409C-BE32-E72D297353CC}">
              <c16:uniqueId val="{00000003-8913-4B35-8BC2-5DFD17FAFEEB}"/>
            </c:ext>
          </c:extLst>
        </c:ser>
        <c:dLbls>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a:t>Period Return</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Return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ED-48B4-950B-743C49DE5FE1}"/>
                </c:ext>
              </c:extLst>
            </c:dLbl>
            <c:dLbl>
              <c:idx val="1"/>
              <c:layout>
                <c:manualLayout>
                  <c:x val="-2.2445973356338121E-3"/>
                  <c:y val="7.75306276093342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ED-48B4-950B-743C49DE5FE1}"/>
                </c:ext>
              </c:extLst>
            </c:dLbl>
            <c:dLbl>
              <c:idx val="2"/>
              <c:layout>
                <c:manualLayout>
                  <c:x val="-7.1467032050821699E-3"/>
                  <c:y val="6.75481113233491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B6-4929-88D2-AB32B4A77588}"/>
                </c:ext>
              </c:extLst>
            </c:dLbl>
            <c:dLbl>
              <c:idx val="3"/>
              <c:layout>
                <c:manualLayout>
                  <c:x val="5.4945054945054984E-3"/>
                  <c:y val="-6.7532605660954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ED-48B4-950B-743C49DE5FE1}"/>
                </c:ext>
              </c:extLst>
            </c:dLbl>
            <c:dLbl>
              <c:idx val="4"/>
              <c:layout>
                <c:manualLayout>
                  <c:x val="3.6630036630036652E-3"/>
                  <c:y val="-1.0129890849143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ED-48B4-950B-743C49DE5FE1}"/>
                </c:ext>
              </c:extLst>
            </c:dLbl>
            <c:dLbl>
              <c:idx val="5"/>
              <c:layout>
                <c:manualLayout>
                  <c:x val="-1.0401772252562696E-16"/>
                  <c:y val="-9.482270518476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7D-4227-A8CB-0682875CE33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3.2292000000000001E-2</c:v>
                </c:pt>
                <c:pt idx="1">
                  <c:v>1.1842E-2</c:v>
                </c:pt>
                <c:pt idx="2">
                  <c:v>1.4763E-2</c:v>
                </c:pt>
                <c:pt idx="3">
                  <c:v>2.1086000000000001E-2</c:v>
                </c:pt>
                <c:pt idx="4">
                  <c:v>3.9725999999999997E-2</c:v>
                </c:pt>
                <c:pt idx="5">
                  <c:v>5.4904000000000001E-2</c:v>
                </c:pt>
              </c:numCache>
            </c:numRef>
          </c:val>
          <c:extLst>
            <c:ext xmlns:c16="http://schemas.microsoft.com/office/drawing/2014/chart" uri="{C3380CC4-5D6E-409C-BE32-E72D297353CC}">
              <c16:uniqueId val="{00000004-1CED-48B4-950B-743C49DE5FE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dirty="0"/>
              <a:t>Returns as of September 30, 2019</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Pool</c:v>
                </c:pt>
              </c:strCache>
            </c:strRef>
          </c:tx>
          <c:spPr>
            <a:solidFill>
              <a:schemeClr val="accent5">
                <a:shade val="76000"/>
              </a:schemeClr>
            </a:solidFill>
            <a:ln>
              <a:noFill/>
            </a:ln>
            <a:effectLst/>
            <a:scene3d>
              <a:camera prst="orthographicFront"/>
              <a:lightRig rig="threePt" dir="t"/>
            </a:scene3d>
            <a:sp3d>
              <a:bevelT w="12700"/>
              <a:bevelB w="12700"/>
            </a:sp3d>
          </c:spPr>
          <c:invertIfNegative val="0"/>
          <c:dLbls>
            <c:dLbl>
              <c:idx val="0"/>
              <c:layout>
                <c:manualLayout>
                  <c:x val="3.6630036630036652E-3"/>
                  <c:y val="6.7537923607696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9-466A-B3FA-2BD29C8CDAA2}"/>
                </c:ext>
              </c:extLst>
            </c:dLbl>
            <c:dLbl>
              <c:idx val="1"/>
              <c:layout>
                <c:manualLayout>
                  <c:x val="-7.9004329789785725E-3"/>
                  <c:y val="-2.97730822266889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D-4277-B605-25F8B9D29CE7}"/>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6 Months </c:v>
                </c:pt>
                <c:pt idx="1">
                  <c:v>1 Year</c:v>
                </c:pt>
                <c:pt idx="2">
                  <c:v>3 Year *</c:v>
                </c:pt>
                <c:pt idx="3">
                  <c:v>5 Year *</c:v>
                </c:pt>
              </c:strCache>
            </c:strRef>
          </c:cat>
          <c:val>
            <c:numRef>
              <c:f>Sheet1!$B$2:$B$5</c:f>
              <c:numCache>
                <c:formatCode>0.00%</c:formatCode>
                <c:ptCount val="4"/>
                <c:pt idx="0">
                  <c:v>3.2292000000000001E-2</c:v>
                </c:pt>
                <c:pt idx="1">
                  <c:v>6.4002000000000003E-2</c:v>
                </c:pt>
                <c:pt idx="2">
                  <c:v>2.2970000000000001E-2</c:v>
                </c:pt>
                <c:pt idx="3">
                  <c:v>2.2119E-2</c:v>
                </c:pt>
              </c:numCache>
            </c:numRef>
          </c:val>
          <c:extLst>
            <c:ext xmlns:c16="http://schemas.microsoft.com/office/drawing/2014/chart" uri="{C3380CC4-5D6E-409C-BE32-E72D297353CC}">
              <c16:uniqueId val="{00000001-24A9-466A-B3FA-2BD29C8CDAA2}"/>
            </c:ext>
          </c:extLst>
        </c:ser>
        <c:ser>
          <c:idx val="1"/>
          <c:order val="1"/>
          <c:tx>
            <c:strRef>
              <c:f>Sheet1!$C$1</c:f>
              <c:strCache>
                <c:ptCount val="1"/>
                <c:pt idx="0">
                  <c:v>Benchmark</c:v>
                </c:pt>
              </c:strCache>
            </c:strRef>
          </c:tx>
          <c:spPr>
            <a:solidFill>
              <a:schemeClr val="accent5">
                <a:tint val="77000"/>
              </a:schemeClr>
            </a:solidFill>
            <a:ln>
              <a:noFill/>
            </a:ln>
            <a:effectLst/>
          </c:spPr>
          <c:invertIfNegative val="0"/>
          <c:dLbls>
            <c:dLbl>
              <c:idx val="0"/>
              <c:layout>
                <c:manualLayout>
                  <c:x val="7.3260073260073303E-3"/>
                  <c:y val="1.0130688541154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A9-466A-B3FA-2BD29C8CDAA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6 Months </c:v>
                </c:pt>
                <c:pt idx="1">
                  <c:v>1 Year</c:v>
                </c:pt>
                <c:pt idx="2">
                  <c:v>3 Year *</c:v>
                </c:pt>
                <c:pt idx="3">
                  <c:v>5 Year *</c:v>
                </c:pt>
              </c:strCache>
            </c:strRef>
          </c:cat>
          <c:val>
            <c:numRef>
              <c:f>Sheet1!$C$2:$C$5</c:f>
              <c:numCache>
                <c:formatCode>0.00%</c:formatCode>
                <c:ptCount val="4"/>
                <c:pt idx="0">
                  <c:v>3.2052999999999998E-2</c:v>
                </c:pt>
                <c:pt idx="1">
                  <c:v>6.3622999999999999E-2</c:v>
                </c:pt>
                <c:pt idx="2">
                  <c:v>2.1669999999999998E-2</c:v>
                </c:pt>
                <c:pt idx="3">
                  <c:v>2.0742E-2</c:v>
                </c:pt>
              </c:numCache>
            </c:numRef>
          </c:val>
          <c:extLst>
            <c:ext xmlns:c16="http://schemas.microsoft.com/office/drawing/2014/chart" uri="{C3380CC4-5D6E-409C-BE32-E72D297353CC}">
              <c16:uniqueId val="{00000003-24A9-466A-B3FA-2BD29C8CDAA2}"/>
            </c:ext>
          </c:extLst>
        </c:ser>
        <c:dLbls>
          <c:showLegendKey val="0"/>
          <c:showVal val="0"/>
          <c:showCatName val="0"/>
          <c:showSerName val="0"/>
          <c:showPercent val="0"/>
          <c:showBubbleSize val="0"/>
        </c:dLbls>
        <c:gapWidth val="75"/>
        <c:axId val="229208448"/>
        <c:axId val="229209984"/>
      </c:barChart>
      <c:catAx>
        <c:axId val="22920844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9984"/>
        <c:crosses val="autoZero"/>
        <c:auto val="1"/>
        <c:lblAlgn val="ctr"/>
        <c:lblOffset val="100"/>
        <c:noMultiLvlLbl val="0"/>
      </c:catAx>
      <c:valAx>
        <c:axId val="229209984"/>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8448"/>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a:t>Total Market Value ($ millions)</a:t>
            </a:r>
          </a:p>
        </c:rich>
      </c:tx>
      <c:layout>
        <c:manualLayout>
          <c:xMode val="edge"/>
          <c:yMode val="edge"/>
          <c:x val="0.33049450549450826"/>
          <c:y val="2.1276574803149605E-2"/>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8.921245421245419E-2"/>
          <c:y val="0.14340277777777791"/>
          <c:w val="0.88880952380952383"/>
          <c:h val="0.68094788932633421"/>
        </c:manualLayout>
      </c:layout>
      <c:barChart>
        <c:barDir val="col"/>
        <c:grouping val="clustered"/>
        <c:varyColors val="0"/>
        <c:ser>
          <c:idx val="0"/>
          <c:order val="0"/>
          <c:tx>
            <c:strRef>
              <c:f>Sheet1!$B$1</c:f>
              <c:strCache>
                <c:ptCount val="1"/>
                <c:pt idx="0">
                  <c:v>9/30/2018</c:v>
                </c:pt>
              </c:strCache>
            </c:strRef>
          </c:tx>
          <c:spPr>
            <a:solidFill>
              <a:schemeClr val="accent5">
                <a:shade val="65000"/>
              </a:schemeClr>
            </a:solidFill>
            <a:ln>
              <a:noFill/>
            </a:ln>
            <a:effectLst/>
            <a:scene3d>
              <a:camera prst="orthographicFront"/>
              <a:lightRig rig="threePt" dir="t"/>
            </a:scene3d>
            <a:sp3d>
              <a:bevelT w="12700"/>
              <a:bevelB w="12700"/>
            </a:sp3d>
          </c:spPr>
          <c:invertIfNegative val="0"/>
          <c:dLbls>
            <c:dLbl>
              <c:idx val="0"/>
              <c:layout>
                <c:manualLayout>
                  <c:x val="-5.4945054945054984E-3"/>
                  <c:y val="-1.908355205599336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11-4D11-AC9D-91B58F298598}"/>
                </c:ext>
              </c:extLst>
            </c:dLbl>
            <c:dLbl>
              <c:idx val="1"/>
              <c:layout>
                <c:manualLayout>
                  <c:x val="-5.4945496677780417E-3"/>
                  <c:y val="-8.92857142857150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1-4D11-AC9D-91B58F298598}"/>
                </c:ext>
              </c:extLst>
            </c:dLbl>
            <c:dLbl>
              <c:idx val="2"/>
              <c:layout>
                <c:manualLayout>
                  <c:x val="-5.4945054945054984E-3"/>
                  <c:y val="1.0416666666666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11-4D11-AC9D-91B58F298598}"/>
                </c:ext>
              </c:extLst>
            </c:dLbl>
            <c:dLbl>
              <c:idx val="3"/>
              <c:layout>
                <c:manualLayout>
                  <c:x val="-9.7720779393371156E-3"/>
                  <c:y val="8.928589097693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11-4D11-AC9D-91B58F298598}"/>
                </c:ext>
              </c:extLst>
            </c:dLbl>
            <c:dLbl>
              <c:idx val="4"/>
              <c:layout>
                <c:manualLayout>
                  <c:x val="-8.7384892566395294E-3"/>
                  <c:y val="3.9682539682538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11-4D11-AC9D-91B58F298598}"/>
                </c:ext>
              </c:extLst>
            </c:dLbl>
            <c:dLbl>
              <c:idx val="5"/>
              <c:layout>
                <c:manualLayout>
                  <c:x val="-6.0262912051248863E-3"/>
                  <c:y val="-1.5873015873015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11-4D11-AC9D-91B58F298598}"/>
                </c:ext>
              </c:extLst>
            </c:dLbl>
            <c:dLbl>
              <c:idx val="6"/>
              <c:layout>
                <c:manualLayout>
                  <c:x val="-8.6206896551725195E-3"/>
                  <c:y val="-3.968253968253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9E-4462-A3DC-46853781A1F7}"/>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Pool</c:v>
                </c:pt>
                <c:pt idx="1">
                  <c:v>Liquidity</c:v>
                </c:pt>
                <c:pt idx="2">
                  <c:v>Ultra Short Duration</c:v>
                </c:pt>
                <c:pt idx="3">
                  <c:v>Short Duration</c:v>
                </c:pt>
                <c:pt idx="4">
                  <c:v>Interm. Duration</c:v>
                </c:pt>
                <c:pt idx="5">
                  <c:v>Long Duration</c:v>
                </c:pt>
                <c:pt idx="6">
                  <c:v>Time Deposits</c:v>
                </c:pt>
              </c:strCache>
            </c:strRef>
          </c:cat>
          <c:val>
            <c:numRef>
              <c:f>Sheet1!$B$2:$B$8</c:f>
              <c:numCache>
                <c:formatCode>_(* #,##0_);_(* \(#,##0\);_(* "-"??_);_(@_)</c:formatCode>
                <c:ptCount val="7"/>
                <c:pt idx="0">
                  <c:v>23474</c:v>
                </c:pt>
                <c:pt idx="1">
                  <c:v>3265</c:v>
                </c:pt>
                <c:pt idx="2">
                  <c:v>5351</c:v>
                </c:pt>
                <c:pt idx="3">
                  <c:v>2941</c:v>
                </c:pt>
                <c:pt idx="4">
                  <c:v>2627</c:v>
                </c:pt>
                <c:pt idx="5">
                  <c:v>8280</c:v>
                </c:pt>
                <c:pt idx="6">
                  <c:v>1011</c:v>
                </c:pt>
              </c:numCache>
            </c:numRef>
          </c:val>
          <c:extLst>
            <c:ext xmlns:c16="http://schemas.microsoft.com/office/drawing/2014/chart" uri="{C3380CC4-5D6E-409C-BE32-E72D297353CC}">
              <c16:uniqueId val="{00000006-0D11-4D11-AC9D-91B58F298598}"/>
            </c:ext>
          </c:extLst>
        </c:ser>
        <c:ser>
          <c:idx val="1"/>
          <c:order val="1"/>
          <c:tx>
            <c:strRef>
              <c:f>Sheet1!$C$1</c:f>
              <c:strCache>
                <c:ptCount val="1"/>
                <c:pt idx="0">
                  <c:v>3/31/2019</c:v>
                </c:pt>
              </c:strCache>
            </c:strRef>
          </c:tx>
          <c:spPr>
            <a:solidFill>
              <a:schemeClr val="accent5"/>
            </a:solidFill>
            <a:ln>
              <a:noFill/>
            </a:ln>
            <a:effectLst/>
          </c:spPr>
          <c:invertIfNegative val="0"/>
          <c:dLbls>
            <c:dLbl>
              <c:idx val="0"/>
              <c:layout>
                <c:manualLayout>
                  <c:x val="7.3260073260073312E-3"/>
                  <c:y val="3.1862423447069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11-4D11-AC9D-91B58F298598}"/>
                </c:ext>
              </c:extLst>
            </c:dLbl>
            <c:dLbl>
              <c:idx val="1"/>
              <c:layout>
                <c:manualLayout>
                  <c:x val="3.9930481662765124E-3"/>
                  <c:y val="-4.96031746031738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11-4D11-AC9D-91B58F298598}"/>
                </c:ext>
              </c:extLst>
            </c:dLbl>
            <c:dLbl>
              <c:idx val="2"/>
              <c:layout>
                <c:manualLayout>
                  <c:x val="-5.1145633822804678E-4"/>
                  <c:y val="-1.4879390076240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11-4D11-AC9D-91B58F298598}"/>
                </c:ext>
              </c:extLst>
            </c:dLbl>
            <c:dLbl>
              <c:idx val="3"/>
              <c:layout>
                <c:manualLayout>
                  <c:x val="1.748298411851061E-4"/>
                  <c:y val="8.70672415947991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11-4D11-AC9D-91B58F298598}"/>
                </c:ext>
              </c:extLst>
            </c:dLbl>
            <c:dLbl>
              <c:idx val="4"/>
              <c:layout>
                <c:manualLayout>
                  <c:x val="1.6763423639840594E-3"/>
                  <c:y val="2.9761904761904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11-4D11-AC9D-91B58F298598}"/>
                </c:ext>
              </c:extLst>
            </c:dLbl>
            <c:dLbl>
              <c:idx val="5"/>
              <c:layout>
                <c:manualLayout>
                  <c:x val="4.8544196805907734E-3"/>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D11-4D11-AC9D-91B58F298598}"/>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Pool</c:v>
                </c:pt>
                <c:pt idx="1">
                  <c:v>Liquidity</c:v>
                </c:pt>
                <c:pt idx="2">
                  <c:v>Ultra Short Duration</c:v>
                </c:pt>
                <c:pt idx="3">
                  <c:v>Short Duration</c:v>
                </c:pt>
                <c:pt idx="4">
                  <c:v>Interm. Duration</c:v>
                </c:pt>
                <c:pt idx="5">
                  <c:v>Long Duration</c:v>
                </c:pt>
                <c:pt idx="6">
                  <c:v>Time Deposits</c:v>
                </c:pt>
              </c:strCache>
            </c:strRef>
          </c:cat>
          <c:val>
            <c:numRef>
              <c:f>Sheet1!$C$2:$C$8</c:f>
              <c:numCache>
                <c:formatCode>_(* #,##0_);_(* \(#,##0\);_(* "-"??_);_(@_)</c:formatCode>
                <c:ptCount val="7"/>
                <c:pt idx="0">
                  <c:v>24050</c:v>
                </c:pt>
                <c:pt idx="1">
                  <c:v>3193</c:v>
                </c:pt>
                <c:pt idx="2">
                  <c:v>5440</c:v>
                </c:pt>
                <c:pt idx="3">
                  <c:v>3009</c:v>
                </c:pt>
                <c:pt idx="4">
                  <c:v>2732</c:v>
                </c:pt>
                <c:pt idx="5">
                  <c:v>8665</c:v>
                </c:pt>
                <c:pt idx="6">
                  <c:v>1011</c:v>
                </c:pt>
              </c:numCache>
            </c:numRef>
          </c:val>
          <c:extLst>
            <c:ext xmlns:c16="http://schemas.microsoft.com/office/drawing/2014/chart" uri="{C3380CC4-5D6E-409C-BE32-E72D297353CC}">
              <c16:uniqueId val="{0000000D-0D11-4D11-AC9D-91B58F298598}"/>
            </c:ext>
          </c:extLst>
        </c:ser>
        <c:ser>
          <c:idx val="2"/>
          <c:order val="2"/>
          <c:tx>
            <c:strRef>
              <c:f>Sheet1!$D$1</c:f>
              <c:strCache>
                <c:ptCount val="1"/>
                <c:pt idx="0">
                  <c:v>9/30/2019</c:v>
                </c:pt>
              </c:strCache>
            </c:strRef>
          </c:tx>
          <c:spPr>
            <a:solidFill>
              <a:schemeClr val="accent5">
                <a:tint val="65000"/>
              </a:schemeClr>
            </a:solidFill>
            <a:ln>
              <a:noFill/>
            </a:ln>
            <a:effectLst/>
          </c:spPr>
          <c:invertIfNegative val="0"/>
          <c:dLbls>
            <c:dLbl>
              <c:idx val="0"/>
              <c:layout>
                <c:manualLayout>
                  <c:x val="2.8301886792452831E-2"/>
                  <c:y val="-1.5873015873015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FB-4398-BD07-63EEEDF3CAE4}"/>
                </c:ext>
              </c:extLst>
            </c:dLbl>
            <c:dLbl>
              <c:idx val="1"/>
              <c:layout>
                <c:manualLayout>
                  <c:x val="1.2507743964436878E-2"/>
                  <c:y val="-7.9365079365079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FB-4398-BD07-63EEEDF3CAE4}"/>
                </c:ext>
              </c:extLst>
            </c:dLbl>
            <c:dLbl>
              <c:idx val="2"/>
              <c:layout>
                <c:manualLayout>
                  <c:x val="3.0927754793362177E-3"/>
                  <c:y val="-3.96825396825404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9E-4462-A3DC-46853781A1F7}"/>
                </c:ext>
              </c:extLst>
            </c:dLbl>
            <c:dLbl>
              <c:idx val="3"/>
              <c:layout>
                <c:manualLayout>
                  <c:x val="9.2755460652164234E-3"/>
                  <c:y val="7.936507936507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FB-4398-BD07-63EEEDF3CAE4}"/>
                </c:ext>
              </c:extLst>
            </c:dLbl>
            <c:dLbl>
              <c:idx val="4"/>
              <c:layout>
                <c:manualLayout>
                  <c:x val="1.5723270440251458E-2"/>
                  <c:y val="-3.96825396825411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FB-4398-BD07-63EEEDF3CAE4}"/>
                </c:ext>
              </c:extLst>
            </c:dLbl>
            <c:dLbl>
              <c:idx val="5"/>
              <c:layout>
                <c:manualLayout>
                  <c:x val="1.7750789625873037E-2"/>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FB-4398-BD07-63EEEDF3CAE4}"/>
                </c:ext>
              </c:extLst>
            </c:dLbl>
            <c:dLbl>
              <c:idx val="6"/>
              <c:layout>
                <c:manualLayout>
                  <c:x val="1.2931034482758515E-2"/>
                  <c:y val="-1.5873015873015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9E-4462-A3DC-46853781A1F7}"/>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Sheet1!$A$2:$A$8</c:f>
              <c:strCache>
                <c:ptCount val="7"/>
                <c:pt idx="0">
                  <c:v>Total Pool</c:v>
                </c:pt>
                <c:pt idx="1">
                  <c:v>Liquidity</c:v>
                </c:pt>
                <c:pt idx="2">
                  <c:v>Ultra Short Duration</c:v>
                </c:pt>
                <c:pt idx="3">
                  <c:v>Short Duration</c:v>
                </c:pt>
                <c:pt idx="4">
                  <c:v>Interm. Duration</c:v>
                </c:pt>
                <c:pt idx="5">
                  <c:v>Long Duration</c:v>
                </c:pt>
                <c:pt idx="6">
                  <c:v>Time Deposits</c:v>
                </c:pt>
              </c:strCache>
            </c:strRef>
          </c:cat>
          <c:val>
            <c:numRef>
              <c:f>Sheet1!$D$2:$D$8</c:f>
              <c:numCache>
                <c:formatCode>_(* #,##0_);_(* \(#,##0\);_(* "-"??_);_(@_)</c:formatCode>
                <c:ptCount val="7"/>
                <c:pt idx="0">
                  <c:v>25302</c:v>
                </c:pt>
                <c:pt idx="1">
                  <c:v>3900</c:v>
                </c:pt>
                <c:pt idx="2">
                  <c:v>5520</c:v>
                </c:pt>
                <c:pt idx="3">
                  <c:v>3073</c:v>
                </c:pt>
                <c:pt idx="4">
                  <c:v>2840</c:v>
                </c:pt>
                <c:pt idx="5">
                  <c:v>9140</c:v>
                </c:pt>
                <c:pt idx="6">
                  <c:v>828</c:v>
                </c:pt>
              </c:numCache>
            </c:numRef>
          </c:val>
          <c:extLst>
            <c:ext xmlns:c16="http://schemas.microsoft.com/office/drawing/2014/chart" uri="{C3380CC4-5D6E-409C-BE32-E72D297353CC}">
              <c16:uniqueId val="{00000000-E9FB-4398-BD07-63EEEDF3CAE4}"/>
            </c:ext>
          </c:extLst>
        </c:ser>
        <c:dLbls>
          <c:showLegendKey val="0"/>
          <c:showVal val="0"/>
          <c:showCatName val="0"/>
          <c:showSerName val="0"/>
          <c:showPercent val="0"/>
          <c:showBubbleSize val="0"/>
        </c:dLbls>
        <c:gapWidth val="75"/>
        <c:axId val="229260672"/>
        <c:axId val="229291136"/>
      </c:barChart>
      <c:catAx>
        <c:axId val="229260672"/>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91136"/>
        <c:crosses val="autoZero"/>
        <c:auto val="1"/>
        <c:lblAlgn val="ctr"/>
        <c:lblOffset val="100"/>
        <c:noMultiLvlLbl val="0"/>
      </c:catAx>
      <c:valAx>
        <c:axId val="229291136"/>
        <c:scaling>
          <c:orientation val="minMax"/>
        </c:scaling>
        <c:delete val="0"/>
        <c:axPos val="l"/>
        <c:majorGridlines>
          <c:spPr>
            <a:ln w="6350" cap="flat" cmpd="sng" algn="ctr">
              <a:solidFill>
                <a:schemeClr val="accent1"/>
              </a:solidFill>
              <a:prstDash val="solid"/>
              <a:round/>
            </a:ln>
            <a:effectLst/>
          </c:spPr>
        </c:majorGridlines>
        <c:numFmt formatCode="_(* #,##0_);_(* \(#,##0\);_(* &quot;-&quot;??_);_(@_)"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60672"/>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layout>
        <c:manualLayout>
          <c:xMode val="edge"/>
          <c:yMode val="edge"/>
          <c:x val="0.63191222919168999"/>
          <c:y val="0.1617522809648794"/>
          <c:w val="0.31017817029628053"/>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a:t>% of Market Value</a:t>
            </a:r>
          </a:p>
        </c:rich>
      </c:tx>
      <c:layout>
        <c:manualLayout>
          <c:xMode val="edge"/>
          <c:yMode val="edge"/>
          <c:x val="0.3836080586080588"/>
          <c:y val="2.1276595744680847E-2"/>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8.921245421245419E-2"/>
          <c:y val="0.14340277777777791"/>
          <c:w val="0.88880952380952383"/>
          <c:h val="0.68094788932633421"/>
        </c:manualLayout>
      </c:layout>
      <c:barChart>
        <c:barDir val="col"/>
        <c:grouping val="clustered"/>
        <c:varyColors val="0"/>
        <c:ser>
          <c:idx val="0"/>
          <c:order val="0"/>
          <c:tx>
            <c:strRef>
              <c:f>Sheet1!$B$1</c:f>
              <c:strCache>
                <c:ptCount val="1"/>
                <c:pt idx="0">
                  <c:v>9/30/2018</c:v>
                </c:pt>
              </c:strCache>
            </c:strRef>
          </c:tx>
          <c:spPr>
            <a:solidFill>
              <a:schemeClr val="accent5">
                <a:shade val="65000"/>
              </a:schemeClr>
            </a:solidFill>
            <a:ln>
              <a:noFill/>
            </a:ln>
            <a:effectLst/>
            <a:scene3d>
              <a:camera prst="orthographicFront"/>
              <a:lightRig rig="threePt" dir="t"/>
            </a:scene3d>
            <a:sp3d>
              <a:bevelT w="12700"/>
              <a:bevelB w="12700"/>
            </a:sp3d>
          </c:spPr>
          <c:invertIfNegative val="0"/>
          <c:dLbls>
            <c:dLbl>
              <c:idx val="0"/>
              <c:layout>
                <c:manualLayout>
                  <c:x val="-5.4945054945054984E-3"/>
                  <c:y val="-1.908355205599337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BD-4FB0-9022-CCE03E1F1F3A}"/>
                </c:ext>
              </c:extLst>
            </c:dLbl>
            <c:dLbl>
              <c:idx val="1"/>
              <c:layout>
                <c:manualLayout>
                  <c:x val="-5.4945054945054724E-3"/>
                  <c:y val="6.94444444444454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BD-4FB0-9022-CCE03E1F1F3A}"/>
                </c:ext>
              </c:extLst>
            </c:dLbl>
            <c:dLbl>
              <c:idx val="2"/>
              <c:layout>
                <c:manualLayout>
                  <c:x val="-1.5381467147115085E-2"/>
                  <c:y val="1.0416746687151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BD-4FB0-9022-CCE03E1F1F3A}"/>
                </c:ext>
              </c:extLst>
            </c:dLbl>
            <c:dLbl>
              <c:idx val="3"/>
              <c:layout>
                <c:manualLayout>
                  <c:x val="-7.3260073260073433E-3"/>
                  <c:y val="-6.9444444444446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BD-4FB0-9022-CCE03E1F1F3A}"/>
                </c:ext>
              </c:extLst>
            </c:dLbl>
            <c:dLbl>
              <c:idx val="4"/>
              <c:layout>
                <c:manualLayout>
                  <c:x val="-4.88876286923718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BD-4FB0-9022-CCE03E1F1F3A}"/>
                </c:ext>
              </c:extLst>
            </c:dLbl>
            <c:dLbl>
              <c:idx val="5"/>
              <c:layout>
                <c:manualLayout>
                  <c:x val="-1.41242937853108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5A-461D-A7C6-78EDF99E94BF}"/>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 Duration</c:v>
                </c:pt>
                <c:pt idx="4">
                  <c:v>Long Duration</c:v>
                </c:pt>
                <c:pt idx="5">
                  <c:v>Time Deposits</c:v>
                </c:pt>
              </c:strCache>
            </c:strRef>
          </c:cat>
          <c:val>
            <c:numRef>
              <c:f>Sheet1!$B$2:$B$7</c:f>
              <c:numCache>
                <c:formatCode>0.0%</c:formatCode>
                <c:ptCount val="6"/>
                <c:pt idx="0">
                  <c:v>0.1391</c:v>
                </c:pt>
                <c:pt idx="1">
                  <c:v>0.22800000000000001</c:v>
                </c:pt>
                <c:pt idx="2">
                  <c:v>0.12529999999999999</c:v>
                </c:pt>
                <c:pt idx="3">
                  <c:v>0.1119</c:v>
                </c:pt>
                <c:pt idx="4">
                  <c:v>0.35260000000000002</c:v>
                </c:pt>
                <c:pt idx="5">
                  <c:v>4.3099999999999999E-2</c:v>
                </c:pt>
              </c:numCache>
            </c:numRef>
          </c:val>
          <c:extLst>
            <c:ext xmlns:c16="http://schemas.microsoft.com/office/drawing/2014/chart" uri="{C3380CC4-5D6E-409C-BE32-E72D297353CC}">
              <c16:uniqueId val="{00000005-EBBD-4FB0-9022-CCE03E1F1F3A}"/>
            </c:ext>
          </c:extLst>
        </c:ser>
        <c:ser>
          <c:idx val="1"/>
          <c:order val="1"/>
          <c:tx>
            <c:strRef>
              <c:f>Sheet1!$C$1</c:f>
              <c:strCache>
                <c:ptCount val="1"/>
                <c:pt idx="0">
                  <c:v>3/31/2019</c:v>
                </c:pt>
              </c:strCache>
            </c:strRef>
          </c:tx>
          <c:spPr>
            <a:solidFill>
              <a:schemeClr val="accent5"/>
            </a:solidFill>
            <a:ln>
              <a:noFill/>
            </a:ln>
            <a:effectLst/>
          </c:spPr>
          <c:invertIfNegative val="0"/>
          <c:dLbls>
            <c:dLbl>
              <c:idx val="0"/>
              <c:layout>
                <c:manualLayout>
                  <c:x val="7.3260073260073312E-3"/>
                  <c:y val="3.1862423447069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BD-4FB0-9022-CCE03E1F1F3A}"/>
                </c:ext>
              </c:extLst>
            </c:dLbl>
            <c:dLbl>
              <c:idx val="1"/>
              <c:layout>
                <c:manualLayout>
                  <c:x val="-1.5525601672672273E-4"/>
                  <c:y val="6.94449779143460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BD-4FB0-9022-CCE03E1F1F3A}"/>
                </c:ext>
              </c:extLst>
            </c:dLbl>
            <c:dLbl>
              <c:idx val="2"/>
              <c:layout>
                <c:manualLayout>
                  <c:x val="-2.9801147737889733E-3"/>
                  <c:y val="1.0416746687151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BD-4FB0-9022-CCE03E1F1F3A}"/>
                </c:ext>
              </c:extLst>
            </c:dLbl>
            <c:dLbl>
              <c:idx val="3"/>
              <c:layout>
                <c:manualLayout>
                  <c:x val="5.9136304995773834E-3"/>
                  <c:y val="5.0288073746879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BD-4FB0-9022-CCE03E1F1F3A}"/>
                </c:ext>
              </c:extLst>
            </c:dLbl>
            <c:dLbl>
              <c:idx val="4"/>
              <c:layout>
                <c:manualLayout>
                  <c:x val="2.4515300113081848E-3"/>
                  <c:y val="6.94442384750221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BD-4FB0-9022-CCE03E1F1F3A}"/>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 Duration</c:v>
                </c:pt>
                <c:pt idx="4">
                  <c:v>Long Duration</c:v>
                </c:pt>
                <c:pt idx="5">
                  <c:v>Time Deposits</c:v>
                </c:pt>
              </c:strCache>
            </c:strRef>
          </c:cat>
          <c:val>
            <c:numRef>
              <c:f>Sheet1!$C$2:$C$7</c:f>
              <c:numCache>
                <c:formatCode>0.0%</c:formatCode>
                <c:ptCount val="6"/>
                <c:pt idx="0">
                  <c:v>0.1328</c:v>
                </c:pt>
                <c:pt idx="1">
                  <c:v>0.22620000000000001</c:v>
                </c:pt>
                <c:pt idx="2">
                  <c:v>0.12509999999999999</c:v>
                </c:pt>
                <c:pt idx="3">
                  <c:v>0.11360000000000001</c:v>
                </c:pt>
                <c:pt idx="4">
                  <c:v>0.36020000000000002</c:v>
                </c:pt>
                <c:pt idx="5">
                  <c:v>4.2099999999999999E-2</c:v>
                </c:pt>
              </c:numCache>
            </c:numRef>
          </c:val>
          <c:extLst>
            <c:ext xmlns:c16="http://schemas.microsoft.com/office/drawing/2014/chart" uri="{C3380CC4-5D6E-409C-BE32-E72D297353CC}">
              <c16:uniqueId val="{0000000B-EBBD-4FB0-9022-CCE03E1F1F3A}"/>
            </c:ext>
          </c:extLst>
        </c:ser>
        <c:ser>
          <c:idx val="2"/>
          <c:order val="2"/>
          <c:tx>
            <c:strRef>
              <c:f>Sheet1!$D$1</c:f>
              <c:strCache>
                <c:ptCount val="1"/>
                <c:pt idx="0">
                  <c:v>9/30/2019</c:v>
                </c:pt>
              </c:strCache>
            </c:strRef>
          </c:tx>
          <c:spPr>
            <a:solidFill>
              <a:schemeClr val="accent5">
                <a:tint val="65000"/>
              </a:schemeClr>
            </a:solidFill>
            <a:ln>
              <a:noFill/>
            </a:ln>
            <a:effectLst/>
          </c:spPr>
          <c:invertIfNegative val="0"/>
          <c:dLbls>
            <c:dLbl>
              <c:idx val="0"/>
              <c:layout>
                <c:manualLayout>
                  <c:x val="1.0510510510510511E-2"/>
                  <c:y val="-4.1666666666666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13-46AB-B64D-C58ED770FE3F}"/>
                </c:ext>
              </c:extLst>
            </c:dLbl>
            <c:dLbl>
              <c:idx val="1"/>
              <c:layout>
                <c:manualLayout>
                  <c:x val="1.1299435028248535E-2"/>
                  <c:y val="4.06504065040650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5A-461D-A7C6-78EDF99E94BF}"/>
                </c:ext>
              </c:extLst>
            </c:dLbl>
            <c:dLbl>
              <c:idx val="2"/>
              <c:layout>
                <c:manualLayout>
                  <c:x val="6.006006006006006E-3"/>
                  <c:y val="4.1666666666666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13-46AB-B64D-C58ED770FE3F}"/>
                </c:ext>
              </c:extLst>
            </c:dLbl>
            <c:dLbl>
              <c:idx val="3"/>
              <c:layout>
                <c:manualLayout>
                  <c:x val="1.4747764580274924E-2"/>
                  <c:y val="8.43511939056405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13-46AB-B64D-C58ED770FE3F}"/>
                </c:ext>
              </c:extLst>
            </c:dLbl>
            <c:dLbl>
              <c:idx val="4"/>
              <c:layout>
                <c:manualLayout>
                  <c:x val="2.9198817270384664E-3"/>
                  <c:y val="1.1890532360103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13-46AB-B64D-C58ED770FE3F}"/>
                </c:ext>
              </c:extLst>
            </c:dLbl>
            <c:dLbl>
              <c:idx val="5"/>
              <c:layout>
                <c:manualLayout>
                  <c:x val="8.2328574492247152E-5"/>
                  <c:y val="-3.42160523669841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5A-461D-A7C6-78EDF99E94BF}"/>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 Duration</c:v>
                </c:pt>
                <c:pt idx="4">
                  <c:v>Long Duration</c:v>
                </c:pt>
                <c:pt idx="5">
                  <c:v>Time Deposits</c:v>
                </c:pt>
              </c:strCache>
            </c:strRef>
          </c:cat>
          <c:val>
            <c:numRef>
              <c:f>Sheet1!$D$2:$D$7</c:f>
              <c:numCache>
                <c:formatCode>0.0%</c:formatCode>
                <c:ptCount val="6"/>
                <c:pt idx="0">
                  <c:v>0.15409999999999999</c:v>
                </c:pt>
                <c:pt idx="1">
                  <c:v>0.21820000000000001</c:v>
                </c:pt>
                <c:pt idx="2">
                  <c:v>0.12139999999999999</c:v>
                </c:pt>
                <c:pt idx="3">
                  <c:v>0.11219999999999999</c:v>
                </c:pt>
                <c:pt idx="4">
                  <c:v>0.36139999999999994</c:v>
                </c:pt>
                <c:pt idx="5">
                  <c:v>3.27E-2</c:v>
                </c:pt>
              </c:numCache>
            </c:numRef>
          </c:val>
          <c:extLst>
            <c:ext xmlns:c16="http://schemas.microsoft.com/office/drawing/2014/chart" uri="{C3380CC4-5D6E-409C-BE32-E72D297353CC}">
              <c16:uniqueId val="{00000000-0613-46AB-B64D-C58ED770FE3F}"/>
            </c:ext>
          </c:extLst>
        </c:ser>
        <c:dLbls>
          <c:showLegendKey val="0"/>
          <c:showVal val="0"/>
          <c:showCatName val="0"/>
          <c:showSerName val="0"/>
          <c:showPercent val="0"/>
          <c:showBubbleSize val="0"/>
        </c:dLbls>
        <c:gapWidth val="75"/>
        <c:axId val="231450880"/>
        <c:axId val="231460864"/>
      </c:barChart>
      <c:catAx>
        <c:axId val="23145088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31460864"/>
        <c:crosses val="autoZero"/>
        <c:auto val="1"/>
        <c:lblAlgn val="ctr"/>
        <c:lblOffset val="100"/>
        <c:noMultiLvlLbl val="0"/>
      </c:catAx>
      <c:valAx>
        <c:axId val="231460864"/>
        <c:scaling>
          <c:orientation val="minMax"/>
        </c:scaling>
        <c:delete val="0"/>
        <c:axPos val="l"/>
        <c:majorGridlines>
          <c:spPr>
            <a:ln w="6350" cap="flat" cmpd="sng" algn="ctr">
              <a:solidFill>
                <a:schemeClr val="accent1"/>
              </a:solidFill>
              <a:prstDash val="solid"/>
              <a:round/>
            </a:ln>
            <a:effectLst/>
          </c:spPr>
        </c:majorGridlines>
        <c:numFmt formatCode="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31450880"/>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layout>
        <c:manualLayout>
          <c:xMode val="edge"/>
          <c:yMode val="edge"/>
          <c:x val="0.63897448729925699"/>
          <c:y val="4.6769412969720238E-2"/>
          <c:w val="0.31017805206781585"/>
          <c:h val="7.982119422572178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8018018018018018E-2"/>
          <c:y val="0"/>
          <c:w val="0.98198198198197373"/>
          <c:h val="0.86964134326923814"/>
        </c:manualLayout>
      </c:layout>
      <c:stockChart>
        <c:ser>
          <c:idx val="0"/>
          <c:order val="0"/>
          <c:tx>
            <c:strRef>
              <c:f>Sheet1!$B$1</c:f>
              <c:strCache>
                <c:ptCount val="1"/>
                <c:pt idx="0">
                  <c:v>High</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Sheet1!$B$2:$B$6</c:f>
              <c:numCache>
                <c:formatCode>_("$"* #,##0_);_("$"* \(#,##0\);_("$"* "-"??_);_(@_)</c:formatCode>
                <c:ptCount val="5"/>
                <c:pt idx="0">
                  <c:v>5000000</c:v>
                </c:pt>
                <c:pt idx="1">
                  <c:v>5000000</c:v>
                </c:pt>
                <c:pt idx="2">
                  <c:v>5000000</c:v>
                </c:pt>
                <c:pt idx="3">
                  <c:v>5000000</c:v>
                </c:pt>
                <c:pt idx="4">
                  <c:v>5000000</c:v>
                </c:pt>
              </c:numCache>
            </c:numRef>
          </c:val>
          <c:smooth val="0"/>
          <c:extLst>
            <c:ext xmlns:c16="http://schemas.microsoft.com/office/drawing/2014/chart" uri="{C3380CC4-5D6E-409C-BE32-E72D297353CC}">
              <c16:uniqueId val="{00000000-E85B-4E56-A7FD-28D631868CC6}"/>
            </c:ext>
          </c:extLst>
        </c:ser>
        <c:ser>
          <c:idx val="1"/>
          <c:order val="1"/>
          <c:tx>
            <c:strRef>
              <c:f>Sheet1!$C$1</c:f>
              <c:strCache>
                <c:ptCount val="1"/>
                <c:pt idx="0">
                  <c:v>Low</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Sheet1!$C$2:$C$6</c:f>
              <c:numCache>
                <c:formatCode>"$"#,##0_);\("$"#,##0\)</c:formatCode>
                <c:ptCount val="5"/>
                <c:pt idx="0" formatCode="_(&quot;$&quot;* #,##0_);_(&quot;$&quot;* \(#,##0\);_(&quot;$&quot;* &quot;-&quot;??_);_(@_)">
                  <c:v>0</c:v>
                </c:pt>
                <c:pt idx="1">
                  <c:v>0</c:v>
                </c:pt>
                <c:pt idx="2">
                  <c:v>0</c:v>
                </c:pt>
                <c:pt idx="3" formatCode="_(&quot;$&quot;* #,##0_);_(&quot;$&quot;* \(#,##0\);_(&quot;$&quot;* &quot;-&quot;??_);_(@_)">
                  <c:v>0</c:v>
                </c:pt>
                <c:pt idx="4">
                  <c:v>0</c:v>
                </c:pt>
              </c:numCache>
            </c:numRef>
          </c:val>
          <c:smooth val="0"/>
          <c:extLst>
            <c:ext xmlns:c16="http://schemas.microsoft.com/office/drawing/2014/chart" uri="{C3380CC4-5D6E-409C-BE32-E72D297353CC}">
              <c16:uniqueId val="{00000001-E85B-4E56-A7FD-28D631868CC6}"/>
            </c:ext>
          </c:extLst>
        </c:ser>
        <c:dLbls>
          <c:showLegendKey val="0"/>
          <c:showVal val="0"/>
          <c:showCatName val="0"/>
          <c:showSerName val="0"/>
          <c:showPercent val="0"/>
          <c:showBubbleSize val="0"/>
        </c:dLbls>
        <c:hiLowLines/>
        <c:axId val="223459584"/>
        <c:axId val="223473664"/>
      </c:stockChart>
      <c:catAx>
        <c:axId val="223459584"/>
        <c:scaling>
          <c:orientation val="minMax"/>
        </c:scaling>
        <c:delete val="0"/>
        <c:axPos val="b"/>
        <c:numFmt formatCode="General" sourceLinked="1"/>
        <c:majorTickMark val="none"/>
        <c:minorTickMark val="none"/>
        <c:tickLblPos val="low"/>
        <c:crossAx val="223473664"/>
        <c:crosses val="autoZero"/>
        <c:auto val="1"/>
        <c:lblAlgn val="ctr"/>
        <c:lblOffset val="100"/>
        <c:noMultiLvlLbl val="0"/>
      </c:catAx>
      <c:valAx>
        <c:axId val="223473664"/>
        <c:scaling>
          <c:orientation val="minMax"/>
          <c:min val="0"/>
        </c:scaling>
        <c:delete val="1"/>
        <c:axPos val="l"/>
        <c:numFmt formatCode="_(&quot;$&quot;* #,##0_);_(&quot;$&quot;* \(#,##0\);_(&quot;$&quot;* &quot;-&quot;??_);_(@_)" sourceLinked="1"/>
        <c:majorTickMark val="none"/>
        <c:minorTickMark val="none"/>
        <c:tickLblPos val="none"/>
        <c:crossAx val="223459584"/>
        <c:crosses val="autoZero"/>
        <c:crossBetween val="between"/>
        <c:majorUnit val="500000000"/>
      </c:valAx>
    </c:plotArea>
    <c:plotVisOnly val="1"/>
    <c:dispBlanksAs val="gap"/>
    <c:showDLblsOverMax val="0"/>
  </c:chart>
  <c:txPr>
    <a:bodyPr/>
    <a:lstStyle/>
    <a:p>
      <a:pPr>
        <a:defRPr sz="1200" baseline="0">
          <a:latin typeface="Calibri" panose="020F0502020204030204" pitchFamily="34" charset="0"/>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r>
              <a:rPr lang="en-US"/>
              <a:t>Duration</a:t>
            </a:r>
          </a:p>
        </c:rich>
      </c:tx>
      <c:layout>
        <c:manualLayout>
          <c:xMode val="edge"/>
          <c:yMode val="edge"/>
          <c:x val="0.46735053653754333"/>
          <c:y val="6.2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7967592636308821E-2"/>
          <c:y val="5.7291666666666664E-2"/>
          <c:w val="0.91036076896975049"/>
          <c:h val="0.82188402230971125"/>
        </c:manualLayout>
      </c:layout>
      <c:barChart>
        <c:barDir val="col"/>
        <c:grouping val="clustered"/>
        <c:varyColors val="0"/>
        <c:ser>
          <c:idx val="0"/>
          <c:order val="0"/>
          <c:tx>
            <c:strRef>
              <c:f>Sheet1!$B$1</c:f>
              <c:strCache>
                <c:ptCount val="1"/>
                <c:pt idx="0">
                  <c:v>9/30/2018</c:v>
                </c:pt>
              </c:strCache>
            </c:strRef>
          </c:tx>
          <c:spPr>
            <a:solidFill>
              <a:schemeClr val="accent5">
                <a:shade val="6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Sheet1!$B$2:$B$7</c:f>
              <c:numCache>
                <c:formatCode>General</c:formatCode>
                <c:ptCount val="6"/>
                <c:pt idx="0">
                  <c:v>0.11</c:v>
                </c:pt>
                <c:pt idx="1">
                  <c:v>1.04</c:v>
                </c:pt>
                <c:pt idx="2">
                  <c:v>1.76</c:v>
                </c:pt>
                <c:pt idx="3">
                  <c:v>3.82</c:v>
                </c:pt>
                <c:pt idx="4">
                  <c:v>5.75</c:v>
                </c:pt>
                <c:pt idx="5">
                  <c:v>1.06</c:v>
                </c:pt>
              </c:numCache>
            </c:numRef>
          </c:val>
          <c:extLst>
            <c:ext xmlns:c16="http://schemas.microsoft.com/office/drawing/2014/chart" uri="{C3380CC4-5D6E-409C-BE32-E72D297353CC}">
              <c16:uniqueId val="{00000000-BF3E-489B-BE92-ED32357BEB96}"/>
            </c:ext>
          </c:extLst>
        </c:ser>
        <c:ser>
          <c:idx val="1"/>
          <c:order val="1"/>
          <c:tx>
            <c:strRef>
              <c:f>Sheet1!$C$1</c:f>
              <c:strCache>
                <c:ptCount val="1"/>
                <c:pt idx="0">
                  <c:v>3/31/2019</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Sheet1!$C$2:$C$7</c:f>
              <c:numCache>
                <c:formatCode>General</c:formatCode>
                <c:ptCount val="6"/>
                <c:pt idx="0">
                  <c:v>0.18</c:v>
                </c:pt>
                <c:pt idx="1">
                  <c:v>0.88</c:v>
                </c:pt>
                <c:pt idx="2">
                  <c:v>1.78</c:v>
                </c:pt>
                <c:pt idx="3">
                  <c:v>3.83</c:v>
                </c:pt>
                <c:pt idx="4">
                  <c:v>5.44</c:v>
                </c:pt>
                <c:pt idx="5">
                  <c:v>0.77</c:v>
                </c:pt>
              </c:numCache>
            </c:numRef>
          </c:val>
          <c:extLst>
            <c:ext xmlns:c16="http://schemas.microsoft.com/office/drawing/2014/chart" uri="{C3380CC4-5D6E-409C-BE32-E72D297353CC}">
              <c16:uniqueId val="{00000000-5FAE-42CB-A230-B3ABBC8A81FF}"/>
            </c:ext>
          </c:extLst>
        </c:ser>
        <c:ser>
          <c:idx val="2"/>
          <c:order val="2"/>
          <c:tx>
            <c:strRef>
              <c:f>Sheet1!$D$1</c:f>
              <c:strCache>
                <c:ptCount val="1"/>
                <c:pt idx="0">
                  <c:v>9/30/2019</c:v>
                </c:pt>
              </c:strCache>
            </c:strRef>
          </c:tx>
          <c:spPr>
            <a:solidFill>
              <a:schemeClr val="accent5">
                <a:tint val="6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Sheet1!$D$2:$D$7</c:f>
              <c:numCache>
                <c:formatCode>General</c:formatCode>
                <c:ptCount val="6"/>
                <c:pt idx="0">
                  <c:v>0.1</c:v>
                </c:pt>
                <c:pt idx="1">
                  <c:v>0.95</c:v>
                </c:pt>
                <c:pt idx="2">
                  <c:v>1.82</c:v>
                </c:pt>
                <c:pt idx="3">
                  <c:v>3.3</c:v>
                </c:pt>
                <c:pt idx="4">
                  <c:v>5.42</c:v>
                </c:pt>
                <c:pt idx="5">
                  <c:v>0.64</c:v>
                </c:pt>
              </c:numCache>
            </c:numRef>
          </c:val>
          <c:extLst>
            <c:ext xmlns:c16="http://schemas.microsoft.com/office/drawing/2014/chart" uri="{C3380CC4-5D6E-409C-BE32-E72D297353CC}">
              <c16:uniqueId val="{00000001-5FAE-42CB-A230-B3ABBC8A81FF}"/>
            </c:ext>
          </c:extLst>
        </c:ser>
        <c:dLbls>
          <c:showLegendKey val="0"/>
          <c:showVal val="0"/>
          <c:showCatName val="0"/>
          <c:showSerName val="0"/>
          <c:showPercent val="0"/>
          <c:showBubbleSize val="0"/>
        </c:dLbls>
        <c:gapWidth val="150"/>
        <c:axId val="43264256"/>
        <c:axId val="43270144"/>
      </c:barChart>
      <c:catAx>
        <c:axId val="4326425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crossAx val="43270144"/>
        <c:crosses val="autoZero"/>
        <c:auto val="1"/>
        <c:lblAlgn val="ctr"/>
        <c:lblOffset val="100"/>
        <c:noMultiLvlLbl val="0"/>
      </c:catAx>
      <c:valAx>
        <c:axId val="43270144"/>
        <c:scaling>
          <c:orientation val="minMax"/>
        </c:scaling>
        <c:delete val="0"/>
        <c:axPos val="l"/>
        <c:majorGridlines>
          <c:spPr>
            <a:ln w="6350" cap="flat" cmpd="sng" algn="ctr">
              <a:solidFill>
                <a:schemeClr val="tx1">
                  <a:tint val="75000"/>
                </a:schemeClr>
              </a:solidFill>
              <a:prstDash val="solid"/>
              <a:round/>
            </a:ln>
            <a:effectLst/>
          </c:spPr>
        </c:majorGridlines>
        <c:numFmt formatCode="#,##0.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crossAx val="43264256"/>
        <c:crosses val="autoZero"/>
        <c:crossBetween val="between"/>
      </c:valAx>
      <c:spPr>
        <a:noFill/>
        <a:ln>
          <a:noFill/>
        </a:ln>
        <a:effectLst/>
      </c:spPr>
    </c:plotArea>
    <c:legend>
      <c:legendPos val="r"/>
      <c:layout>
        <c:manualLayout>
          <c:xMode val="edge"/>
          <c:yMode val="edge"/>
          <c:x val="0.10090099537704603"/>
          <c:y val="0.19107980643044623"/>
          <c:w val="0.22318186187703531"/>
          <c:h val="0.320965387139107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baseline="0">
          <a:latin typeface="Calibri" panose="020F050202020403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r>
              <a:rPr lang="en-US" dirty="0"/>
              <a:t>% o</a:t>
            </a:r>
            <a:r>
              <a:rPr lang="en-US" baseline="0" dirty="0"/>
              <a:t>f </a:t>
            </a:r>
            <a:r>
              <a:rPr lang="en-US" dirty="0"/>
              <a:t>Liquid U.S.</a:t>
            </a:r>
            <a:r>
              <a:rPr lang="en-US" baseline="0" dirty="0"/>
              <a:t> Govt. Securities</a:t>
            </a:r>
            <a:endParaRPr lang="en-US" dirty="0"/>
          </a:p>
        </c:rich>
      </c:tx>
      <c:layout>
        <c:manualLayout>
          <c:xMode val="edge"/>
          <c:yMode val="edge"/>
          <c:x val="0.44086527652319529"/>
          <c:y val="7.291666666666667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7967592636308821E-2"/>
          <c:y val="5.7291666666666664E-2"/>
          <c:w val="0.91036076896975049"/>
          <c:h val="0.82188402230971125"/>
        </c:manualLayout>
      </c:layout>
      <c:barChart>
        <c:barDir val="col"/>
        <c:grouping val="clustered"/>
        <c:varyColors val="0"/>
        <c:ser>
          <c:idx val="0"/>
          <c:order val="0"/>
          <c:tx>
            <c:strRef>
              <c:f>Sheet1!$B$1</c:f>
              <c:strCache>
                <c:ptCount val="1"/>
                <c:pt idx="0">
                  <c:v>9/30/2018</c:v>
                </c:pt>
              </c:strCache>
            </c:strRef>
          </c:tx>
          <c:spPr>
            <a:solidFill>
              <a:schemeClr val="accent5">
                <a:shade val="6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Sheet1!$B$2:$B$7</c:f>
              <c:numCache>
                <c:formatCode>General</c:formatCode>
                <c:ptCount val="6"/>
                <c:pt idx="0">
                  <c:v>0.94599999999999995</c:v>
                </c:pt>
                <c:pt idx="1">
                  <c:v>0.9</c:v>
                </c:pt>
                <c:pt idx="2">
                  <c:v>0.69699999999999995</c:v>
                </c:pt>
                <c:pt idx="3">
                  <c:v>0.39600000000000002</c:v>
                </c:pt>
                <c:pt idx="4">
                  <c:v>0.45100000000000001</c:v>
                </c:pt>
                <c:pt idx="5">
                  <c:v>0</c:v>
                </c:pt>
              </c:numCache>
            </c:numRef>
          </c:val>
          <c:extLst>
            <c:ext xmlns:c16="http://schemas.microsoft.com/office/drawing/2014/chart" uri="{C3380CC4-5D6E-409C-BE32-E72D297353CC}">
              <c16:uniqueId val="{00000000-4AE3-472B-87DA-2B564A3DFE41}"/>
            </c:ext>
          </c:extLst>
        </c:ser>
        <c:ser>
          <c:idx val="1"/>
          <c:order val="1"/>
          <c:tx>
            <c:strRef>
              <c:f>Sheet1!$C$1</c:f>
              <c:strCache>
                <c:ptCount val="1"/>
                <c:pt idx="0">
                  <c:v>3/31/2019</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Sheet1!$C$2:$C$7</c:f>
              <c:numCache>
                <c:formatCode>General</c:formatCode>
                <c:ptCount val="6"/>
                <c:pt idx="0">
                  <c:v>0.84699999999999998</c:v>
                </c:pt>
                <c:pt idx="1">
                  <c:v>0.88300000000000001</c:v>
                </c:pt>
                <c:pt idx="2">
                  <c:v>0.66500000000000004</c:v>
                </c:pt>
                <c:pt idx="3">
                  <c:v>0.38700000000000001</c:v>
                </c:pt>
                <c:pt idx="4">
                  <c:v>0.45900000000000002</c:v>
                </c:pt>
                <c:pt idx="5">
                  <c:v>0</c:v>
                </c:pt>
              </c:numCache>
            </c:numRef>
          </c:val>
          <c:extLst>
            <c:ext xmlns:c16="http://schemas.microsoft.com/office/drawing/2014/chart" uri="{C3380CC4-5D6E-409C-BE32-E72D297353CC}">
              <c16:uniqueId val="{00000001-4AE3-472B-87DA-2B564A3DFE41}"/>
            </c:ext>
          </c:extLst>
        </c:ser>
        <c:ser>
          <c:idx val="2"/>
          <c:order val="2"/>
          <c:tx>
            <c:strRef>
              <c:f>Sheet1!$D$1</c:f>
              <c:strCache>
                <c:ptCount val="1"/>
                <c:pt idx="0">
                  <c:v>9/30/2019</c:v>
                </c:pt>
              </c:strCache>
            </c:strRef>
          </c:tx>
          <c:spPr>
            <a:solidFill>
              <a:schemeClr val="accent5">
                <a:tint val="65000"/>
              </a:schemeClr>
            </a:solidFill>
            <a:ln>
              <a:noFill/>
            </a:ln>
            <a:effectLst/>
          </c:spPr>
          <c:invertIfNegative val="0"/>
          <c:dLbls>
            <c:dLbl>
              <c:idx val="1"/>
              <c:layout>
                <c:manualLayout>
                  <c:x val="0"/>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E3-472B-87DA-2B564A3DFE41}"/>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Sheet1!$D$2:$D$7</c:f>
              <c:numCache>
                <c:formatCode>General</c:formatCode>
                <c:ptCount val="6"/>
                <c:pt idx="0">
                  <c:v>0.94099999999999995</c:v>
                </c:pt>
                <c:pt idx="1">
                  <c:v>0.92500000000000004</c:v>
                </c:pt>
                <c:pt idx="2">
                  <c:v>0.66700000000000004</c:v>
                </c:pt>
                <c:pt idx="3">
                  <c:v>0.505</c:v>
                </c:pt>
                <c:pt idx="4">
                  <c:v>0.47</c:v>
                </c:pt>
                <c:pt idx="5">
                  <c:v>0</c:v>
                </c:pt>
              </c:numCache>
            </c:numRef>
          </c:val>
          <c:extLst>
            <c:ext xmlns:c16="http://schemas.microsoft.com/office/drawing/2014/chart" uri="{C3380CC4-5D6E-409C-BE32-E72D297353CC}">
              <c16:uniqueId val="{00000002-4AE3-472B-87DA-2B564A3DFE41}"/>
            </c:ext>
          </c:extLst>
        </c:ser>
        <c:dLbls>
          <c:showLegendKey val="0"/>
          <c:showVal val="0"/>
          <c:showCatName val="0"/>
          <c:showSerName val="0"/>
          <c:showPercent val="0"/>
          <c:showBubbleSize val="0"/>
        </c:dLbls>
        <c:gapWidth val="150"/>
        <c:axId val="43264256"/>
        <c:axId val="43270144"/>
      </c:barChart>
      <c:catAx>
        <c:axId val="4326425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crossAx val="43270144"/>
        <c:crosses val="autoZero"/>
        <c:auto val="1"/>
        <c:lblAlgn val="ctr"/>
        <c:lblOffset val="100"/>
        <c:noMultiLvlLbl val="0"/>
      </c:catAx>
      <c:valAx>
        <c:axId val="43270144"/>
        <c:scaling>
          <c:orientation val="minMax"/>
        </c:scaling>
        <c:delete val="0"/>
        <c:axPos val="l"/>
        <c:majorGridlines>
          <c:spPr>
            <a:ln w="6350" cap="flat" cmpd="sng" algn="ctr">
              <a:solidFill>
                <a:schemeClr val="tx1">
                  <a:tint val="75000"/>
                </a:schemeClr>
              </a:solidFill>
              <a:prstDash val="solid"/>
              <a:round/>
            </a:ln>
            <a:effectLst/>
          </c:spPr>
        </c:majorGridlines>
        <c:numFmt formatCode="#,##0.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crossAx val="43264256"/>
        <c:crosses val="autoZero"/>
        <c:crossBetween val="between"/>
      </c:valAx>
      <c:spPr>
        <a:noFill/>
        <a:ln>
          <a:noFill/>
        </a:ln>
        <a:effectLst/>
      </c:spPr>
    </c:plotArea>
    <c:legend>
      <c:legendPos val="r"/>
      <c:layout>
        <c:manualLayout>
          <c:xMode val="edge"/>
          <c:yMode val="edge"/>
          <c:x val="0.71205255061328887"/>
          <c:y val="0.1285798064304462"/>
          <c:w val="0.22746894525028311"/>
          <c:h val="0.320965387139107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baseline="0">
          <a:latin typeface="Calibri" panose="020F050202020403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r>
              <a:rPr lang="en-US" sz="1800" dirty="0"/>
              <a:t>Yield to Maturity</a:t>
            </a:r>
          </a:p>
        </c:rich>
      </c:tx>
      <c:layout>
        <c:manualLayout>
          <c:xMode val="edge"/>
          <c:yMode val="edge"/>
          <c:x val="0.44439762513942649"/>
          <c:y val="6.479716438637571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7967592636308821E-2"/>
          <c:y val="5.7291666666666664E-2"/>
          <c:w val="0.94040233977058063"/>
          <c:h val="0.82188402230971125"/>
        </c:manualLayout>
      </c:layout>
      <c:barChart>
        <c:barDir val="col"/>
        <c:grouping val="clustered"/>
        <c:varyColors val="0"/>
        <c:ser>
          <c:idx val="0"/>
          <c:order val="0"/>
          <c:tx>
            <c:strRef>
              <c:f>Sheet1!$B$1</c:f>
              <c:strCache>
                <c:ptCount val="1"/>
                <c:pt idx="0">
                  <c:v>9/30/2018</c:v>
                </c:pt>
              </c:strCache>
            </c:strRef>
          </c:tx>
          <c:spPr>
            <a:solidFill>
              <a:schemeClr val="accent5">
                <a:shade val="6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Sheet1!$B$2:$B$7</c:f>
              <c:numCache>
                <c:formatCode>0.00%</c:formatCode>
                <c:ptCount val="6"/>
                <c:pt idx="0">
                  <c:v>2.0199999999999999E-2</c:v>
                </c:pt>
                <c:pt idx="1">
                  <c:v>2.6700000000000002E-2</c:v>
                </c:pt>
                <c:pt idx="2">
                  <c:v>2.86E-2</c:v>
                </c:pt>
                <c:pt idx="3">
                  <c:v>3.3000000000000002E-2</c:v>
                </c:pt>
                <c:pt idx="4">
                  <c:v>3.5400000000000001E-2</c:v>
                </c:pt>
                <c:pt idx="5">
                  <c:v>2.06E-2</c:v>
                </c:pt>
              </c:numCache>
            </c:numRef>
          </c:val>
          <c:extLst>
            <c:ext xmlns:c16="http://schemas.microsoft.com/office/drawing/2014/chart" uri="{C3380CC4-5D6E-409C-BE32-E72D297353CC}">
              <c16:uniqueId val="{00000000-7F10-41A3-88E0-DC5E9BD9A25D}"/>
            </c:ext>
          </c:extLst>
        </c:ser>
        <c:ser>
          <c:idx val="1"/>
          <c:order val="1"/>
          <c:tx>
            <c:strRef>
              <c:f>Sheet1!$C$1</c:f>
              <c:strCache>
                <c:ptCount val="1"/>
                <c:pt idx="0">
                  <c:v>3/31/2019</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Sheet1!$C$2:$C$7</c:f>
              <c:numCache>
                <c:formatCode>0.00%</c:formatCode>
                <c:ptCount val="6"/>
                <c:pt idx="0">
                  <c:v>2.3599999999999999E-2</c:v>
                </c:pt>
                <c:pt idx="1">
                  <c:v>2.4799999999999999E-2</c:v>
                </c:pt>
                <c:pt idx="2">
                  <c:v>2.4500000000000001E-2</c:v>
                </c:pt>
                <c:pt idx="3">
                  <c:v>2.8500000000000001E-2</c:v>
                </c:pt>
                <c:pt idx="4">
                  <c:v>3.09E-2</c:v>
                </c:pt>
                <c:pt idx="5">
                  <c:v>2.2100000000000002E-2</c:v>
                </c:pt>
              </c:numCache>
            </c:numRef>
          </c:val>
          <c:extLst>
            <c:ext xmlns:c16="http://schemas.microsoft.com/office/drawing/2014/chart" uri="{C3380CC4-5D6E-409C-BE32-E72D297353CC}">
              <c16:uniqueId val="{00000001-7F10-41A3-88E0-DC5E9BD9A25D}"/>
            </c:ext>
          </c:extLst>
        </c:ser>
        <c:ser>
          <c:idx val="2"/>
          <c:order val="2"/>
          <c:tx>
            <c:strRef>
              <c:f>Sheet1!$D$1</c:f>
              <c:strCache>
                <c:ptCount val="1"/>
                <c:pt idx="0">
                  <c:v>9/30/2019</c:v>
                </c:pt>
              </c:strCache>
            </c:strRef>
          </c:tx>
          <c:spPr>
            <a:solidFill>
              <a:schemeClr val="accent5">
                <a:tint val="65000"/>
              </a:schemeClr>
            </a:solidFill>
            <a:ln>
              <a:noFill/>
            </a:ln>
            <a:effectLst/>
          </c:spPr>
          <c:invertIfNegative val="0"/>
          <c:dLbls>
            <c:dLbl>
              <c:idx val="1"/>
              <c:layout>
                <c:manualLayout>
                  <c:x val="0"/>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10-41A3-88E0-DC5E9BD9A25D}"/>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Sheet1!$D$2:$D$7</c:f>
              <c:numCache>
                <c:formatCode>0.00%</c:formatCode>
                <c:ptCount val="6"/>
                <c:pt idx="0">
                  <c:v>2.1499999999999998E-2</c:v>
                </c:pt>
                <c:pt idx="1">
                  <c:v>1.9400000000000001E-2</c:v>
                </c:pt>
                <c:pt idx="2">
                  <c:v>1.8700000000000001E-2</c:v>
                </c:pt>
                <c:pt idx="3">
                  <c:v>2.2200000000000001E-2</c:v>
                </c:pt>
                <c:pt idx="4">
                  <c:v>2.4299999999999999E-2</c:v>
                </c:pt>
                <c:pt idx="5">
                  <c:v>2.46E-2</c:v>
                </c:pt>
              </c:numCache>
            </c:numRef>
          </c:val>
          <c:extLst>
            <c:ext xmlns:c16="http://schemas.microsoft.com/office/drawing/2014/chart" uri="{C3380CC4-5D6E-409C-BE32-E72D297353CC}">
              <c16:uniqueId val="{00000003-7F10-41A3-88E0-DC5E9BD9A25D}"/>
            </c:ext>
          </c:extLst>
        </c:ser>
        <c:dLbls>
          <c:showLegendKey val="0"/>
          <c:showVal val="0"/>
          <c:showCatName val="0"/>
          <c:showSerName val="0"/>
          <c:showPercent val="0"/>
          <c:showBubbleSize val="0"/>
        </c:dLbls>
        <c:gapWidth val="150"/>
        <c:axId val="43264256"/>
        <c:axId val="43270144"/>
      </c:barChart>
      <c:catAx>
        <c:axId val="4326425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crossAx val="43270144"/>
        <c:crosses val="autoZero"/>
        <c:auto val="1"/>
        <c:lblAlgn val="ctr"/>
        <c:lblOffset val="100"/>
        <c:noMultiLvlLbl val="0"/>
      </c:catAx>
      <c:valAx>
        <c:axId val="43270144"/>
        <c:scaling>
          <c:orientation val="minMax"/>
        </c:scaling>
        <c:delete val="0"/>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crossAx val="43264256"/>
        <c:crosses val="autoZero"/>
        <c:crossBetween val="between"/>
      </c:valAx>
      <c:spPr>
        <a:noFill/>
        <a:ln>
          <a:noFill/>
        </a:ln>
        <a:effectLst/>
      </c:spPr>
    </c:plotArea>
    <c:legend>
      <c:legendPos val="r"/>
      <c:layout>
        <c:manualLayout>
          <c:xMode val="edge"/>
          <c:yMode val="edge"/>
          <c:x val="0.73708716540350283"/>
          <c:y val="2.9613861377320954E-2"/>
          <c:w val="0.22746894525028311"/>
          <c:h val="0.128688680077053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baseline="0">
          <a:latin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8727296"/>
        <c:axId val="219150592"/>
      </c:barChart>
      <c:catAx>
        <c:axId val="168727296"/>
        <c:scaling>
          <c:orientation val="minMax"/>
        </c:scaling>
        <c:delete val="0"/>
        <c:axPos val="b"/>
        <c:numFmt formatCode="[$-409]mmm\-yy;@" sourceLinked="0"/>
        <c:majorTickMark val="out"/>
        <c:minorTickMark val="none"/>
        <c:tickLblPos val="nextTo"/>
        <c:crossAx val="219150592"/>
        <c:crosses val="autoZero"/>
        <c:auto val="1"/>
        <c:lblAlgn val="ctr"/>
        <c:lblOffset val="100"/>
        <c:noMultiLvlLbl val="0"/>
      </c:catAx>
      <c:valAx>
        <c:axId val="21915059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8727296"/>
        <c:crosses val="autoZero"/>
        <c:crossBetween val="between"/>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r>
              <a:rPr lang="en-US"/>
              <a:t>Sector Allocation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718380311156757E-2"/>
          <c:y val="0.1267094017094017"/>
          <c:w val="0.89624614857925256"/>
          <c:h val="0.61513930950938822"/>
        </c:manualLayout>
      </c:layout>
      <c:barChart>
        <c:barDir val="col"/>
        <c:grouping val="clustered"/>
        <c:varyColors val="0"/>
        <c:ser>
          <c:idx val="0"/>
          <c:order val="0"/>
          <c:tx>
            <c:strRef>
              <c:f>Sheet1!$B$1</c:f>
              <c:strCache>
                <c:ptCount val="1"/>
                <c:pt idx="0">
                  <c:v>9/30/2018</c:v>
                </c:pt>
              </c:strCache>
            </c:strRef>
          </c:tx>
          <c:spPr>
            <a:solidFill>
              <a:schemeClr val="accent5">
                <a:shade val="65000"/>
              </a:schemeClr>
            </a:solidFill>
            <a:ln>
              <a:noFill/>
            </a:ln>
            <a:effectLst/>
          </c:spPr>
          <c:invertIfNegative val="0"/>
          <c:dLbls>
            <c:dLbl>
              <c:idx val="0"/>
              <c:layout>
                <c:manualLayout>
                  <c:x val="-4.0263988740537904E-4"/>
                  <c:y val="-8.547008547008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F-49D6-AE50-615F731BD5D1}"/>
                </c:ext>
              </c:extLst>
            </c:dLbl>
            <c:dLbl>
              <c:idx val="1"/>
              <c:layout>
                <c:manualLayout>
                  <c:x val="-9.25925925925940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F-49D6-AE50-615F731BD5D1}"/>
                </c:ext>
              </c:extLst>
            </c:dLbl>
            <c:dLbl>
              <c:idx val="2"/>
              <c:layout>
                <c:manualLayout>
                  <c:x val="-1.0619458040717842E-2"/>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F-49D6-AE50-615F731BD5D1}"/>
                </c:ext>
              </c:extLst>
            </c:dLbl>
            <c:dLbl>
              <c:idx val="4"/>
              <c:layout>
                <c:manualLayout>
                  <c:x val="-9.259259259259378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0F-49D6-AE50-615F731BD5D1}"/>
                </c:ext>
              </c:extLst>
            </c:dLbl>
            <c:dLbl>
              <c:idx val="5"/>
              <c:layout>
                <c:manualLayout>
                  <c:x val="-2.1929824561405117E-3"/>
                  <c:y val="-7.83466732801230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0C-4551-9718-58144225DD8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Sheet1!$B$2:$B$8</c:f>
              <c:numCache>
                <c:formatCode>General</c:formatCode>
                <c:ptCount val="7"/>
                <c:pt idx="0">
                  <c:v>0.62749999999999995</c:v>
                </c:pt>
                <c:pt idx="1">
                  <c:v>0.21110000000000001</c:v>
                </c:pt>
                <c:pt idx="2">
                  <c:v>2.8799999999999999E-2</c:v>
                </c:pt>
                <c:pt idx="3">
                  <c:v>3.9699999999999999E-2</c:v>
                </c:pt>
                <c:pt idx="4">
                  <c:v>2.93E-2</c:v>
                </c:pt>
                <c:pt idx="5">
                  <c:v>2.0400000000000001E-2</c:v>
                </c:pt>
                <c:pt idx="6">
                  <c:v>4.3200000000000002E-2</c:v>
                </c:pt>
              </c:numCache>
            </c:numRef>
          </c:val>
          <c:extLst>
            <c:ext xmlns:c16="http://schemas.microsoft.com/office/drawing/2014/chart" uri="{C3380CC4-5D6E-409C-BE32-E72D297353CC}">
              <c16:uniqueId val="{00000004-3D0F-49D6-AE50-615F731BD5D1}"/>
            </c:ext>
          </c:extLst>
        </c:ser>
        <c:ser>
          <c:idx val="1"/>
          <c:order val="1"/>
          <c:tx>
            <c:strRef>
              <c:f>Sheet1!$C$1</c:f>
              <c:strCache>
                <c:ptCount val="1"/>
                <c:pt idx="0">
                  <c:v>3/31/2019</c:v>
                </c:pt>
              </c:strCache>
            </c:strRef>
          </c:tx>
          <c:spPr>
            <a:solidFill>
              <a:schemeClr val="accent5"/>
            </a:solidFill>
            <a:ln>
              <a:noFill/>
            </a:ln>
            <a:effectLst/>
          </c:spPr>
          <c:invertIfNegative val="0"/>
          <c:dLbls>
            <c:dLbl>
              <c:idx val="0"/>
              <c:layout>
                <c:manualLayout>
                  <c:x val="1.2189528940461389E-2"/>
                  <c:y val="-1.709401709401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0F-49D6-AE50-615F731BD5D1}"/>
                </c:ext>
              </c:extLst>
            </c:dLbl>
            <c:dLbl>
              <c:idx val="1"/>
              <c:layout>
                <c:manualLayout>
                  <c:x val="-3.5035823224799601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0F-49D6-AE50-615F731BD5D1}"/>
                </c:ext>
              </c:extLst>
            </c:dLbl>
            <c:dLbl>
              <c:idx val="2"/>
              <c:layout>
                <c:manualLayout>
                  <c:x val="5.0046109101218954E-4"/>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0F-49D6-AE50-615F731BD5D1}"/>
                </c:ext>
              </c:extLst>
            </c:dLbl>
            <c:dLbl>
              <c:idx val="3"/>
              <c:layout>
                <c:manualLayout>
                  <c:x val="6.6734056891537205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0F-49D6-AE50-615F731BD5D1}"/>
                </c:ext>
              </c:extLst>
            </c:dLbl>
            <c:dLbl>
              <c:idx val="4"/>
              <c:layout>
                <c:manualLayout>
                  <c:x val="1.084450592324608E-3"/>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0F-49D6-AE50-615F731BD5D1}"/>
                </c:ext>
              </c:extLst>
            </c:dLbl>
            <c:dLbl>
              <c:idx val="5"/>
              <c:layout>
                <c:manualLayout>
                  <c:x val="4.5517336648708386E-3"/>
                  <c:y val="4.2731677771048636E-3"/>
                </c:manualLayout>
              </c:layout>
              <c:showLegendKey val="0"/>
              <c:showVal val="1"/>
              <c:showCatName val="0"/>
              <c:showSerName val="0"/>
              <c:showPercent val="0"/>
              <c:showBubbleSize val="0"/>
              <c:extLst>
                <c:ext xmlns:c15="http://schemas.microsoft.com/office/drawing/2012/chart" uri="{CE6537A1-D6FC-4f65-9D91-7224C49458BB}">
                  <c15:layout>
                    <c:manualLayout>
                      <c:w val="4.4917633651056776E-2"/>
                      <c:h val="7.1645467393498891E-2"/>
                    </c:manualLayout>
                  </c15:layout>
                </c:ext>
                <c:ext xmlns:c16="http://schemas.microsoft.com/office/drawing/2014/chart" uri="{C3380CC4-5D6E-409C-BE32-E72D297353CC}">
                  <c16:uniqueId val="{0000000A-3D0F-49D6-AE50-615F731BD5D1}"/>
                </c:ext>
              </c:extLst>
            </c:dLbl>
            <c:dLbl>
              <c:idx val="6"/>
              <c:layout>
                <c:manualLayout>
                  <c:x val="3.2315386252394127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0F-49D6-AE50-615F731BD5D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Sheet1!$C$2:$C$8</c:f>
              <c:numCache>
                <c:formatCode>General</c:formatCode>
                <c:ptCount val="7"/>
                <c:pt idx="0">
                  <c:v>0.6048</c:v>
                </c:pt>
                <c:pt idx="1">
                  <c:v>0.23430000000000001</c:v>
                </c:pt>
                <c:pt idx="2">
                  <c:v>3.0700000000000002E-2</c:v>
                </c:pt>
                <c:pt idx="3">
                  <c:v>3.5099999999999999E-2</c:v>
                </c:pt>
                <c:pt idx="4">
                  <c:v>3.2300000000000002E-2</c:v>
                </c:pt>
                <c:pt idx="5">
                  <c:v>2.06E-2</c:v>
                </c:pt>
                <c:pt idx="6">
                  <c:v>4.2200000000000001E-2</c:v>
                </c:pt>
              </c:numCache>
            </c:numRef>
          </c:val>
          <c:extLst>
            <c:ext xmlns:c16="http://schemas.microsoft.com/office/drawing/2014/chart" uri="{C3380CC4-5D6E-409C-BE32-E72D297353CC}">
              <c16:uniqueId val="{0000000C-3D0F-49D6-AE50-615F731BD5D1}"/>
            </c:ext>
          </c:extLst>
        </c:ser>
        <c:ser>
          <c:idx val="2"/>
          <c:order val="2"/>
          <c:tx>
            <c:strRef>
              <c:f>Sheet1!$D$1</c:f>
              <c:strCache>
                <c:ptCount val="1"/>
                <c:pt idx="0">
                  <c:v>9/30/2019</c:v>
                </c:pt>
              </c:strCache>
            </c:strRef>
          </c:tx>
          <c:spPr>
            <a:solidFill>
              <a:schemeClr val="accent5">
                <a:tint val="65000"/>
              </a:schemeClr>
            </a:solidFill>
            <a:ln>
              <a:noFill/>
            </a:ln>
            <a:effectLst/>
          </c:spPr>
          <c:invertIfNegative val="0"/>
          <c:dLbls>
            <c:dLbl>
              <c:idx val="0"/>
              <c:layout>
                <c:manualLayout>
                  <c:x val="2.24039922641248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A-4595-B828-28AC4815DA46}"/>
                </c:ext>
              </c:extLst>
            </c:dLbl>
            <c:dLbl>
              <c:idx val="1"/>
              <c:layout>
                <c:manualLayout>
                  <c:x val="9.0090090090090089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A-4595-B828-28AC4815DA46}"/>
                </c:ext>
              </c:extLst>
            </c:dLbl>
            <c:dLbl>
              <c:idx val="2"/>
              <c:layout>
                <c:manualLayout>
                  <c:x val="1.1261261261261261E-2"/>
                  <c:y val="1.282051282051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A-4595-B828-28AC4815DA46}"/>
                </c:ext>
              </c:extLst>
            </c:dLbl>
            <c:dLbl>
              <c:idx val="3"/>
              <c:layout>
                <c:manualLayout>
                  <c:x val="6.756756756756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5A-4595-B828-28AC4815DA46}"/>
                </c:ext>
              </c:extLst>
            </c:dLbl>
            <c:dLbl>
              <c:idx val="4"/>
              <c:layout>
                <c:manualLayout>
                  <c:x val="1.1261261261261179E-2"/>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5A-4595-B828-28AC4815DA46}"/>
                </c:ext>
              </c:extLst>
            </c:dLbl>
            <c:dLbl>
              <c:idx val="5"/>
              <c:layout>
                <c:manualLayout>
                  <c:x val="1.8018018018017851E-2"/>
                  <c:y val="-1.566933465602460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A-4595-B828-28AC4815DA46}"/>
                </c:ext>
              </c:extLst>
            </c:dLbl>
            <c:dLbl>
              <c:idx val="6"/>
              <c:layout>
                <c:manualLayout>
                  <c:x val="1.1261261261261096E-2"/>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A-4595-B828-28AC4815DA46}"/>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Sheet1!$D$2:$D$8</c:f>
              <c:numCache>
                <c:formatCode>General</c:formatCode>
                <c:ptCount val="7"/>
                <c:pt idx="0">
                  <c:v>0.6542</c:v>
                </c:pt>
                <c:pt idx="1">
                  <c:v>0.19769999999999999</c:v>
                </c:pt>
                <c:pt idx="2">
                  <c:v>3.09E-2</c:v>
                </c:pt>
                <c:pt idx="3">
                  <c:v>3.0600000000000002E-2</c:v>
                </c:pt>
                <c:pt idx="4">
                  <c:v>3.1899999999999998E-2</c:v>
                </c:pt>
                <c:pt idx="5">
                  <c:v>2.1899999999999999E-2</c:v>
                </c:pt>
                <c:pt idx="6">
                  <c:v>3.2800000000000003E-2</c:v>
                </c:pt>
              </c:numCache>
            </c:numRef>
          </c:val>
          <c:extLst>
            <c:ext xmlns:c16="http://schemas.microsoft.com/office/drawing/2014/chart" uri="{C3380CC4-5D6E-409C-BE32-E72D297353CC}">
              <c16:uniqueId val="{00000000-075A-4595-B828-28AC4815DA46}"/>
            </c:ext>
          </c:extLst>
        </c:ser>
        <c:dLbls>
          <c:showLegendKey val="0"/>
          <c:showVal val="0"/>
          <c:showCatName val="0"/>
          <c:showSerName val="0"/>
          <c:showPercent val="0"/>
          <c:showBubbleSize val="0"/>
        </c:dLbls>
        <c:gapWidth val="150"/>
        <c:axId val="231498880"/>
        <c:axId val="231500416"/>
      </c:barChart>
      <c:catAx>
        <c:axId val="23149888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mn-cs"/>
              </a:defRPr>
            </a:pPr>
            <a:endParaRPr lang="en-US"/>
          </a:p>
        </c:txPr>
        <c:crossAx val="231500416"/>
        <c:crosses val="autoZero"/>
        <c:auto val="1"/>
        <c:lblAlgn val="ctr"/>
        <c:lblOffset val="100"/>
        <c:noMultiLvlLbl val="0"/>
      </c:catAx>
      <c:valAx>
        <c:axId val="23150041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31498880"/>
        <c:crosses val="autoZero"/>
        <c:crossBetween val="between"/>
      </c:valAx>
      <c:spPr>
        <a:noFill/>
        <a:ln>
          <a:noFill/>
        </a:ln>
        <a:effectLst/>
      </c:spPr>
    </c:plotArea>
    <c:legend>
      <c:legendPos val="b"/>
      <c:layout>
        <c:manualLayout>
          <c:xMode val="edge"/>
          <c:yMode val="edge"/>
          <c:x val="0.52289407278095579"/>
          <c:y val="0.23413694340838975"/>
          <c:w val="0.37990600837057531"/>
          <c:h val="7.21158893599838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200" dirty="0"/>
              <a:t>Duration Breakdown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0914868280353844"/>
          <c:y val="0.17354166666666668"/>
          <c:w val="0.86924637892485668"/>
          <c:h val="0.72615255905511811"/>
        </c:manualLayout>
      </c:layout>
      <c:barChart>
        <c:barDir val="col"/>
        <c:grouping val="clustered"/>
        <c:varyColors val="0"/>
        <c:ser>
          <c:idx val="0"/>
          <c:order val="0"/>
          <c:tx>
            <c:strRef>
              <c:f>Sheet1!$B$1</c:f>
              <c:strCache>
                <c:ptCount val="1"/>
                <c:pt idx="0">
                  <c:v>9/30/2018</c:v>
                </c:pt>
              </c:strCache>
            </c:strRef>
          </c:tx>
          <c:spPr>
            <a:solidFill>
              <a:schemeClr val="accent5">
                <a:shade val="65000"/>
              </a:schemeClr>
            </a:solidFill>
            <a:ln>
              <a:noFill/>
            </a:ln>
            <a:effectLst/>
          </c:spPr>
          <c:invertIfNegative val="0"/>
          <c:dLbls>
            <c:dLbl>
              <c:idx val="0"/>
              <c:layout>
                <c:manualLayout>
                  <c:x val="-3.6301324854801777E-3"/>
                  <c:y val="1.2500000000000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09-4F57-9748-5EC61623C6CC}"/>
                </c:ext>
              </c:extLst>
            </c:dLbl>
            <c:dLbl>
              <c:idx val="1"/>
              <c:layout>
                <c:manualLayout>
                  <c:x val="-6.116678596993612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09-4F57-9748-5EC61623C6CC}"/>
                </c:ext>
              </c:extLst>
            </c:dLbl>
            <c:dLbl>
              <c:idx val="2"/>
              <c:layout>
                <c:manualLayout>
                  <c:x val="-1.8518518518518497E-2"/>
                  <c:y val="-4.16666666666658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09-4F57-9748-5EC61623C6CC}"/>
                </c:ext>
              </c:extLst>
            </c:dLbl>
            <c:dLbl>
              <c:idx val="3"/>
              <c:layout>
                <c:manualLayout>
                  <c:x val="-2.1604938271604937E-2"/>
                  <c:y val="8.33333333333333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A9-417D-B1F8-4489E4F3C0AE}"/>
                </c:ext>
              </c:extLst>
            </c:dLbl>
            <c:dLbl>
              <c:idx val="4"/>
              <c:layout>
                <c:manualLayout>
                  <c:x val="-1.2345679012345793E-2"/>
                  <c:y val="4.16666666666666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A9-417D-B1F8-4489E4F3C0AE}"/>
                </c:ext>
              </c:extLst>
            </c:dLbl>
            <c:dLbl>
              <c:idx val="5"/>
              <c:layout>
                <c:manualLayout>
                  <c:x val="-1.234567901234570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09-4F57-9748-5EC61623C6CC}"/>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&lt; 1 Yr</c:v>
                </c:pt>
                <c:pt idx="1">
                  <c:v>1 - 3 Yrs</c:v>
                </c:pt>
                <c:pt idx="2">
                  <c:v>3 - 5 Yrs</c:v>
                </c:pt>
                <c:pt idx="3">
                  <c:v>5 - 10 Yrs</c:v>
                </c:pt>
                <c:pt idx="4">
                  <c:v>10 - 20 Yrs</c:v>
                </c:pt>
                <c:pt idx="5">
                  <c:v>20+ Yrs</c:v>
                </c:pt>
              </c:strCache>
            </c:strRef>
          </c:cat>
          <c:val>
            <c:numRef>
              <c:f>Sheet1!$B$2:$B$7</c:f>
              <c:numCache>
                <c:formatCode>General</c:formatCode>
                <c:ptCount val="6"/>
                <c:pt idx="0">
                  <c:v>0.30349999999999999</c:v>
                </c:pt>
                <c:pt idx="1">
                  <c:v>0.35539999999999999</c:v>
                </c:pt>
                <c:pt idx="2">
                  <c:v>0.1487</c:v>
                </c:pt>
                <c:pt idx="3">
                  <c:v>0.1431</c:v>
                </c:pt>
                <c:pt idx="4">
                  <c:v>4.8899999999999999E-2</c:v>
                </c:pt>
                <c:pt idx="5">
                  <c:v>4.0000000000000002E-4</c:v>
                </c:pt>
              </c:numCache>
            </c:numRef>
          </c:val>
          <c:extLst>
            <c:ext xmlns:c16="http://schemas.microsoft.com/office/drawing/2014/chart" uri="{C3380CC4-5D6E-409C-BE32-E72D297353CC}">
              <c16:uniqueId val="{00000004-1409-4F57-9748-5EC61623C6CC}"/>
            </c:ext>
          </c:extLst>
        </c:ser>
        <c:ser>
          <c:idx val="1"/>
          <c:order val="1"/>
          <c:tx>
            <c:strRef>
              <c:f>Sheet1!$C$1</c:f>
              <c:strCache>
                <c:ptCount val="1"/>
                <c:pt idx="0">
                  <c:v>3/31/2019</c:v>
                </c:pt>
              </c:strCache>
            </c:strRef>
          </c:tx>
          <c:spPr>
            <a:solidFill>
              <a:schemeClr val="accent5"/>
            </a:solidFill>
            <a:ln>
              <a:noFill/>
            </a:ln>
            <a:effectLst/>
          </c:spPr>
          <c:invertIfNegative val="0"/>
          <c:dLbls>
            <c:dLbl>
              <c:idx val="0"/>
              <c:layout>
                <c:manualLayout>
                  <c:x val="-1.0765039199729064E-2"/>
                  <c:y val="-4.1666666666666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09-4F57-9748-5EC61623C6CC}"/>
                </c:ext>
              </c:extLst>
            </c:dLbl>
            <c:dLbl>
              <c:idx val="1"/>
              <c:layout>
                <c:manualLayout>
                  <c:x val="-2.4129442509591421E-3"/>
                  <c:y val="4.1666666666666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09-4F57-9748-5EC61623C6CC}"/>
                </c:ext>
              </c:extLst>
            </c:dLbl>
            <c:dLbl>
              <c:idx val="2"/>
              <c:layout>
                <c:manualLayout>
                  <c:x val="-1.2345679012345678E-2"/>
                  <c:y val="3.43077427821514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09-4F57-9748-5EC61623C6CC}"/>
                </c:ext>
              </c:extLst>
            </c:dLbl>
            <c:dLbl>
              <c:idx val="3"/>
              <c:layout>
                <c:manualLayout>
                  <c:x val="6.1728395061728392E-3"/>
                  <c:y val="8.3333333333334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09-4F57-9748-5EC61623C6CC}"/>
                </c:ext>
              </c:extLst>
            </c:dLbl>
            <c:dLbl>
              <c:idx val="4"/>
              <c:layout>
                <c:manualLayout>
                  <c:x val="9.259259259259146E-3"/>
                  <c:y val="-1.527760128962399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09-4F57-9748-5EC61623C6CC}"/>
                </c:ext>
              </c:extLst>
            </c:dLbl>
            <c:dLbl>
              <c:idx val="5"/>
              <c:layout>
                <c:manualLayout>
                  <c:x val="1.2345679012345678E-2"/>
                  <c:y val="8.3333333333333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09-4F57-9748-5EC61623C6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&lt; 1 Yr</c:v>
                </c:pt>
                <c:pt idx="1">
                  <c:v>1 - 3 Yrs</c:v>
                </c:pt>
                <c:pt idx="2">
                  <c:v>3 - 5 Yrs</c:v>
                </c:pt>
                <c:pt idx="3">
                  <c:v>5 - 10 Yrs</c:v>
                </c:pt>
                <c:pt idx="4">
                  <c:v>10 - 20 Yrs</c:v>
                </c:pt>
                <c:pt idx="5">
                  <c:v>20+ Yrs</c:v>
                </c:pt>
              </c:strCache>
            </c:strRef>
          </c:cat>
          <c:val>
            <c:numRef>
              <c:f>Sheet1!$C$2:$C$7</c:f>
              <c:numCache>
                <c:formatCode>General</c:formatCode>
                <c:ptCount val="6"/>
                <c:pt idx="0">
                  <c:v>0.36599999999999999</c:v>
                </c:pt>
                <c:pt idx="1">
                  <c:v>0.3054</c:v>
                </c:pt>
                <c:pt idx="2">
                  <c:v>0.16969999999999999</c:v>
                </c:pt>
                <c:pt idx="3">
                  <c:v>0.1071</c:v>
                </c:pt>
                <c:pt idx="4">
                  <c:v>5.16E-2</c:v>
                </c:pt>
                <c:pt idx="5">
                  <c:v>2.0000000000000001E-4</c:v>
                </c:pt>
              </c:numCache>
            </c:numRef>
          </c:val>
          <c:extLst>
            <c:ext xmlns:c16="http://schemas.microsoft.com/office/drawing/2014/chart" uri="{C3380CC4-5D6E-409C-BE32-E72D297353CC}">
              <c16:uniqueId val="{0000000B-1409-4F57-9748-5EC61623C6CC}"/>
            </c:ext>
          </c:extLst>
        </c:ser>
        <c:ser>
          <c:idx val="2"/>
          <c:order val="2"/>
          <c:tx>
            <c:strRef>
              <c:f>Sheet1!$D$1</c:f>
              <c:strCache>
                <c:ptCount val="1"/>
                <c:pt idx="0">
                  <c:v>9/30/2019</c:v>
                </c:pt>
              </c:strCache>
            </c:strRef>
          </c:tx>
          <c:spPr>
            <a:solidFill>
              <a:schemeClr val="accent5">
                <a:tint val="65000"/>
              </a:schemeClr>
            </a:solidFill>
            <a:ln>
              <a:noFill/>
            </a:ln>
            <a:effectLst/>
          </c:spPr>
          <c:invertIfNegative val="0"/>
          <c:dLbls>
            <c:dLbl>
              <c:idx val="0"/>
              <c:layout>
                <c:manualLayout>
                  <c:x val="2.3124554548533123E-3"/>
                  <c:y val="1.9097001612029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18-4B5F-8937-ED99AE4A9A4D}"/>
                </c:ext>
              </c:extLst>
            </c:dLbl>
            <c:dLbl>
              <c:idx val="1"/>
              <c:layout>
                <c:manualLayout>
                  <c:x val="1.85185185185185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A9-417D-B1F8-4489E4F3C0AE}"/>
                </c:ext>
              </c:extLst>
            </c:dLbl>
            <c:dLbl>
              <c:idx val="2"/>
              <c:layout>
                <c:manualLayout>
                  <c:x val="1.5558577183786325E-3"/>
                  <c:y val="1.666666666666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A9-417D-B1F8-4489E4F3C0AE}"/>
                </c:ext>
              </c:extLst>
            </c:dLbl>
            <c:dLbl>
              <c:idx val="3"/>
              <c:layout>
                <c:manualLayout>
                  <c:x val="2.7777777777777776E-2"/>
                  <c:y val="8.33333333333325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A9-417D-B1F8-4489E4F3C0AE}"/>
                </c:ext>
              </c:extLst>
            </c:dLbl>
            <c:dLbl>
              <c:idx val="4"/>
              <c:layout>
                <c:manualLayout>
                  <c:x val="3.0864197530864085E-2"/>
                  <c:y val="4.1666666666666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A9-417D-B1F8-4489E4F3C0AE}"/>
                </c:ext>
              </c:extLst>
            </c:dLbl>
            <c:dLbl>
              <c:idx val="5"/>
              <c:layout>
                <c:manualLayout>
                  <c:x val="3.27121609798776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A9-417D-B1F8-4489E4F3C0A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&lt; 1 Yr</c:v>
                </c:pt>
                <c:pt idx="1">
                  <c:v>1 - 3 Yrs</c:v>
                </c:pt>
                <c:pt idx="2">
                  <c:v>3 - 5 Yrs</c:v>
                </c:pt>
                <c:pt idx="3">
                  <c:v>5 - 10 Yrs</c:v>
                </c:pt>
                <c:pt idx="4">
                  <c:v>10 - 20 Yrs</c:v>
                </c:pt>
                <c:pt idx="5">
                  <c:v>20+ Yrs</c:v>
                </c:pt>
              </c:strCache>
            </c:strRef>
          </c:cat>
          <c:val>
            <c:numRef>
              <c:f>Sheet1!$D$2:$D$7</c:f>
              <c:numCache>
                <c:formatCode>General</c:formatCode>
                <c:ptCount val="6"/>
                <c:pt idx="0">
                  <c:v>0.37259999999999999</c:v>
                </c:pt>
                <c:pt idx="1">
                  <c:v>0.36530000000000001</c:v>
                </c:pt>
                <c:pt idx="2">
                  <c:v>0.1072</c:v>
                </c:pt>
                <c:pt idx="3">
                  <c:v>9.7599999999999992E-2</c:v>
                </c:pt>
                <c:pt idx="4">
                  <c:v>5.3699999999999998E-2</c:v>
                </c:pt>
                <c:pt idx="5">
                  <c:v>3.5999999999999999E-3</c:v>
                </c:pt>
              </c:numCache>
            </c:numRef>
          </c:val>
          <c:extLst>
            <c:ext xmlns:c16="http://schemas.microsoft.com/office/drawing/2014/chart" uri="{C3380CC4-5D6E-409C-BE32-E72D297353CC}">
              <c16:uniqueId val="{00000000-6CA9-417D-B1F8-4489E4F3C0AE}"/>
            </c:ext>
          </c:extLst>
        </c:ser>
        <c:dLbls>
          <c:showLegendKey val="0"/>
          <c:showVal val="1"/>
          <c:showCatName val="0"/>
          <c:showSerName val="0"/>
          <c:showPercent val="0"/>
          <c:showBubbleSize val="0"/>
        </c:dLbls>
        <c:gapWidth val="150"/>
        <c:axId val="231657856"/>
        <c:axId val="231659392"/>
      </c:barChart>
      <c:catAx>
        <c:axId val="23165785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659392"/>
        <c:crosses val="autoZero"/>
        <c:auto val="1"/>
        <c:lblAlgn val="ctr"/>
        <c:lblOffset val="100"/>
        <c:noMultiLvlLbl val="0"/>
      </c:catAx>
      <c:valAx>
        <c:axId val="231659392"/>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657856"/>
        <c:crosses val="autoZero"/>
        <c:crossBetween val="between"/>
      </c:valAx>
      <c:spPr>
        <a:noFill/>
        <a:ln>
          <a:noFill/>
        </a:ln>
        <a:effectLst/>
      </c:spPr>
    </c:plotArea>
    <c:legend>
      <c:legendPos val="b"/>
      <c:layout>
        <c:manualLayout>
          <c:xMode val="edge"/>
          <c:yMode val="edge"/>
          <c:x val="0.4542789310427105"/>
          <c:y val="0.17135367454068245"/>
          <c:w val="0.54572106895728945"/>
          <c:h val="7.03129921259842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200" dirty="0"/>
              <a:t>Quality</a:t>
            </a:r>
            <a:r>
              <a:rPr lang="en-US" sz="1200" baseline="0" dirty="0"/>
              <a:t> Distribution</a:t>
            </a:r>
            <a:endParaRPr lang="en-US" sz="1200" dirty="0"/>
          </a:p>
        </c:rich>
      </c:tx>
      <c:overlay val="1"/>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9/30/2018</c:v>
                </c:pt>
              </c:strCache>
            </c:strRef>
          </c:tx>
          <c:spPr>
            <a:solidFill>
              <a:schemeClr val="accent5">
                <a:shade val="65000"/>
              </a:schemeClr>
            </a:solidFill>
            <a:ln>
              <a:noFill/>
            </a:ln>
            <a:effectLst/>
          </c:spPr>
          <c:invertIfNegative val="0"/>
          <c:dLbls>
            <c:dLbl>
              <c:idx val="0"/>
              <c:layout>
                <c:manualLayout>
                  <c:x val="-1.2345679012345678E-2"/>
                  <c:y val="3.875968992248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7-43BC-B677-F3EA4021DC23}"/>
                </c:ext>
              </c:extLst>
            </c:dLbl>
            <c:dLbl>
              <c:idx val="3"/>
              <c:layout>
                <c:manualLayout>
                  <c:x val="-2.16049382716049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C-4776-87FC-486F6A14D9F8}"/>
                </c:ext>
              </c:extLst>
            </c:dLbl>
            <c:dLbl>
              <c:idx val="4"/>
              <c:layout>
                <c:manualLayout>
                  <c:x val="-1.6328957951131318E-2"/>
                  <c:y val="8.07581601510622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7-43BC-B677-F3EA4021DC23}"/>
                </c:ext>
              </c:extLst>
            </c:dLbl>
            <c:dLbl>
              <c:idx val="5"/>
              <c:layout>
                <c:manualLayout>
                  <c:x val="0"/>
                  <c:y val="8.5470085470086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Sheet1!$B$2:$B$7</c:f>
              <c:numCache>
                <c:formatCode>General</c:formatCode>
                <c:ptCount val="6"/>
                <c:pt idx="0">
                  <c:v>0.64580000000000004</c:v>
                </c:pt>
                <c:pt idx="1">
                  <c:v>7.7700000000000005E-2</c:v>
                </c:pt>
                <c:pt idx="2">
                  <c:v>4.8099999999999997E-2</c:v>
                </c:pt>
                <c:pt idx="3">
                  <c:v>0.12330000000000001</c:v>
                </c:pt>
                <c:pt idx="4">
                  <c:v>5.3400000000000003E-2</c:v>
                </c:pt>
                <c:pt idx="5">
                  <c:v>5.1699999999999996E-2</c:v>
                </c:pt>
              </c:numCache>
            </c:numRef>
          </c:val>
          <c:extLst>
            <c:ext xmlns:c16="http://schemas.microsoft.com/office/drawing/2014/chart" uri="{C3380CC4-5D6E-409C-BE32-E72D297353CC}">
              <c16:uniqueId val="{00000002-C94C-4776-87FC-486F6A14D9F8}"/>
            </c:ext>
          </c:extLst>
        </c:ser>
        <c:ser>
          <c:idx val="1"/>
          <c:order val="1"/>
          <c:tx>
            <c:strRef>
              <c:f>Sheet1!$C$1</c:f>
              <c:strCache>
                <c:ptCount val="1"/>
                <c:pt idx="0">
                  <c:v>3/31/2019</c:v>
                </c:pt>
              </c:strCache>
            </c:strRef>
          </c:tx>
          <c:spPr>
            <a:solidFill>
              <a:schemeClr val="accent5"/>
            </a:solidFill>
            <a:ln>
              <a:noFill/>
            </a:ln>
            <a:effectLst/>
          </c:spPr>
          <c:invertIfNegative val="0"/>
          <c:dLbls>
            <c:dLbl>
              <c:idx val="0"/>
              <c:layout>
                <c:manualLayout>
                  <c:x val="1.2345679012345678E-2"/>
                  <c:y val="8.1496062992125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C-4776-87FC-486F6A14D9F8}"/>
                </c:ext>
              </c:extLst>
            </c:dLbl>
            <c:dLbl>
              <c:idx val="1"/>
              <c:layout>
                <c:manualLayout>
                  <c:x val="9.2592592592592032E-3"/>
                  <c:y val="-4.6710004272721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4C-4776-87FC-486F6A14D9F8}"/>
                </c:ext>
              </c:extLst>
            </c:dLbl>
            <c:dLbl>
              <c:idx val="2"/>
              <c:layout>
                <c:manualLayout>
                  <c:x val="1.2345748251841216E-2"/>
                  <c:y val="-3.876073741738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C-4776-87FC-486F6A14D9F8}"/>
                </c:ext>
              </c:extLst>
            </c:dLbl>
            <c:dLbl>
              <c:idx val="3"/>
              <c:layout>
                <c:manualLayout>
                  <c:x val="-1.1316741696017772E-16"/>
                  <c:y val="1.1926997497405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4C-4776-87FC-486F6A14D9F8}"/>
                </c:ext>
              </c:extLst>
            </c:dLbl>
            <c:dLbl>
              <c:idx val="4"/>
              <c:layout>
                <c:manualLayout>
                  <c:x val="-1.3190123899922898E-2"/>
                  <c:y val="2.010146913082916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719143003376665E-2"/>
                      <c:h val="8.3847318749596583E-2"/>
                    </c:manualLayout>
                  </c15:layout>
                </c:ext>
                <c:ext xmlns:c16="http://schemas.microsoft.com/office/drawing/2014/chart" uri="{C3380CC4-5D6E-409C-BE32-E72D297353CC}">
                  <c16:uniqueId val="{00000007-C94C-4776-87FC-486F6A14D9F8}"/>
                </c:ext>
              </c:extLst>
            </c:dLbl>
            <c:dLbl>
              <c:idx val="5"/>
              <c:layout>
                <c:manualLayout>
                  <c:x val="3.0864197530863064E-3"/>
                  <c:y val="8.546969419520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Sheet1!$C$2:$C$7</c:f>
              <c:numCache>
                <c:formatCode>General</c:formatCode>
                <c:ptCount val="6"/>
                <c:pt idx="0">
                  <c:v>0.61850000000000005</c:v>
                </c:pt>
                <c:pt idx="1">
                  <c:v>7.5399999999999995E-2</c:v>
                </c:pt>
                <c:pt idx="2">
                  <c:v>5.7500000000000002E-2</c:v>
                </c:pt>
                <c:pt idx="3">
                  <c:v>0.1381</c:v>
                </c:pt>
                <c:pt idx="4">
                  <c:v>5.5E-2</c:v>
                </c:pt>
                <c:pt idx="5">
                  <c:v>5.5500000000000001E-2</c:v>
                </c:pt>
              </c:numCache>
            </c:numRef>
          </c:val>
          <c:extLst>
            <c:ext xmlns:c16="http://schemas.microsoft.com/office/drawing/2014/chart" uri="{C3380CC4-5D6E-409C-BE32-E72D297353CC}">
              <c16:uniqueId val="{00000009-C94C-4776-87FC-486F6A14D9F8}"/>
            </c:ext>
          </c:extLst>
        </c:ser>
        <c:ser>
          <c:idx val="2"/>
          <c:order val="2"/>
          <c:tx>
            <c:strRef>
              <c:f>Sheet1!$D$1</c:f>
              <c:strCache>
                <c:ptCount val="1"/>
                <c:pt idx="0">
                  <c:v>9/30/2019</c:v>
                </c:pt>
              </c:strCache>
            </c:strRef>
          </c:tx>
          <c:spPr>
            <a:solidFill>
              <a:schemeClr val="accent5">
                <a:tint val="65000"/>
              </a:schemeClr>
            </a:solidFill>
            <a:ln>
              <a:noFill/>
            </a:ln>
            <a:effectLst/>
          </c:spPr>
          <c:invertIfNegative val="0"/>
          <c:dLbls>
            <c:dLbl>
              <c:idx val="0"/>
              <c:layout>
                <c:manualLayout>
                  <c:x val="2.7777777777777748E-2"/>
                  <c:y val="1.1627906976744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87-43BC-B677-F3EA4021DC23}"/>
                </c:ext>
              </c:extLst>
            </c:dLbl>
            <c:dLbl>
              <c:idx val="1"/>
              <c:layout>
                <c:manualLayout>
                  <c:x val="1.5432098765432098E-2"/>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7-43BC-B677-F3EA4021DC23}"/>
                </c:ext>
              </c:extLst>
            </c:dLbl>
            <c:dLbl>
              <c:idx val="2"/>
              <c:layout>
                <c:manualLayout>
                  <c:x val="1.2398093310467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7-43BC-B677-F3EA4021DC23}"/>
                </c:ext>
              </c:extLst>
            </c:dLbl>
            <c:dLbl>
              <c:idx val="3"/>
              <c:layout>
                <c:manualLayout>
                  <c:x val="1.5432098765431985E-2"/>
                  <c:y val="1.42117221298827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7-43BC-B677-F3EA4021DC23}"/>
                </c:ext>
              </c:extLst>
            </c:dLbl>
            <c:dLbl>
              <c:idx val="4"/>
              <c:layout>
                <c:manualLayout>
                  <c:x val="3.138834051208423E-3"/>
                  <c:y val="4.0379080075531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87-43BC-B677-F3EA4021DC23}"/>
                </c:ext>
              </c:extLst>
            </c:dLbl>
            <c:dLbl>
              <c:idx val="5"/>
              <c:layout>
                <c:manualLayout>
                  <c:x val="9.259259259259146E-3"/>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87-43BC-B677-F3EA4021DC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Sheet1!$D$2:$D$7</c:f>
              <c:numCache>
                <c:formatCode>General</c:formatCode>
                <c:ptCount val="6"/>
                <c:pt idx="0">
                  <c:v>0.66920000000000002</c:v>
                </c:pt>
                <c:pt idx="1">
                  <c:v>6.93E-2</c:v>
                </c:pt>
                <c:pt idx="2">
                  <c:v>4.1799999999999997E-2</c:v>
                </c:pt>
                <c:pt idx="3">
                  <c:v>0.1235</c:v>
                </c:pt>
                <c:pt idx="4">
                  <c:v>5.0700000000000002E-2</c:v>
                </c:pt>
                <c:pt idx="5">
                  <c:v>4.5499999999999999E-2</c:v>
                </c:pt>
              </c:numCache>
            </c:numRef>
          </c:val>
          <c:extLst>
            <c:ext xmlns:c16="http://schemas.microsoft.com/office/drawing/2014/chart" uri="{C3380CC4-5D6E-409C-BE32-E72D297353CC}">
              <c16:uniqueId val="{00000000-5A87-43BC-B677-F3EA4021DC23}"/>
            </c:ext>
          </c:extLst>
        </c:ser>
        <c:dLbls>
          <c:showLegendKey val="0"/>
          <c:showVal val="0"/>
          <c:showCatName val="0"/>
          <c:showSerName val="0"/>
          <c:showPercent val="0"/>
          <c:showBubbleSize val="0"/>
        </c:dLbls>
        <c:gapWidth val="150"/>
        <c:axId val="231709696"/>
        <c:axId val="231715584"/>
      </c:barChart>
      <c:catAx>
        <c:axId val="231709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715584"/>
        <c:crosses val="autoZero"/>
        <c:auto val="1"/>
        <c:lblAlgn val="ctr"/>
        <c:lblOffset val="100"/>
        <c:noMultiLvlLbl val="0"/>
      </c:catAx>
      <c:valAx>
        <c:axId val="2317155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709696"/>
        <c:crosses val="autoZero"/>
        <c:crossBetween val="between"/>
      </c:valAx>
      <c:spPr>
        <a:noFill/>
        <a:ln>
          <a:noFill/>
        </a:ln>
        <a:effectLst/>
      </c:spPr>
    </c:plotArea>
    <c:legend>
      <c:legendPos val="t"/>
      <c:layout>
        <c:manualLayout>
          <c:xMode val="edge"/>
          <c:yMode val="edge"/>
          <c:x val="0.39149139380766268"/>
          <c:y val="0.3447400525182398"/>
          <c:w val="0.57517546417808885"/>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370973702822E-2"/>
          <c:y val="4.6924915130089562E-2"/>
          <c:w val="0.92558120172455982"/>
          <c:h val="0.83659395034637063"/>
        </c:manualLayout>
      </c:layout>
      <c:lineChart>
        <c:grouping val="standard"/>
        <c:varyColors val="0"/>
        <c:ser>
          <c:idx val="0"/>
          <c:order val="0"/>
          <c:spPr>
            <a:ln w="34925">
              <a:solidFill>
                <a:schemeClr val="accent1">
                  <a:lumMod val="50000"/>
                </a:schemeClr>
              </a:solidFill>
            </a:ln>
          </c:spPr>
          <c:marker>
            <c:symbol val="none"/>
          </c:marker>
          <c:cat>
            <c:numRef>
              <c:f>Sheet1!$A$124:$A$184</c:f>
              <c:numCache>
                <c:formatCode>mmm\-yy</c:formatCode>
                <c:ptCount val="61"/>
                <c:pt idx="0">
                  <c:v>41883</c:v>
                </c:pt>
                <c:pt idx="1">
                  <c:v>41913</c:v>
                </c:pt>
                <c:pt idx="2">
                  <c:v>41944</c:v>
                </c:pt>
                <c:pt idx="3">
                  <c:v>41974</c:v>
                </c:pt>
                <c:pt idx="4">
                  <c:v>42005</c:v>
                </c:pt>
                <c:pt idx="5">
                  <c:v>42036</c:v>
                </c:pt>
                <c:pt idx="6">
                  <c:v>42064</c:v>
                </c:pt>
                <c:pt idx="7">
                  <c:v>42095</c:v>
                </c:pt>
                <c:pt idx="8">
                  <c:v>42125</c:v>
                </c:pt>
                <c:pt idx="9">
                  <c:v>42156</c:v>
                </c:pt>
                <c:pt idx="10">
                  <c:v>42186</c:v>
                </c:pt>
                <c:pt idx="11">
                  <c:v>42217</c:v>
                </c:pt>
                <c:pt idx="12">
                  <c:v>42248</c:v>
                </c:pt>
                <c:pt idx="13">
                  <c:v>42278</c:v>
                </c:pt>
                <c:pt idx="14">
                  <c:v>42309</c:v>
                </c:pt>
                <c:pt idx="15">
                  <c:v>42339</c:v>
                </c:pt>
                <c:pt idx="16">
                  <c:v>42370</c:v>
                </c:pt>
                <c:pt idx="17">
                  <c:v>42401</c:v>
                </c:pt>
                <c:pt idx="18">
                  <c:v>42430</c:v>
                </c:pt>
                <c:pt idx="19">
                  <c:v>42461</c:v>
                </c:pt>
                <c:pt idx="20">
                  <c:v>42491</c:v>
                </c:pt>
                <c:pt idx="21">
                  <c:v>42522</c:v>
                </c:pt>
                <c:pt idx="22">
                  <c:v>42552</c:v>
                </c:pt>
                <c:pt idx="23">
                  <c:v>42583</c:v>
                </c:pt>
                <c:pt idx="24">
                  <c:v>42614</c:v>
                </c:pt>
                <c:pt idx="25">
                  <c:v>42644</c:v>
                </c:pt>
                <c:pt idx="26">
                  <c:v>42675</c:v>
                </c:pt>
                <c:pt idx="27">
                  <c:v>42705</c:v>
                </c:pt>
                <c:pt idx="28">
                  <c:v>42736</c:v>
                </c:pt>
                <c:pt idx="29">
                  <c:v>42767</c:v>
                </c:pt>
                <c:pt idx="30">
                  <c:v>42795</c:v>
                </c:pt>
                <c:pt idx="31">
                  <c:v>42826</c:v>
                </c:pt>
                <c:pt idx="32">
                  <c:v>42856</c:v>
                </c:pt>
                <c:pt idx="33">
                  <c:v>42887</c:v>
                </c:pt>
                <c:pt idx="34">
                  <c:v>42917</c:v>
                </c:pt>
                <c:pt idx="35">
                  <c:v>42948</c:v>
                </c:pt>
                <c:pt idx="36">
                  <c:v>42979</c:v>
                </c:pt>
                <c:pt idx="37">
                  <c:v>43009</c:v>
                </c:pt>
                <c:pt idx="38">
                  <c:v>43040</c:v>
                </c:pt>
                <c:pt idx="39">
                  <c:v>43070</c:v>
                </c:pt>
                <c:pt idx="40">
                  <c:v>43101</c:v>
                </c:pt>
                <c:pt idx="41">
                  <c:v>43132</c:v>
                </c:pt>
                <c:pt idx="42">
                  <c:v>43160</c:v>
                </c:pt>
                <c:pt idx="43">
                  <c:v>43191</c:v>
                </c:pt>
                <c:pt idx="44">
                  <c:v>43221</c:v>
                </c:pt>
                <c:pt idx="45">
                  <c:v>43252</c:v>
                </c:pt>
                <c:pt idx="46">
                  <c:v>43282</c:v>
                </c:pt>
                <c:pt idx="47">
                  <c:v>43313</c:v>
                </c:pt>
                <c:pt idx="48">
                  <c:v>43344</c:v>
                </c:pt>
                <c:pt idx="49">
                  <c:v>43374</c:v>
                </c:pt>
                <c:pt idx="50">
                  <c:v>43405</c:v>
                </c:pt>
                <c:pt idx="51">
                  <c:v>43435</c:v>
                </c:pt>
                <c:pt idx="52">
                  <c:v>43466</c:v>
                </c:pt>
                <c:pt idx="53">
                  <c:v>43497</c:v>
                </c:pt>
                <c:pt idx="54">
                  <c:v>43525</c:v>
                </c:pt>
                <c:pt idx="55">
                  <c:v>43556</c:v>
                </c:pt>
                <c:pt idx="56">
                  <c:v>43586</c:v>
                </c:pt>
                <c:pt idx="57">
                  <c:v>43617</c:v>
                </c:pt>
                <c:pt idx="58">
                  <c:v>43647</c:v>
                </c:pt>
                <c:pt idx="59">
                  <c:v>43678</c:v>
                </c:pt>
                <c:pt idx="60">
                  <c:v>43709</c:v>
                </c:pt>
              </c:numCache>
            </c:numRef>
          </c:cat>
          <c:val>
            <c:numRef>
              <c:f>Sheet1!$B$124:$B$184</c:f>
              <c:numCache>
                <c:formatCode>General</c:formatCode>
                <c:ptCount val="61"/>
                <c:pt idx="0">
                  <c:v>1.0045999999999999</c:v>
                </c:pt>
                <c:pt idx="1">
                  <c:v>1.0072000000000001</c:v>
                </c:pt>
                <c:pt idx="2">
                  <c:v>1.0095000000000001</c:v>
                </c:pt>
                <c:pt idx="3">
                  <c:v>1.0077</c:v>
                </c:pt>
                <c:pt idx="4">
                  <c:v>1.0153000000000001</c:v>
                </c:pt>
                <c:pt idx="5">
                  <c:v>1.01</c:v>
                </c:pt>
                <c:pt idx="6">
                  <c:v>1.0107999999999999</c:v>
                </c:pt>
                <c:pt idx="7">
                  <c:v>1.0076000000000001</c:v>
                </c:pt>
                <c:pt idx="8">
                  <c:v>1.0061</c:v>
                </c:pt>
                <c:pt idx="9">
                  <c:v>1.0013000000000001</c:v>
                </c:pt>
                <c:pt idx="10">
                  <c:v>1.0036</c:v>
                </c:pt>
                <c:pt idx="11">
                  <c:v>1</c:v>
                </c:pt>
                <c:pt idx="12">
                  <c:v>1.0033000000000001</c:v>
                </c:pt>
                <c:pt idx="13">
                  <c:v>1.0021</c:v>
                </c:pt>
                <c:pt idx="14">
                  <c:v>1.0002</c:v>
                </c:pt>
                <c:pt idx="15">
                  <c:v>0.99729999999999996</c:v>
                </c:pt>
                <c:pt idx="16">
                  <c:v>1.0029999999999999</c:v>
                </c:pt>
                <c:pt idx="17">
                  <c:v>1.0048999999999999</c:v>
                </c:pt>
                <c:pt idx="18">
                  <c:v>1.0081</c:v>
                </c:pt>
                <c:pt idx="19">
                  <c:v>1.0087999999999999</c:v>
                </c:pt>
                <c:pt idx="20">
                  <c:v>1.0075000000000001</c:v>
                </c:pt>
                <c:pt idx="21">
                  <c:v>1.0143</c:v>
                </c:pt>
                <c:pt idx="22">
                  <c:v>1.0153000000000001</c:v>
                </c:pt>
                <c:pt idx="23">
                  <c:v>1.0132000000000001</c:v>
                </c:pt>
                <c:pt idx="24">
                  <c:v>1.0121</c:v>
                </c:pt>
                <c:pt idx="25">
                  <c:v>1.0065999999999999</c:v>
                </c:pt>
                <c:pt idx="26">
                  <c:v>0.99650000000000005</c:v>
                </c:pt>
                <c:pt idx="27">
                  <c:v>0.99639999999999995</c:v>
                </c:pt>
                <c:pt idx="28">
                  <c:v>0.99690000000000001</c:v>
                </c:pt>
                <c:pt idx="29">
                  <c:v>0.99909999999999999</c:v>
                </c:pt>
                <c:pt idx="30">
                  <c:v>0.99790000000000001</c:v>
                </c:pt>
                <c:pt idx="31">
                  <c:v>0.99519999999999997</c:v>
                </c:pt>
                <c:pt idx="32">
                  <c:v>1.0024999999999999</c:v>
                </c:pt>
                <c:pt idx="33">
                  <c:v>0.99229999999999996</c:v>
                </c:pt>
                <c:pt idx="34">
                  <c:v>1.0023</c:v>
                </c:pt>
                <c:pt idx="35">
                  <c:v>1.0053000000000001</c:v>
                </c:pt>
                <c:pt idx="36">
                  <c:v>0.99750000000000005</c:v>
                </c:pt>
                <c:pt idx="37">
                  <c:v>1.0023</c:v>
                </c:pt>
                <c:pt idx="38">
                  <c:v>0.99860000000000004</c:v>
                </c:pt>
                <c:pt idx="39">
                  <c:v>0.99950000000000006</c:v>
                </c:pt>
                <c:pt idx="40">
                  <c:v>0.99309999999999998</c:v>
                </c:pt>
                <c:pt idx="41">
                  <c:v>0.98839999999999995</c:v>
                </c:pt>
                <c:pt idx="42">
                  <c:v>0.99029999999999996</c:v>
                </c:pt>
                <c:pt idx="43">
                  <c:v>0.98680000000000001</c:v>
                </c:pt>
                <c:pt idx="44">
                  <c:v>0.98860000000000003</c:v>
                </c:pt>
                <c:pt idx="45">
                  <c:v>0.98719999999999997</c:v>
                </c:pt>
                <c:pt idx="46">
                  <c:v>0.98660000000000003</c:v>
                </c:pt>
                <c:pt idx="47">
                  <c:v>0.98899999999999999</c:v>
                </c:pt>
                <c:pt idx="48">
                  <c:v>0.97960000000000003</c:v>
                </c:pt>
                <c:pt idx="49">
                  <c:v>0.98819999999999997</c:v>
                </c:pt>
                <c:pt idx="50">
                  <c:v>0.98660000000000003</c:v>
                </c:pt>
                <c:pt idx="51">
                  <c:v>0.99119999999999997</c:v>
                </c:pt>
                <c:pt idx="52">
                  <c:v>0.99399999999999999</c:v>
                </c:pt>
                <c:pt idx="53">
                  <c:v>0.98440000000000005</c:v>
                </c:pt>
                <c:pt idx="54">
                  <c:v>1.0013000000000001</c:v>
                </c:pt>
                <c:pt idx="55">
                  <c:v>0.99470000000000003</c:v>
                </c:pt>
                <c:pt idx="56">
                  <c:v>0.99670000000000003</c:v>
                </c:pt>
                <c:pt idx="57">
                  <c:v>1.0103</c:v>
                </c:pt>
                <c:pt idx="58">
                  <c:v>1.0125</c:v>
                </c:pt>
                <c:pt idx="59">
                  <c:v>1.0238</c:v>
                </c:pt>
                <c:pt idx="60">
                  <c:v>1.0176000000000001</c:v>
                </c:pt>
              </c:numCache>
            </c:numRef>
          </c:val>
          <c:smooth val="0"/>
          <c:extLst>
            <c:ext xmlns:c16="http://schemas.microsoft.com/office/drawing/2014/chart" uri="{C3380CC4-5D6E-409C-BE32-E72D297353CC}">
              <c16:uniqueId val="{00000000-64B2-4811-8E27-56B4F80A50C7}"/>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Credit</a:t>
            </a:r>
            <a:r>
              <a:rPr lang="en-US" baseline="0" dirty="0"/>
              <a:t> Score</a:t>
            </a:r>
            <a:endParaRPr lang="en-US" dirty="0"/>
          </a:p>
        </c:rich>
      </c:tx>
      <c:layout>
        <c:manualLayout>
          <c:xMode val="edge"/>
          <c:yMode val="edge"/>
          <c:x val="0.42238261707176156"/>
          <c:y val="2.7879752651085367E-2"/>
        </c:manualLayout>
      </c:layout>
      <c:overlay val="0"/>
    </c:title>
    <c:autoTitleDeleted val="0"/>
    <c:plotArea>
      <c:layout>
        <c:manualLayout>
          <c:layoutTarget val="inner"/>
          <c:xMode val="edge"/>
          <c:yMode val="edge"/>
          <c:x val="5.2724637681159425E-2"/>
          <c:y val="4.4111914289402351E-2"/>
          <c:w val="0.93850472893474535"/>
          <c:h val="0.83659395034637063"/>
        </c:manualLayout>
      </c:layout>
      <c:lineChart>
        <c:grouping val="standard"/>
        <c:varyColors val="0"/>
        <c:ser>
          <c:idx val="0"/>
          <c:order val="0"/>
          <c:spPr>
            <a:ln>
              <a:solidFill>
                <a:schemeClr val="accent1">
                  <a:lumMod val="50000"/>
                </a:schemeClr>
              </a:solidFill>
            </a:ln>
          </c:spPr>
          <c:marker>
            <c:symbol val="none"/>
          </c:marker>
          <c:cat>
            <c:numRef>
              <c:f>Sheet1!$A$3:$A$21</c:f>
              <c:numCache>
                <c:formatCode>mmm\-yy</c:formatCode>
                <c:ptCount val="19"/>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pt idx="13">
                  <c:v>43374</c:v>
                </c:pt>
                <c:pt idx="14">
                  <c:v>43405</c:v>
                </c:pt>
                <c:pt idx="15">
                  <c:v>43435</c:v>
                </c:pt>
                <c:pt idx="16">
                  <c:v>43466</c:v>
                </c:pt>
                <c:pt idx="17">
                  <c:v>43497</c:v>
                </c:pt>
                <c:pt idx="18">
                  <c:v>43525</c:v>
                </c:pt>
              </c:numCache>
            </c:numRef>
          </c:cat>
          <c:val>
            <c:numRef>
              <c:f>Sheet1!$B$3:$B$21</c:f>
              <c:numCache>
                <c:formatCode>General</c:formatCode>
                <c:ptCount val="19"/>
                <c:pt idx="0">
                  <c:v>52.33</c:v>
                </c:pt>
                <c:pt idx="1">
                  <c:v>53.92</c:v>
                </c:pt>
                <c:pt idx="2">
                  <c:v>58.12</c:v>
                </c:pt>
                <c:pt idx="3">
                  <c:v>52.37</c:v>
                </c:pt>
                <c:pt idx="4">
                  <c:v>51.09</c:v>
                </c:pt>
                <c:pt idx="5">
                  <c:v>51.98</c:v>
                </c:pt>
                <c:pt idx="6">
                  <c:v>56.17</c:v>
                </c:pt>
                <c:pt idx="7">
                  <c:v>53.39</c:v>
                </c:pt>
                <c:pt idx="8">
                  <c:v>55.11</c:v>
                </c:pt>
                <c:pt idx="9">
                  <c:v>54.51</c:v>
                </c:pt>
                <c:pt idx="10">
                  <c:v>53.65</c:v>
                </c:pt>
                <c:pt idx="11">
                  <c:v>58.25</c:v>
                </c:pt>
                <c:pt idx="12">
                  <c:v>54.52</c:v>
                </c:pt>
                <c:pt idx="13">
                  <c:v>50.42</c:v>
                </c:pt>
                <c:pt idx="14">
                  <c:v>53.83</c:v>
                </c:pt>
                <c:pt idx="15">
                  <c:v>55.16</c:v>
                </c:pt>
                <c:pt idx="16">
                  <c:v>54.75</c:v>
                </c:pt>
                <c:pt idx="17">
                  <c:v>56.69</c:v>
                </c:pt>
                <c:pt idx="18">
                  <c:v>58.4</c:v>
                </c:pt>
              </c:numCache>
            </c:numRef>
          </c:val>
          <c:smooth val="0"/>
          <c:extLst>
            <c:ext xmlns:c16="http://schemas.microsoft.com/office/drawing/2014/chart" uri="{C3380CC4-5D6E-409C-BE32-E72D297353CC}">
              <c16:uniqueId val="{00000000-0F9E-4BD2-A0CF-F230F3338EC1}"/>
            </c:ext>
          </c:extLst>
        </c:ser>
        <c:ser>
          <c:idx val="1"/>
          <c:order val="1"/>
          <c:spPr>
            <a:ln>
              <a:solidFill>
                <a:srgbClr val="FF0000"/>
              </a:solidFill>
            </a:ln>
          </c:spPr>
          <c:marker>
            <c:symbol val="none"/>
          </c:marker>
          <c:cat>
            <c:numRef>
              <c:f>Sheet1!$A$3:$A$21</c:f>
              <c:numCache>
                <c:formatCode>mmm\-yy</c:formatCode>
                <c:ptCount val="19"/>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pt idx="13">
                  <c:v>43374</c:v>
                </c:pt>
                <c:pt idx="14">
                  <c:v>43405</c:v>
                </c:pt>
                <c:pt idx="15">
                  <c:v>43435</c:v>
                </c:pt>
                <c:pt idx="16">
                  <c:v>43466</c:v>
                </c:pt>
                <c:pt idx="17">
                  <c:v>43497</c:v>
                </c:pt>
                <c:pt idx="18">
                  <c:v>43525</c:v>
                </c:pt>
              </c:numCache>
            </c:numRef>
          </c:cat>
          <c:val>
            <c:numRef>
              <c:f>Sheet1!$C$3:$C$21</c:f>
              <c:numCache>
                <c:formatCode>General</c:formatCode>
                <c:ptCount val="19"/>
                <c:pt idx="0">
                  <c:v>58.49</c:v>
                </c:pt>
                <c:pt idx="1">
                  <c:v>58.49</c:v>
                </c:pt>
                <c:pt idx="2">
                  <c:v>58.49</c:v>
                </c:pt>
                <c:pt idx="3">
                  <c:v>58.49</c:v>
                </c:pt>
                <c:pt idx="4">
                  <c:v>58.49</c:v>
                </c:pt>
                <c:pt idx="5">
                  <c:v>58.49</c:v>
                </c:pt>
                <c:pt idx="6">
                  <c:v>58.49</c:v>
                </c:pt>
                <c:pt idx="7">
                  <c:v>58.49</c:v>
                </c:pt>
                <c:pt idx="8">
                  <c:v>58.49</c:v>
                </c:pt>
                <c:pt idx="9">
                  <c:v>58.49</c:v>
                </c:pt>
                <c:pt idx="10">
                  <c:v>58.49</c:v>
                </c:pt>
                <c:pt idx="11">
                  <c:v>58.49</c:v>
                </c:pt>
                <c:pt idx="12">
                  <c:v>58.49</c:v>
                </c:pt>
                <c:pt idx="13">
                  <c:v>58.49</c:v>
                </c:pt>
                <c:pt idx="14">
                  <c:v>58.49</c:v>
                </c:pt>
                <c:pt idx="15">
                  <c:v>58.49</c:v>
                </c:pt>
                <c:pt idx="16">
                  <c:v>58.49</c:v>
                </c:pt>
                <c:pt idx="17">
                  <c:v>58.49</c:v>
                </c:pt>
                <c:pt idx="18">
                  <c:v>58.49</c:v>
                </c:pt>
              </c:numCache>
            </c:numRef>
          </c:val>
          <c:smooth val="0"/>
          <c:extLst>
            <c:ext xmlns:c16="http://schemas.microsoft.com/office/drawing/2014/chart" uri="{C3380CC4-5D6E-409C-BE32-E72D297353CC}">
              <c16:uniqueId val="{00000000-362C-46E7-9863-BA3D7A6B75C9}"/>
            </c:ext>
          </c:extLst>
        </c:ser>
        <c:ser>
          <c:idx val="2"/>
          <c:order val="2"/>
          <c:spPr>
            <a:ln>
              <a:solidFill>
                <a:srgbClr val="FF0000"/>
              </a:solidFill>
            </a:ln>
          </c:spPr>
          <c:marker>
            <c:symbol val="none"/>
          </c:marker>
          <c:cat>
            <c:numRef>
              <c:f>Sheet1!$A$3:$A$21</c:f>
              <c:numCache>
                <c:formatCode>mmm\-yy</c:formatCode>
                <c:ptCount val="19"/>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pt idx="13">
                  <c:v>43374</c:v>
                </c:pt>
                <c:pt idx="14">
                  <c:v>43405</c:v>
                </c:pt>
                <c:pt idx="15">
                  <c:v>43435</c:v>
                </c:pt>
                <c:pt idx="16">
                  <c:v>43466</c:v>
                </c:pt>
                <c:pt idx="17">
                  <c:v>43497</c:v>
                </c:pt>
                <c:pt idx="18">
                  <c:v>43525</c:v>
                </c:pt>
              </c:numCache>
            </c:numRef>
          </c:cat>
          <c:val>
            <c:numRef>
              <c:f>Sheet1!$D$3:$D$21</c:f>
              <c:numCache>
                <c:formatCode>General</c:formatCode>
                <c:ptCount val="19"/>
                <c:pt idx="0">
                  <c:v>91.49</c:v>
                </c:pt>
                <c:pt idx="1">
                  <c:v>91.49</c:v>
                </c:pt>
                <c:pt idx="2">
                  <c:v>91.49</c:v>
                </c:pt>
                <c:pt idx="3">
                  <c:v>91.49</c:v>
                </c:pt>
                <c:pt idx="4">
                  <c:v>91.49</c:v>
                </c:pt>
                <c:pt idx="5">
                  <c:v>91.49</c:v>
                </c:pt>
                <c:pt idx="6">
                  <c:v>91.49</c:v>
                </c:pt>
                <c:pt idx="7">
                  <c:v>91.49</c:v>
                </c:pt>
                <c:pt idx="8">
                  <c:v>91.49</c:v>
                </c:pt>
                <c:pt idx="9">
                  <c:v>91.49</c:v>
                </c:pt>
                <c:pt idx="10">
                  <c:v>91.49</c:v>
                </c:pt>
                <c:pt idx="11">
                  <c:v>91.49</c:v>
                </c:pt>
                <c:pt idx="12">
                  <c:v>91.49</c:v>
                </c:pt>
                <c:pt idx="13">
                  <c:v>91.49</c:v>
                </c:pt>
                <c:pt idx="14">
                  <c:v>91.49</c:v>
                </c:pt>
                <c:pt idx="15">
                  <c:v>91.49</c:v>
                </c:pt>
                <c:pt idx="16">
                  <c:v>91.49</c:v>
                </c:pt>
                <c:pt idx="17">
                  <c:v>91.49</c:v>
                </c:pt>
                <c:pt idx="18">
                  <c:v>91.49</c:v>
                </c:pt>
              </c:numCache>
            </c:numRef>
          </c:val>
          <c:smooth val="0"/>
          <c:extLst>
            <c:ext xmlns:c16="http://schemas.microsoft.com/office/drawing/2014/chart" uri="{C3380CC4-5D6E-409C-BE32-E72D297353CC}">
              <c16:uniqueId val="{00000001-362C-46E7-9863-BA3D7A6B75C9}"/>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max val="120"/>
          <c:min val="30"/>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Quality</a:t>
            </a:r>
          </a:p>
        </c:rich>
      </c:tx>
      <c:layout>
        <c:manualLayout>
          <c:xMode val="edge"/>
          <c:yMode val="edge"/>
          <c:x val="0.56455088613226467"/>
          <c:y val="9.7681539807524059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9.7200787401573119E-2"/>
          <c:w val="0.8870742132004471"/>
          <c:h val="0.6943129921259843"/>
        </c:manualLayout>
      </c:layout>
      <c:barChart>
        <c:barDir val="col"/>
        <c:grouping val="clustered"/>
        <c:varyColors val="0"/>
        <c:ser>
          <c:idx val="1"/>
          <c:order val="0"/>
          <c:tx>
            <c:strRef>
              <c:f>Sheet1!$A$2</c:f>
              <c:strCache>
                <c:ptCount val="1"/>
                <c:pt idx="0">
                  <c:v>9/30/2018</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EF7-472E-BD0D-98BB8181F2FE}"/>
                </c:ext>
              </c:extLst>
            </c:dLbl>
            <c:dLbl>
              <c:idx val="4"/>
              <c:layout>
                <c:manualLayout>
                  <c:x val="-3.7878787878787962E-3"/>
                  <c:y val="0.1333339895013126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Sheet1!$B$2:$F$2</c:f>
              <c:numCache>
                <c:formatCode>0%</c:formatCode>
                <c:ptCount val="5"/>
                <c:pt idx="0">
                  <c:v>0.89980000000000004</c:v>
                </c:pt>
                <c:pt idx="1">
                  <c:v>3.2399999999999998E-2</c:v>
                </c:pt>
                <c:pt idx="2">
                  <c:v>2.86E-2</c:v>
                </c:pt>
                <c:pt idx="3">
                  <c:v>2.81E-2</c:v>
                </c:pt>
                <c:pt idx="4">
                  <c:v>1.11E-2</c:v>
                </c:pt>
              </c:numCache>
              <c:extLst xmlns:c15="http://schemas.microsoft.com/office/drawing/2012/chart"/>
            </c:numRef>
          </c:val>
          <c:extLst xmlns:c15="http://schemas.microsoft.com/office/drawing/2012/chart">
            <c:ext xmlns:c16="http://schemas.microsoft.com/office/drawing/2014/chart" uri="{C3380CC4-5D6E-409C-BE32-E72D297353CC}">
              <c16:uniqueId val="{00000002-5EF7-472E-BD0D-98BB8181F2FE}"/>
            </c:ext>
          </c:extLst>
        </c:ser>
        <c:ser>
          <c:idx val="3"/>
          <c:order val="1"/>
          <c:tx>
            <c:strRef>
              <c:f>Sheet1!$A$3</c:f>
              <c:strCache>
                <c:ptCount val="1"/>
                <c:pt idx="0">
                  <c:v>3/31/2019</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EF7-472E-BD0D-98BB8181F2FE}"/>
                </c:ext>
              </c:extLst>
            </c:dLbl>
            <c:dLbl>
              <c:idx val="4"/>
              <c:layout>
                <c:manualLayout>
                  <c:x val="-1.8939552700657338E-3"/>
                  <c:y val="-8.5971404774485751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Sheet1!$B$3:$F$3</c:f>
              <c:numCache>
                <c:formatCode>0%</c:formatCode>
                <c:ptCount val="5"/>
                <c:pt idx="0">
                  <c:v>0.8831</c:v>
                </c:pt>
                <c:pt idx="1">
                  <c:v>3.04E-2</c:v>
                </c:pt>
                <c:pt idx="2">
                  <c:v>2.2800000000000001E-2</c:v>
                </c:pt>
                <c:pt idx="3">
                  <c:v>4.7199999999999999E-2</c:v>
                </c:pt>
                <c:pt idx="4">
                  <c:v>1.6500000000000001E-2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5-5EF7-472E-BD0D-98BB8181F2FE}"/>
            </c:ext>
          </c:extLst>
        </c:ser>
        <c:ser>
          <c:idx val="4"/>
          <c:order val="2"/>
          <c:tx>
            <c:strRef>
              <c:f>Sheet1!$A$4</c:f>
              <c:strCache>
                <c:ptCount val="1"/>
                <c:pt idx="0">
                  <c:v>9/30/2019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dLbl>
              <c:idx val="4"/>
              <c:layout>
                <c:manualLayout>
                  <c:x val="1.6799946514956697E-3"/>
                  <c:y val="6.3193741074085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Sheet1!$B$4:$F$4</c:f>
              <c:numCache>
                <c:formatCode>0%</c:formatCode>
                <c:ptCount val="5"/>
                <c:pt idx="0">
                  <c:v>0.92469999999999997</c:v>
                </c:pt>
                <c:pt idx="1">
                  <c:v>2.8000000000000001E-2</c:v>
                </c:pt>
                <c:pt idx="2">
                  <c:v>1.2999999999999999E-2</c:v>
                </c:pt>
                <c:pt idx="3">
                  <c:v>3.3300000000000003E-2</c:v>
                </c:pt>
                <c:pt idx="4">
                  <c:v>1E-3</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4"/>
              <c:layout>
                <c:manualLayout>
                  <c:x val="1.1363636363636367E-2"/>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Sheet1!$B$5:$F$5</c:f>
              <c:numCache>
                <c:formatCode>0%</c:formatCode>
                <c:ptCount val="5"/>
                <c:pt idx="0">
                  <c:v>1</c:v>
                </c:pt>
                <c:pt idx="1">
                  <c:v>0</c:v>
                </c:pt>
                <c:pt idx="2">
                  <c:v>0</c:v>
                </c:pt>
                <c:pt idx="3">
                  <c:v>0</c:v>
                </c:pt>
                <c:pt idx="4">
                  <c:v>0</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extLst/>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r"/>
      <c:layout>
        <c:manualLayout>
          <c:xMode val="edge"/>
          <c:yMode val="edge"/>
          <c:x val="0.62680463463438696"/>
          <c:y val="0.20811597747266564"/>
          <c:w val="0.32645728853320338"/>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Sector</a:t>
            </a:r>
          </a:p>
        </c:rich>
      </c:tx>
      <c:layout>
        <c:manualLayout>
          <c:xMode val="edge"/>
          <c:yMode val="edge"/>
          <c:x val="0.5472375008625382"/>
          <c:y val="0"/>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6.517521081141453E-2"/>
          <c:y val="0.1309811273590801"/>
          <c:w val="0.8923933378008595"/>
          <c:h val="0.67046056742908577"/>
        </c:manualLayout>
      </c:layout>
      <c:barChart>
        <c:barDir val="col"/>
        <c:grouping val="clustered"/>
        <c:varyColors val="0"/>
        <c:ser>
          <c:idx val="1"/>
          <c:order val="0"/>
          <c:tx>
            <c:strRef>
              <c:f>Sheet1!$A$2</c:f>
              <c:strCache>
                <c:ptCount val="1"/>
                <c:pt idx="0">
                  <c:v>9/30/2018</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D09A-457C-91C3-A389E220C427}"/>
                </c:ext>
              </c:extLst>
            </c:dLbl>
            <c:dLbl>
              <c:idx val="5"/>
              <c:layout>
                <c:manualLayout>
                  <c:x val="-7.0921985815602835E-3"/>
                  <c:y val="-7.275048233154282E-1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extLst xmlns:c15="http://schemas.microsoft.com/office/drawing/2012/chart"/>
            </c:strRef>
          </c:cat>
          <c:val>
            <c:numRef>
              <c:f>Sheet1!$B$2:$G$2</c:f>
              <c:numCache>
                <c:formatCode>0%</c:formatCode>
                <c:ptCount val="6"/>
                <c:pt idx="0">
                  <c:v>0.43280000000000002</c:v>
                </c:pt>
                <c:pt idx="1">
                  <c:v>0.49380000000000002</c:v>
                </c:pt>
                <c:pt idx="2">
                  <c:v>6.59E-2</c:v>
                </c:pt>
                <c:pt idx="3">
                  <c:v>3.4299999999999997E-2</c:v>
                </c:pt>
                <c:pt idx="4">
                  <c:v>0</c:v>
                </c:pt>
                <c:pt idx="5">
                  <c:v>-2.6800000000000001E-2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4-D09A-457C-91C3-A389E220C427}"/>
            </c:ext>
          </c:extLst>
        </c:ser>
        <c:ser>
          <c:idx val="3"/>
          <c:order val="1"/>
          <c:tx>
            <c:strRef>
              <c:f>Sheet1!$A$3</c:f>
              <c:strCache>
                <c:ptCount val="1"/>
                <c:pt idx="0">
                  <c:v>3/31/2019</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D09A-457C-91C3-A389E220C427}"/>
                </c:ext>
              </c:extLst>
            </c:dLbl>
            <c:dLbl>
              <c:idx val="5"/>
              <c:layout>
                <c:manualLayout>
                  <c:x val="-1.7730496453900709E-3"/>
                  <c:y val="-7.275048233154282E-17"/>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extLst xmlns:c15="http://schemas.microsoft.com/office/drawing/2012/chart"/>
            </c:strRef>
          </c:cat>
          <c:val>
            <c:numRef>
              <c:f>Sheet1!$B$3:$G$3</c:f>
              <c:numCache>
                <c:formatCode>0%</c:formatCode>
                <c:ptCount val="6"/>
                <c:pt idx="0">
                  <c:v>0.43469999999999998</c:v>
                </c:pt>
                <c:pt idx="1">
                  <c:v>0.44</c:v>
                </c:pt>
                <c:pt idx="2">
                  <c:v>8.4699999999999998E-2</c:v>
                </c:pt>
                <c:pt idx="3">
                  <c:v>3.2300000000000002E-2</c:v>
                </c:pt>
                <c:pt idx="4">
                  <c:v>0</c:v>
                </c:pt>
                <c:pt idx="5">
                  <c:v>8.3000000000000001E-3</c:v>
                </c:pt>
              </c:numCache>
              <c:extLst xmlns:c15="http://schemas.microsoft.com/office/drawing/2012/chart"/>
            </c:numRef>
          </c:val>
          <c:extLst xmlns:c15="http://schemas.microsoft.com/office/drawing/2012/chart">
            <c:ext xmlns:c16="http://schemas.microsoft.com/office/drawing/2014/chart" uri="{C3380CC4-5D6E-409C-BE32-E72D297353CC}">
              <c16:uniqueId val="{00000009-D09A-457C-91C3-A389E220C427}"/>
            </c:ext>
          </c:extLst>
        </c:ser>
        <c:ser>
          <c:idx val="4"/>
          <c:order val="2"/>
          <c:tx>
            <c:strRef>
              <c:f>Sheet1!$A$4</c:f>
              <c:strCache>
                <c:ptCount val="1"/>
                <c:pt idx="0">
                  <c:v>9/30/2019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2.2275209756521429E-4"/>
                  <c:y val="1.60233428268274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1.7730496453900709E-3"/>
                  <c:y val="2.204599425071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dLbl>
              <c:idx val="5"/>
              <c:layout>
                <c:manualLayout>
                  <c:x val="7.440983216922617E-3"/>
                  <c:y val="1.77321717764001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9A-457C-91C3-A389E220C427}"/>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Sheet1!$B$4:$G$4</c:f>
              <c:numCache>
                <c:formatCode>0%</c:formatCode>
                <c:ptCount val="6"/>
                <c:pt idx="0">
                  <c:v>0.43609999999999999</c:v>
                </c:pt>
                <c:pt idx="1">
                  <c:v>0.48869999999999997</c:v>
                </c:pt>
                <c:pt idx="2">
                  <c:v>4.0500000000000001E-2</c:v>
                </c:pt>
                <c:pt idx="3">
                  <c:v>3.4700000000000002E-2</c:v>
                </c:pt>
                <c:pt idx="4">
                  <c:v>0</c:v>
                </c:pt>
                <c:pt idx="5">
                  <c:v>0</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2.8193116561501131E-3"/>
                  <c:y val="3.086446640978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dLbl>
              <c:idx val="5"/>
              <c:layout>
                <c:manualLayout>
                  <c:x val="1.5957307198302469E-2"/>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09A-457C-91C3-A389E220C427}"/>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Sheet1!$B$5:$G$5</c:f>
              <c:numCache>
                <c:formatCode>0%</c:formatCode>
                <c:ptCount val="6"/>
                <c:pt idx="0">
                  <c:v>1</c:v>
                </c:pt>
                <c:pt idx="1">
                  <c:v>0</c:v>
                </c:pt>
                <c:pt idx="2">
                  <c:v>0</c:v>
                </c:pt>
                <c:pt idx="3">
                  <c:v>0</c:v>
                </c:pt>
                <c:pt idx="4">
                  <c:v>0</c:v>
                </c:pt>
                <c:pt idx="5">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extLst/>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1198199317094071"/>
          <c:y val="0.20709281088054191"/>
          <c:w val="0.30178993935397802"/>
          <c:h val="0.22504048696040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 Industry</a:t>
            </a:r>
          </a:p>
        </c:rich>
      </c:tx>
      <c:layout>
        <c:manualLayout>
          <c:xMode val="edge"/>
          <c:yMode val="edge"/>
          <c:x val="0.55665294679074206"/>
          <c:y val="4.5640419947507012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9/30/2018</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Sheet1!$B$2:$D$2</c:f>
              <c:numCache>
                <c:formatCode>0%</c:formatCode>
                <c:ptCount val="3"/>
                <c:pt idx="0">
                  <c:v>1.7500000000000002E-2</c:v>
                </c:pt>
                <c:pt idx="1">
                  <c:v>0</c:v>
                </c:pt>
                <c:pt idx="2">
                  <c:v>4.8399999999999999E-2</c:v>
                </c:pt>
              </c:numCache>
              <c:extLst xmlns:c15="http://schemas.microsoft.com/office/drawing/2012/chart"/>
            </c:numRef>
          </c:val>
          <c:extLst xmlns:c15="http://schemas.microsoft.com/office/drawing/2012/chart">
            <c:ext xmlns:c16="http://schemas.microsoft.com/office/drawing/2014/chart" uri="{C3380CC4-5D6E-409C-BE32-E72D297353CC}">
              <c16:uniqueId val="{00000001-099C-4042-9DBC-A8E6112D8D0A}"/>
            </c:ext>
          </c:extLst>
        </c:ser>
        <c:ser>
          <c:idx val="3"/>
          <c:order val="1"/>
          <c:tx>
            <c:strRef>
              <c:f>Sheet1!$A$3</c:f>
              <c:strCache>
                <c:ptCount val="1"/>
                <c:pt idx="0">
                  <c:v>3/31/2019</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Sheet1!$B$3:$D$3</c:f>
              <c:numCache>
                <c:formatCode>0%</c:formatCode>
                <c:ptCount val="3"/>
                <c:pt idx="0">
                  <c:v>1.1599999999999999E-2</c:v>
                </c:pt>
                <c:pt idx="1">
                  <c:v>0</c:v>
                </c:pt>
                <c:pt idx="2">
                  <c:v>7.3099999999999998E-2</c:v>
                </c:pt>
              </c:numCache>
              <c:extLst xmlns:c15="http://schemas.microsoft.com/office/drawing/2012/chart"/>
            </c:numRef>
          </c:val>
          <c:extLst xmlns:c15="http://schemas.microsoft.com/office/drawing/2012/chart">
            <c:ext xmlns:c16="http://schemas.microsoft.com/office/drawing/2014/chart" uri="{C3380CC4-5D6E-409C-BE32-E72D297353CC}">
              <c16:uniqueId val="{00000003-099C-4042-9DBC-A8E6112D8D0A}"/>
            </c:ext>
          </c:extLst>
        </c:ser>
        <c:ser>
          <c:idx val="4"/>
          <c:order val="2"/>
          <c:tx>
            <c:strRef>
              <c:f>Sheet1!$A$4</c:f>
              <c:strCache>
                <c:ptCount val="1"/>
                <c:pt idx="0">
                  <c:v>9/30/2019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6.4000000000000003E-3</c:v>
                </c:pt>
                <c:pt idx="1">
                  <c:v>0</c:v>
                </c:pt>
                <c:pt idx="2">
                  <c:v>3.4200000000000001E-2</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0</c:v>
                </c:pt>
                <c:pt idx="1">
                  <c:v>0</c:v>
                </c:pt>
                <c:pt idx="2">
                  <c:v>0</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extLst/>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r"/>
      <c:layout>
        <c:manualLayout>
          <c:xMode val="edge"/>
          <c:yMode val="edge"/>
          <c:x val="0.64431653600941208"/>
          <c:y val="0.16416389009405946"/>
          <c:w val="0.28129125971929364"/>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Quality</a:t>
            </a:r>
          </a:p>
        </c:rich>
      </c:tx>
      <c:layout>
        <c:manualLayout>
          <c:xMode val="edge"/>
          <c:yMode val="edge"/>
          <c:x val="0.55670740180194622"/>
          <c:y val="1.0852335441503966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0.1454641958647877"/>
          <c:w val="0.8870742132004471"/>
          <c:h val="0.64604943912076696"/>
        </c:manualLayout>
      </c:layout>
      <c:barChart>
        <c:barDir val="col"/>
        <c:grouping val="clustered"/>
        <c:varyColors val="0"/>
        <c:ser>
          <c:idx val="1"/>
          <c:order val="0"/>
          <c:tx>
            <c:strRef>
              <c:f>Sheet1!$A$2</c:f>
              <c:strCache>
                <c:ptCount val="1"/>
                <c:pt idx="0">
                  <c:v>9/30/2018</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F7-472E-BD0D-98BB8181F2FE}"/>
                </c:ext>
              </c:extLst>
            </c:dLbl>
            <c:dLbl>
              <c:idx val="4"/>
              <c:layout>
                <c:manualLayout>
                  <c:x val="1.4220069176943923E-2"/>
                  <c:y val="-4.66421140371407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Aaa/Govt</c:v>
                </c:pt>
                <c:pt idx="1">
                  <c:v>Aa</c:v>
                </c:pt>
                <c:pt idx="2">
                  <c:v>A</c:v>
                </c:pt>
                <c:pt idx="3">
                  <c:v>Baa</c:v>
                </c:pt>
                <c:pt idx="4">
                  <c:v>NR</c:v>
                </c:pt>
              </c:strCache>
            </c:strRef>
          </c:cat>
          <c:val>
            <c:numRef>
              <c:f>Sheet1!$B$2:$F$2</c:f>
              <c:numCache>
                <c:formatCode>0%</c:formatCode>
                <c:ptCount val="5"/>
                <c:pt idx="0">
                  <c:v>0.72789999999999999</c:v>
                </c:pt>
                <c:pt idx="1">
                  <c:v>7.8600000000000003E-2</c:v>
                </c:pt>
                <c:pt idx="2">
                  <c:v>0.18049999999999999</c:v>
                </c:pt>
                <c:pt idx="3">
                  <c:v>6.1000000000000004E-3</c:v>
                </c:pt>
                <c:pt idx="4">
                  <c:v>6.8999999999999999E-3</c:v>
                </c:pt>
              </c:numCache>
            </c:numRef>
          </c:val>
          <c:extLst>
            <c:ext xmlns:c16="http://schemas.microsoft.com/office/drawing/2014/chart" uri="{C3380CC4-5D6E-409C-BE32-E72D297353CC}">
              <c16:uniqueId val="{00000002-5EF7-472E-BD0D-98BB8181F2FE}"/>
            </c:ext>
          </c:extLst>
        </c:ser>
        <c:ser>
          <c:idx val="3"/>
          <c:order val="1"/>
          <c:tx>
            <c:strRef>
              <c:f>Sheet1!$A$3</c:f>
              <c:strCache>
                <c:ptCount val="1"/>
                <c:pt idx="0">
                  <c:v>3/31/2019</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F7-472E-BD0D-98BB8181F2FE}"/>
                </c:ext>
              </c:extLst>
            </c:dLbl>
            <c:dLbl>
              <c:idx val="4"/>
              <c:layout>
                <c:manualLayout>
                  <c:x val="1.0896515385384805E-2"/>
                  <c:y val="-6.66780393590868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Aaa/Govt</c:v>
                </c:pt>
                <c:pt idx="1">
                  <c:v>Aa</c:v>
                </c:pt>
                <c:pt idx="2">
                  <c:v>A</c:v>
                </c:pt>
                <c:pt idx="3">
                  <c:v>Baa</c:v>
                </c:pt>
                <c:pt idx="4">
                  <c:v>NR</c:v>
                </c:pt>
              </c:strCache>
            </c:strRef>
          </c:cat>
          <c:val>
            <c:numRef>
              <c:f>Sheet1!$B$3:$F$3</c:f>
              <c:numCache>
                <c:formatCode>0%</c:formatCode>
                <c:ptCount val="5"/>
                <c:pt idx="0">
                  <c:v>0.70740000000000003</c:v>
                </c:pt>
                <c:pt idx="1">
                  <c:v>9.8000000000000004E-2</c:v>
                </c:pt>
                <c:pt idx="2">
                  <c:v>0.18240000000000001</c:v>
                </c:pt>
                <c:pt idx="3">
                  <c:v>9.9000000000000008E-3</c:v>
                </c:pt>
                <c:pt idx="4">
                  <c:v>2.3E-3</c:v>
                </c:pt>
              </c:numCache>
            </c:numRef>
          </c:val>
          <c:extLst>
            <c:ext xmlns:c16="http://schemas.microsoft.com/office/drawing/2014/chart" uri="{C3380CC4-5D6E-409C-BE32-E72D297353CC}">
              <c16:uniqueId val="{00000005-5EF7-472E-BD0D-98BB8181F2FE}"/>
            </c:ext>
          </c:extLst>
        </c:ser>
        <c:ser>
          <c:idx val="4"/>
          <c:order val="2"/>
          <c:tx>
            <c:strRef>
              <c:f>Sheet1!$A$4</c:f>
              <c:strCache>
                <c:ptCount val="1"/>
                <c:pt idx="0">
                  <c:v>9/30/2019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dLbl>
              <c:idx val="4"/>
              <c:layout>
                <c:manualLayout>
                  <c:x val="9.46969696969697E-3"/>
                  <c:y val="-8.33136482939640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Aaa/Govt</c:v>
                </c:pt>
                <c:pt idx="1">
                  <c:v>Aa</c:v>
                </c:pt>
                <c:pt idx="2">
                  <c:v>A</c:v>
                </c:pt>
                <c:pt idx="3">
                  <c:v>Baa</c:v>
                </c:pt>
                <c:pt idx="4">
                  <c:v>NR</c:v>
                </c:pt>
              </c:strCache>
            </c:strRef>
          </c:cat>
          <c:val>
            <c:numRef>
              <c:f>Sheet1!$B$4:$F$4</c:f>
              <c:numCache>
                <c:formatCode>0%</c:formatCode>
                <c:ptCount val="5"/>
                <c:pt idx="0">
                  <c:v>0.70809999999999995</c:v>
                </c:pt>
                <c:pt idx="1">
                  <c:v>9.5699999999999993E-2</c:v>
                </c:pt>
                <c:pt idx="2">
                  <c:v>0.17879999999999999</c:v>
                </c:pt>
                <c:pt idx="3">
                  <c:v>1.04E-2</c:v>
                </c:pt>
                <c:pt idx="4">
                  <c:v>7.0000000000000001E-3</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4"/>
              <c:layout>
                <c:manualLayout>
                  <c:x val="8.9160666314233913E-3"/>
                  <c:y val="-1.8131562346141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Aaa/Govt</c:v>
                </c:pt>
                <c:pt idx="1">
                  <c:v>Aa</c:v>
                </c:pt>
                <c:pt idx="2">
                  <c:v>A</c:v>
                </c:pt>
                <c:pt idx="3">
                  <c:v>Baa</c:v>
                </c:pt>
                <c:pt idx="4">
                  <c:v>NR</c:v>
                </c:pt>
              </c:strCache>
            </c:strRef>
          </c:cat>
          <c:val>
            <c:numRef>
              <c:f>Sheet1!$B$5:$F$5</c:f>
              <c:numCache>
                <c:formatCode>0%</c:formatCode>
                <c:ptCount val="5"/>
                <c:pt idx="0">
                  <c:v>0.80610000000000004</c:v>
                </c:pt>
                <c:pt idx="1">
                  <c:v>6.0999999999999999E-2</c:v>
                </c:pt>
                <c:pt idx="2">
                  <c:v>0.1205</c:v>
                </c:pt>
                <c:pt idx="3">
                  <c:v>5.8999999999999999E-3</c:v>
                </c:pt>
                <c:pt idx="4">
                  <c:v>6.4999999999999997E-3</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t"/>
      <c:layout>
        <c:manualLayout>
          <c:xMode val="edge"/>
          <c:yMode val="edge"/>
          <c:x val="0.59849706758290999"/>
          <c:y val="0.28422891878630852"/>
          <c:w val="0.29008129745989525"/>
          <c:h val="9.45730611913485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Duration Distribution</a:t>
            </a:r>
          </a:p>
        </c:rich>
      </c:tx>
      <c:layout>
        <c:manualLayout>
          <c:xMode val="edge"/>
          <c:yMode val="edge"/>
          <c:x val="0.55665294679074206"/>
          <c:y val="2.542949176807444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7.9117752326413923E-2"/>
          <c:y val="0.12361309949892627"/>
          <c:w val="0.88707421320044688"/>
          <c:h val="0.68685419729890085"/>
        </c:manualLayout>
      </c:layout>
      <c:barChart>
        <c:barDir val="col"/>
        <c:grouping val="clustered"/>
        <c:varyColors val="0"/>
        <c:ser>
          <c:idx val="1"/>
          <c:order val="0"/>
          <c:tx>
            <c:strRef>
              <c:f>Sheet1!$A$2</c:f>
              <c:strCache>
                <c:ptCount val="1"/>
                <c:pt idx="0">
                  <c:v>9/30/2018</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Sheet1!$B$2:$E$2</c:f>
              <c:numCache>
                <c:formatCode>0%</c:formatCode>
                <c:ptCount val="4"/>
                <c:pt idx="0">
                  <c:v>0.1545</c:v>
                </c:pt>
                <c:pt idx="1">
                  <c:v>0.80459999999999998</c:v>
                </c:pt>
                <c:pt idx="2">
                  <c:v>4.0899999999999999E-2</c:v>
                </c:pt>
                <c:pt idx="3">
                  <c:v>0</c:v>
                </c:pt>
              </c:numCache>
            </c:numRef>
          </c:val>
          <c:extLst>
            <c:ext xmlns:c16="http://schemas.microsoft.com/office/drawing/2014/chart" uri="{C3380CC4-5D6E-409C-BE32-E72D297353CC}">
              <c16:uniqueId val="{00000000-DAF8-42D8-B531-7955F8F4CA5A}"/>
            </c:ext>
          </c:extLst>
        </c:ser>
        <c:ser>
          <c:idx val="3"/>
          <c:order val="1"/>
          <c:tx>
            <c:strRef>
              <c:f>Sheet1!$A$3</c:f>
              <c:strCache>
                <c:ptCount val="1"/>
                <c:pt idx="0">
                  <c:v>3/31/2019</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2213672154617041E-3"/>
                  <c:y val="1.2160582199952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Sheet1!$B$3:$E$3</c:f>
              <c:numCache>
                <c:formatCode>0%</c:formatCode>
                <c:ptCount val="4"/>
                <c:pt idx="0">
                  <c:v>0.1706</c:v>
                </c:pt>
                <c:pt idx="1">
                  <c:v>0.77039999999999997</c:v>
                </c:pt>
                <c:pt idx="2">
                  <c:v>4.5699999999999998E-2</c:v>
                </c:pt>
                <c:pt idx="3">
                  <c:v>1.3299999999999999E-2</c:v>
                </c:pt>
              </c:numCache>
            </c:numRef>
          </c:val>
          <c:extLst>
            <c:ext xmlns:c16="http://schemas.microsoft.com/office/drawing/2014/chart" uri="{C3380CC4-5D6E-409C-BE32-E72D297353CC}">
              <c16:uniqueId val="{00000002-DAF8-42D8-B531-7955F8F4CA5A}"/>
            </c:ext>
          </c:extLst>
        </c:ser>
        <c:ser>
          <c:idx val="4"/>
          <c:order val="2"/>
          <c:tx>
            <c:strRef>
              <c:f>Sheet1!$A$4</c:f>
              <c:strCache>
                <c:ptCount val="1"/>
                <c:pt idx="0">
                  <c:v>9/30/2019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3398E-3"/>
                  <c:y val="-1.2946194225721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Sheet1!$B$4:$E$4</c:f>
              <c:numCache>
                <c:formatCode>0%</c:formatCode>
                <c:ptCount val="4"/>
                <c:pt idx="0">
                  <c:v>0.1208</c:v>
                </c:pt>
                <c:pt idx="1">
                  <c:v>0.81279999999999997</c:v>
                </c:pt>
                <c:pt idx="2">
                  <c:v>6.6400000000000001E-2</c:v>
                </c:pt>
                <c:pt idx="3">
                  <c:v>0</c:v>
                </c:pt>
              </c:numCache>
            </c:numRef>
          </c:val>
          <c:extLst>
            <c:ext xmlns:c16="http://schemas.microsoft.com/office/drawing/2014/chart" uri="{C3380CC4-5D6E-409C-BE32-E72D297353CC}">
              <c16:uniqueId val="{00000004-DAF8-42D8-B531-7955F8F4CA5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0"/>
                  <c:y val="7.5757575757575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Sheet1!$B$5:$E$5</c:f>
              <c:numCache>
                <c:formatCode>0%</c:formatCode>
                <c:ptCount val="4"/>
                <c:pt idx="0">
                  <c:v>3.4799999999999998E-2</c:v>
                </c:pt>
                <c:pt idx="1">
                  <c:v>0.96519999999999995</c:v>
                </c:pt>
                <c:pt idx="2">
                  <c:v>0</c:v>
                </c:pt>
                <c:pt idx="3">
                  <c:v>0</c:v>
                </c:pt>
              </c:numCache>
            </c:numRef>
          </c:val>
          <c:extLst>
            <c:ext xmlns:c16="http://schemas.microsoft.com/office/drawing/2014/chart" uri="{C3380CC4-5D6E-409C-BE32-E72D297353CC}">
              <c16:uniqueId val="{00000006-DAF8-42D8-B531-7955F8F4CA5A}"/>
            </c:ext>
          </c:extLst>
        </c:ser>
        <c:dLbls>
          <c:showLegendKey val="0"/>
          <c:showVal val="1"/>
          <c:showCatName val="0"/>
          <c:showSerName val="0"/>
          <c:showPercent val="0"/>
          <c:showBubbleSize val="0"/>
        </c:dLbls>
        <c:gapWidth val="150"/>
        <c:axId val="243371008"/>
        <c:axId val="243393280"/>
      </c:barChart>
      <c:catAx>
        <c:axId val="243371008"/>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93280"/>
        <c:crosses val="autoZero"/>
        <c:auto val="1"/>
        <c:lblAlgn val="ctr"/>
        <c:lblOffset val="100"/>
        <c:tickLblSkip val="1"/>
        <c:tickMarkSkip val="1"/>
        <c:noMultiLvlLbl val="0"/>
      </c:catAx>
      <c:valAx>
        <c:axId val="243393280"/>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71008"/>
        <c:crosses val="autoZero"/>
        <c:crossBetween val="between"/>
        <c:majorUnit val="0.2"/>
      </c:valAx>
      <c:spPr>
        <a:solidFill>
          <a:schemeClr val="accent5">
            <a:tint val="20000"/>
          </a:schemeClr>
        </a:solidFill>
        <a:ln>
          <a:noFill/>
        </a:ln>
        <a:effectLst/>
      </c:spPr>
    </c:plotArea>
    <c:legend>
      <c:legendPos val="t"/>
      <c:layout>
        <c:manualLayout>
          <c:xMode val="edge"/>
          <c:yMode val="edge"/>
          <c:x val="0.54334198282032931"/>
          <c:y val="0.26901515151515154"/>
          <c:w val="0.42467967072298624"/>
          <c:h val="0.120192078262946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a:t>
            </a:r>
            <a:r>
              <a:rPr lang="en-US" baseline="0" dirty="0"/>
              <a:t> of the previous twelve end-of-month pool balances</a:t>
            </a:r>
            <a:endParaRPr lang="en-US" dirty="0"/>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70629760"/>
        <c:axId val="170635648"/>
      </c:barChart>
      <c:catAx>
        <c:axId val="170629760"/>
        <c:scaling>
          <c:orientation val="minMax"/>
        </c:scaling>
        <c:delete val="0"/>
        <c:axPos val="b"/>
        <c:numFmt formatCode="[$-409]mmm\-yy;@" sourceLinked="0"/>
        <c:majorTickMark val="out"/>
        <c:minorTickMark val="none"/>
        <c:tickLblPos val="nextTo"/>
        <c:txPr>
          <a:bodyPr/>
          <a:lstStyle/>
          <a:p>
            <a:pPr>
              <a:defRPr b="1" i="0" baseline="0"/>
            </a:pPr>
            <a:endParaRPr lang="en-US"/>
          </a:p>
        </c:txPr>
        <c:crossAx val="170635648"/>
        <c:crosses val="autoZero"/>
        <c:auto val="1"/>
        <c:lblAlgn val="ctr"/>
        <c:lblOffset val="100"/>
        <c:noMultiLvlLbl val="1"/>
      </c:catAx>
      <c:valAx>
        <c:axId val="170635648"/>
        <c:scaling>
          <c:orientation val="minMax"/>
          <c:max val="24000000000"/>
          <c:min val="12000000000"/>
        </c:scaling>
        <c:delete val="0"/>
        <c:axPos val="l"/>
        <c:majorGridlines/>
        <c:numFmt formatCode="_(&quot;$&quot;* #,##0_);_(&quot;$&quot;* \(#,##0\);_(&quot;$&quot;* &quot;-&quot;_);_(@_)" sourceLinked="0"/>
        <c:majorTickMark val="out"/>
        <c:minorTickMark val="none"/>
        <c:tickLblPos val="nextTo"/>
        <c:txPr>
          <a:bodyPr/>
          <a:lstStyle/>
          <a:p>
            <a:pPr>
              <a:defRPr b="1" i="0" baseline="0"/>
            </a:pPr>
            <a:endParaRPr lang="en-US"/>
          </a:p>
        </c:txPr>
        <c:crossAx val="170629760"/>
        <c:crosses val="autoZero"/>
        <c:crossBetween val="between"/>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mj-lt"/>
                <a:ea typeface="+mn-ea"/>
                <a:cs typeface="Times New Roman" pitchFamily="18" charset="0"/>
              </a:rPr>
              <a:t>Sector</a:t>
            </a:r>
          </a:p>
        </c:rich>
      </c:tx>
      <c:layout>
        <c:manualLayout>
          <c:xMode val="edge"/>
          <c:yMode val="edge"/>
          <c:x val="0.46212565836147274"/>
          <c:y val="1.28189858620613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6.517521081141453E-2"/>
          <c:y val="0.1309811273590801"/>
          <c:w val="0.8923933378008595"/>
          <c:h val="0.67046056742908577"/>
        </c:manualLayout>
      </c:layout>
      <c:barChart>
        <c:barDir val="col"/>
        <c:grouping val="clustered"/>
        <c:varyColors val="0"/>
        <c:ser>
          <c:idx val="1"/>
          <c:order val="0"/>
          <c:tx>
            <c:strRef>
              <c:f>Sheet1!$A$2</c:f>
              <c:strCache>
                <c:ptCount val="1"/>
                <c:pt idx="0">
                  <c:v>9/30/2018</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9A-457C-91C3-A389E220C427}"/>
                </c:ext>
              </c:extLst>
            </c:dLbl>
            <c:dLbl>
              <c:idx val="5"/>
              <c:layout>
                <c:manualLayout>
                  <c:x val="5.5934841955641926E-3"/>
                  <c:y val="7.00280112044817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Sheet1!$B$2:$G$2</c:f>
              <c:numCache>
                <c:formatCode>0%</c:formatCode>
                <c:ptCount val="6"/>
                <c:pt idx="0">
                  <c:v>0.64570000000000005</c:v>
                </c:pt>
                <c:pt idx="1">
                  <c:v>5.0799999999999998E-2</c:v>
                </c:pt>
                <c:pt idx="2">
                  <c:v>0.2636</c:v>
                </c:pt>
                <c:pt idx="3">
                  <c:v>3.5700000000000003E-2</c:v>
                </c:pt>
                <c:pt idx="4">
                  <c:v>4.1000000000000003E-3</c:v>
                </c:pt>
                <c:pt idx="5">
                  <c:v>1E-4</c:v>
                </c:pt>
              </c:numCache>
            </c:numRef>
          </c:val>
          <c:extLst>
            <c:ext xmlns:c16="http://schemas.microsoft.com/office/drawing/2014/chart" uri="{C3380CC4-5D6E-409C-BE32-E72D297353CC}">
              <c16:uniqueId val="{00000004-D09A-457C-91C3-A389E220C427}"/>
            </c:ext>
          </c:extLst>
        </c:ser>
        <c:ser>
          <c:idx val="3"/>
          <c:order val="1"/>
          <c:tx>
            <c:strRef>
              <c:f>Sheet1!$A$3</c:f>
              <c:strCache>
                <c:ptCount val="1"/>
                <c:pt idx="0">
                  <c:v>3/31/2019</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9A-457C-91C3-A389E220C427}"/>
                </c:ext>
              </c:extLst>
            </c:dLbl>
            <c:dLbl>
              <c:idx val="5"/>
              <c:layout>
                <c:manualLayout>
                  <c:x val="4.5452198131394035E-3"/>
                  <c:y val="2.94122058272127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Sheet1!$B$3:$G$3</c:f>
              <c:numCache>
                <c:formatCode>0%</c:formatCode>
                <c:ptCount val="6"/>
                <c:pt idx="0">
                  <c:v>0.57020000000000004</c:v>
                </c:pt>
                <c:pt idx="1">
                  <c:v>9.9400000000000002E-2</c:v>
                </c:pt>
                <c:pt idx="2">
                  <c:v>0.27210000000000001</c:v>
                </c:pt>
                <c:pt idx="3">
                  <c:v>5.8599999999999999E-2</c:v>
                </c:pt>
                <c:pt idx="4">
                  <c:v>4.1000000000000003E-3</c:v>
                </c:pt>
                <c:pt idx="5">
                  <c:v>-4.4000000000000003E-3</c:v>
                </c:pt>
              </c:numCache>
            </c:numRef>
          </c:val>
          <c:extLst>
            <c:ext xmlns:c16="http://schemas.microsoft.com/office/drawing/2014/chart" uri="{C3380CC4-5D6E-409C-BE32-E72D297353CC}">
              <c16:uniqueId val="{00000009-D09A-457C-91C3-A389E220C427}"/>
            </c:ext>
          </c:extLst>
        </c:ser>
        <c:ser>
          <c:idx val="4"/>
          <c:order val="2"/>
          <c:tx>
            <c:strRef>
              <c:f>Sheet1!$A$4</c:f>
              <c:strCache>
                <c:ptCount val="1"/>
                <c:pt idx="0">
                  <c:v>9/30/2019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8.8652482269504247E-3"/>
                  <c:y val="-1.2345679012345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7.0921985815602913E-3"/>
                  <c:y val="2.20459942507186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dLbl>
              <c:idx val="5"/>
              <c:layout>
                <c:manualLayout>
                  <c:x val="7.317394781239551E-3"/>
                  <c:y val="8.21667879750325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Sheet1!$B$4:$G$4</c:f>
              <c:numCache>
                <c:formatCode>0%</c:formatCode>
                <c:ptCount val="6"/>
                <c:pt idx="0">
                  <c:v>0.53710000000000002</c:v>
                </c:pt>
                <c:pt idx="1">
                  <c:v>0.1328</c:v>
                </c:pt>
                <c:pt idx="2">
                  <c:v>0.26840000000000003</c:v>
                </c:pt>
                <c:pt idx="3">
                  <c:v>6.1400000000000003E-2</c:v>
                </c:pt>
                <c:pt idx="4">
                  <c:v>3.0999999999999999E-3</c:v>
                </c:pt>
                <c:pt idx="5">
                  <c:v>-2.8E-3</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8.8652242251953464E-3"/>
                  <c:y val="1.4057654557886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dLbl>
              <c:idx val="5"/>
              <c:layout>
                <c:manualLayout>
                  <c:x val="1.5957307198302469E-2"/>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Sheet1!$B$5:$G$5</c:f>
              <c:numCache>
                <c:formatCode>0%</c:formatCode>
                <c:ptCount val="6"/>
                <c:pt idx="0">
                  <c:v>0.71819999999999995</c:v>
                </c:pt>
                <c:pt idx="1">
                  <c:v>7.0099999999999996E-2</c:v>
                </c:pt>
                <c:pt idx="2">
                  <c:v>0.16049999999999998</c:v>
                </c:pt>
                <c:pt idx="3">
                  <c:v>4.2400000000000077E-2</c:v>
                </c:pt>
                <c:pt idx="4">
                  <c:v>8.8000000000000005E-3</c:v>
                </c:pt>
                <c:pt idx="5">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3393352335256092"/>
          <c:y val="8.1326451840578767E-2"/>
          <c:w val="0.31003336617306793"/>
          <c:h val="0.24348132953968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Times New Roman" pitchFamily="18" charset="0"/>
                <a:ea typeface="+mn-ea"/>
                <a:cs typeface="Times New Roman" pitchFamily="18" charset="0"/>
              </a:rPr>
              <a:t> </a:t>
            </a:r>
            <a:r>
              <a:rPr lang="en-US" sz="2000" b="1" i="0" u="none" strike="noStrike" kern="1200" baseline="0" dirty="0">
                <a:solidFill>
                  <a:srgbClr val="000000"/>
                </a:solidFill>
                <a:latin typeface="+mj-lt"/>
                <a:ea typeface="+mn-ea"/>
                <a:cs typeface="Times New Roman" pitchFamily="18" charset="0"/>
              </a:rPr>
              <a:t>Industry</a:t>
            </a:r>
          </a:p>
        </c:rich>
      </c:tx>
      <c:layout>
        <c:manualLayout>
          <c:xMode val="edge"/>
          <c:yMode val="edge"/>
          <c:x val="0.44838260546944525"/>
          <c:y val="4.5640204065400911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9/30/2018</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Sheet1!$B$2:$D$2</c:f>
              <c:numCache>
                <c:formatCode>0%</c:formatCode>
                <c:ptCount val="3"/>
                <c:pt idx="0">
                  <c:v>0.112</c:v>
                </c:pt>
                <c:pt idx="1">
                  <c:v>4.7000000000000002E-3</c:v>
                </c:pt>
                <c:pt idx="2">
                  <c:v>0.14680000000000001</c:v>
                </c:pt>
              </c:numCache>
            </c:numRef>
          </c:val>
          <c:extLst>
            <c:ext xmlns:c16="http://schemas.microsoft.com/office/drawing/2014/chart" uri="{C3380CC4-5D6E-409C-BE32-E72D297353CC}">
              <c16:uniqueId val="{00000001-099C-4042-9DBC-A8E6112D8D0A}"/>
            </c:ext>
          </c:extLst>
        </c:ser>
        <c:ser>
          <c:idx val="3"/>
          <c:order val="1"/>
          <c:tx>
            <c:strRef>
              <c:f>Sheet1!$A$3</c:f>
              <c:strCache>
                <c:ptCount val="1"/>
                <c:pt idx="0">
                  <c:v>3/31/2019</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Sheet1!$B$3:$D$3</c:f>
              <c:numCache>
                <c:formatCode>0%</c:formatCode>
                <c:ptCount val="3"/>
                <c:pt idx="0">
                  <c:v>0.1148</c:v>
                </c:pt>
                <c:pt idx="1">
                  <c:v>4.7000000000000002E-3</c:v>
                </c:pt>
                <c:pt idx="2">
                  <c:v>0.15260000000000001</c:v>
                </c:pt>
              </c:numCache>
            </c:numRef>
          </c:val>
          <c:extLst>
            <c:ext xmlns:c16="http://schemas.microsoft.com/office/drawing/2014/chart" uri="{C3380CC4-5D6E-409C-BE32-E72D297353CC}">
              <c16:uniqueId val="{00000003-099C-4042-9DBC-A8E6112D8D0A}"/>
            </c:ext>
          </c:extLst>
        </c:ser>
        <c:ser>
          <c:idx val="4"/>
          <c:order val="2"/>
          <c:tx>
            <c:strRef>
              <c:f>Sheet1!$A$4</c:f>
              <c:strCache>
                <c:ptCount val="1"/>
                <c:pt idx="0">
                  <c:v>9/30/2019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0.1153</c:v>
                </c:pt>
                <c:pt idx="1">
                  <c:v>4.7000000000000002E-3</c:v>
                </c:pt>
                <c:pt idx="2">
                  <c:v>0.14599999999999999</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6.2199999999999998E-2</c:v>
                </c:pt>
                <c:pt idx="1">
                  <c:v>5.0000000000000001E-3</c:v>
                </c:pt>
                <c:pt idx="2">
                  <c:v>9.3299999999999994E-2</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t"/>
      <c:layout>
        <c:manualLayout>
          <c:xMode val="edge"/>
          <c:yMode val="edge"/>
          <c:x val="0.65012346236090113"/>
          <c:y val="0.10051970776380224"/>
          <c:w val="0.28555367541807991"/>
          <c:h val="9.1574916771767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Intermediate Duration</a:t>
            </a:r>
          </a:p>
        </c:rich>
      </c:tx>
      <c:layout>
        <c:manualLayout>
          <c:xMode val="edge"/>
          <c:yMode val="edge"/>
          <c:x val="0.39332940859028537"/>
          <c:y val="3.2258064516129406E-2"/>
        </c:manualLayout>
      </c:layout>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9/30/2018</c:v>
                </c:pt>
              </c:strCache>
            </c:strRef>
          </c:tx>
          <c:spPr>
            <a:solidFill>
              <a:schemeClr val="accent5">
                <a:tint val="77000"/>
              </a:schemeClr>
            </a:solidFill>
            <a:ln>
              <a:noFill/>
            </a:ln>
            <a:effectLst/>
          </c:spPr>
          <c:invertIfNegative val="0"/>
          <c:dLbls>
            <c:dLbl>
              <c:idx val="0"/>
              <c:layout>
                <c:manualLayout>
                  <c:x val="1.5290519877675772E-3"/>
                  <c:y val="2.2222222222222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CD-4F21-AFD7-12CF099DD4A5}"/>
                </c:ext>
              </c:extLst>
            </c:dLbl>
            <c:dLbl>
              <c:idx val="1"/>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CD-4F21-AFD7-12CF099DD4A5}"/>
                </c:ext>
              </c:extLst>
            </c:dLbl>
            <c:dLbl>
              <c:idx val="3"/>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CD-4F21-AFD7-12CF099DD4A5}"/>
                </c:ext>
              </c:extLst>
            </c:dLbl>
            <c:dLbl>
              <c:idx val="4"/>
              <c:layout>
                <c:manualLayout>
                  <c:x val="0"/>
                  <c:y val="2.7777777777778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CD-4F21-AFD7-12CF099DD4A5}"/>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Sheet1!$B$2:$F$2</c:f>
              <c:numCache>
                <c:formatCode>0.0%</c:formatCode>
                <c:ptCount val="5"/>
                <c:pt idx="0">
                  <c:v>0.57420000000000004</c:v>
                </c:pt>
                <c:pt idx="1">
                  <c:v>8.7599999999999997E-2</c:v>
                </c:pt>
                <c:pt idx="2">
                  <c:v>0.24879999999999999</c:v>
                </c:pt>
                <c:pt idx="3">
                  <c:v>7.51E-2</c:v>
                </c:pt>
                <c:pt idx="4">
                  <c:v>1.43E-2</c:v>
                </c:pt>
              </c:numCache>
            </c:numRef>
          </c:val>
          <c:extLst>
            <c:ext xmlns:c16="http://schemas.microsoft.com/office/drawing/2014/chart" uri="{C3380CC4-5D6E-409C-BE32-E72D297353CC}">
              <c16:uniqueId val="{00000004-4CCD-4F21-AFD7-12CF099DD4A5}"/>
            </c:ext>
          </c:extLst>
        </c:ser>
        <c:ser>
          <c:idx val="0"/>
          <c:order val="1"/>
          <c:tx>
            <c:strRef>
              <c:f>Sheet1!$A$3</c:f>
              <c:strCache>
                <c:ptCount val="1"/>
                <c:pt idx="0">
                  <c:v>3/31/2019</c:v>
                </c:pt>
              </c:strCache>
            </c:strRef>
          </c:tx>
          <c:spPr>
            <a:solidFill>
              <a:schemeClr val="accent5">
                <a:shade val="53000"/>
              </a:schemeClr>
            </a:solidFill>
            <a:ln>
              <a:noFill/>
            </a:ln>
            <a:effectLst/>
          </c:spPr>
          <c:invertIfNegative val="0"/>
          <c:dLbls>
            <c:dLbl>
              <c:idx val="0"/>
              <c:layout>
                <c:manualLayout>
                  <c:x val="-1.5291723855618965E-3"/>
                  <c:y val="5.55555555555550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CD-4F21-AFD7-12CF099DD4A5}"/>
                </c:ext>
              </c:extLst>
            </c:dLbl>
            <c:dLbl>
              <c:idx val="1"/>
              <c:layout>
                <c:manualLayout>
                  <c:x val="3.0581039755351682E-3"/>
                  <c:y val="2.7777777777778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CD-4F21-AFD7-12CF099DD4A5}"/>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CD-4F21-AFD7-12CF099DD4A5}"/>
                </c:ext>
              </c:extLst>
            </c:dLbl>
            <c:dLbl>
              <c:idx val="4"/>
              <c:layout>
                <c:manualLayout>
                  <c:x val="1.5290519877675841E-3"/>
                  <c:y val="3.8888888888888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CD-4F21-AFD7-12CF099DD4A5}"/>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Sheet1!$B$3:$F$3</c:f>
              <c:numCache>
                <c:formatCode>0.0%</c:formatCode>
                <c:ptCount val="5"/>
                <c:pt idx="0">
                  <c:v>0.55330000000000001</c:v>
                </c:pt>
                <c:pt idx="1">
                  <c:v>9.3299999999999994E-2</c:v>
                </c:pt>
                <c:pt idx="2">
                  <c:v>0.25419999999999998</c:v>
                </c:pt>
                <c:pt idx="3">
                  <c:v>7.6399999999999996E-2</c:v>
                </c:pt>
                <c:pt idx="4">
                  <c:v>2.2700000000000001E-2</c:v>
                </c:pt>
              </c:numCache>
            </c:numRef>
          </c:val>
          <c:extLst>
            <c:ext xmlns:c16="http://schemas.microsoft.com/office/drawing/2014/chart" uri="{C3380CC4-5D6E-409C-BE32-E72D297353CC}">
              <c16:uniqueId val="{00000009-4CCD-4F21-AFD7-12CF099DD4A5}"/>
            </c:ext>
          </c:extLst>
        </c:ser>
        <c:ser>
          <c:idx val="2"/>
          <c:order val="2"/>
          <c:tx>
            <c:strRef>
              <c:f>Sheet1!$A$4</c:f>
              <c:strCache>
                <c:ptCount val="1"/>
                <c:pt idx="0">
                  <c:v>9/30/2019</c:v>
                </c:pt>
              </c:strCache>
            </c:strRef>
          </c:tx>
          <c:spPr>
            <a:solidFill>
              <a:schemeClr val="accent5"/>
            </a:solidFill>
            <a:ln>
              <a:noFill/>
            </a:ln>
            <a:effectLst/>
          </c:spPr>
          <c:invertIfNegative val="0"/>
          <c:dLbls>
            <c:dLbl>
              <c:idx val="0"/>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CD-4F21-AFD7-12CF099DD4A5}"/>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CD-4F21-AFD7-12CF099DD4A5}"/>
                </c:ext>
              </c:extLst>
            </c:dLbl>
            <c:dLbl>
              <c:idx val="2"/>
              <c:layout>
                <c:manualLayout>
                  <c:x val="4.5871559633027525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35-4FA3-8E25-0580FE9BE18B}"/>
                </c:ext>
              </c:extLst>
            </c:dLbl>
            <c:dLbl>
              <c:idx val="3"/>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CCD-4F21-AFD7-12CF099DD4A5}"/>
                </c:ext>
              </c:extLst>
            </c:dLbl>
            <c:dLbl>
              <c:idx val="4"/>
              <c:layout>
                <c:manualLayout>
                  <c:x val="-1.5290519877675841E-3"/>
                  <c:y val="3.333333333333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CD-4F21-AFD7-12CF099DD4A5}"/>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Sheet1!$B$4:$F$4</c:f>
              <c:numCache>
                <c:formatCode>0.0%</c:formatCode>
                <c:ptCount val="5"/>
                <c:pt idx="0">
                  <c:v>0.65859999999999996</c:v>
                </c:pt>
                <c:pt idx="1">
                  <c:v>5.5199999999999999E-2</c:v>
                </c:pt>
                <c:pt idx="2">
                  <c:v>0.1867</c:v>
                </c:pt>
                <c:pt idx="3">
                  <c:v>7.0900000000000005E-2</c:v>
                </c:pt>
                <c:pt idx="4">
                  <c:v>2.86E-2</c:v>
                </c:pt>
              </c:numCache>
            </c:numRef>
          </c:val>
          <c:extLst>
            <c:ext xmlns:c16="http://schemas.microsoft.com/office/drawing/2014/chart" uri="{C3380CC4-5D6E-409C-BE32-E72D297353CC}">
              <c16:uniqueId val="{0000000E-4CCD-4F21-AFD7-12CF099DD4A5}"/>
            </c:ext>
          </c:extLst>
        </c:ser>
        <c:ser>
          <c:idx val="4"/>
          <c:order val="3"/>
          <c:tx>
            <c:strRef>
              <c:f>Sheet1!$A$5</c:f>
              <c:strCache>
                <c:ptCount val="1"/>
                <c:pt idx="0">
                  <c:v>Barclays Int Agg</c:v>
                </c:pt>
              </c:strCache>
            </c:strRef>
          </c:tx>
          <c:spPr>
            <a:solidFill>
              <a:schemeClr val="accent5">
                <a:tint val="54000"/>
              </a:schemeClr>
            </a:solidFill>
            <a:ln>
              <a:noFill/>
            </a:ln>
            <a:effectLst/>
          </c:spPr>
          <c:invertIfNegative val="0"/>
          <c:dLbls>
            <c:dLbl>
              <c:idx val="0"/>
              <c:layout>
                <c:manualLayout>
                  <c:x val="3.05810397553514E-3"/>
                  <c:y val="2.77777777777778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CCD-4F21-AFD7-12CF099DD4A5}"/>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CCD-4F21-AFD7-12CF099DD4A5}"/>
                </c:ext>
              </c:extLst>
            </c:dLbl>
            <c:dLbl>
              <c:idx val="2"/>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CD-4F21-AFD7-12CF099DD4A5}"/>
                </c:ext>
              </c:extLst>
            </c:dLbl>
            <c:dLbl>
              <c:idx val="3"/>
              <c:layout>
                <c:manualLayout>
                  <c:x val="-1.5290263543540118E-3"/>
                  <c:y val="1.07526881720429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CCD-4F21-AFD7-12CF099DD4A5}"/>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CD-4F21-AFD7-12CF099DD4A5}"/>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Sheet1!$B$5:$F$5</c:f>
              <c:numCache>
                <c:formatCode>0.0%</c:formatCode>
                <c:ptCount val="5"/>
                <c:pt idx="0">
                  <c:v>0.77869999999999995</c:v>
                </c:pt>
                <c:pt idx="1">
                  <c:v>2.63E-2</c:v>
                </c:pt>
                <c:pt idx="2">
                  <c:v>8.3299999999999999E-2</c:v>
                </c:pt>
                <c:pt idx="3">
                  <c:v>9.5899999999999999E-2</c:v>
                </c:pt>
                <c:pt idx="4">
                  <c:v>1.5800000000000002E-2</c:v>
                </c:pt>
              </c:numCache>
            </c:numRef>
          </c:val>
          <c:extLst>
            <c:ext xmlns:c16="http://schemas.microsoft.com/office/drawing/2014/chart" uri="{C3380CC4-5D6E-409C-BE32-E72D297353CC}">
              <c16:uniqueId val="{00000014-4CCD-4F21-AFD7-12CF099DD4A5}"/>
            </c:ext>
          </c:extLst>
        </c:ser>
        <c:dLbls>
          <c:showLegendKey val="0"/>
          <c:showVal val="1"/>
          <c:showCatName val="0"/>
          <c:showSerName val="0"/>
          <c:showPercent val="0"/>
          <c:showBubbleSize val="0"/>
        </c:dLbls>
        <c:gapWidth val="75"/>
        <c:overlap val="-25"/>
        <c:axId val="56893440"/>
        <c:axId val="56894976"/>
      </c:barChart>
      <c:catAx>
        <c:axId val="56893440"/>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4976"/>
        <c:crosses val="autoZero"/>
        <c:auto val="1"/>
        <c:lblAlgn val="ctr"/>
        <c:lblOffset val="100"/>
        <c:tickLblSkip val="1"/>
        <c:tickMarkSkip val="1"/>
        <c:noMultiLvlLbl val="0"/>
      </c:catAx>
      <c:valAx>
        <c:axId val="5689497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3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Long Duration</a:t>
            </a:r>
          </a:p>
        </c:rich>
      </c:tx>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9/30/2018</c:v>
                </c:pt>
              </c:strCache>
            </c:strRef>
          </c:tx>
          <c:spPr>
            <a:solidFill>
              <a:schemeClr val="accent5">
                <a:tint val="77000"/>
              </a:schemeClr>
            </a:solidFill>
            <a:ln>
              <a:noFill/>
            </a:ln>
            <a:effectLst/>
          </c:spPr>
          <c:invertIfNegative val="0"/>
          <c:dLbls>
            <c:dLbl>
              <c:idx val="0"/>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3-4649-902C-FA6B6450BAFA}"/>
                </c:ext>
              </c:extLst>
            </c:dLbl>
            <c:dLbl>
              <c:idx val="1"/>
              <c:layout>
                <c:manualLayout>
                  <c:x val="-1.5151515151515152E-3"/>
                  <c:y val="-7.20445495068686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83-4649-902C-FA6B6450BAFA}"/>
                </c:ext>
              </c:extLst>
            </c:dLbl>
            <c:dLbl>
              <c:idx val="2"/>
              <c:layout>
                <c:manualLayout>
                  <c:x val="-1.1930326890956903E-7"/>
                  <c:y val="-5.952378162552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83-4649-902C-FA6B6450BAF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Sheet1!$B$2:$F$2</c:f>
              <c:numCache>
                <c:formatCode>0.0%</c:formatCode>
                <c:ptCount val="5"/>
                <c:pt idx="0">
                  <c:v>0.63500000000000001</c:v>
                </c:pt>
                <c:pt idx="1">
                  <c:v>4.4600000000000001E-2</c:v>
                </c:pt>
                <c:pt idx="2">
                  <c:v>0.18990000000000001</c:v>
                </c:pt>
                <c:pt idx="3">
                  <c:v>0.1101</c:v>
                </c:pt>
                <c:pt idx="4">
                  <c:v>2.0199999999999999E-2</c:v>
                </c:pt>
              </c:numCache>
            </c:numRef>
          </c:val>
          <c:extLst>
            <c:ext xmlns:c16="http://schemas.microsoft.com/office/drawing/2014/chart" uri="{C3380CC4-5D6E-409C-BE32-E72D297353CC}">
              <c16:uniqueId val="{00000003-2883-4649-902C-FA6B6450BAFA}"/>
            </c:ext>
          </c:extLst>
        </c:ser>
        <c:ser>
          <c:idx val="0"/>
          <c:order val="1"/>
          <c:tx>
            <c:strRef>
              <c:f>Sheet1!$A$3</c:f>
              <c:strCache>
                <c:ptCount val="1"/>
                <c:pt idx="0">
                  <c:v>3/31/2019</c:v>
                </c:pt>
              </c:strCache>
            </c:strRef>
          </c:tx>
          <c:spPr>
            <a:solidFill>
              <a:schemeClr val="accent5">
                <a:shade val="53000"/>
              </a:schemeClr>
            </a:solidFill>
            <a:ln>
              <a:noFill/>
            </a:ln>
            <a:effectLst/>
          </c:spPr>
          <c:invertIfNegative val="0"/>
          <c:dLbls>
            <c:dLbl>
              <c:idx val="0"/>
              <c:layout>
                <c:manualLayout>
                  <c:x val="-1.3888728445112721E-17"/>
                  <c:y val="-1.39404432809432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83-4649-902C-FA6B6450BAFA}"/>
                </c:ext>
              </c:extLst>
            </c:dLbl>
            <c:dLbl>
              <c:idx val="1"/>
              <c:layout>
                <c:manualLayout>
                  <c:x val="-1.5151515151515152E-3"/>
                  <c:y val="-7.20445495068686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83-4649-902C-FA6B6450BAFA}"/>
                </c:ext>
              </c:extLst>
            </c:dLbl>
            <c:dLbl>
              <c:idx val="2"/>
              <c:layout>
                <c:manualLayout>
                  <c:x val="3.03030303030303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83-4649-902C-FA6B6450BAFA}"/>
                </c:ext>
              </c:extLst>
            </c:dLbl>
            <c:dLbl>
              <c:idx val="3"/>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83-4649-902C-FA6B6450BAFA}"/>
                </c:ext>
              </c:extLst>
            </c:dLbl>
            <c:dLbl>
              <c:idx val="4"/>
              <c:layout>
                <c:manualLayout>
                  <c:x val="-1.1110982756090176E-16"/>
                  <c:y val="3.1014036904261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28-4282-8138-2A37F6B6356F}"/>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Sheet1!$B$3:$F$3</c:f>
              <c:numCache>
                <c:formatCode>0.0%</c:formatCode>
                <c:ptCount val="5"/>
                <c:pt idx="0">
                  <c:v>0.62209999999999999</c:v>
                </c:pt>
                <c:pt idx="1">
                  <c:v>5.1499999999999997E-2</c:v>
                </c:pt>
                <c:pt idx="2">
                  <c:v>0.1893</c:v>
                </c:pt>
                <c:pt idx="3">
                  <c:v>0.1065</c:v>
                </c:pt>
                <c:pt idx="4">
                  <c:v>3.0599999999999999E-2</c:v>
                </c:pt>
              </c:numCache>
            </c:numRef>
          </c:val>
          <c:extLst>
            <c:ext xmlns:c16="http://schemas.microsoft.com/office/drawing/2014/chart" uri="{C3380CC4-5D6E-409C-BE32-E72D297353CC}">
              <c16:uniqueId val="{00000008-2883-4649-902C-FA6B6450BAFA}"/>
            </c:ext>
          </c:extLst>
        </c:ser>
        <c:ser>
          <c:idx val="2"/>
          <c:order val="2"/>
          <c:tx>
            <c:strRef>
              <c:f>Sheet1!$A$4</c:f>
              <c:strCache>
                <c:ptCount val="1"/>
                <c:pt idx="0">
                  <c:v>9/30/2019</c:v>
                </c:pt>
              </c:strCache>
            </c:strRef>
          </c:tx>
          <c:spPr>
            <a:solidFill>
              <a:schemeClr val="accent5"/>
            </a:solidFill>
            <a:ln>
              <a:noFill/>
            </a:ln>
            <a:effectLst/>
          </c:spPr>
          <c:invertIfNegative val="0"/>
          <c:dLbls>
            <c:dLbl>
              <c:idx val="0"/>
              <c:layout>
                <c:manualLayout>
                  <c:x val="3.0303030303030312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83-4649-902C-FA6B6450BAFA}"/>
                </c:ext>
              </c:extLst>
            </c:dLbl>
            <c:dLbl>
              <c:idx val="1"/>
              <c:layout>
                <c:manualLayout>
                  <c:x val="-1.5151515151515152E-3"/>
                  <c:y val="-7.20486195904519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83-4649-902C-FA6B6450BAFA}"/>
                </c:ext>
              </c:extLst>
            </c:dLbl>
            <c:dLbl>
              <c:idx val="2"/>
              <c:layout>
                <c:manualLayout>
                  <c:x val="6.0606060606060623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83-4649-902C-FA6B6450BAFA}"/>
                </c:ext>
              </c:extLst>
            </c:dLbl>
            <c:dLbl>
              <c:idx val="3"/>
              <c:layout>
                <c:manualLayout>
                  <c:x val="3.0303030303030312E-3"/>
                  <c:y val="2.3809512650209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83-4649-902C-FA6B6450BAFA}"/>
                </c:ext>
              </c:extLst>
            </c:dLbl>
            <c:dLbl>
              <c:idx val="4"/>
              <c:layout>
                <c:manualLayout>
                  <c:x val="-1.5151515151514041E-3"/>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28-4282-8138-2A37F6B6356F}"/>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Sheet1!$B$4:$F$4</c:f>
              <c:numCache>
                <c:formatCode>0.0%</c:formatCode>
                <c:ptCount val="5"/>
                <c:pt idx="0">
                  <c:v>0.62609999999999999</c:v>
                </c:pt>
                <c:pt idx="1">
                  <c:v>4.9200000000000001E-2</c:v>
                </c:pt>
                <c:pt idx="2">
                  <c:v>0.19120000000000001</c:v>
                </c:pt>
                <c:pt idx="3">
                  <c:v>0.1055</c:v>
                </c:pt>
                <c:pt idx="4">
                  <c:v>2.81E-2</c:v>
                </c:pt>
              </c:numCache>
            </c:numRef>
          </c:val>
          <c:extLst>
            <c:ext xmlns:c16="http://schemas.microsoft.com/office/drawing/2014/chart" uri="{C3380CC4-5D6E-409C-BE32-E72D297353CC}">
              <c16:uniqueId val="{0000000D-2883-4649-902C-FA6B6450BAFA}"/>
            </c:ext>
          </c:extLst>
        </c:ser>
        <c:ser>
          <c:idx val="4"/>
          <c:order val="3"/>
          <c:tx>
            <c:strRef>
              <c:f>Sheet1!$A$5</c:f>
              <c:strCache>
                <c:ptCount val="1"/>
                <c:pt idx="0">
                  <c:v>Barclays Aggregate Index</c:v>
                </c:pt>
              </c:strCache>
            </c:strRef>
          </c:tx>
          <c:spPr>
            <a:solidFill>
              <a:schemeClr val="accent5">
                <a:tint val="54000"/>
              </a:schemeClr>
            </a:solidFill>
            <a:ln>
              <a:noFill/>
            </a:ln>
            <a:effectLst/>
          </c:spPr>
          <c:invertIfNegative val="0"/>
          <c:dLbls>
            <c:dLbl>
              <c:idx val="0"/>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83-4649-902C-FA6B6450BAFA}"/>
                </c:ext>
              </c:extLst>
            </c:dLbl>
            <c:dLbl>
              <c:idx val="1"/>
              <c:layout>
                <c:manualLayout>
                  <c:x val="0"/>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883-4649-902C-FA6B6450BAFA}"/>
                </c:ext>
              </c:extLst>
            </c:dLbl>
            <c:dLbl>
              <c:idx val="2"/>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83-4649-902C-FA6B6450BAFA}"/>
                </c:ext>
              </c:extLst>
            </c:dLbl>
            <c:dLbl>
              <c:idx val="3"/>
              <c:layout>
                <c:manualLayout>
                  <c:x val="6.0606060606060623E-3"/>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883-4649-902C-FA6B6450BAFA}"/>
                </c:ext>
              </c:extLst>
            </c:dLbl>
            <c:dLbl>
              <c:idx val="4"/>
              <c:layout>
                <c:manualLayout>
                  <c:x val="1.1110982756090514E-16"/>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83-4649-902C-FA6B6450BAF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Sheet1!$B$5:$F$5</c:f>
              <c:numCache>
                <c:formatCode>0.0%</c:formatCode>
                <c:ptCount val="5"/>
                <c:pt idx="0">
                  <c:v>0.72089999999999999</c:v>
                </c:pt>
                <c:pt idx="1">
                  <c:v>3.2500000000000001E-2</c:v>
                </c:pt>
                <c:pt idx="2">
                  <c:v>0.10390000000000001</c:v>
                </c:pt>
                <c:pt idx="3">
                  <c:v>0.12529999999999999</c:v>
                </c:pt>
                <c:pt idx="4">
                  <c:v>1.7399999999999999E-2</c:v>
                </c:pt>
              </c:numCache>
            </c:numRef>
          </c:val>
          <c:extLst>
            <c:ext xmlns:c16="http://schemas.microsoft.com/office/drawing/2014/chart" uri="{C3380CC4-5D6E-409C-BE32-E72D297353CC}">
              <c16:uniqueId val="{00000013-2883-4649-902C-FA6B6450BAFA}"/>
            </c:ext>
          </c:extLst>
        </c:ser>
        <c:dLbls>
          <c:showLegendKey val="0"/>
          <c:showVal val="1"/>
          <c:showCatName val="0"/>
          <c:showSerName val="0"/>
          <c:showPercent val="0"/>
          <c:showBubbleSize val="0"/>
        </c:dLbls>
        <c:gapWidth val="75"/>
        <c:overlap val="-25"/>
        <c:axId val="57059968"/>
        <c:axId val="47915392"/>
      </c:barChart>
      <c:catAx>
        <c:axId val="57059968"/>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15392"/>
        <c:crosses val="autoZero"/>
        <c:auto val="1"/>
        <c:lblAlgn val="ctr"/>
        <c:lblOffset val="100"/>
        <c:tickLblSkip val="1"/>
        <c:tickMarkSkip val="1"/>
        <c:noMultiLvlLbl val="0"/>
      </c:catAx>
      <c:valAx>
        <c:axId val="47915392"/>
        <c:scaling>
          <c:orientation val="minMax"/>
        </c:scaling>
        <c:delete val="0"/>
        <c:axPos val="l"/>
        <c:majorGridlines>
          <c:spPr>
            <a:ln w="3159"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059968"/>
        <c:crosses val="autoZero"/>
        <c:crossBetween val="between"/>
      </c:valAx>
      <c:spPr>
        <a:noFill/>
        <a:ln w="12638">
          <a:noFill/>
          <a:prstDash val="solid"/>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ayout>
        <c:manualLayout>
          <c:xMode val="edge"/>
          <c:yMode val="edge"/>
          <c:x val="0.20722739203054191"/>
          <c:y val="0.8627189432325969"/>
          <c:w val="0.58403006442376526"/>
          <c:h val="0.10156678779209422"/>
        </c:manualLayout>
      </c:layout>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7113910761154855"/>
          <c:w val="0.92948650340725447"/>
          <c:h val="0.5505279965004376"/>
        </c:manualLayout>
      </c:layout>
      <c:barChart>
        <c:barDir val="col"/>
        <c:grouping val="clustered"/>
        <c:varyColors val="0"/>
        <c:ser>
          <c:idx val="3"/>
          <c:order val="0"/>
          <c:tx>
            <c:strRef>
              <c:f>Sheet1!$A$2</c:f>
              <c:strCache>
                <c:ptCount val="1"/>
                <c:pt idx="0">
                  <c:v>9/30/2018</c:v>
                </c:pt>
              </c:strCache>
            </c:strRef>
          </c:tx>
          <c:spPr>
            <a:solidFill>
              <a:schemeClr val="accent5">
                <a:tint val="58000"/>
              </a:schemeClr>
            </a:solidFill>
            <a:ln>
              <a:noFill/>
            </a:ln>
            <a:effectLst/>
          </c:spPr>
          <c:invertIfNegative val="0"/>
          <c:dLbls>
            <c:dLbl>
              <c:idx val="0"/>
              <c:layout>
                <c:manualLayout>
                  <c:x val="-2.9705864158469045E-3"/>
                  <c:y val="2.61411217134743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2-42E4-83ED-5E0AC88C543B}"/>
                </c:ext>
              </c:extLst>
            </c:dLbl>
            <c:dLbl>
              <c:idx val="1"/>
              <c:layout>
                <c:manualLayout>
                  <c:x val="-1.3540225957983187E-3"/>
                  <c:y val="1.07837272958182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2-42E4-83ED-5E0AC88C543B}"/>
                </c:ext>
              </c:extLst>
            </c:dLbl>
            <c:dLbl>
              <c:idx val="3"/>
              <c:layout>
                <c:manualLayout>
                  <c:x val="-1.3541361025965776E-3"/>
                  <c:y val="3.692443733808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2-42E4-83ED-5E0AC88C543B}"/>
                </c:ext>
              </c:extLst>
            </c:dLbl>
            <c:dLbl>
              <c:idx val="4"/>
              <c:layout>
                <c:manualLayout>
                  <c:x val="-3.0581039755352801E-3"/>
                  <c:y val="2.2222222222222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A2-42E4-83ED-5E0AC88C543B}"/>
                </c:ext>
              </c:extLst>
            </c:dLbl>
            <c:dLbl>
              <c:idx val="5"/>
              <c:layout>
                <c:manualLayout>
                  <c:x val="0"/>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A2-42E4-83ED-5E0AC88C543B}"/>
                </c:ext>
              </c:extLst>
            </c:dLbl>
            <c:dLbl>
              <c:idx val="6"/>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2-42E4-83ED-5E0AC88C543B}"/>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Sheet1!$B$2:$H$2</c:f>
              <c:numCache>
                <c:formatCode>0%</c:formatCode>
                <c:ptCount val="7"/>
                <c:pt idx="0">
                  <c:v>0.2586</c:v>
                </c:pt>
                <c:pt idx="1">
                  <c:v>5.1999999999999998E-2</c:v>
                </c:pt>
                <c:pt idx="2">
                  <c:v>0</c:v>
                </c:pt>
                <c:pt idx="3">
                  <c:v>0.4294</c:v>
                </c:pt>
                <c:pt idx="4">
                  <c:v>0.15240000000000001</c:v>
                </c:pt>
                <c:pt idx="5">
                  <c:v>9.98E-2</c:v>
                </c:pt>
                <c:pt idx="6">
                  <c:v>7.9000000000000008E-3</c:v>
                </c:pt>
              </c:numCache>
            </c:numRef>
          </c:val>
          <c:extLst>
            <c:ext xmlns:c16="http://schemas.microsoft.com/office/drawing/2014/chart" uri="{C3380CC4-5D6E-409C-BE32-E72D297353CC}">
              <c16:uniqueId val="{00000006-99A2-42E4-83ED-5E0AC88C543B}"/>
            </c:ext>
          </c:extLst>
        </c:ser>
        <c:ser>
          <c:idx val="0"/>
          <c:order val="1"/>
          <c:tx>
            <c:strRef>
              <c:f>Sheet1!$A$3</c:f>
              <c:strCache>
                <c:ptCount val="1"/>
                <c:pt idx="0">
                  <c:v>3/31/2019</c:v>
                </c:pt>
              </c:strCache>
            </c:strRef>
          </c:tx>
          <c:spPr>
            <a:solidFill>
              <a:schemeClr val="accent5">
                <a:shade val="58000"/>
              </a:schemeClr>
            </a:solidFill>
            <a:ln>
              <a:noFill/>
            </a:ln>
            <a:effectLst/>
          </c:spPr>
          <c:invertIfNegative val="0"/>
          <c:dLbls>
            <c:dLbl>
              <c:idx val="0"/>
              <c:layout>
                <c:manualLayout>
                  <c:x val="3.0581001572636559E-3"/>
                  <c:y val="2.15674545916365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2-42E4-83ED-5E0AC88C543B}"/>
                </c:ext>
              </c:extLst>
            </c:dLbl>
            <c:dLbl>
              <c:idx val="1"/>
              <c:layout>
                <c:manualLayout>
                  <c:x val="1.3457217166610374E-3"/>
                  <c:y val="2.15674545916365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2-42E4-83ED-5E0AC88C543B}"/>
                </c:ext>
              </c:extLst>
            </c:dLbl>
            <c:dLbl>
              <c:idx val="3"/>
              <c:layout>
                <c:manualLayout>
                  <c:x val="-1.5290500786318344E-3"/>
                  <c:y val="3.1368934384961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A2-42E4-83ED-5E0AC88C543B}"/>
                </c:ext>
              </c:extLst>
            </c:dLbl>
            <c:dLbl>
              <c:idx val="4"/>
              <c:layout>
                <c:manualLayout>
                  <c:x val="0"/>
                  <c:y val="-1.99310615394938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A2-42E4-83ED-5E0AC88C543B}"/>
                </c:ext>
              </c:extLst>
            </c:dLbl>
            <c:dLbl>
              <c:idx val="5"/>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A2-42E4-83ED-5E0AC88C543B}"/>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Sheet1!$B$3:$H$3</c:f>
              <c:numCache>
                <c:formatCode>0%</c:formatCode>
                <c:ptCount val="7"/>
                <c:pt idx="0">
                  <c:v>0.24349999999999999</c:v>
                </c:pt>
                <c:pt idx="1">
                  <c:v>5.11E-2</c:v>
                </c:pt>
                <c:pt idx="2">
                  <c:v>0</c:v>
                </c:pt>
                <c:pt idx="3">
                  <c:v>0.43969999999999998</c:v>
                </c:pt>
                <c:pt idx="4">
                  <c:v>0.1628</c:v>
                </c:pt>
                <c:pt idx="5">
                  <c:v>9.5000000000000001E-2</c:v>
                </c:pt>
                <c:pt idx="6">
                  <c:v>7.7000000000000002E-3</c:v>
                </c:pt>
              </c:numCache>
            </c:numRef>
          </c:val>
          <c:extLst>
            <c:ext xmlns:c16="http://schemas.microsoft.com/office/drawing/2014/chart" uri="{C3380CC4-5D6E-409C-BE32-E72D297353CC}">
              <c16:uniqueId val="{0000000C-99A2-42E4-83ED-5E0AC88C543B}"/>
            </c:ext>
          </c:extLst>
        </c:ser>
        <c:ser>
          <c:idx val="1"/>
          <c:order val="2"/>
          <c:tx>
            <c:strRef>
              <c:f>Sheet1!$A$4</c:f>
              <c:strCache>
                <c:ptCount val="1"/>
                <c:pt idx="0">
                  <c:v>9/30/2019</c:v>
                </c:pt>
              </c:strCache>
            </c:strRef>
          </c:tx>
          <c:spPr>
            <a:solidFill>
              <a:schemeClr val="accent5">
                <a:shade val="86000"/>
              </a:schemeClr>
            </a:solidFill>
            <a:ln>
              <a:noFill/>
            </a:ln>
            <a:effectLst/>
          </c:spPr>
          <c:invertIfNegative val="0"/>
          <c:dLbls>
            <c:dLbl>
              <c:idx val="0"/>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9A2-42E4-83ED-5E0AC88C543B}"/>
                </c:ext>
              </c:extLst>
            </c:dLbl>
            <c:dLbl>
              <c:idx val="1"/>
              <c:layout>
                <c:manualLayout>
                  <c:x val="2.7067044135708693E-4"/>
                  <c:y val="3.20239032770262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9A2-42E4-83ED-5E0AC88C543B}"/>
                </c:ext>
              </c:extLst>
            </c:dLbl>
            <c:dLbl>
              <c:idx val="3"/>
              <c:layout>
                <c:manualLayout>
                  <c:x val="0"/>
                  <c:y val="3.2351181887454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9A2-42E4-83ED-5E0AC88C543B}"/>
                </c:ext>
              </c:extLst>
            </c:dLbl>
            <c:dLbl>
              <c:idx val="4"/>
              <c:layout>
                <c:manualLayout>
                  <c:x val="-2.970586415846911E-3"/>
                  <c:y val="-4.2463885114092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9A2-42E4-83ED-5E0AC88C543B}"/>
                </c:ext>
              </c:extLst>
            </c:dLbl>
            <c:dLbl>
              <c:idx val="5"/>
              <c:layout>
                <c:manualLayout>
                  <c:x val="3.057863179946659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9A2-42E4-83ED-5E0AC88C543B}"/>
                </c:ext>
              </c:extLst>
            </c:dLbl>
            <c:dLbl>
              <c:idx val="6"/>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9A2-42E4-83ED-5E0AC88C543B}"/>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Sheet1!$B$4:$H$4</c:f>
              <c:numCache>
                <c:formatCode>0%</c:formatCode>
                <c:ptCount val="7"/>
                <c:pt idx="0">
                  <c:v>0.20610000000000001</c:v>
                </c:pt>
                <c:pt idx="1">
                  <c:v>4.5699999999999998E-2</c:v>
                </c:pt>
                <c:pt idx="2">
                  <c:v>0</c:v>
                </c:pt>
                <c:pt idx="3">
                  <c:v>0.32250000000000001</c:v>
                </c:pt>
                <c:pt idx="4">
                  <c:v>0.32179999999999997</c:v>
                </c:pt>
                <c:pt idx="5">
                  <c:v>8.9499999999999996E-2</c:v>
                </c:pt>
                <c:pt idx="6">
                  <c:v>1.44E-2</c:v>
                </c:pt>
              </c:numCache>
            </c:numRef>
          </c:val>
          <c:extLst>
            <c:ext xmlns:c16="http://schemas.microsoft.com/office/drawing/2014/chart" uri="{C3380CC4-5D6E-409C-BE32-E72D297353CC}">
              <c16:uniqueId val="{00000013-99A2-42E4-83ED-5E0AC88C543B}"/>
            </c:ext>
          </c:extLst>
        </c:ser>
        <c:ser>
          <c:idx val="2"/>
          <c:order val="3"/>
          <c:tx>
            <c:strRef>
              <c:f>Sheet1!$A$5</c:f>
              <c:strCache>
                <c:ptCount val="1"/>
                <c:pt idx="0">
                  <c:v>Barclays Int Agg</c:v>
                </c:pt>
              </c:strCache>
            </c:strRef>
          </c:tx>
          <c:spPr>
            <a:solidFill>
              <a:schemeClr val="accent5">
                <a:tint val="86000"/>
              </a:schemeClr>
            </a:solidFill>
            <a:ln>
              <a:noFill/>
            </a:ln>
            <a:effectLst/>
          </c:spPr>
          <c:invertIfNegative val="0"/>
          <c:dLbls>
            <c:dLbl>
              <c:idx val="0"/>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9A2-42E4-83ED-5E0AC88C543B}"/>
                </c:ext>
              </c:extLst>
            </c:dLbl>
            <c:dLbl>
              <c:idx val="1"/>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9A2-42E4-83ED-5E0AC88C543B}"/>
                </c:ext>
              </c:extLst>
            </c:dLbl>
            <c:dLbl>
              <c:idx val="2"/>
              <c:layout>
                <c:manualLayout>
                  <c:x val="-3.058344771123805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9A2-42E4-83ED-5E0AC88C543B}"/>
                </c:ext>
              </c:extLst>
            </c:dLbl>
            <c:dLbl>
              <c:idx val="3"/>
              <c:layout>
                <c:manualLayout>
                  <c:x val="1.5290519877675841E-3"/>
                  <c:y val="2.2222222222222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9A2-42E4-83ED-5E0AC88C543B}"/>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Sheet1!$B$5:$H$5</c:f>
              <c:numCache>
                <c:formatCode>0%</c:formatCode>
                <c:ptCount val="7"/>
                <c:pt idx="0">
                  <c:v>0.3916</c:v>
                </c:pt>
                <c:pt idx="1">
                  <c:v>2.5700000000000001E-2</c:v>
                </c:pt>
                <c:pt idx="2">
                  <c:v>2.1999999999999999E-2</c:v>
                </c:pt>
                <c:pt idx="3">
                  <c:v>0.20330000000000001</c:v>
                </c:pt>
                <c:pt idx="4">
                  <c:v>0.32729999999999998</c:v>
                </c:pt>
                <c:pt idx="5">
                  <c:v>3.0099999999999998E-2</c:v>
                </c:pt>
                <c:pt idx="6">
                  <c:v>0</c:v>
                </c:pt>
              </c:numCache>
            </c:numRef>
          </c:val>
          <c:extLst>
            <c:ext xmlns:c16="http://schemas.microsoft.com/office/drawing/2014/chart" uri="{C3380CC4-5D6E-409C-BE32-E72D297353CC}">
              <c16:uniqueId val="{00000018-99A2-42E4-83ED-5E0AC88C543B}"/>
            </c:ext>
          </c:extLst>
        </c:ser>
        <c:dLbls>
          <c:showLegendKey val="0"/>
          <c:showVal val="1"/>
          <c:showCatName val="0"/>
          <c:showSerName val="0"/>
          <c:showPercent val="0"/>
          <c:showBubbleSize val="0"/>
        </c:dLbls>
        <c:gapWidth val="75"/>
        <c:overlap val="-25"/>
        <c:axId val="47962752"/>
        <c:axId val="57246080"/>
      </c:barChart>
      <c:catAx>
        <c:axId val="4796275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246080"/>
        <c:crosses val="autoZero"/>
        <c:auto val="1"/>
        <c:lblAlgn val="ctr"/>
        <c:lblOffset val="100"/>
        <c:tickLblSkip val="1"/>
        <c:tickMarkSkip val="1"/>
        <c:noMultiLvlLbl val="0"/>
      </c:catAx>
      <c:valAx>
        <c:axId val="57246080"/>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62752"/>
        <c:crosses val="autoZero"/>
        <c:crossBetween val="between"/>
      </c:valAx>
      <c:spPr>
        <a:noFill/>
        <a:ln w="317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9891679837410406"/>
          <c:w val="0.92948650340725147"/>
          <c:h val="0.55052819311977563"/>
        </c:manualLayout>
      </c:layout>
      <c:barChart>
        <c:barDir val="col"/>
        <c:grouping val="clustered"/>
        <c:varyColors val="0"/>
        <c:ser>
          <c:idx val="3"/>
          <c:order val="0"/>
          <c:tx>
            <c:strRef>
              <c:f>Sheet1!$A$2</c:f>
              <c:strCache>
                <c:ptCount val="1"/>
                <c:pt idx="0">
                  <c:v>9/30/2018</c:v>
                </c:pt>
              </c:strCache>
            </c:strRef>
          </c:tx>
          <c:spPr>
            <a:solidFill>
              <a:schemeClr val="accent5">
                <a:tint val="58000"/>
              </a:schemeClr>
            </a:solidFill>
            <a:ln>
              <a:noFill/>
            </a:ln>
            <a:effectLst/>
          </c:spPr>
          <c:invertIfNegative val="0"/>
          <c:dLbls>
            <c:dLbl>
              <c:idx val="1"/>
              <c:layout>
                <c:manualLayout>
                  <c:x val="-4.9350331307163288E-17"/>
                  <c:y val="5.16900615071021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59-4B2E-9E73-E3E708B2184B}"/>
                </c:ext>
              </c:extLst>
            </c:dLbl>
            <c:dLbl>
              <c:idx val="3"/>
              <c:layout>
                <c:manualLayout>
                  <c:x val="-3.058130875411159E-3"/>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45-4C0F-A969-63A5FDCD438A}"/>
                </c:ext>
              </c:extLst>
            </c:dLbl>
            <c:dLbl>
              <c:idx val="4"/>
              <c:layout>
                <c:manualLayout>
                  <c:x val="6.8806737460568599E-3"/>
                  <c:y val="-1.111088752804570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5191191697368097E-2"/>
                      <c:h val="4.5527976584437184E-2"/>
                    </c:manualLayout>
                  </c15:layout>
                </c:ext>
                <c:ext xmlns:c16="http://schemas.microsoft.com/office/drawing/2014/chart" uri="{C3380CC4-5D6E-409C-BE32-E72D297353CC}">
                  <c16:uniqueId val="{00000001-2545-4C0F-A969-63A5FDCD438A}"/>
                </c:ext>
              </c:extLst>
            </c:dLbl>
            <c:dLbl>
              <c:idx val="5"/>
              <c:layout>
                <c:manualLayout>
                  <c:x val="-1.5290519877675841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45-4C0F-A969-63A5FDCD438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Sheet1!$B$2:$H$2</c:f>
              <c:numCache>
                <c:formatCode>0%</c:formatCode>
                <c:ptCount val="7"/>
                <c:pt idx="0">
                  <c:v>0.1862</c:v>
                </c:pt>
                <c:pt idx="1">
                  <c:v>1.77E-2</c:v>
                </c:pt>
                <c:pt idx="2">
                  <c:v>8.0000000000000002E-3</c:v>
                </c:pt>
                <c:pt idx="3">
                  <c:v>0.34389999999999998</c:v>
                </c:pt>
                <c:pt idx="4">
                  <c:v>0.28710000000000002</c:v>
                </c:pt>
                <c:pt idx="5">
                  <c:v>0.14349999999999999</c:v>
                </c:pt>
                <c:pt idx="6">
                  <c:v>1.34E-2</c:v>
                </c:pt>
              </c:numCache>
            </c:numRef>
          </c:val>
          <c:extLst>
            <c:ext xmlns:c16="http://schemas.microsoft.com/office/drawing/2014/chart" uri="{C3380CC4-5D6E-409C-BE32-E72D297353CC}">
              <c16:uniqueId val="{00000003-2545-4C0F-A969-63A5FDCD438A}"/>
            </c:ext>
          </c:extLst>
        </c:ser>
        <c:ser>
          <c:idx val="0"/>
          <c:order val="1"/>
          <c:tx>
            <c:strRef>
              <c:f>Sheet1!$A$3</c:f>
              <c:strCache>
                <c:ptCount val="1"/>
                <c:pt idx="0">
                  <c:v>3/31/2019</c:v>
                </c:pt>
              </c:strCache>
            </c:strRef>
          </c:tx>
          <c:spPr>
            <a:solidFill>
              <a:schemeClr val="accent5">
                <a:shade val="58000"/>
              </a:schemeClr>
            </a:solidFill>
            <a:ln>
              <a:noFill/>
            </a:ln>
            <a:effectLst/>
          </c:spPr>
          <c:invertIfNegative val="0"/>
          <c:dLbls>
            <c:dLbl>
              <c:idx val="1"/>
              <c:layout>
                <c:manualLayout>
                  <c:x val="0"/>
                  <c:y val="-9.4764018040999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59-4B2E-9E73-E3E708B2184B}"/>
                </c:ext>
              </c:extLst>
            </c:dLbl>
            <c:dLbl>
              <c:idx val="3"/>
              <c:layout>
                <c:manualLayout>
                  <c:x val="-1.3459336747200484E-3"/>
                  <c:y val="-1.5507018452130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AC-4446-9619-054510D9EEA0}"/>
                </c:ext>
              </c:extLst>
            </c:dLbl>
            <c:dLbl>
              <c:idx val="4"/>
              <c:layout>
                <c:manualLayout>
                  <c:x val="3.0581039755351682E-3"/>
                  <c:y val="-1.11111062506096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45-4C0F-A969-63A5FDCD438A}"/>
                </c:ext>
              </c:extLst>
            </c:dLbl>
            <c:dLbl>
              <c:idx val="5"/>
              <c:layout>
                <c:manualLayout>
                  <c:x val="0"/>
                  <c:y val="1.66666593759145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45-4C0F-A969-63A5FDCD438A}"/>
                </c:ext>
              </c:extLst>
            </c:dLbl>
            <c:dLbl>
              <c:idx val="6"/>
              <c:layout>
                <c:manualLayout>
                  <c:x val="1.5290519877675841E-3"/>
                  <c:y val="2.22222125012195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45-4C0F-A969-63A5FDCD438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Sheet1!$B$3:$H$3</c:f>
              <c:numCache>
                <c:formatCode>0%</c:formatCode>
                <c:ptCount val="7"/>
                <c:pt idx="0">
                  <c:v>0.17150000000000001</c:v>
                </c:pt>
                <c:pt idx="1">
                  <c:v>1.38E-2</c:v>
                </c:pt>
                <c:pt idx="2">
                  <c:v>7.7999999999999996E-3</c:v>
                </c:pt>
                <c:pt idx="3">
                  <c:v>0.34739999999999999</c:v>
                </c:pt>
                <c:pt idx="4">
                  <c:v>0.29320000000000002</c:v>
                </c:pt>
                <c:pt idx="5">
                  <c:v>0.13439999999999999</c:v>
                </c:pt>
                <c:pt idx="6">
                  <c:v>3.1899999999999998E-2</c:v>
                </c:pt>
              </c:numCache>
            </c:numRef>
          </c:val>
          <c:extLst>
            <c:ext xmlns:c16="http://schemas.microsoft.com/office/drawing/2014/chart" uri="{C3380CC4-5D6E-409C-BE32-E72D297353CC}">
              <c16:uniqueId val="{00000007-2545-4C0F-A969-63A5FDCD438A}"/>
            </c:ext>
          </c:extLst>
        </c:ser>
        <c:ser>
          <c:idx val="1"/>
          <c:order val="2"/>
          <c:tx>
            <c:strRef>
              <c:f>Sheet1!$A$4</c:f>
              <c:strCache>
                <c:ptCount val="1"/>
                <c:pt idx="0">
                  <c:v>9/30/2019</c:v>
                </c:pt>
              </c:strCache>
            </c:strRef>
          </c:tx>
          <c:spPr>
            <a:solidFill>
              <a:schemeClr val="accent5">
                <a:shade val="86000"/>
              </a:schemeClr>
            </a:solidFill>
            <a:ln>
              <a:noFill/>
            </a:ln>
            <a:effectLst/>
          </c:spPr>
          <c:invertIfNegative val="0"/>
          <c:dLbls>
            <c:dLbl>
              <c:idx val="0"/>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45-4C0F-A969-63A5FDCD438A}"/>
                </c:ext>
              </c:extLst>
            </c:dLbl>
            <c:dLbl>
              <c:idx val="1"/>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59-4B2E-9E73-E3E708B2184B}"/>
                </c:ext>
              </c:extLst>
            </c:dLbl>
            <c:dLbl>
              <c:idx val="3"/>
              <c:layout>
                <c:manualLayout>
                  <c:x val="-1.5290654377056782E-3"/>
                  <c:y val="-2.5072121881094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45-4C0F-A969-63A5FDCD438A}"/>
                </c:ext>
              </c:extLst>
            </c:dLbl>
            <c:dLbl>
              <c:idx val="4"/>
              <c:layout>
                <c:manualLayout>
                  <c:x val="1.5290654377054808E-3"/>
                  <c:y val="4.7823482103028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45-4C0F-A969-63A5FDCD438A}"/>
                </c:ext>
              </c:extLst>
            </c:dLbl>
            <c:dLbl>
              <c:idx val="5"/>
              <c:layout>
                <c:manualLayout>
                  <c:x val="6.1162079510702324E-3"/>
                  <c:y val="2.77777656265248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45-4C0F-A969-63A5FDCD438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Sheet1!$B$4:$H$4</c:f>
              <c:numCache>
                <c:formatCode>0%</c:formatCode>
                <c:ptCount val="7"/>
                <c:pt idx="0">
                  <c:v>-9.1200000000000003E-2</c:v>
                </c:pt>
                <c:pt idx="1">
                  <c:v>1.24E-2</c:v>
                </c:pt>
                <c:pt idx="2">
                  <c:v>7.3000000000000001E-3</c:v>
                </c:pt>
                <c:pt idx="3">
                  <c:v>0.34560000000000002</c:v>
                </c:pt>
                <c:pt idx="4">
                  <c:v>0.30549999999999999</c:v>
                </c:pt>
                <c:pt idx="5">
                  <c:v>0.12570000000000001</c:v>
                </c:pt>
                <c:pt idx="6">
                  <c:v>0.29470000000000002</c:v>
                </c:pt>
              </c:numCache>
            </c:numRef>
          </c:val>
          <c:extLst>
            <c:ext xmlns:c16="http://schemas.microsoft.com/office/drawing/2014/chart" uri="{C3380CC4-5D6E-409C-BE32-E72D297353CC}">
              <c16:uniqueId val="{0000000C-2545-4C0F-A969-63A5FDCD438A}"/>
            </c:ext>
          </c:extLst>
        </c:ser>
        <c:ser>
          <c:idx val="2"/>
          <c:order val="3"/>
          <c:tx>
            <c:strRef>
              <c:f>Sheet1!$A$5</c:f>
              <c:strCache>
                <c:ptCount val="1"/>
                <c:pt idx="0">
                  <c:v>Barclays Aggregate Index</c:v>
                </c:pt>
              </c:strCache>
            </c:strRef>
          </c:tx>
          <c:spPr>
            <a:solidFill>
              <a:schemeClr val="accent5">
                <a:tint val="86000"/>
              </a:schemeClr>
            </a:solidFill>
            <a:ln>
              <a:noFill/>
            </a:ln>
            <a:effectLst/>
          </c:spPr>
          <c:invertIfNegative val="0"/>
          <c:dLbls>
            <c:dLbl>
              <c:idx val="0"/>
              <c:layout>
                <c:manualLayout>
                  <c:x val="-1.5290519877675841E-3"/>
                  <c:y val="2.7777765626524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545-4C0F-A969-63A5FDCD438A}"/>
                </c:ext>
              </c:extLst>
            </c:dLbl>
            <c:dLbl>
              <c:idx val="1"/>
              <c:layout>
                <c:manualLayout>
                  <c:x val="0"/>
                  <c:y val="1.70532432054024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545-4C0F-A969-63A5FDCD438A}"/>
                </c:ext>
              </c:extLst>
            </c:dLbl>
            <c:dLbl>
              <c:idx val="2"/>
              <c:layout>
                <c:manualLayout>
                  <c:x val="-3.0581039755351682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545-4C0F-A969-63A5FDCD438A}"/>
                </c:ext>
              </c:extLst>
            </c:dLbl>
            <c:dLbl>
              <c:idx val="3"/>
              <c:layout>
                <c:manualLayout>
                  <c:x val="4.5871559633027525E-3"/>
                  <c:y val="-2.2222212501219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545-4C0F-A969-63A5FDCD438A}"/>
                </c:ext>
              </c:extLst>
            </c:dLbl>
            <c:dLbl>
              <c:idx val="4"/>
              <c:layout>
                <c:manualLayout>
                  <c:x val="0"/>
                  <c:y val="-5.5555531253048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545-4C0F-A969-63A5FDCD438A}"/>
                </c:ext>
              </c:extLst>
            </c:dLbl>
            <c:dLbl>
              <c:idx val="5"/>
              <c:layout>
                <c:manualLayout>
                  <c:x val="-3.0581039755351682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545-4C0F-A969-63A5FDCD438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Sheet1!$B$5:$H$5</c:f>
              <c:numCache>
                <c:formatCode>0%</c:formatCode>
                <c:ptCount val="7"/>
                <c:pt idx="0">
                  <c:v>0.39760000000000001</c:v>
                </c:pt>
                <c:pt idx="1">
                  <c:v>2.53E-2</c:v>
                </c:pt>
                <c:pt idx="2">
                  <c:v>2.3099999999999999E-2</c:v>
                </c:pt>
                <c:pt idx="3">
                  <c:v>0.26079999999999998</c:v>
                </c:pt>
                <c:pt idx="4">
                  <c:v>0.26850000000000002</c:v>
                </c:pt>
                <c:pt idx="5">
                  <c:v>2.47E-2</c:v>
                </c:pt>
                <c:pt idx="6">
                  <c:v>0</c:v>
                </c:pt>
              </c:numCache>
            </c:numRef>
          </c:val>
          <c:extLst>
            <c:ext xmlns:c16="http://schemas.microsoft.com/office/drawing/2014/chart" uri="{C3380CC4-5D6E-409C-BE32-E72D297353CC}">
              <c16:uniqueId val="{00000013-2545-4C0F-A969-63A5FDCD438A}"/>
            </c:ext>
          </c:extLst>
        </c:ser>
        <c:dLbls>
          <c:showLegendKey val="0"/>
          <c:showVal val="1"/>
          <c:showCatName val="0"/>
          <c:showSerName val="0"/>
          <c:showPercent val="0"/>
          <c:showBubbleSize val="0"/>
        </c:dLbls>
        <c:gapWidth val="75"/>
        <c:overlap val="-25"/>
        <c:axId val="57320192"/>
        <c:axId val="57321728"/>
      </c:barChart>
      <c:catAx>
        <c:axId val="5732019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1728"/>
        <c:crosses val="autoZero"/>
        <c:auto val="1"/>
        <c:lblAlgn val="ctr"/>
        <c:lblOffset val="100"/>
        <c:tickLblSkip val="1"/>
        <c:tickMarkSkip val="1"/>
        <c:noMultiLvlLbl val="0"/>
      </c:catAx>
      <c:valAx>
        <c:axId val="57321728"/>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0192"/>
        <c:crosses val="autoZero"/>
        <c:crossBetween val="between"/>
      </c:valAx>
      <c:spPr>
        <a:noFill/>
        <a:ln w="952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200" b="1" i="0" u="none" strike="noStrike" kern="1200" baseline="0">
                <a:solidFill>
                  <a:schemeClr val="tx1"/>
                </a:solidFill>
                <a:latin typeface="Arial"/>
                <a:ea typeface="Arial"/>
                <a:cs typeface="Arial"/>
              </a:defRPr>
            </a:pPr>
            <a:r>
              <a:rPr lang="en-US" i="1" u="sng" dirty="0"/>
              <a:t>Intermediate Duration</a:t>
            </a:r>
          </a:p>
        </c:rich>
      </c:tx>
      <c:layout>
        <c:manualLayout>
          <c:xMode val="edge"/>
          <c:yMode val="edge"/>
          <c:x val="0.36906945659570334"/>
          <c:y val="1.9354877344774007E-2"/>
        </c:manualLayout>
      </c:layout>
      <c:overlay val="0"/>
      <c:spPr>
        <a:noFill/>
        <a:ln w="25275">
          <a:noFill/>
        </a:ln>
        <a:effectLst/>
      </c:spPr>
      <c:txPr>
        <a:bodyPr rot="0" spcFirstLastPara="1" vertOverflow="ellipsis" vert="horz" wrap="square" anchor="ctr" anchorCtr="1"/>
        <a:lstStyle/>
        <a:p>
          <a:pPr algn="ctr" rtl="0">
            <a:defRPr sz="1200" b="1" i="0" u="none" strike="noStrike" kern="1200" baseline="0">
              <a:solidFill>
                <a:schemeClr val="tx1"/>
              </a:solidFill>
              <a:latin typeface="Arial"/>
              <a:ea typeface="Arial"/>
              <a:cs typeface="Arial"/>
            </a:defRPr>
          </a:pPr>
          <a:endParaRPr lang="en-US"/>
        </a:p>
      </c:txPr>
    </c:title>
    <c:autoTitleDeleted val="0"/>
    <c:plotArea>
      <c:layout>
        <c:manualLayout>
          <c:layoutTarget val="inner"/>
          <c:xMode val="edge"/>
          <c:yMode val="edge"/>
          <c:x val="7.3456790123456933E-2"/>
          <c:y val="0.14823017646734976"/>
          <c:w val="0.90794294652562368"/>
          <c:h val="0.66666666666666663"/>
        </c:manualLayout>
      </c:layout>
      <c:barChart>
        <c:barDir val="col"/>
        <c:grouping val="clustered"/>
        <c:varyColors val="0"/>
        <c:ser>
          <c:idx val="3"/>
          <c:order val="0"/>
          <c:tx>
            <c:strRef>
              <c:f>Sheet1!$A$2</c:f>
              <c:strCache>
                <c:ptCount val="1"/>
                <c:pt idx="0">
                  <c:v>9/30/2018</c:v>
                </c:pt>
              </c:strCache>
            </c:strRef>
          </c:tx>
          <c:spPr>
            <a:solidFill>
              <a:schemeClr val="accent5">
                <a:tint val="77000"/>
              </a:schemeClr>
            </a:solidFill>
            <a:ln>
              <a:noFill/>
            </a:ln>
            <a:effectLst/>
          </c:spPr>
          <c:invertIfNegative val="0"/>
          <c:dLbls>
            <c:dLbl>
              <c:idx val="0"/>
              <c:layout>
                <c:manualLayout>
                  <c:x val="3.0581039755351682E-3"/>
                  <c:y val="1.1904761904761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23-4698-AA1B-2FB2A90DED18}"/>
                </c:ext>
              </c:extLst>
            </c:dLbl>
            <c:dLbl>
              <c:idx val="1"/>
              <c:layout>
                <c:manualLayout>
                  <c:x val="0"/>
                  <c:y val="-5.7471264367816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23-4698-AA1B-2FB2A90DED18}"/>
                </c:ext>
              </c:extLst>
            </c:dLbl>
            <c:dLbl>
              <c:idx val="2"/>
              <c:layout>
                <c:manualLayout>
                  <c:x val="-4.5871559633027525E-3"/>
                  <c:y val="1.8121016122984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23-4698-AA1B-2FB2A90DED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Sheet1!$B$2:$D$2</c:f>
              <c:numCache>
                <c:formatCode>0.0%</c:formatCode>
                <c:ptCount val="3"/>
                <c:pt idx="0">
                  <c:v>0.2102</c:v>
                </c:pt>
                <c:pt idx="1">
                  <c:v>4.0399999999999998E-2</c:v>
                </c:pt>
                <c:pt idx="2">
                  <c:v>0.17879999999999999</c:v>
                </c:pt>
              </c:numCache>
            </c:numRef>
          </c:val>
          <c:extLst>
            <c:ext xmlns:c16="http://schemas.microsoft.com/office/drawing/2014/chart" uri="{C3380CC4-5D6E-409C-BE32-E72D297353CC}">
              <c16:uniqueId val="{00000003-6D23-4698-AA1B-2FB2A90DED18}"/>
            </c:ext>
          </c:extLst>
        </c:ser>
        <c:ser>
          <c:idx val="0"/>
          <c:order val="1"/>
          <c:tx>
            <c:strRef>
              <c:f>Sheet1!$A$3</c:f>
              <c:strCache>
                <c:ptCount val="1"/>
                <c:pt idx="0">
                  <c:v>3/31/2019</c:v>
                </c:pt>
              </c:strCache>
            </c:strRef>
          </c:tx>
          <c:spPr>
            <a:solidFill>
              <a:schemeClr val="accent5">
                <a:shade val="53000"/>
              </a:schemeClr>
            </a:solidFill>
            <a:ln>
              <a:noFill/>
            </a:ln>
            <a:effectLst/>
          </c:spPr>
          <c:invertIfNegative val="0"/>
          <c:dLbls>
            <c:dLbl>
              <c:idx val="0"/>
              <c:layout>
                <c:manualLayout>
                  <c:x val="4.0318813359339258E-3"/>
                  <c:y val="3.1197845958910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23-4698-AA1B-2FB2A90DED18}"/>
                </c:ext>
              </c:extLst>
            </c:dLbl>
            <c:dLbl>
              <c:idx val="1"/>
              <c:layout>
                <c:manualLayout>
                  <c:x val="-1.3533916058658367E-3"/>
                  <c:y val="-1.83093492623766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23-4698-AA1B-2FB2A90DED18}"/>
                </c:ext>
              </c:extLst>
            </c:dLbl>
            <c:dLbl>
              <c:idx val="2"/>
              <c:layout>
                <c:manualLayout>
                  <c:x val="-1.7929824425869571E-3"/>
                  <c:y val="1.2349533894469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23-4698-AA1B-2FB2A90DED18}"/>
                </c:ext>
              </c:extLst>
            </c:dLbl>
            <c:spPr>
              <a:noFill/>
              <a:ln w="25275">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Sheet1!$B$3:$D$3</c:f>
              <c:numCache>
                <c:formatCode>0.0%</c:formatCode>
                <c:ptCount val="3"/>
                <c:pt idx="0">
                  <c:v>0.2165</c:v>
                </c:pt>
                <c:pt idx="1">
                  <c:v>4.3499999999999997E-2</c:v>
                </c:pt>
                <c:pt idx="2">
                  <c:v>0.1797</c:v>
                </c:pt>
              </c:numCache>
            </c:numRef>
          </c:val>
          <c:extLst>
            <c:ext xmlns:c16="http://schemas.microsoft.com/office/drawing/2014/chart" uri="{C3380CC4-5D6E-409C-BE32-E72D297353CC}">
              <c16:uniqueId val="{00000007-6D23-4698-AA1B-2FB2A90DED18}"/>
            </c:ext>
          </c:extLst>
        </c:ser>
        <c:ser>
          <c:idx val="2"/>
          <c:order val="2"/>
          <c:tx>
            <c:strRef>
              <c:f>Sheet1!$A$4</c:f>
              <c:strCache>
                <c:ptCount val="1"/>
                <c:pt idx="0">
                  <c:v>9/30/2019</c:v>
                </c:pt>
              </c:strCache>
            </c:strRef>
          </c:tx>
          <c:spPr>
            <a:solidFill>
              <a:schemeClr val="accent5"/>
            </a:solidFill>
            <a:ln>
              <a:noFill/>
            </a:ln>
            <a:effectLst/>
          </c:spPr>
          <c:invertIfNegative val="0"/>
          <c:dLbls>
            <c:dLbl>
              <c:idx val="0"/>
              <c:layout>
                <c:manualLayout>
                  <c:x val="3.0864246621315336E-3"/>
                  <c:y val="1.5958457778984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23-4698-AA1B-2FB2A90DED18}"/>
                </c:ext>
              </c:extLst>
            </c:dLbl>
            <c:dLbl>
              <c:idx val="1"/>
              <c:layout>
                <c:manualLayout>
                  <c:x val="0"/>
                  <c:y val="6.7734636618698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23-4698-AA1B-2FB2A90DED18}"/>
                </c:ext>
              </c:extLst>
            </c:dLbl>
            <c:dLbl>
              <c:idx val="2"/>
              <c:layout>
                <c:manualLayout>
                  <c:x val="-2.7852463288849222E-3"/>
                  <c:y val="3.5230337587111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23-4698-AA1B-2FB2A90DED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Sheet1!$B$4:$D$4</c:f>
              <c:numCache>
                <c:formatCode>0.0%</c:formatCode>
                <c:ptCount val="3"/>
                <c:pt idx="0">
                  <c:v>0.15959999999999999</c:v>
                </c:pt>
                <c:pt idx="1">
                  <c:v>3.5099999999999999E-2</c:v>
                </c:pt>
                <c:pt idx="2">
                  <c:v>0.1278</c:v>
                </c:pt>
              </c:numCache>
            </c:numRef>
          </c:val>
          <c:extLst>
            <c:ext xmlns:c16="http://schemas.microsoft.com/office/drawing/2014/chart" uri="{C3380CC4-5D6E-409C-BE32-E72D297353CC}">
              <c16:uniqueId val="{0000000B-6D23-4698-AA1B-2FB2A90DED18}"/>
            </c:ext>
          </c:extLst>
        </c:ser>
        <c:ser>
          <c:idx val="4"/>
          <c:order val="3"/>
          <c:tx>
            <c:strRef>
              <c:f>Sheet1!$A$5</c:f>
              <c:strCache>
                <c:ptCount val="1"/>
                <c:pt idx="0">
                  <c:v>Barclays Int Agg</c:v>
                </c:pt>
              </c:strCache>
            </c:strRef>
          </c:tx>
          <c:spPr>
            <a:solidFill>
              <a:schemeClr val="accent5">
                <a:tint val="54000"/>
              </a:schemeClr>
            </a:solidFill>
            <a:ln>
              <a:noFill/>
            </a:ln>
            <a:effectLst/>
          </c:spPr>
          <c:invertIfNegative val="0"/>
          <c:dLbls>
            <c:dLbl>
              <c:idx val="0"/>
              <c:layout>
                <c:manualLayout>
                  <c:x val="3.0864246621314807E-3"/>
                  <c:y val="-5.07285727215132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23-4698-AA1B-2FB2A90DED18}"/>
                </c:ext>
              </c:extLst>
            </c:dLbl>
            <c:dLbl>
              <c:idx val="1"/>
              <c:layout>
                <c:manualLayout>
                  <c:x val="0"/>
                  <c:y val="2.97619047619047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23-4698-AA1B-2FB2A90DED18}"/>
                </c:ext>
              </c:extLst>
            </c:dLbl>
            <c:dLbl>
              <c:idx val="2"/>
              <c:layout>
                <c:manualLayout>
                  <c:x val="4.6296563846950434E-3"/>
                  <c:y val="2.36778215223100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23-4698-AA1B-2FB2A90DED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Sheet1!$B$5:$D$5</c:f>
              <c:numCache>
                <c:formatCode>0.0%</c:formatCode>
                <c:ptCount val="3"/>
                <c:pt idx="0">
                  <c:v>0.1153</c:v>
                </c:pt>
                <c:pt idx="1">
                  <c:v>9.7000000000000003E-3</c:v>
                </c:pt>
                <c:pt idx="2">
                  <c:v>7.8299999999999995E-2</c:v>
                </c:pt>
              </c:numCache>
            </c:numRef>
          </c:val>
          <c:extLst>
            <c:ext xmlns:c16="http://schemas.microsoft.com/office/drawing/2014/chart" uri="{C3380CC4-5D6E-409C-BE32-E72D297353CC}">
              <c16:uniqueId val="{0000000F-6D23-4698-AA1B-2FB2A90DED18}"/>
            </c:ext>
          </c:extLst>
        </c:ser>
        <c:dLbls>
          <c:showLegendKey val="0"/>
          <c:showVal val="0"/>
          <c:showCatName val="0"/>
          <c:showSerName val="0"/>
          <c:showPercent val="0"/>
          <c:showBubbleSize val="0"/>
        </c:dLbls>
        <c:gapWidth val="150"/>
        <c:axId val="57342208"/>
        <c:axId val="177557504"/>
      </c:barChart>
      <c:catAx>
        <c:axId val="57342208"/>
        <c:scaling>
          <c:orientation val="minMax"/>
        </c:scaling>
        <c:delete val="0"/>
        <c:axPos val="b"/>
        <c:numFmt formatCode="General" sourceLinked="1"/>
        <c:majorTickMark val="out"/>
        <c:minorTickMark val="none"/>
        <c:tickLblPos val="nextTo"/>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557504"/>
        <c:crosses val="autoZero"/>
        <c:auto val="1"/>
        <c:lblAlgn val="ctr"/>
        <c:lblOffset val="100"/>
        <c:tickLblSkip val="1"/>
        <c:tickMarkSkip val="1"/>
        <c:noMultiLvlLbl val="0"/>
      </c:catAx>
      <c:valAx>
        <c:axId val="177557504"/>
        <c:scaling>
          <c:orientation val="minMax"/>
        </c:scaling>
        <c:delete val="0"/>
        <c:axPos val="l"/>
        <c:majorGridlines>
          <c:spPr>
            <a:ln w="3159" cap="flat" cmpd="sng" algn="ctr">
              <a:solidFill>
                <a:schemeClr val="tx1"/>
              </a:solidFill>
              <a:prstDash val="solid"/>
              <a:round/>
            </a:ln>
            <a:effectLst/>
          </c:spPr>
        </c:majorGridlines>
        <c:numFmt formatCode="0%" sourceLinked="0"/>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42208"/>
        <c:crosses val="autoZero"/>
        <c:crossBetween val="between"/>
      </c:valAx>
      <c:spPr>
        <a:noFill/>
        <a:ln w="12638">
          <a:noFill/>
          <a:prstDash val="solid"/>
        </a:ln>
        <a:effectLst/>
      </c:spPr>
    </c:plotArea>
    <c:legend>
      <c:legendPos val="b"/>
      <c:layout>
        <c:manualLayout>
          <c:xMode val="edge"/>
          <c:yMode val="edge"/>
          <c:x val="6.746995608599772E-2"/>
          <c:y val="0.93548381452320062"/>
          <c:w val="0.91313988529211632"/>
          <c:h val="5.5070891151720834E-2"/>
        </c:manualLayout>
      </c:layout>
      <c:overlay val="0"/>
      <c:spPr>
        <a:noFill/>
        <a:ln w="3159">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b="1" i="0" u="none" strike="noStrike" baseline="0">
          <a:solidFill>
            <a:schemeClr val="tx1"/>
          </a:solidFill>
          <a:latin typeface="Arial"/>
          <a:ea typeface="Arial"/>
          <a:cs typeface="Aria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marL="0" marR="0" lvl="0" indent="0" algn="ctr" defTabSz="914400" rtl="0" eaLnBrk="1" fontAlgn="base" latinLnBrk="0" hangingPunct="1">
              <a:lnSpc>
                <a:spcPct val="100000"/>
              </a:lnSpc>
              <a:spcBef>
                <a:spcPct val="20000"/>
              </a:spcBef>
              <a:spcAft>
                <a:spcPct val="0"/>
              </a:spcAft>
              <a:buClrTx/>
              <a:buSzTx/>
              <a:buFontTx/>
              <a:buNone/>
              <a:tabLst/>
              <a:defRPr kumimoji="0" lang="en-US" sz="1400" b="1" i="1" u="sng" strike="noStrike" kern="1200" cap="none" normalizeH="0" baseline="0" dirty="0">
                <a:ln>
                  <a:noFill/>
                </a:ln>
                <a:solidFill>
                  <a:schemeClr val="tx1"/>
                </a:solidFill>
                <a:effectLst/>
                <a:latin typeface="Arial" charset="0"/>
                <a:ea typeface="+mn-ea"/>
                <a:cs typeface="+mn-cs"/>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layout>
        <c:manualLayout>
          <c:xMode val="edge"/>
          <c:yMode val="edge"/>
          <c:x val="0.40610649363274492"/>
          <c:y val="3.0670126630210841E-2"/>
        </c:manualLayout>
      </c:layout>
      <c:overlay val="0"/>
      <c:spPr>
        <a:noFill/>
        <a:ln w="25275">
          <a:noFill/>
        </a:ln>
        <a:effectLst/>
      </c:spPr>
      <c:txPr>
        <a:bodyPr rot="0" spcFirstLastPara="1" vertOverflow="ellipsis" vert="horz" wrap="square" anchor="ctr" anchorCtr="1"/>
        <a:lstStyle/>
        <a:p>
          <a:pPr marL="0" marR="0" lvl="0" indent="0" algn="ctr" defTabSz="914400" rtl="0" eaLnBrk="1" fontAlgn="base" latinLnBrk="0" hangingPunct="1">
            <a:lnSpc>
              <a:spcPct val="100000"/>
            </a:lnSpc>
            <a:spcBef>
              <a:spcPct val="20000"/>
            </a:spcBef>
            <a:spcAft>
              <a:spcPct val="0"/>
            </a:spcAft>
            <a:buClrTx/>
            <a:buSzTx/>
            <a:buFontTx/>
            <a:buNone/>
            <a:tabLst/>
            <a:defRPr kumimoji="0" lang="en-US" sz="1400" b="1" i="1" u="sng" strike="noStrike" kern="1200" cap="none" normalizeH="0" baseline="0" dirty="0">
              <a:ln>
                <a:noFill/>
              </a:ln>
              <a:solidFill>
                <a:schemeClr val="tx1"/>
              </a:solidFill>
              <a:effectLst/>
              <a:latin typeface="Arial" charset="0"/>
              <a:ea typeface="+mn-ea"/>
              <a:cs typeface="+mn-cs"/>
            </a:defRPr>
          </a:pPr>
          <a:endParaRPr lang="en-US"/>
        </a:p>
      </c:txPr>
    </c:title>
    <c:autoTitleDeleted val="0"/>
    <c:plotArea>
      <c:layout>
        <c:manualLayout>
          <c:layoutTarget val="inner"/>
          <c:xMode val="edge"/>
          <c:yMode val="edge"/>
          <c:x val="7.3456790123456933E-2"/>
          <c:y val="0.14823017646734976"/>
          <c:w val="0.90794294652562368"/>
          <c:h val="0.66666666666666663"/>
        </c:manualLayout>
      </c:layout>
      <c:barChart>
        <c:barDir val="col"/>
        <c:grouping val="clustered"/>
        <c:varyColors val="0"/>
        <c:ser>
          <c:idx val="3"/>
          <c:order val="0"/>
          <c:tx>
            <c:strRef>
              <c:f>Sheet1!$A$2</c:f>
              <c:strCache>
                <c:ptCount val="1"/>
                <c:pt idx="0">
                  <c:v>9/30/2018</c:v>
                </c:pt>
              </c:strCache>
            </c:strRef>
          </c:tx>
          <c:spPr>
            <a:solidFill>
              <a:schemeClr val="accent5">
                <a:tint val="77000"/>
              </a:schemeClr>
            </a:solidFill>
            <a:ln>
              <a:noFill/>
            </a:ln>
            <a:effectLst/>
          </c:spPr>
          <c:invertIfNegative val="0"/>
          <c:dLbls>
            <c:dLbl>
              <c:idx val="0"/>
              <c:layout>
                <c:manualLayout>
                  <c:x val="0"/>
                  <c:y val="2.9761904761904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10-4794-A60C-6AA9610A9F7D}"/>
                </c:ext>
              </c:extLst>
            </c:dLbl>
            <c:dLbl>
              <c:idx val="1"/>
              <c:layout>
                <c:manualLayout>
                  <c:x val="-1.5290519877675301E-3"/>
                  <c:y val="1.1904761904761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10-4794-A60C-6AA9610A9F7D}"/>
                </c:ext>
              </c:extLst>
            </c:dLbl>
            <c:dLbl>
              <c:idx val="2"/>
              <c:layout>
                <c:manualLayout>
                  <c:x val="0"/>
                  <c:y val="6.4213956014118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10-4794-A60C-6AA9610A9F7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Sheet1!$B$2:$D$2</c:f>
              <c:numCache>
                <c:formatCode>0.0%</c:formatCode>
                <c:ptCount val="3"/>
                <c:pt idx="0">
                  <c:v>0.2122</c:v>
                </c:pt>
                <c:pt idx="1">
                  <c:v>2.35E-2</c:v>
                </c:pt>
                <c:pt idx="2">
                  <c:v>0.1082</c:v>
                </c:pt>
              </c:numCache>
            </c:numRef>
          </c:val>
          <c:extLst>
            <c:ext xmlns:c16="http://schemas.microsoft.com/office/drawing/2014/chart" uri="{C3380CC4-5D6E-409C-BE32-E72D297353CC}">
              <c16:uniqueId val="{00000003-4B10-4794-A60C-6AA9610A9F7D}"/>
            </c:ext>
          </c:extLst>
        </c:ser>
        <c:ser>
          <c:idx val="0"/>
          <c:order val="1"/>
          <c:tx>
            <c:strRef>
              <c:f>Sheet1!$A$3</c:f>
              <c:strCache>
                <c:ptCount val="1"/>
                <c:pt idx="0">
                  <c:v>3/31/2019</c:v>
                </c:pt>
              </c:strCache>
            </c:strRef>
          </c:tx>
          <c:spPr>
            <a:solidFill>
              <a:schemeClr val="accent5">
                <a:shade val="53000"/>
              </a:schemeClr>
            </a:solidFill>
            <a:ln>
              <a:noFill/>
            </a:ln>
            <a:effectLst/>
          </c:spPr>
          <c:invertIfNegative val="0"/>
          <c:dLbls>
            <c:dLbl>
              <c:idx val="0"/>
              <c:layout>
                <c:manualLayout>
                  <c:x val="2.5028293481663758E-3"/>
                  <c:y val="2.0114360704911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10-4794-A60C-6AA9610A9F7D}"/>
                </c:ext>
              </c:extLst>
            </c:dLbl>
            <c:dLbl>
              <c:idx val="1"/>
              <c:layout>
                <c:manualLayout>
                  <c:x val="-1.353512003660102E-3"/>
                  <c:y val="3.50581177352833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10-4794-A60C-6AA9610A9F7D}"/>
                </c:ext>
              </c:extLst>
            </c:dLbl>
            <c:dLbl>
              <c:idx val="2"/>
              <c:layout>
                <c:manualLayout>
                  <c:x val="1.2651400226347854E-3"/>
                  <c:y val="8.245090053397970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10-4794-A60C-6AA9610A9F7D}"/>
                </c:ext>
              </c:extLst>
            </c:dLbl>
            <c:spPr>
              <a:noFill/>
              <a:ln w="25275">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Sheet1!$B$3:$D$3</c:f>
              <c:numCache>
                <c:formatCode>0.0%</c:formatCode>
                <c:ptCount val="3"/>
                <c:pt idx="0">
                  <c:v>0.17119999999999999</c:v>
                </c:pt>
                <c:pt idx="1">
                  <c:v>2.3599999999999999E-2</c:v>
                </c:pt>
                <c:pt idx="2">
                  <c:v>0.15260000000000001</c:v>
                </c:pt>
              </c:numCache>
            </c:numRef>
          </c:val>
          <c:extLst>
            <c:ext xmlns:c16="http://schemas.microsoft.com/office/drawing/2014/chart" uri="{C3380CC4-5D6E-409C-BE32-E72D297353CC}">
              <c16:uniqueId val="{00000007-4B10-4794-A60C-6AA9610A9F7D}"/>
            </c:ext>
          </c:extLst>
        </c:ser>
        <c:ser>
          <c:idx val="2"/>
          <c:order val="2"/>
          <c:tx>
            <c:strRef>
              <c:f>Sheet1!$A$4</c:f>
              <c:strCache>
                <c:ptCount val="1"/>
                <c:pt idx="0">
                  <c:v>9/30/2019</c:v>
                </c:pt>
              </c:strCache>
            </c:strRef>
          </c:tx>
          <c:spPr>
            <a:solidFill>
              <a:schemeClr val="accent5"/>
            </a:solidFill>
            <a:ln>
              <a:noFill/>
            </a:ln>
            <a:effectLst/>
          </c:spPr>
          <c:invertIfNegative val="0"/>
          <c:dLbls>
            <c:dLbl>
              <c:idx val="0"/>
              <c:layout>
                <c:manualLayout>
                  <c:x val="3.086419753086456E-3"/>
                  <c:y val="2.12948923398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10-4794-A60C-6AA9610A9F7D}"/>
                </c:ext>
              </c:extLst>
            </c:dLbl>
            <c:dLbl>
              <c:idx val="1"/>
              <c:layout>
                <c:manualLayout>
                  <c:x val="-1.5290519877675841E-3"/>
                  <c:y val="1.1904761904761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10-4794-A60C-6AA9610A9F7D}"/>
                </c:ext>
              </c:extLst>
            </c:dLbl>
            <c:dLbl>
              <c:idx val="2"/>
              <c:layout>
                <c:manualLayout>
                  <c:x val="4.6012425052371917E-3"/>
                  <c:y val="1.15802335052945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10-4794-A60C-6AA9610A9F7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Sheet1!$B$4:$D$4</c:f>
              <c:numCache>
                <c:formatCode>0.0%</c:formatCode>
                <c:ptCount val="3"/>
                <c:pt idx="0">
                  <c:v>0.17069999999999999</c:v>
                </c:pt>
                <c:pt idx="1">
                  <c:v>2.86E-2</c:v>
                </c:pt>
                <c:pt idx="2">
                  <c:v>0.14630000000000001</c:v>
                </c:pt>
              </c:numCache>
            </c:numRef>
          </c:val>
          <c:extLst>
            <c:ext xmlns:c16="http://schemas.microsoft.com/office/drawing/2014/chart" uri="{C3380CC4-5D6E-409C-BE32-E72D297353CC}">
              <c16:uniqueId val="{0000000B-4B10-4794-A60C-6AA9610A9F7D}"/>
            </c:ext>
          </c:extLst>
        </c:ser>
        <c:ser>
          <c:idx val="4"/>
          <c:order val="3"/>
          <c:tx>
            <c:strRef>
              <c:f>Sheet1!$A$5</c:f>
              <c:strCache>
                <c:ptCount val="1"/>
                <c:pt idx="0">
                  <c:v>Barclays Aggregate Index</c:v>
                </c:pt>
              </c:strCache>
            </c:strRef>
          </c:tx>
          <c:spPr>
            <a:solidFill>
              <a:schemeClr val="accent5">
                <a:tint val="54000"/>
              </a:schemeClr>
            </a:solidFill>
            <a:ln>
              <a:noFill/>
            </a:ln>
            <a:effectLst/>
          </c:spPr>
          <c:invertIfNegative val="0"/>
          <c:dLbls>
            <c:dLbl>
              <c:idx val="0"/>
              <c:layout>
                <c:manualLayout>
                  <c:x val="1.5573454694310163E-3"/>
                  <c:y val="6.21531683539557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10-4794-A60C-6AA9610A9F7D}"/>
                </c:ext>
              </c:extLst>
            </c:dLbl>
            <c:dLbl>
              <c:idx val="1"/>
              <c:layout>
                <c:manualLayout>
                  <c:x val="-1.5290519877675841E-3"/>
                  <c:y val="1.19047619047619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10-4794-A60C-6AA9610A9F7D}"/>
                </c:ext>
              </c:extLst>
            </c:dLbl>
            <c:dLbl>
              <c:idx val="2"/>
              <c:layout>
                <c:manualLayout>
                  <c:x val="-1.4866719641695172E-3"/>
                  <c:y val="2.96302024746910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10-4794-A60C-6AA9610A9F7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Sheet1!$B$5:$D$5</c:f>
              <c:numCache>
                <c:formatCode>0.0%</c:formatCode>
                <c:ptCount val="3"/>
                <c:pt idx="0">
                  <c:v>0.16259999999999999</c:v>
                </c:pt>
                <c:pt idx="1">
                  <c:v>1.8700000000000001E-2</c:v>
                </c:pt>
                <c:pt idx="2">
                  <c:v>7.9500000000000001E-2</c:v>
                </c:pt>
              </c:numCache>
            </c:numRef>
          </c:val>
          <c:extLst>
            <c:ext xmlns:c16="http://schemas.microsoft.com/office/drawing/2014/chart" uri="{C3380CC4-5D6E-409C-BE32-E72D297353CC}">
              <c16:uniqueId val="{0000000F-4B10-4794-A60C-6AA9610A9F7D}"/>
            </c:ext>
          </c:extLst>
        </c:ser>
        <c:dLbls>
          <c:showLegendKey val="0"/>
          <c:showVal val="0"/>
          <c:showCatName val="0"/>
          <c:showSerName val="0"/>
          <c:showPercent val="0"/>
          <c:showBubbleSize val="0"/>
        </c:dLbls>
        <c:gapWidth val="150"/>
        <c:axId val="177688960"/>
        <c:axId val="177690496"/>
      </c:barChart>
      <c:catAx>
        <c:axId val="177688960"/>
        <c:scaling>
          <c:orientation val="minMax"/>
        </c:scaling>
        <c:delete val="0"/>
        <c:axPos val="b"/>
        <c:numFmt formatCode="General" sourceLinked="1"/>
        <c:majorTickMark val="out"/>
        <c:minorTickMark val="none"/>
        <c:tickLblPos val="nextTo"/>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690496"/>
        <c:crosses val="autoZero"/>
        <c:auto val="1"/>
        <c:lblAlgn val="ctr"/>
        <c:lblOffset val="100"/>
        <c:tickLblSkip val="1"/>
        <c:tickMarkSkip val="1"/>
        <c:noMultiLvlLbl val="0"/>
      </c:catAx>
      <c:valAx>
        <c:axId val="177690496"/>
        <c:scaling>
          <c:orientation val="minMax"/>
        </c:scaling>
        <c:delete val="0"/>
        <c:axPos val="l"/>
        <c:majorGridlines>
          <c:spPr>
            <a:ln w="3159" cap="flat" cmpd="sng" algn="ctr">
              <a:solidFill>
                <a:schemeClr val="tx1"/>
              </a:solidFill>
              <a:prstDash val="solid"/>
              <a:round/>
            </a:ln>
            <a:effectLst/>
          </c:spPr>
        </c:majorGridlines>
        <c:numFmt formatCode="0%" sourceLinked="0"/>
        <c:majorTickMark val="out"/>
        <c:minorTickMark val="none"/>
        <c:tickLblPos val="nextTo"/>
        <c:spPr>
          <a:noFill/>
          <a:ln w="3159"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688960"/>
        <c:crosses val="autoZero"/>
        <c:crossBetween val="between"/>
      </c:valAx>
      <c:spPr>
        <a:noFill/>
        <a:ln w="12638">
          <a:noFill/>
          <a:prstDash val="solid"/>
        </a:ln>
        <a:effectLst/>
      </c:spPr>
    </c:plotArea>
    <c:legend>
      <c:legendPos val="b"/>
      <c:layout>
        <c:manualLayout>
          <c:xMode val="edge"/>
          <c:yMode val="edge"/>
          <c:x val="6.746995608599772E-2"/>
          <c:y val="0.93548381452320062"/>
          <c:w val="0.91313988529211632"/>
          <c:h val="6.4516437866145387E-2"/>
        </c:manualLayout>
      </c:layout>
      <c:overlay val="0"/>
      <c:spPr>
        <a:noFill/>
        <a:ln w="3159">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layout>
        <c:manualLayout>
          <c:xMode val="edge"/>
          <c:yMode val="edge"/>
          <c:x val="0.39962732089044944"/>
          <c:y val="4.0415087003014116E-3"/>
        </c:manualLayout>
      </c:layout>
      <c:overlay val="0"/>
      <c:spPr>
        <a:noFill/>
        <a:ln w="25363">
          <a:noFill/>
        </a:ln>
        <a:effectLst/>
      </c:spPr>
      <c:txPr>
        <a:bodyPr rot="0" spcFirstLastPara="1" vertOverflow="ellipsis" vert="horz" wrap="square" anchor="ctr" anchorCtr="1"/>
        <a:lstStyle/>
        <a:p>
          <a:pPr algn="ct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8044212466818151E-2"/>
          <c:y val="0.1176355468370477"/>
          <c:w val="0.92021662052956543"/>
          <c:h val="0.73145311381531852"/>
        </c:manualLayout>
      </c:layout>
      <c:barChart>
        <c:barDir val="col"/>
        <c:grouping val="clustered"/>
        <c:varyColors val="0"/>
        <c:ser>
          <c:idx val="3"/>
          <c:order val="0"/>
          <c:tx>
            <c:strRef>
              <c:f>Sheet1!$A$2</c:f>
              <c:strCache>
                <c:ptCount val="1"/>
                <c:pt idx="0">
                  <c:v>9/30/2018</c:v>
                </c:pt>
              </c:strCache>
            </c:strRef>
          </c:tx>
          <c:spPr>
            <a:solidFill>
              <a:schemeClr val="accent5">
                <a:tint val="77000"/>
              </a:schemeClr>
            </a:solidFill>
            <a:ln>
              <a:noFill/>
            </a:ln>
            <a:effectLst/>
          </c:spPr>
          <c:invertIfNegative val="0"/>
          <c:dLbls>
            <c:dLbl>
              <c:idx val="0"/>
              <c:layout>
                <c:manualLayout>
                  <c:x val="-2.9303975891902452E-3"/>
                  <c:y val="1.5592495382521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8E-42C6-B998-5A10BCF911BE}"/>
                </c:ext>
              </c:extLst>
            </c:dLbl>
            <c:dLbl>
              <c:idx val="1"/>
              <c:layout>
                <c:manualLayout>
                  <c:x val="-6.0060027218820635E-3"/>
                  <c:y val="1.5271702148342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8E-42C6-B998-5A10BCF911BE}"/>
                </c:ext>
              </c:extLst>
            </c:dLbl>
            <c:dLbl>
              <c:idx val="2"/>
              <c:layout>
                <c:manualLayout>
                  <c:x val="-6.1728395061728392E-3"/>
                  <c:y val="1.2345679012345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8E-42C6-B998-5A10BCF911BE}"/>
                </c:ext>
              </c:extLst>
            </c:dLbl>
            <c:dLbl>
              <c:idx val="3"/>
              <c:layout>
                <c:manualLayout>
                  <c:x val="-6.7463724303912925E-3"/>
                  <c:y val="1.7627219017039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50-45CF-A48D-0AD9BF547F18}"/>
                </c:ext>
              </c:extLst>
            </c:dLbl>
            <c:dLbl>
              <c:idx val="4"/>
              <c:layout>
                <c:manualLayout>
                  <c:x val="-1.2788778420921123E-3"/>
                  <c:y val="-5.87573967234644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33-418E-B3CA-73BDA89186F0}"/>
                </c:ext>
              </c:extLst>
            </c:dLbl>
            <c:dLbl>
              <c:idx val="5"/>
              <c:layout>
                <c:manualLayout>
                  <c:x val="-6.3943892104600933E-3"/>
                  <c:y val="2.3502958689386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3-418E-B3CA-73BDA89186F0}"/>
                </c:ext>
              </c:extLst>
            </c:dLbl>
            <c:dLbl>
              <c:idx val="6"/>
              <c:layout>
                <c:manualLayout>
                  <c:x val="-1.8756658338831907E-16"/>
                  <c:y val="1.7627219017039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33-418E-B3CA-73BDA89186F0}"/>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Sheet1!$B$2:$H$2</c:f>
              <c:numCache>
                <c:formatCode>0.0%</c:formatCode>
                <c:ptCount val="7"/>
                <c:pt idx="0">
                  <c:v>0.12520000000000001</c:v>
                </c:pt>
                <c:pt idx="1">
                  <c:v>0.23699999999999999</c:v>
                </c:pt>
                <c:pt idx="2">
                  <c:v>0.376</c:v>
                </c:pt>
                <c:pt idx="3">
                  <c:v>0.153</c:v>
                </c:pt>
                <c:pt idx="4">
                  <c:v>0.107</c:v>
                </c:pt>
                <c:pt idx="5">
                  <c:v>2E-3</c:v>
                </c:pt>
                <c:pt idx="6">
                  <c:v>2.0000000000000001E-4</c:v>
                </c:pt>
              </c:numCache>
            </c:numRef>
          </c:val>
          <c:extLst>
            <c:ext xmlns:c16="http://schemas.microsoft.com/office/drawing/2014/chart" uri="{C3380CC4-5D6E-409C-BE32-E72D297353CC}">
              <c16:uniqueId val="{00000003-E68E-42C6-B998-5A10BCF911BE}"/>
            </c:ext>
          </c:extLst>
        </c:ser>
        <c:ser>
          <c:idx val="0"/>
          <c:order val="1"/>
          <c:tx>
            <c:strRef>
              <c:f>Sheet1!$A$3</c:f>
              <c:strCache>
                <c:ptCount val="1"/>
                <c:pt idx="0">
                  <c:v>3/31/2019</c:v>
                </c:pt>
              </c:strCache>
            </c:strRef>
          </c:tx>
          <c:spPr>
            <a:solidFill>
              <a:schemeClr val="accent5">
                <a:shade val="53000"/>
              </a:schemeClr>
            </a:solidFill>
            <a:ln>
              <a:noFill/>
            </a:ln>
            <a:effectLst/>
          </c:spPr>
          <c:invertIfNegative val="0"/>
          <c:dLbls>
            <c:dLbl>
              <c:idx val="0"/>
              <c:layout>
                <c:manualLayout>
                  <c:x val="1.5432548272198243E-3"/>
                  <c:y val="-7.91096635098060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8E-42C6-B998-5A10BCF911BE}"/>
                </c:ext>
              </c:extLst>
            </c:dLbl>
            <c:dLbl>
              <c:idx val="1"/>
              <c:layout>
                <c:manualLayout>
                  <c:x val="-3.2989938254755951E-3"/>
                  <c:y val="2.60905974285542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8E-42C6-B998-5A10BCF911BE}"/>
                </c:ext>
              </c:extLst>
            </c:dLbl>
            <c:dLbl>
              <c:idx val="2"/>
              <c:layout>
                <c:manualLayout>
                  <c:x val="-9.7696121318168578E-4"/>
                  <c:y val="2.37911927675708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8E-42C6-B998-5A10BCF911BE}"/>
                </c:ext>
              </c:extLst>
            </c:dLbl>
            <c:dLbl>
              <c:idx val="3"/>
              <c:layout>
                <c:manualLayout>
                  <c:x val="4.4975816202608614E-3"/>
                  <c:y val="-4.7005917378772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3-418E-B3CA-73BDA89186F0}"/>
                </c:ext>
              </c:extLst>
            </c:dLbl>
            <c:dLbl>
              <c:idx val="4"/>
              <c:layout>
                <c:manualLayout>
                  <c:x val="0"/>
                  <c:y val="1.7627219017039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AB-4E33-905E-8B1281D87E4E}"/>
                </c:ext>
              </c:extLst>
            </c:dLbl>
            <c:dLbl>
              <c:idx val="5"/>
              <c:layout>
                <c:manualLayout>
                  <c:x val="-4.7789751677167732E-3"/>
                  <c:y val="-1.29391190091745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8E-42C6-B998-5A10BCF911BE}"/>
                </c:ext>
              </c:extLst>
            </c:dLbl>
            <c:dLbl>
              <c:idx val="6"/>
              <c:layout>
                <c:manualLayout>
                  <c:x val="0"/>
                  <c:y val="-2.9378698361732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33-418E-B3CA-73BDA89186F0}"/>
                </c:ext>
              </c:extLst>
            </c:dLbl>
            <c:spPr>
              <a:noFill/>
              <a:ln w="25363">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Sheet1!$B$3:$H$3</c:f>
              <c:numCache>
                <c:formatCode>0.0%</c:formatCode>
                <c:ptCount val="7"/>
                <c:pt idx="0">
                  <c:v>0.10100000000000001</c:v>
                </c:pt>
                <c:pt idx="1">
                  <c:v>0.26500000000000001</c:v>
                </c:pt>
                <c:pt idx="2">
                  <c:v>0.38200000000000001</c:v>
                </c:pt>
                <c:pt idx="3">
                  <c:v>0.13700000000000001</c:v>
                </c:pt>
                <c:pt idx="4">
                  <c:v>0.113</c:v>
                </c:pt>
                <c:pt idx="5">
                  <c:v>2E-3</c:v>
                </c:pt>
                <c:pt idx="6">
                  <c:v>2.0000000000000001E-4</c:v>
                </c:pt>
              </c:numCache>
            </c:numRef>
          </c:val>
          <c:extLst>
            <c:ext xmlns:c16="http://schemas.microsoft.com/office/drawing/2014/chart" uri="{C3380CC4-5D6E-409C-BE32-E72D297353CC}">
              <c16:uniqueId val="{00000008-E68E-42C6-B998-5A10BCF911BE}"/>
            </c:ext>
          </c:extLst>
        </c:ser>
        <c:ser>
          <c:idx val="2"/>
          <c:order val="2"/>
          <c:tx>
            <c:strRef>
              <c:f>Sheet1!$A$4</c:f>
              <c:strCache>
                <c:ptCount val="1"/>
                <c:pt idx="0">
                  <c:v>9/30/2019</c:v>
                </c:pt>
              </c:strCache>
            </c:strRef>
          </c:tx>
          <c:spPr>
            <a:solidFill>
              <a:schemeClr val="accent5"/>
            </a:solidFill>
            <a:ln>
              <a:noFill/>
            </a:ln>
            <a:effectLst/>
          </c:spPr>
          <c:invertIfNegative val="0"/>
          <c:dLbls>
            <c:dLbl>
              <c:idx val="0"/>
              <c:layout>
                <c:manualLayout>
                  <c:x val="2.6952895082559035E-3"/>
                  <c:y val="-2.4896480570733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8E-42C6-B998-5A10BCF911BE}"/>
                </c:ext>
              </c:extLst>
            </c:dLbl>
            <c:dLbl>
              <c:idx val="1"/>
              <c:layout>
                <c:manualLayout>
                  <c:x val="-5.2224479161348978E-3"/>
                  <c:y val="8.52815034491054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8E-42C6-B998-5A10BCF911BE}"/>
                </c:ext>
              </c:extLst>
            </c:dLbl>
            <c:dLbl>
              <c:idx val="2"/>
              <c:layout>
                <c:manualLayout>
                  <c:x val="4.1133710692324585E-3"/>
                  <c:y val="1.1501182087784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8E-42C6-B998-5A10BCF911BE}"/>
                </c:ext>
              </c:extLst>
            </c:dLbl>
            <c:dLbl>
              <c:idx val="3"/>
              <c:layout>
                <c:manualLayout>
                  <c:x val="-8.2454710514263802E-17"/>
                  <c:y val="1.1751479344693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AB-4E33-905E-8B1281D87E4E}"/>
                </c:ext>
              </c:extLst>
            </c:dLbl>
            <c:dLbl>
              <c:idx val="4"/>
              <c:layout>
                <c:manualLayout>
                  <c:x val="3.2968579126926262E-3"/>
                  <c:y val="-3.2007513544273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8E-42C6-B998-5A10BCF911BE}"/>
                </c:ext>
              </c:extLst>
            </c:dLbl>
            <c:dLbl>
              <c:idx val="5"/>
              <c:layout>
                <c:manualLayout>
                  <c:x val="-2.5577556841840372E-3"/>
                  <c:y val="1.7627219017039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33-418E-B3CA-73BDA89186F0}"/>
                </c:ext>
              </c:extLst>
            </c:dLbl>
            <c:dLbl>
              <c:idx val="6"/>
              <c:layout>
                <c:manualLayout>
                  <c:x val="-7.6732670525521112E-3"/>
                  <c:y val="1.7627219017039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33-418E-B3CA-73BDA89186F0}"/>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Sheet1!$B$4:$H$4</c:f>
              <c:numCache>
                <c:formatCode>0.0%</c:formatCode>
                <c:ptCount val="7"/>
                <c:pt idx="0">
                  <c:v>0.158</c:v>
                </c:pt>
                <c:pt idx="1">
                  <c:v>0.39800000000000002</c:v>
                </c:pt>
                <c:pt idx="2">
                  <c:v>0.23799999999999999</c:v>
                </c:pt>
                <c:pt idx="3">
                  <c:v>0.111</c:v>
                </c:pt>
                <c:pt idx="4">
                  <c:v>9.2999999999999999E-2</c:v>
                </c:pt>
                <c:pt idx="5">
                  <c:v>2E-3</c:v>
                </c:pt>
                <c:pt idx="6">
                  <c:v>0</c:v>
                </c:pt>
              </c:numCache>
            </c:numRef>
          </c:val>
          <c:extLst>
            <c:ext xmlns:c16="http://schemas.microsoft.com/office/drawing/2014/chart" uri="{C3380CC4-5D6E-409C-BE32-E72D297353CC}">
              <c16:uniqueId val="{0000000D-E68E-42C6-B998-5A10BCF911BE}"/>
            </c:ext>
          </c:extLst>
        </c:ser>
        <c:ser>
          <c:idx val="4"/>
          <c:order val="3"/>
          <c:tx>
            <c:strRef>
              <c:f>Sheet1!$A$5</c:f>
              <c:strCache>
                <c:ptCount val="1"/>
                <c:pt idx="0">
                  <c:v>Barclays Int Agg</c:v>
                </c:pt>
              </c:strCache>
            </c:strRef>
          </c:tx>
          <c:spPr>
            <a:solidFill>
              <a:schemeClr val="accent5">
                <a:tint val="54000"/>
              </a:schemeClr>
            </a:solidFill>
            <a:ln>
              <a:noFill/>
            </a:ln>
            <a:effectLst/>
          </c:spPr>
          <c:invertIfNegative val="0"/>
          <c:dLbls>
            <c:dLbl>
              <c:idx val="0"/>
              <c:layout>
                <c:manualLayout>
                  <c:x val="3.8947214931467212E-3"/>
                  <c:y val="1.5913288616700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8E-42C6-B998-5A10BCF911BE}"/>
                </c:ext>
              </c:extLst>
            </c:dLbl>
            <c:dLbl>
              <c:idx val="2"/>
              <c:layout>
                <c:manualLayout>
                  <c:x val="7.6732670525521112E-3"/>
                  <c:y val="5.8757396723465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3-418E-B3CA-73BDA89186F0}"/>
                </c:ext>
              </c:extLst>
            </c:dLbl>
            <c:dLbl>
              <c:idx val="3"/>
              <c:layout>
                <c:manualLayout>
                  <c:x val="-1.1010883812342064E-16"/>
                  <c:y val="9.74025974025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8E-42C6-B998-5A10BCF911BE}"/>
                </c:ext>
              </c:extLst>
            </c:dLbl>
            <c:dLbl>
              <c:idx val="4"/>
              <c:layout>
                <c:manualLayout>
                  <c:x val="6.39438921046009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3-418E-B3CA-73BDA89186F0}"/>
                </c:ext>
              </c:extLst>
            </c:dLbl>
            <c:dLbl>
              <c:idx val="5"/>
              <c:layout>
                <c:manualLayout>
                  <c:x val="2.5577556841841309E-3"/>
                  <c:y val="1.7627219017039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33-418E-B3CA-73BDA89186F0}"/>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Sheet1!$B$5:$H$5</c:f>
              <c:numCache>
                <c:formatCode>0.0%</c:formatCode>
                <c:ptCount val="7"/>
                <c:pt idx="0">
                  <c:v>5.3800000000000001E-2</c:v>
                </c:pt>
                <c:pt idx="1">
                  <c:v>0.48049999999999998</c:v>
                </c:pt>
                <c:pt idx="2">
                  <c:v>0.24809999999999999</c:v>
                </c:pt>
                <c:pt idx="3">
                  <c:v>0.14530000000000001</c:v>
                </c:pt>
                <c:pt idx="4">
                  <c:v>7.2099999999999997E-2</c:v>
                </c:pt>
                <c:pt idx="5">
                  <c:v>2.0000000000000001E-4</c:v>
                </c:pt>
                <c:pt idx="6">
                  <c:v>1E-4</c:v>
                </c:pt>
              </c:numCache>
            </c:numRef>
          </c:val>
          <c:extLst>
            <c:ext xmlns:c16="http://schemas.microsoft.com/office/drawing/2014/chart" uri="{C3380CC4-5D6E-409C-BE32-E72D297353CC}">
              <c16:uniqueId val="{00000010-E68E-42C6-B998-5A10BCF911BE}"/>
            </c:ext>
          </c:extLst>
        </c:ser>
        <c:dLbls>
          <c:showLegendKey val="0"/>
          <c:showVal val="0"/>
          <c:showCatName val="0"/>
          <c:showSerName val="0"/>
          <c:showPercent val="0"/>
          <c:showBubbleSize val="0"/>
        </c:dLbls>
        <c:gapWidth val="150"/>
        <c:axId val="177789568"/>
        <c:axId val="177807744"/>
      </c:barChart>
      <c:catAx>
        <c:axId val="177789568"/>
        <c:scaling>
          <c:orientation val="minMax"/>
        </c:scaling>
        <c:delete val="0"/>
        <c:axPos val="b"/>
        <c:numFmt formatCode="General" sourceLinked="1"/>
        <c:majorTickMark val="out"/>
        <c:minorTickMark val="none"/>
        <c:tickLblPos val="low"/>
        <c:spPr>
          <a:noFill/>
          <a:ln w="3171" cap="flat" cmpd="sng" algn="ctr">
            <a:solidFill>
              <a:schemeClr val="tx1"/>
            </a:solidFill>
            <a:prstDash val="solid"/>
            <a:round/>
          </a:ln>
          <a:effectLst/>
        </c:spPr>
        <c:txPr>
          <a:bodyPr rot="0" spcFirstLastPara="1" vertOverflow="ellipsis" wrap="square" anchor="ctr" anchorCtr="1"/>
          <a:lstStyle/>
          <a:p>
            <a:pPr>
              <a:defRPr sz="900" b="1" i="0" u="none" strike="noStrike" kern="1200" baseline="0">
                <a:solidFill>
                  <a:schemeClr val="tx1"/>
                </a:solidFill>
                <a:latin typeface="Arial"/>
                <a:ea typeface="Arial"/>
                <a:cs typeface="Arial"/>
              </a:defRPr>
            </a:pPr>
            <a:endParaRPr lang="en-US"/>
          </a:p>
        </c:txPr>
        <c:crossAx val="177807744"/>
        <c:crosses val="autoZero"/>
        <c:auto val="1"/>
        <c:lblAlgn val="ctr"/>
        <c:lblOffset val="100"/>
        <c:tickLblSkip val="1"/>
        <c:tickMarkSkip val="1"/>
        <c:noMultiLvlLbl val="0"/>
      </c:catAx>
      <c:valAx>
        <c:axId val="177807744"/>
        <c:scaling>
          <c:orientation val="minMax"/>
        </c:scaling>
        <c:delete val="0"/>
        <c:axPos val="l"/>
        <c:majorGridlines>
          <c:spPr>
            <a:ln w="3171" cap="flat" cmpd="sng" algn="ctr">
              <a:solidFill>
                <a:schemeClr val="tx1"/>
              </a:solidFill>
              <a:prstDash val="solid"/>
              <a:round/>
            </a:ln>
            <a:effectLst/>
          </c:spPr>
        </c:majorGridlines>
        <c:numFmt formatCode="0%" sourceLinked="0"/>
        <c:majorTickMark val="out"/>
        <c:minorTickMark val="none"/>
        <c:tickLblPos val="low"/>
        <c:spPr>
          <a:noFill/>
          <a:ln w="3171"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789568"/>
        <c:crosses val="autoZero"/>
        <c:crossBetween val="between"/>
      </c:valAx>
      <c:spPr>
        <a:noFill/>
        <a:ln w="12682">
          <a:noFill/>
          <a:prstDash val="solid"/>
        </a:ln>
        <a:effectLst/>
      </c:spPr>
    </c:plotArea>
    <c:legend>
      <c:legendPos val="b"/>
      <c:layout>
        <c:manualLayout>
          <c:xMode val="edge"/>
          <c:yMode val="edge"/>
          <c:x val="6.7632901819479924E-2"/>
          <c:y val="0.94268609207792964"/>
          <c:w val="0.91350240003783256"/>
          <c:h val="5.7313907922070112E-2"/>
        </c:manualLayout>
      </c:layout>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layout>
        <c:manualLayout>
          <c:xMode val="edge"/>
          <c:yMode val="edge"/>
          <c:x val="0.43666435792748565"/>
          <c:y val="3.4054197640421016E-2"/>
        </c:manualLayout>
      </c:layout>
      <c:overlay val="0"/>
      <c:spPr>
        <a:noFill/>
        <a:ln w="25363">
          <a:noFill/>
        </a:ln>
        <a:effectLst/>
      </c:spPr>
      <c:txPr>
        <a:bodyPr rot="0" spcFirstLastPara="1" vertOverflow="ellipsis" vert="horz" wrap="square" anchor="ctr" anchorCtr="1"/>
        <a:lstStyle/>
        <a:p>
          <a:pPr algn="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6.0293008614994398E-2"/>
          <c:y val="0.11763551544635198"/>
          <c:w val="0.92021670200101668"/>
          <c:h val="0.73145311381531852"/>
        </c:manualLayout>
      </c:layout>
      <c:barChart>
        <c:barDir val="col"/>
        <c:grouping val="clustered"/>
        <c:varyColors val="0"/>
        <c:ser>
          <c:idx val="3"/>
          <c:order val="0"/>
          <c:tx>
            <c:strRef>
              <c:f>Sheet1!$A$2</c:f>
              <c:strCache>
                <c:ptCount val="1"/>
                <c:pt idx="0">
                  <c:v>9/30/2018</c:v>
                </c:pt>
              </c:strCache>
            </c:strRef>
          </c:tx>
          <c:spPr>
            <a:solidFill>
              <a:schemeClr val="accent5">
                <a:tint val="77000"/>
              </a:schemeClr>
            </a:solidFill>
            <a:ln>
              <a:noFill/>
            </a:ln>
            <a:effectLst/>
          </c:spPr>
          <c:invertIfNegative val="0"/>
          <c:dLbls>
            <c:dLbl>
              <c:idx val="0"/>
              <c:layout>
                <c:manualLayout>
                  <c:x val="-6.1716032941424052E-3"/>
                  <c:y val="3.24673035569499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29-4581-BEC3-4F6A48E9E806}"/>
                </c:ext>
              </c:extLst>
            </c:dLbl>
            <c:dLbl>
              <c:idx val="1"/>
              <c:layout>
                <c:manualLayout>
                  <c:x val="-6.0060027218820375E-3"/>
                  <c:y val="1.3994472805469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29-4581-BEC3-4F6A48E9E806}"/>
                </c:ext>
              </c:extLst>
            </c:dLbl>
            <c:dLbl>
              <c:idx val="2"/>
              <c:layout>
                <c:manualLayout>
                  <c:x val="-5.621977523068299E-3"/>
                  <c:y val="1.4923443907827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1B-44E1-AAC4-61F86348B7DF}"/>
                </c:ext>
              </c:extLst>
            </c:dLbl>
            <c:dLbl>
              <c:idx val="3"/>
              <c:layout>
                <c:manualLayout>
                  <c:x val="-1.0119559541522946E-2"/>
                  <c:y val="2.4872406513045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60-4DC0-BDD1-5E0CE3958F6C}"/>
                </c:ext>
              </c:extLst>
            </c:dLbl>
            <c:dLbl>
              <c:idx val="4"/>
              <c:layout>
                <c:manualLayout>
                  <c:x val="-5.6219775230683397E-3"/>
                  <c:y val="4.974481302609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1B-44E1-AAC4-61F86348B7DF}"/>
                </c:ext>
              </c:extLst>
            </c:dLbl>
            <c:dLbl>
              <c:idx val="5"/>
              <c:layout>
                <c:manualLayout>
                  <c:x val="-5.6219775230682573E-3"/>
                  <c:y val="9.9489626052180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1B-44E1-AAC4-61F86348B7DF}"/>
                </c:ext>
              </c:extLst>
            </c:dLbl>
            <c:dLbl>
              <c:idx val="6"/>
              <c:layout>
                <c:manualLayout>
                  <c:x val="-6.1728395061728392E-3"/>
                  <c:y val="3.4482743016226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CD-47BB-9A29-1BAFD6863D34}"/>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Sheet1!$B$2:$H$2</c:f>
              <c:numCache>
                <c:formatCode>0.0%</c:formatCode>
                <c:ptCount val="7"/>
                <c:pt idx="0">
                  <c:v>0.1</c:v>
                </c:pt>
                <c:pt idx="1">
                  <c:v>0.15</c:v>
                </c:pt>
                <c:pt idx="2">
                  <c:v>0.28799999999999998</c:v>
                </c:pt>
                <c:pt idx="3">
                  <c:v>0.224</c:v>
                </c:pt>
                <c:pt idx="4">
                  <c:v>0.1</c:v>
                </c:pt>
                <c:pt idx="5">
                  <c:v>0.13800000000000001</c:v>
                </c:pt>
                <c:pt idx="6">
                  <c:v>1E-3</c:v>
                </c:pt>
              </c:numCache>
            </c:numRef>
          </c:val>
          <c:extLst>
            <c:ext xmlns:c16="http://schemas.microsoft.com/office/drawing/2014/chart" uri="{C3380CC4-5D6E-409C-BE32-E72D297353CC}">
              <c16:uniqueId val="{00000004-C629-4581-BEC3-4F6A48E9E806}"/>
            </c:ext>
          </c:extLst>
        </c:ser>
        <c:ser>
          <c:idx val="0"/>
          <c:order val="1"/>
          <c:tx>
            <c:strRef>
              <c:f>Sheet1!$A$3</c:f>
              <c:strCache>
                <c:ptCount val="1"/>
                <c:pt idx="0">
                  <c:v>3/31/2019</c:v>
                </c:pt>
              </c:strCache>
            </c:strRef>
          </c:tx>
          <c:spPr>
            <a:solidFill>
              <a:schemeClr val="accent5">
                <a:shade val="53000"/>
              </a:schemeClr>
            </a:solidFill>
            <a:ln>
              <a:noFill/>
            </a:ln>
            <a:effectLst/>
          </c:spPr>
          <c:invertIfNegative val="0"/>
          <c:dLbls>
            <c:dLbl>
              <c:idx val="0"/>
              <c:layout>
                <c:manualLayout>
                  <c:x val="2.2487910092273029E-3"/>
                  <c:y val="1.8170174263522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29-4581-BEC3-4F6A48E9E806}"/>
                </c:ext>
              </c:extLst>
            </c:dLbl>
            <c:dLbl>
              <c:idx val="1"/>
              <c:layout>
                <c:manualLayout>
                  <c:x val="5.3871824932859424E-3"/>
                  <c:y val="4.03285507808368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29-4581-BEC3-4F6A48E9E806}"/>
                </c:ext>
              </c:extLst>
            </c:dLbl>
            <c:dLbl>
              <c:idx val="2"/>
              <c:layout>
                <c:manualLayout>
                  <c:x val="1.1243955046136515E-3"/>
                  <c:y val="4.974481302609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29-4581-BEC3-4F6A48E9E806}"/>
                </c:ext>
              </c:extLst>
            </c:dLbl>
            <c:dLbl>
              <c:idx val="3"/>
              <c:layout>
                <c:manualLayout>
                  <c:x val="-5.6219775230682573E-3"/>
                  <c:y val="1.4923443907827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29-4581-BEC3-4F6A48E9E806}"/>
                </c:ext>
              </c:extLst>
            </c:dLbl>
            <c:dLbl>
              <c:idx val="5"/>
              <c:layout>
                <c:manualLayout>
                  <c:x val="-3.9205103728584025E-3"/>
                  <c:y val="-2.9901724617415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29-4581-BEC3-4F6A48E9E806}"/>
                </c:ext>
              </c:extLst>
            </c:dLbl>
            <c:dLbl>
              <c:idx val="6"/>
              <c:layout>
                <c:manualLayout>
                  <c:x val="-9.7696121318168556E-4"/>
                  <c:y val="1.2451523005461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CD-47BB-9A29-1BAFD6863D34}"/>
                </c:ext>
              </c:extLst>
            </c:dLbl>
            <c:spPr>
              <a:noFill/>
              <a:ln w="25363">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Sheet1!$B$3:$H$3</c:f>
              <c:numCache>
                <c:formatCode>0.0%</c:formatCode>
                <c:ptCount val="7"/>
                <c:pt idx="0">
                  <c:v>0.106</c:v>
                </c:pt>
                <c:pt idx="1">
                  <c:v>0.20200000000000001</c:v>
                </c:pt>
                <c:pt idx="2">
                  <c:v>0.33500000000000002</c:v>
                </c:pt>
                <c:pt idx="3">
                  <c:v>0.128</c:v>
                </c:pt>
                <c:pt idx="4">
                  <c:v>8.5999999999999993E-2</c:v>
                </c:pt>
                <c:pt idx="5">
                  <c:v>0.14299999999999999</c:v>
                </c:pt>
                <c:pt idx="6">
                  <c:v>1E-3</c:v>
                </c:pt>
              </c:numCache>
            </c:numRef>
          </c:val>
          <c:extLst>
            <c:ext xmlns:c16="http://schemas.microsoft.com/office/drawing/2014/chart" uri="{C3380CC4-5D6E-409C-BE32-E72D297353CC}">
              <c16:uniqueId val="{0000000A-C629-4581-BEC3-4F6A48E9E806}"/>
            </c:ext>
          </c:extLst>
        </c:ser>
        <c:ser>
          <c:idx val="2"/>
          <c:order val="2"/>
          <c:tx>
            <c:strRef>
              <c:f>Sheet1!$A$4</c:f>
              <c:strCache>
                <c:ptCount val="1"/>
                <c:pt idx="0">
                  <c:v>9/30/2019</c:v>
                </c:pt>
              </c:strCache>
            </c:strRef>
          </c:tx>
          <c:spPr>
            <a:solidFill>
              <a:schemeClr val="accent5"/>
            </a:solidFill>
            <a:ln>
              <a:noFill/>
            </a:ln>
            <a:effectLst/>
          </c:spPr>
          <c:invertIfNegative val="0"/>
          <c:dLbls>
            <c:dLbl>
              <c:idx val="0"/>
              <c:layout>
                <c:manualLayout>
                  <c:x val="2.6189561749587532E-3"/>
                  <c:y val="-1.3613236037179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29-4581-BEC3-4F6A48E9E806}"/>
                </c:ext>
              </c:extLst>
            </c:dLbl>
            <c:dLbl>
              <c:idx val="1"/>
              <c:layout>
                <c:manualLayout>
                  <c:x val="2.4506509895831397E-4"/>
                  <c:y val="1.474130738769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629-4581-BEC3-4F6A48E9E806}"/>
                </c:ext>
              </c:extLst>
            </c:dLbl>
            <c:dLbl>
              <c:idx val="2"/>
              <c:layout>
                <c:manualLayout>
                  <c:x val="-1.1243955046136515E-3"/>
                  <c:y val="-2.27994425891851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29-4581-BEC3-4F6A48E9E806}"/>
                </c:ext>
              </c:extLst>
            </c:dLbl>
            <c:dLbl>
              <c:idx val="3"/>
              <c:layout>
                <c:manualLayout>
                  <c:x val="3.373186513840872E-3"/>
                  <c:y val="-9.11977703567406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99-4DA3-ABC0-B9F5155B8DAC}"/>
                </c:ext>
              </c:extLst>
            </c:dLbl>
            <c:dLbl>
              <c:idx val="4"/>
              <c:layout>
                <c:manualLayout>
                  <c:x val="1.1494120092508989E-16"/>
                  <c:y val="3.2467532467533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629-4581-BEC3-4F6A48E9E806}"/>
                </c:ext>
              </c:extLst>
            </c:dLbl>
            <c:dLbl>
              <c:idx val="6"/>
              <c:layout>
                <c:manualLayout>
                  <c:x val="2.988966656945665E-3"/>
                  <c:y val="7.23956591566391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CD-47BB-9A29-1BAFD6863D34}"/>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Sheet1!$B$4:$H$4</c:f>
              <c:numCache>
                <c:formatCode>0.0%</c:formatCode>
                <c:ptCount val="7"/>
                <c:pt idx="0">
                  <c:v>0.11700000000000001</c:v>
                </c:pt>
                <c:pt idx="1">
                  <c:v>0.31900000000000001</c:v>
                </c:pt>
                <c:pt idx="2">
                  <c:v>0.2</c:v>
                </c:pt>
                <c:pt idx="3">
                  <c:v>0.121</c:v>
                </c:pt>
                <c:pt idx="4">
                  <c:v>8.5999999999999993E-2</c:v>
                </c:pt>
                <c:pt idx="5">
                  <c:v>0.14799999999999999</c:v>
                </c:pt>
                <c:pt idx="6">
                  <c:v>0.01</c:v>
                </c:pt>
              </c:numCache>
            </c:numRef>
          </c:val>
          <c:extLst>
            <c:ext xmlns:c16="http://schemas.microsoft.com/office/drawing/2014/chart" uri="{C3380CC4-5D6E-409C-BE32-E72D297353CC}">
              <c16:uniqueId val="{00000010-C629-4581-BEC3-4F6A48E9E806}"/>
            </c:ext>
          </c:extLst>
        </c:ser>
        <c:ser>
          <c:idx val="4"/>
          <c:order val="3"/>
          <c:tx>
            <c:strRef>
              <c:f>Sheet1!$A$5</c:f>
              <c:strCache>
                <c:ptCount val="1"/>
                <c:pt idx="0">
                  <c:v>Barclays Int Gov/Credit Index</c:v>
                </c:pt>
              </c:strCache>
            </c:strRef>
          </c:tx>
          <c:spPr>
            <a:solidFill>
              <a:schemeClr val="accent5">
                <a:tint val="54000"/>
              </a:schemeClr>
            </a:solidFill>
            <a:ln>
              <a:noFill/>
            </a:ln>
            <a:effectLst/>
          </c:spPr>
          <c:invertIfNegative val="0"/>
          <c:dLbls>
            <c:dLbl>
              <c:idx val="0"/>
              <c:layout>
                <c:manualLayout>
                  <c:x val="3.8947214931467212E-3"/>
                  <c:y val="1.5486914885095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629-4581-BEC3-4F6A48E9E806}"/>
                </c:ext>
              </c:extLst>
            </c:dLbl>
            <c:dLbl>
              <c:idx val="1"/>
              <c:layout>
                <c:manualLayout>
                  <c:x val="1.5432098765432098E-3"/>
                  <c:y val="1.86729274917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629-4581-BEC3-4F6A48E9E806}"/>
                </c:ext>
              </c:extLst>
            </c:dLbl>
            <c:dLbl>
              <c:idx val="2"/>
              <c:layout>
                <c:manualLayout>
                  <c:x val="4.4975820184546059E-3"/>
                  <c:y val="-4.974481302609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629-4581-BEC3-4F6A48E9E806}"/>
                </c:ext>
              </c:extLst>
            </c:dLbl>
            <c:dLbl>
              <c:idx val="3"/>
              <c:layout>
                <c:manualLayout>
                  <c:x val="5.5710841505242411E-3"/>
                  <c:y val="-4.4770331723481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99-4DA3-ABC0-B9F5155B8DAC}"/>
                </c:ext>
              </c:extLst>
            </c:dLbl>
            <c:dLbl>
              <c:idx val="4"/>
              <c:layout>
                <c:manualLayout>
                  <c:x val="5.6219647923265066E-3"/>
                  <c:y val="1.4923443907827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66-4474-A413-CA266D20B1A0}"/>
                </c:ext>
              </c:extLst>
            </c:dLbl>
            <c:dLbl>
              <c:idx val="5"/>
              <c:layout>
                <c:manualLayout>
                  <c:x val="6.7463730276817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66-4474-A413-CA266D20B1A0}"/>
                </c:ext>
              </c:extLst>
            </c:dLbl>
            <c:dLbl>
              <c:idx val="6"/>
              <c:layout>
                <c:manualLayout>
                  <c:x val="1.1243955046136515E-3"/>
                  <c:y val="1.7241473856554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CD-47BB-9A29-1BAFD6863D34}"/>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Sheet1!$B$5:$H$5</c:f>
              <c:numCache>
                <c:formatCode>0.0%</c:formatCode>
                <c:ptCount val="7"/>
                <c:pt idx="0">
                  <c:v>4.4200000000000003E-2</c:v>
                </c:pt>
                <c:pt idx="1">
                  <c:v>0.39419999999999999</c:v>
                </c:pt>
                <c:pt idx="2">
                  <c:v>0.2036</c:v>
                </c:pt>
                <c:pt idx="3">
                  <c:v>0.11940000000000001</c:v>
                </c:pt>
                <c:pt idx="4">
                  <c:v>7.0900000000000005E-2</c:v>
                </c:pt>
                <c:pt idx="5">
                  <c:v>0.1595</c:v>
                </c:pt>
                <c:pt idx="6">
                  <c:v>8.2000000000000007E-3</c:v>
                </c:pt>
              </c:numCache>
            </c:numRef>
          </c:val>
          <c:extLst>
            <c:ext xmlns:c16="http://schemas.microsoft.com/office/drawing/2014/chart" uri="{C3380CC4-5D6E-409C-BE32-E72D297353CC}">
              <c16:uniqueId val="{00000015-C629-4581-BEC3-4F6A48E9E806}"/>
            </c:ext>
          </c:extLst>
        </c:ser>
        <c:dLbls>
          <c:showLegendKey val="0"/>
          <c:showVal val="0"/>
          <c:showCatName val="0"/>
          <c:showSerName val="0"/>
          <c:showPercent val="0"/>
          <c:showBubbleSize val="0"/>
        </c:dLbls>
        <c:gapWidth val="150"/>
        <c:axId val="177918720"/>
        <c:axId val="177920256"/>
      </c:barChart>
      <c:catAx>
        <c:axId val="177918720"/>
        <c:scaling>
          <c:orientation val="minMax"/>
        </c:scaling>
        <c:delete val="0"/>
        <c:axPos val="b"/>
        <c:numFmt formatCode="General" sourceLinked="1"/>
        <c:majorTickMark val="out"/>
        <c:minorTickMark val="none"/>
        <c:tickLblPos val="low"/>
        <c:spPr>
          <a:noFill/>
          <a:ln w="3171" cap="flat" cmpd="sng" algn="ctr">
            <a:solidFill>
              <a:schemeClr val="tx1"/>
            </a:solidFill>
            <a:prstDash val="solid"/>
            <a:round/>
          </a:ln>
          <a:effectLst/>
        </c:spPr>
        <c:txPr>
          <a:bodyPr rot="0" spcFirstLastPara="1" vertOverflow="ellipsis" wrap="square" anchor="ctr" anchorCtr="1"/>
          <a:lstStyle/>
          <a:p>
            <a:pPr>
              <a:defRPr sz="900" b="1" i="0" u="none" strike="noStrike" kern="1200" baseline="0">
                <a:solidFill>
                  <a:schemeClr val="tx1"/>
                </a:solidFill>
                <a:latin typeface="Arial"/>
                <a:ea typeface="Arial"/>
                <a:cs typeface="Arial"/>
              </a:defRPr>
            </a:pPr>
            <a:endParaRPr lang="en-US"/>
          </a:p>
        </c:txPr>
        <c:crossAx val="177920256"/>
        <c:crossesAt val="0"/>
        <c:auto val="1"/>
        <c:lblAlgn val="ctr"/>
        <c:lblOffset val="100"/>
        <c:tickLblSkip val="1"/>
        <c:tickMarkSkip val="1"/>
        <c:noMultiLvlLbl val="0"/>
      </c:catAx>
      <c:valAx>
        <c:axId val="177920256"/>
        <c:scaling>
          <c:orientation val="minMax"/>
        </c:scaling>
        <c:delete val="0"/>
        <c:axPos val="l"/>
        <c:majorGridlines>
          <c:spPr>
            <a:ln w="3171" cap="flat" cmpd="sng" algn="ctr">
              <a:solidFill>
                <a:schemeClr val="tx1"/>
              </a:solidFill>
              <a:prstDash val="solid"/>
              <a:round/>
            </a:ln>
            <a:effectLst/>
          </c:spPr>
        </c:majorGridlines>
        <c:numFmt formatCode="0%" sourceLinked="0"/>
        <c:majorTickMark val="out"/>
        <c:minorTickMark val="none"/>
        <c:tickLblPos val="nextTo"/>
        <c:spPr>
          <a:noFill/>
          <a:ln w="3171"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918720"/>
        <c:crosses val="autoZero"/>
        <c:crossBetween val="between"/>
        <c:majorUnit val="0.1"/>
      </c:valAx>
      <c:spPr>
        <a:noFill/>
        <a:ln w="12682">
          <a:noFill/>
          <a:prstDash val="solid"/>
        </a:ln>
        <a:effectLst/>
      </c:spPr>
    </c:plotArea>
    <c:legend>
      <c:legendPos val="b"/>
      <c:layout>
        <c:manualLayout>
          <c:xMode val="edge"/>
          <c:yMode val="edge"/>
          <c:x val="6.7632901819479924E-2"/>
          <c:y val="0.93562225310073865"/>
          <c:w val="0.91350240003783256"/>
          <c:h val="5.8983791798752426E-2"/>
        </c:manualLayout>
      </c:layout>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a:t>
            </a:r>
            <a:r>
              <a:rPr lang="en-US" baseline="0" dirty="0"/>
              <a:t> of the previous twelve end-of-month pool balances</a:t>
            </a:r>
            <a:endParaRPr lang="en-US" dirty="0"/>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70629760"/>
        <c:axId val="170635648"/>
      </c:barChart>
      <c:catAx>
        <c:axId val="170629760"/>
        <c:scaling>
          <c:orientation val="minMax"/>
        </c:scaling>
        <c:delete val="0"/>
        <c:axPos val="b"/>
        <c:numFmt formatCode="[$-409]mmm\-yy;@" sourceLinked="0"/>
        <c:majorTickMark val="out"/>
        <c:minorTickMark val="none"/>
        <c:tickLblPos val="nextTo"/>
        <c:txPr>
          <a:bodyPr/>
          <a:lstStyle/>
          <a:p>
            <a:pPr>
              <a:defRPr b="1" i="0" baseline="0"/>
            </a:pPr>
            <a:endParaRPr lang="en-US"/>
          </a:p>
        </c:txPr>
        <c:crossAx val="170635648"/>
        <c:crosses val="autoZero"/>
        <c:auto val="1"/>
        <c:lblAlgn val="ctr"/>
        <c:lblOffset val="100"/>
        <c:noMultiLvlLbl val="1"/>
      </c:catAx>
      <c:valAx>
        <c:axId val="170635648"/>
        <c:scaling>
          <c:orientation val="minMax"/>
          <c:max val="26000000000"/>
          <c:min val="12000000000"/>
        </c:scaling>
        <c:delete val="0"/>
        <c:axPos val="l"/>
        <c:majorGridlines/>
        <c:numFmt formatCode="_(&quot;$&quot;* #,##0_);_(&quot;$&quot;* \(#,##0\);_(&quot;$&quot;* &quot;-&quot;_);_(@_)" sourceLinked="0"/>
        <c:majorTickMark val="out"/>
        <c:minorTickMark val="none"/>
        <c:tickLblPos val="nextTo"/>
        <c:txPr>
          <a:bodyPr/>
          <a:lstStyle/>
          <a:p>
            <a:pPr>
              <a:defRPr b="1" i="0" baseline="0"/>
            </a:pPr>
            <a:endParaRPr lang="en-US"/>
          </a:p>
        </c:txPr>
        <c:crossAx val="170629760"/>
        <c:crosses val="autoZero"/>
        <c:crossBetween val="between"/>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layout>
        <c:manualLayout>
          <c:xMode val="edge"/>
          <c:yMode val="edge"/>
          <c:x val="0.39962732089044944"/>
          <c:y val="4.0415087003014116E-3"/>
        </c:manualLayout>
      </c:layout>
      <c:overlay val="0"/>
      <c:spPr>
        <a:noFill/>
        <a:ln w="25363">
          <a:noFill/>
        </a:ln>
        <a:effectLst/>
      </c:spPr>
      <c:txPr>
        <a:bodyPr rot="0" spcFirstLastPara="1" vertOverflow="ellipsis" vert="horz" wrap="square" anchor="ctr" anchorCtr="1"/>
        <a:lstStyle/>
        <a:p>
          <a:pPr algn="ct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8.1656499018703768E-2"/>
          <c:y val="0.11763549442683477"/>
          <c:w val="0.89660436026577761"/>
          <c:h val="0.68929369029331433"/>
        </c:manualLayout>
      </c:layout>
      <c:barChart>
        <c:barDir val="col"/>
        <c:grouping val="clustered"/>
        <c:varyColors val="0"/>
        <c:ser>
          <c:idx val="3"/>
          <c:order val="0"/>
          <c:tx>
            <c:strRef>
              <c:f>Sheet1!$A$2</c:f>
              <c:strCache>
                <c:ptCount val="1"/>
                <c:pt idx="0">
                  <c:v>9/30/2018</c:v>
                </c:pt>
              </c:strCache>
            </c:strRef>
          </c:tx>
          <c:spPr>
            <a:solidFill>
              <a:schemeClr val="accent5">
                <a:tint val="77000"/>
              </a:schemeClr>
            </a:solidFill>
            <a:ln>
              <a:noFill/>
            </a:ln>
            <a:effectLst/>
          </c:spPr>
          <c:invertIfNegative val="0"/>
          <c:dLbls>
            <c:dLbl>
              <c:idx val="0"/>
              <c:layout>
                <c:manualLayout>
                  <c:x val="-2.9303975891902452E-3"/>
                  <c:y val="1.5592495382521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8E-42C6-B998-5A10BCF911BE}"/>
                </c:ext>
              </c:extLst>
            </c:dLbl>
            <c:dLbl>
              <c:idx val="1"/>
              <c:layout>
                <c:manualLayout>
                  <c:x val="-6.0060027218820635E-3"/>
                  <c:y val="1.5271702148342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8E-42C6-B998-5A10BCF911BE}"/>
                </c:ext>
              </c:extLst>
            </c:dLbl>
            <c:dLbl>
              <c:idx val="2"/>
              <c:layout>
                <c:manualLayout>
                  <c:x val="-6.1728395061728392E-3"/>
                  <c:y val="1.2345679012345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8E-42C6-B998-5A10BCF911BE}"/>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Sheet1!$B$2:$E$2</c:f>
              <c:numCache>
                <c:formatCode>0.00</c:formatCode>
                <c:ptCount val="4"/>
                <c:pt idx="0">
                  <c:v>1.2</c:v>
                </c:pt>
                <c:pt idx="1">
                  <c:v>1.6</c:v>
                </c:pt>
                <c:pt idx="2">
                  <c:v>1.02</c:v>
                </c:pt>
                <c:pt idx="3">
                  <c:v>0</c:v>
                </c:pt>
              </c:numCache>
            </c:numRef>
          </c:val>
          <c:extLst>
            <c:ext xmlns:c16="http://schemas.microsoft.com/office/drawing/2014/chart" uri="{C3380CC4-5D6E-409C-BE32-E72D297353CC}">
              <c16:uniqueId val="{00000003-E68E-42C6-B998-5A10BCF911BE}"/>
            </c:ext>
          </c:extLst>
        </c:ser>
        <c:ser>
          <c:idx val="0"/>
          <c:order val="1"/>
          <c:tx>
            <c:strRef>
              <c:f>Sheet1!$A$3</c:f>
              <c:strCache>
                <c:ptCount val="1"/>
                <c:pt idx="0">
                  <c:v>3/31/2019</c:v>
                </c:pt>
              </c:strCache>
            </c:strRef>
          </c:tx>
          <c:spPr>
            <a:solidFill>
              <a:schemeClr val="accent5">
                <a:shade val="53000"/>
              </a:schemeClr>
            </a:solidFill>
            <a:ln>
              <a:noFill/>
            </a:ln>
            <a:effectLst/>
          </c:spPr>
          <c:invertIfNegative val="0"/>
          <c:dLbls>
            <c:dLbl>
              <c:idx val="0"/>
              <c:layout>
                <c:manualLayout>
                  <c:x val="1.5432098765432195E-3"/>
                  <c:y val="1.5592009332166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8E-42C6-B998-5A10BCF911BE}"/>
                </c:ext>
              </c:extLst>
            </c:dLbl>
            <c:dLbl>
              <c:idx val="1"/>
              <c:layout>
                <c:manualLayout>
                  <c:x val="-2.3470963798611968E-4"/>
                  <c:y val="2.60905974285542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8E-42C6-B998-5A10BCF911BE}"/>
                </c:ext>
              </c:extLst>
            </c:dLbl>
            <c:dLbl>
              <c:idx val="2"/>
              <c:layout>
                <c:manualLayout>
                  <c:x val="-9.7696121318168578E-4"/>
                  <c:y val="2.37911927675708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8E-42C6-B998-5A10BCF911BE}"/>
                </c:ext>
              </c:extLst>
            </c:dLbl>
            <c:dLbl>
              <c:idx val="5"/>
              <c:layout>
                <c:manualLayout>
                  <c:x val="-1.6288903804860425E-2"/>
                  <c:y val="-1.29390649790431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8E-42C6-B998-5A10BCF911BE}"/>
                </c:ext>
              </c:extLst>
            </c:dLbl>
            <c:spPr>
              <a:noFill/>
              <a:ln w="25363">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Sheet1!$B$3:$E$3</c:f>
              <c:numCache>
                <c:formatCode>0.00</c:formatCode>
                <c:ptCount val="4"/>
                <c:pt idx="0">
                  <c:v>1.17</c:v>
                </c:pt>
                <c:pt idx="1">
                  <c:v>1.74</c:v>
                </c:pt>
                <c:pt idx="2">
                  <c:v>0.92</c:v>
                </c:pt>
                <c:pt idx="3">
                  <c:v>0</c:v>
                </c:pt>
              </c:numCache>
            </c:numRef>
          </c:val>
          <c:extLst>
            <c:ext xmlns:c16="http://schemas.microsoft.com/office/drawing/2014/chart" uri="{C3380CC4-5D6E-409C-BE32-E72D297353CC}">
              <c16:uniqueId val="{00000008-E68E-42C6-B998-5A10BCF911BE}"/>
            </c:ext>
          </c:extLst>
        </c:ser>
        <c:ser>
          <c:idx val="2"/>
          <c:order val="2"/>
          <c:tx>
            <c:strRef>
              <c:f>Sheet1!$A$4</c:f>
              <c:strCache>
                <c:ptCount val="1"/>
                <c:pt idx="0">
                  <c:v>9/30/2019</c:v>
                </c:pt>
              </c:strCache>
            </c:strRef>
          </c:tx>
          <c:spPr>
            <a:solidFill>
              <a:schemeClr val="accent5"/>
            </a:solidFill>
            <a:ln>
              <a:noFill/>
            </a:ln>
            <a:effectLst/>
          </c:spPr>
          <c:invertIfNegative val="0"/>
          <c:dLbls>
            <c:dLbl>
              <c:idx val="0"/>
              <c:layout>
                <c:manualLayout>
                  <c:x val="-3.0030030030030051E-3"/>
                  <c:y val="1.6233766233766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8E-42C6-B998-5A10BCF911BE}"/>
                </c:ext>
              </c:extLst>
            </c:dLbl>
            <c:dLbl>
              <c:idx val="1"/>
              <c:layout>
                <c:manualLayout>
                  <c:x val="-3.1280985710119566E-3"/>
                  <c:y val="-9.09886264216972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8E-42C6-B998-5A10BCF911BE}"/>
                </c:ext>
              </c:extLst>
            </c:dLbl>
            <c:dLbl>
              <c:idx val="2"/>
              <c:layout>
                <c:manualLayout>
                  <c:x val="2.9889666569455466E-3"/>
                  <c:y val="1.737692176013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8E-42C6-B998-5A10BCF911BE}"/>
                </c:ext>
              </c:extLst>
            </c:dLbl>
            <c:dLbl>
              <c:idx val="4"/>
              <c:layout>
                <c:manualLayout>
                  <c:x val="1.1494120092508989E-16"/>
                  <c:y val="3.2467532467533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8E-42C6-B998-5A10BCF911BE}"/>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Sheet1!$B$4:$E$4</c:f>
              <c:numCache>
                <c:formatCode>0.00</c:formatCode>
                <c:ptCount val="4"/>
                <c:pt idx="0">
                  <c:v>0.94</c:v>
                </c:pt>
                <c:pt idx="1">
                  <c:v>1.34</c:v>
                </c:pt>
                <c:pt idx="2">
                  <c:v>1.01</c:v>
                </c:pt>
                <c:pt idx="3">
                  <c:v>0</c:v>
                </c:pt>
              </c:numCache>
            </c:numRef>
          </c:val>
          <c:extLst>
            <c:ext xmlns:c16="http://schemas.microsoft.com/office/drawing/2014/chart" uri="{C3380CC4-5D6E-409C-BE32-E72D297353CC}">
              <c16:uniqueId val="{0000000D-E68E-42C6-B998-5A10BCF911BE}"/>
            </c:ext>
          </c:extLst>
        </c:ser>
        <c:ser>
          <c:idx val="4"/>
          <c:order val="3"/>
          <c:tx>
            <c:strRef>
              <c:f>Sheet1!$A$5</c:f>
              <c:strCache>
                <c:ptCount val="1"/>
                <c:pt idx="0">
                  <c:v>Barclays Int Agg</c:v>
                </c:pt>
              </c:strCache>
            </c:strRef>
          </c:tx>
          <c:spPr>
            <a:solidFill>
              <a:schemeClr val="accent5">
                <a:tint val="54000"/>
              </a:schemeClr>
            </a:solidFill>
            <a:ln>
              <a:noFill/>
            </a:ln>
            <a:effectLst/>
          </c:spPr>
          <c:invertIfNegative val="0"/>
          <c:dLbls>
            <c:dLbl>
              <c:idx val="0"/>
              <c:layout>
                <c:manualLayout>
                  <c:x val="3.8947214931467212E-3"/>
                  <c:y val="1.5913288616700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8E-42C6-B998-5A10BCF911BE}"/>
                </c:ext>
              </c:extLst>
            </c:dLbl>
            <c:dLbl>
              <c:idx val="3"/>
              <c:layout>
                <c:manualLayout>
                  <c:x val="-1.1010883812342064E-16"/>
                  <c:y val="9.74025974025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8E-42C6-B998-5A10BCF911BE}"/>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Sheet1!$B$5:$E$5</c:f>
              <c:numCache>
                <c:formatCode>0.00</c:formatCode>
                <c:ptCount val="4"/>
                <c:pt idx="0">
                  <c:v>1.66</c:v>
                </c:pt>
                <c:pt idx="1">
                  <c:v>0.87</c:v>
                </c:pt>
                <c:pt idx="2">
                  <c:v>0.88</c:v>
                </c:pt>
                <c:pt idx="3">
                  <c:v>0</c:v>
                </c:pt>
              </c:numCache>
            </c:numRef>
          </c:val>
          <c:extLst>
            <c:ext xmlns:c16="http://schemas.microsoft.com/office/drawing/2014/chart" uri="{C3380CC4-5D6E-409C-BE32-E72D297353CC}">
              <c16:uniqueId val="{00000010-E68E-42C6-B998-5A10BCF911BE}"/>
            </c:ext>
          </c:extLst>
        </c:ser>
        <c:dLbls>
          <c:showLegendKey val="0"/>
          <c:showVal val="0"/>
          <c:showCatName val="0"/>
          <c:showSerName val="0"/>
          <c:showPercent val="0"/>
          <c:showBubbleSize val="0"/>
        </c:dLbls>
        <c:gapWidth val="150"/>
        <c:axId val="177789568"/>
        <c:axId val="177807744"/>
      </c:barChart>
      <c:catAx>
        <c:axId val="177789568"/>
        <c:scaling>
          <c:orientation val="minMax"/>
        </c:scaling>
        <c:delete val="0"/>
        <c:axPos val="b"/>
        <c:numFmt formatCode="General" sourceLinked="1"/>
        <c:majorTickMark val="out"/>
        <c:minorTickMark val="none"/>
        <c:tickLblPos val="low"/>
        <c:spPr>
          <a:noFill/>
          <a:ln w="3171" cap="flat" cmpd="sng" algn="ctr">
            <a:solidFill>
              <a:schemeClr val="tx1"/>
            </a:solidFill>
            <a:prstDash val="solid"/>
            <a:round/>
          </a:ln>
          <a:effectLst/>
        </c:spPr>
        <c:txPr>
          <a:bodyPr rot="0" spcFirstLastPara="1" vertOverflow="ellipsis" wrap="square" anchor="ctr" anchorCtr="1"/>
          <a:lstStyle/>
          <a:p>
            <a:pPr>
              <a:defRPr sz="900" b="1" i="0" u="none" strike="noStrike" kern="1200" baseline="0">
                <a:solidFill>
                  <a:schemeClr val="tx1"/>
                </a:solidFill>
                <a:latin typeface="Arial"/>
                <a:ea typeface="Arial"/>
                <a:cs typeface="Arial"/>
              </a:defRPr>
            </a:pPr>
            <a:endParaRPr lang="en-US"/>
          </a:p>
        </c:txPr>
        <c:crossAx val="177807744"/>
        <c:crosses val="autoZero"/>
        <c:auto val="1"/>
        <c:lblAlgn val="ctr"/>
        <c:lblOffset val="100"/>
        <c:tickLblSkip val="1"/>
        <c:tickMarkSkip val="1"/>
        <c:noMultiLvlLbl val="0"/>
      </c:catAx>
      <c:valAx>
        <c:axId val="177807744"/>
        <c:scaling>
          <c:orientation val="minMax"/>
          <c:min val="0"/>
        </c:scaling>
        <c:delete val="0"/>
        <c:axPos val="l"/>
        <c:majorGridlines>
          <c:spPr>
            <a:ln w="3171" cap="flat" cmpd="sng" algn="ctr">
              <a:solidFill>
                <a:schemeClr val="tx1"/>
              </a:solidFill>
              <a:prstDash val="solid"/>
              <a:round/>
            </a:ln>
            <a:effectLst/>
          </c:spPr>
        </c:majorGridlines>
        <c:numFmt formatCode="#,##0.00" sourceLinked="0"/>
        <c:majorTickMark val="out"/>
        <c:minorTickMark val="none"/>
        <c:tickLblPos val="nextTo"/>
        <c:spPr>
          <a:noFill/>
          <a:ln w="3171"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789568"/>
        <c:crosses val="autoZero"/>
        <c:crossBetween val="between"/>
      </c:valAx>
      <c:spPr>
        <a:noFill/>
        <a:ln w="12682">
          <a:noFill/>
          <a:prstDash val="solid"/>
        </a:ln>
        <a:effectLst/>
      </c:spPr>
    </c:plotArea>
    <c:legend>
      <c:legendPos val="b"/>
      <c:layout>
        <c:manualLayout>
          <c:xMode val="edge"/>
          <c:yMode val="edge"/>
          <c:x val="6.7632901819479924E-2"/>
          <c:y val="0.91918313338854363"/>
          <c:w val="0.91350240003783256"/>
          <c:h val="8.0816866611456303E-2"/>
        </c:manualLayout>
      </c:layout>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layout>
        <c:manualLayout>
          <c:xMode val="edge"/>
          <c:yMode val="edge"/>
          <c:x val="0.43666435792748565"/>
          <c:y val="3.4054197640421016E-2"/>
        </c:manualLayout>
      </c:layout>
      <c:overlay val="0"/>
      <c:spPr>
        <a:noFill/>
        <a:ln w="25363">
          <a:noFill/>
        </a:ln>
        <a:effectLst/>
      </c:spPr>
      <c:txPr>
        <a:bodyPr rot="0" spcFirstLastPara="1" vertOverflow="ellipsis" vert="horz" wrap="square" anchor="ctr" anchorCtr="1"/>
        <a:lstStyle/>
        <a:p>
          <a:pPr algn="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8.1656499018703768E-2"/>
          <c:y val="0.11763549442683477"/>
          <c:w val="0.89660436026577761"/>
          <c:h val="0.73145311381531852"/>
        </c:manualLayout>
      </c:layout>
      <c:barChart>
        <c:barDir val="col"/>
        <c:grouping val="clustered"/>
        <c:varyColors val="0"/>
        <c:ser>
          <c:idx val="3"/>
          <c:order val="0"/>
          <c:tx>
            <c:strRef>
              <c:f>Sheet1!$A$2</c:f>
              <c:strCache>
                <c:ptCount val="1"/>
                <c:pt idx="0">
                  <c:v>9/30/2018</c:v>
                </c:pt>
              </c:strCache>
            </c:strRef>
          </c:tx>
          <c:spPr>
            <a:solidFill>
              <a:schemeClr val="accent5">
                <a:tint val="77000"/>
              </a:schemeClr>
            </a:solidFill>
            <a:ln>
              <a:noFill/>
            </a:ln>
            <a:effectLst/>
          </c:spPr>
          <c:invertIfNegative val="0"/>
          <c:dLbls>
            <c:dLbl>
              <c:idx val="0"/>
              <c:layout>
                <c:manualLayout>
                  <c:x val="1.699179494455103E-3"/>
                  <c:y val="3.2467532467532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29-4581-BEC3-4F6A48E9E806}"/>
                </c:ext>
              </c:extLst>
            </c:dLbl>
            <c:dLbl>
              <c:idx val="1"/>
              <c:layout>
                <c:manualLayout>
                  <c:x val="-6.0060027218820375E-3"/>
                  <c:y val="1.3994472805469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29-4581-BEC3-4F6A48E9E806}"/>
                </c:ext>
              </c:extLst>
            </c:dLbl>
            <c:dLbl>
              <c:idx val="2"/>
              <c:layout>
                <c:manualLayout>
                  <c:x val="-6.1728395061728392E-3"/>
                  <c:y val="3.4482743016226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29-4581-BEC3-4F6A48E9E806}"/>
                </c:ext>
              </c:extLst>
            </c:dLbl>
            <c:dLbl>
              <c:idx val="3"/>
              <c:layout>
                <c:manualLayout>
                  <c:x val="0"/>
                  <c:y val="4.0229866852263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29-4581-BEC3-4F6A48E9E806}"/>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Sheet1!$B$2:$E$2</c:f>
              <c:numCache>
                <c:formatCode>0.00</c:formatCode>
                <c:ptCount val="4"/>
                <c:pt idx="0">
                  <c:v>1.7</c:v>
                </c:pt>
                <c:pt idx="1">
                  <c:v>2.2400000000000002</c:v>
                </c:pt>
                <c:pt idx="2">
                  <c:v>1.83</c:v>
                </c:pt>
                <c:pt idx="3">
                  <c:v>-0.03</c:v>
                </c:pt>
              </c:numCache>
            </c:numRef>
          </c:val>
          <c:extLst>
            <c:ext xmlns:c16="http://schemas.microsoft.com/office/drawing/2014/chart" uri="{C3380CC4-5D6E-409C-BE32-E72D297353CC}">
              <c16:uniqueId val="{00000004-C629-4581-BEC3-4F6A48E9E806}"/>
            </c:ext>
          </c:extLst>
        </c:ser>
        <c:ser>
          <c:idx val="0"/>
          <c:order val="1"/>
          <c:tx>
            <c:strRef>
              <c:f>Sheet1!$A$3</c:f>
              <c:strCache>
                <c:ptCount val="1"/>
                <c:pt idx="0">
                  <c:v>3/31/2019</c:v>
                </c:pt>
              </c:strCache>
            </c:strRef>
          </c:tx>
          <c:spPr>
            <a:solidFill>
              <a:schemeClr val="accent5">
                <a:shade val="53000"/>
              </a:schemeClr>
            </a:solidFill>
            <a:ln>
              <a:noFill/>
            </a:ln>
            <a:effectLst/>
          </c:spPr>
          <c:invertIfNegative val="0"/>
          <c:dLbls>
            <c:dLbl>
              <c:idx val="0"/>
              <c:layout>
                <c:manualLayout>
                  <c:x val="0"/>
                  <c:y val="3.246753246753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29-4581-BEC3-4F6A48E9E806}"/>
                </c:ext>
              </c:extLst>
            </c:dLbl>
            <c:dLbl>
              <c:idx val="1"/>
              <c:layout>
                <c:manualLayout>
                  <c:x val="-2.347623213764946E-4"/>
                  <c:y val="4.03294233281639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29-4581-BEC3-4F6A48E9E806}"/>
                </c:ext>
              </c:extLst>
            </c:dLbl>
            <c:dLbl>
              <c:idx val="2"/>
              <c:layout>
                <c:manualLayout>
                  <c:x val="-9.7699721362753413E-4"/>
                  <c:y val="2.29913531897094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29-4581-BEC3-4F6A48E9E806}"/>
                </c:ext>
              </c:extLst>
            </c:dLbl>
            <c:dLbl>
              <c:idx val="3"/>
              <c:layout>
                <c:manualLayout>
                  <c:x val="-3.0864197530864335E-3"/>
                  <c:y val="1.1493795142639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29-4581-BEC3-4F6A48E9E806}"/>
                </c:ext>
              </c:extLst>
            </c:dLbl>
            <c:dLbl>
              <c:idx val="5"/>
              <c:layout>
                <c:manualLayout>
                  <c:x val="-1.6288903804860425E-2"/>
                  <c:y val="-1.29390649790431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29-4581-BEC3-4F6A48E9E806}"/>
                </c:ext>
              </c:extLst>
            </c:dLbl>
            <c:spPr>
              <a:noFill/>
              <a:ln w="25363">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Sheet1!$B$3:$E$3</c:f>
              <c:numCache>
                <c:formatCode>0.00</c:formatCode>
                <c:ptCount val="4"/>
                <c:pt idx="0">
                  <c:v>1.65</c:v>
                </c:pt>
                <c:pt idx="1">
                  <c:v>2.31</c:v>
                </c:pt>
                <c:pt idx="2">
                  <c:v>1.52</c:v>
                </c:pt>
                <c:pt idx="3">
                  <c:v>-0.02</c:v>
                </c:pt>
              </c:numCache>
            </c:numRef>
          </c:val>
          <c:extLst>
            <c:ext xmlns:c16="http://schemas.microsoft.com/office/drawing/2014/chart" uri="{C3380CC4-5D6E-409C-BE32-E72D297353CC}">
              <c16:uniqueId val="{0000000A-C629-4581-BEC3-4F6A48E9E806}"/>
            </c:ext>
          </c:extLst>
        </c:ser>
        <c:ser>
          <c:idx val="2"/>
          <c:order val="2"/>
          <c:tx>
            <c:strRef>
              <c:f>Sheet1!$A$4</c:f>
              <c:strCache>
                <c:ptCount val="1"/>
                <c:pt idx="0">
                  <c:v>9/30/2019</c:v>
                </c:pt>
              </c:strCache>
            </c:strRef>
          </c:tx>
          <c:spPr>
            <a:solidFill>
              <a:schemeClr val="accent5"/>
            </a:solidFill>
            <a:ln>
              <a:noFill/>
            </a:ln>
            <a:effectLst/>
          </c:spPr>
          <c:invertIfNegative val="0"/>
          <c:dLbls>
            <c:dLbl>
              <c:idx val="0"/>
              <c:layout>
                <c:manualLayout>
                  <c:x val="-3.0030030030030051E-3"/>
                  <c:y val="1.6233766233766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29-4581-BEC3-4F6A48E9E806}"/>
                </c:ext>
              </c:extLst>
            </c:dLbl>
            <c:dLbl>
              <c:idx val="1"/>
              <c:layout>
                <c:manualLayout>
                  <c:x val="-3.1280985710119566E-3"/>
                  <c:y val="1.4741146374718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629-4581-BEC3-4F6A48E9E806}"/>
                </c:ext>
              </c:extLst>
            </c:dLbl>
            <c:dLbl>
              <c:idx val="2"/>
              <c:layout>
                <c:manualLayout>
                  <c:x val="1.5552477022107074E-3"/>
                  <c:y val="2.3049446741906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29-4581-BEC3-4F6A48E9E806}"/>
                </c:ext>
              </c:extLst>
            </c:dLbl>
            <c:dLbl>
              <c:idx val="3"/>
              <c:layout>
                <c:manualLayout>
                  <c:x val="1.5432098765432169E-3"/>
                  <c:y val="2.29884953441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629-4581-BEC3-4F6A48E9E806}"/>
                </c:ext>
              </c:extLst>
            </c:dLbl>
            <c:dLbl>
              <c:idx val="4"/>
              <c:layout>
                <c:manualLayout>
                  <c:x val="1.1494120092508989E-16"/>
                  <c:y val="3.2467532467533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629-4581-BEC3-4F6A48E9E806}"/>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Sheet1!$B$4:$E$4</c:f>
              <c:numCache>
                <c:formatCode>0.00</c:formatCode>
                <c:ptCount val="4"/>
                <c:pt idx="0">
                  <c:v>1.89</c:v>
                </c:pt>
                <c:pt idx="1">
                  <c:v>2.4300000000000002</c:v>
                </c:pt>
                <c:pt idx="2">
                  <c:v>1.1200000000000001</c:v>
                </c:pt>
                <c:pt idx="3">
                  <c:v>-0.01</c:v>
                </c:pt>
              </c:numCache>
            </c:numRef>
          </c:val>
          <c:extLst>
            <c:ext xmlns:c16="http://schemas.microsoft.com/office/drawing/2014/chart" uri="{C3380CC4-5D6E-409C-BE32-E72D297353CC}">
              <c16:uniqueId val="{00000010-C629-4581-BEC3-4F6A48E9E806}"/>
            </c:ext>
          </c:extLst>
        </c:ser>
        <c:ser>
          <c:idx val="4"/>
          <c:order val="3"/>
          <c:tx>
            <c:strRef>
              <c:f>Sheet1!$A$5</c:f>
              <c:strCache>
                <c:ptCount val="1"/>
                <c:pt idx="0">
                  <c:v>Barclays Aggregate Index</c:v>
                </c:pt>
              </c:strCache>
            </c:strRef>
          </c:tx>
          <c:spPr>
            <a:solidFill>
              <a:schemeClr val="accent5">
                <a:tint val="54000"/>
              </a:schemeClr>
            </a:solidFill>
            <a:ln>
              <a:noFill/>
            </a:ln>
            <a:effectLst/>
          </c:spPr>
          <c:invertIfNegative val="0"/>
          <c:dLbls>
            <c:dLbl>
              <c:idx val="0"/>
              <c:layout>
                <c:manualLayout>
                  <c:x val="3.8946671915552396E-3"/>
                  <c:y val="-5.5927492607595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629-4581-BEC3-4F6A48E9E806}"/>
                </c:ext>
              </c:extLst>
            </c:dLbl>
            <c:dLbl>
              <c:idx val="1"/>
              <c:layout>
                <c:manualLayout>
                  <c:x val="1.5432098765432098E-3"/>
                  <c:y val="1.86729274917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629-4581-BEC3-4F6A48E9E806}"/>
                </c:ext>
              </c:extLst>
            </c:dLbl>
            <c:dLbl>
              <c:idx val="2"/>
              <c:layout>
                <c:manualLayout>
                  <c:x val="0"/>
                  <c:y val="1.7241371508113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629-4581-BEC3-4F6A48E9E806}"/>
                </c:ext>
              </c:extLst>
            </c:dLbl>
            <c:dLbl>
              <c:idx val="3"/>
              <c:layout>
                <c:manualLayout>
                  <c:x val="-1.5432098765432169E-3"/>
                  <c:y val="2.6981162557171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629-4581-BEC3-4F6A48E9E806}"/>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Sheet1!$B$5:$E$5</c:f>
              <c:numCache>
                <c:formatCode>0.00</c:formatCode>
                <c:ptCount val="4"/>
                <c:pt idx="0">
                  <c:v>2.82</c:v>
                </c:pt>
                <c:pt idx="1">
                  <c:v>2.04</c:v>
                </c:pt>
                <c:pt idx="2">
                  <c:v>0.72</c:v>
                </c:pt>
                <c:pt idx="3">
                  <c:v>0</c:v>
                </c:pt>
              </c:numCache>
            </c:numRef>
          </c:val>
          <c:extLst>
            <c:ext xmlns:c16="http://schemas.microsoft.com/office/drawing/2014/chart" uri="{C3380CC4-5D6E-409C-BE32-E72D297353CC}">
              <c16:uniqueId val="{00000015-C629-4581-BEC3-4F6A48E9E806}"/>
            </c:ext>
          </c:extLst>
        </c:ser>
        <c:dLbls>
          <c:showLegendKey val="0"/>
          <c:showVal val="0"/>
          <c:showCatName val="0"/>
          <c:showSerName val="0"/>
          <c:showPercent val="0"/>
          <c:showBubbleSize val="0"/>
        </c:dLbls>
        <c:gapWidth val="150"/>
        <c:axId val="177918720"/>
        <c:axId val="177920256"/>
      </c:barChart>
      <c:catAx>
        <c:axId val="177918720"/>
        <c:scaling>
          <c:orientation val="minMax"/>
        </c:scaling>
        <c:delete val="0"/>
        <c:axPos val="b"/>
        <c:numFmt formatCode="General" sourceLinked="1"/>
        <c:majorTickMark val="out"/>
        <c:minorTickMark val="none"/>
        <c:tickLblPos val="low"/>
        <c:spPr>
          <a:noFill/>
          <a:ln w="3171" cap="flat" cmpd="sng" algn="ctr">
            <a:solidFill>
              <a:schemeClr val="tx1"/>
            </a:solidFill>
            <a:prstDash val="solid"/>
            <a:round/>
          </a:ln>
          <a:effectLst/>
        </c:spPr>
        <c:txPr>
          <a:bodyPr rot="0" spcFirstLastPara="1" vertOverflow="ellipsis" wrap="square" anchor="ctr" anchorCtr="1"/>
          <a:lstStyle/>
          <a:p>
            <a:pPr>
              <a:defRPr sz="900" b="1" i="0" u="none" strike="noStrike" kern="1200" baseline="0">
                <a:solidFill>
                  <a:schemeClr val="tx1"/>
                </a:solidFill>
                <a:latin typeface="Arial"/>
                <a:ea typeface="Arial"/>
                <a:cs typeface="Arial"/>
              </a:defRPr>
            </a:pPr>
            <a:endParaRPr lang="en-US"/>
          </a:p>
        </c:txPr>
        <c:crossAx val="177920256"/>
        <c:crosses val="autoZero"/>
        <c:auto val="1"/>
        <c:lblAlgn val="ctr"/>
        <c:lblOffset val="100"/>
        <c:tickLblSkip val="1"/>
        <c:tickMarkSkip val="1"/>
        <c:noMultiLvlLbl val="0"/>
      </c:catAx>
      <c:valAx>
        <c:axId val="177920256"/>
        <c:scaling>
          <c:orientation val="minMax"/>
          <c:min val="0"/>
        </c:scaling>
        <c:delete val="0"/>
        <c:axPos val="l"/>
        <c:majorGridlines>
          <c:spPr>
            <a:ln w="3171" cap="flat" cmpd="sng" algn="ctr">
              <a:solidFill>
                <a:schemeClr val="tx1"/>
              </a:solidFill>
              <a:prstDash val="solid"/>
              <a:round/>
            </a:ln>
            <a:effectLst/>
          </c:spPr>
        </c:majorGridlines>
        <c:numFmt formatCode="#,##0.00" sourceLinked="0"/>
        <c:majorTickMark val="out"/>
        <c:minorTickMark val="none"/>
        <c:tickLblPos val="nextTo"/>
        <c:spPr>
          <a:noFill/>
          <a:ln w="3171"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918720"/>
        <c:crosses val="autoZero"/>
        <c:crossBetween val="between"/>
      </c:valAx>
      <c:spPr>
        <a:noFill/>
        <a:ln w="12682">
          <a:noFill/>
          <a:prstDash val="solid"/>
        </a:ln>
        <a:effectLst/>
      </c:spPr>
    </c:plotArea>
    <c:legend>
      <c:legendPos val="b"/>
      <c:layout>
        <c:manualLayout>
          <c:xMode val="edge"/>
          <c:yMode val="edge"/>
          <c:x val="6.7632901819479924E-2"/>
          <c:y val="0.93562225310073865"/>
          <c:w val="0.91350240003783256"/>
          <c:h val="5.8983791798752426E-2"/>
        </c:manualLayout>
      </c:layout>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7138309504394005E-2"/>
          <c:y val="6.6923084681825363E-3"/>
          <c:w val="0.89282925101477428"/>
          <c:h val="0.35137381574114612"/>
        </c:manualLayout>
      </c:layout>
      <c:barChart>
        <c:barDir val="col"/>
        <c:grouping val="clustered"/>
        <c:varyColors val="0"/>
        <c:ser>
          <c:idx val="0"/>
          <c:order val="0"/>
          <c:tx>
            <c:strRef>
              <c:f>Sheet1!$B$1</c:f>
              <c:strCache>
                <c:ptCount val="1"/>
                <c:pt idx="0">
                  <c:v>Minimum</c:v>
                </c:pt>
              </c:strCache>
            </c:strRef>
          </c:tx>
          <c:spPr>
            <a:solidFill>
              <a:schemeClr val="accent1">
                <a:shade val="65000"/>
              </a:schemeClr>
            </a:solidFill>
            <a:ln>
              <a:noFill/>
            </a:ln>
            <a:effectLst/>
          </c:spPr>
          <c:invertIfNegative val="0"/>
          <c:cat>
            <c:strRef>
              <c:f>Sheet1!$A$2:$A$6</c:f>
              <c:strCache>
                <c:ptCount val="5"/>
                <c:pt idx="0">
                  <c:v>Repos</c:v>
                </c:pt>
                <c:pt idx="1">
                  <c:v>Treasuries</c:v>
                </c:pt>
                <c:pt idx="2">
                  <c:v>U.S. Gov. Money Market Funds</c:v>
                </c:pt>
                <c:pt idx="3">
                  <c:v>Commercial Paper</c:v>
                </c:pt>
                <c:pt idx="4">
                  <c:v>U.S. Go. Agencies</c:v>
                </c:pt>
              </c:strCache>
            </c:strRef>
          </c:cat>
          <c:val>
            <c:numRef>
              <c:f>Sheet1!$B$2:$B$6</c:f>
              <c:numCache>
                <c:formatCode>_("$"* #,##0.00_);_("$"* \(#,##0.00\);_("$"* "-"??_);_(@_)</c:formatCode>
                <c:ptCount val="5"/>
                <c:pt idx="0">
                  <c:v>0</c:v>
                </c:pt>
                <c:pt idx="1">
                  <c:v>0</c:v>
                </c:pt>
                <c:pt idx="2">
                  <c:v>0</c:v>
                </c:pt>
                <c:pt idx="3">
                  <c:v>0</c:v>
                </c:pt>
                <c:pt idx="4">
                  <c:v>0</c:v>
                </c:pt>
              </c:numCache>
            </c:numRef>
          </c:val>
          <c:extLst>
            <c:ext xmlns:c16="http://schemas.microsoft.com/office/drawing/2014/chart" uri="{C3380CC4-5D6E-409C-BE32-E72D297353CC}">
              <c16:uniqueId val="{00000000-5429-48AF-8377-FF37CA3C8C76}"/>
            </c:ext>
          </c:extLst>
        </c:ser>
        <c:ser>
          <c:idx val="1"/>
          <c:order val="1"/>
          <c:tx>
            <c:strRef>
              <c:f>Sheet1!$C$1</c:f>
              <c:strCache>
                <c:ptCount val="1"/>
                <c:pt idx="0">
                  <c:v>Average</c:v>
                </c:pt>
              </c:strCache>
            </c:strRef>
          </c:tx>
          <c:spPr>
            <a:solidFill>
              <a:schemeClr val="accent1"/>
            </a:solidFill>
            <a:ln>
              <a:noFill/>
            </a:ln>
            <a:effectLst/>
          </c:spPr>
          <c:invertIfNegative val="0"/>
          <c:cat>
            <c:strRef>
              <c:f>Sheet1!$A$2:$A$6</c:f>
              <c:strCache>
                <c:ptCount val="5"/>
                <c:pt idx="0">
                  <c:v>Repos</c:v>
                </c:pt>
                <c:pt idx="1">
                  <c:v>Treasuries</c:v>
                </c:pt>
                <c:pt idx="2">
                  <c:v>U.S. Gov. Money Market Funds</c:v>
                </c:pt>
                <c:pt idx="3">
                  <c:v>Commercial Paper</c:v>
                </c:pt>
                <c:pt idx="4">
                  <c:v>U.S. Go. Agencies</c:v>
                </c:pt>
              </c:strCache>
            </c:strRef>
          </c:cat>
          <c:val>
            <c:numRef>
              <c:f>Sheet1!$C$2:$C$6</c:f>
              <c:numCache>
                <c:formatCode>_("$"* #,##0.00_);_("$"* \(#,##0.00\);_("$"* "-"??_);_(@_)</c:formatCode>
                <c:ptCount val="5"/>
                <c:pt idx="0">
                  <c:v>1425924677.8</c:v>
                </c:pt>
                <c:pt idx="1">
                  <c:v>1080067377.47</c:v>
                </c:pt>
                <c:pt idx="2">
                  <c:v>252075096.63</c:v>
                </c:pt>
                <c:pt idx="3">
                  <c:v>292298788.74000001</c:v>
                </c:pt>
                <c:pt idx="4">
                  <c:v>852157003.26999998</c:v>
                </c:pt>
              </c:numCache>
            </c:numRef>
          </c:val>
          <c:extLst>
            <c:ext xmlns:c16="http://schemas.microsoft.com/office/drawing/2014/chart" uri="{C3380CC4-5D6E-409C-BE32-E72D297353CC}">
              <c16:uniqueId val="{00000001-5429-48AF-8377-FF37CA3C8C76}"/>
            </c:ext>
          </c:extLst>
        </c:ser>
        <c:ser>
          <c:idx val="2"/>
          <c:order val="2"/>
          <c:tx>
            <c:strRef>
              <c:f>Sheet1!$D$1</c:f>
              <c:strCache>
                <c:ptCount val="1"/>
                <c:pt idx="0">
                  <c:v>Maximum</c:v>
                </c:pt>
              </c:strCache>
            </c:strRef>
          </c:tx>
          <c:spPr>
            <a:solidFill>
              <a:schemeClr val="accent1">
                <a:tint val="65000"/>
              </a:schemeClr>
            </a:solidFill>
            <a:ln>
              <a:noFill/>
            </a:ln>
            <a:effectLst/>
          </c:spPr>
          <c:invertIfNegative val="0"/>
          <c:cat>
            <c:strRef>
              <c:f>Sheet1!$A$2:$A$6</c:f>
              <c:strCache>
                <c:ptCount val="5"/>
                <c:pt idx="0">
                  <c:v>Repos</c:v>
                </c:pt>
                <c:pt idx="1">
                  <c:v>Treasuries</c:v>
                </c:pt>
                <c:pt idx="2">
                  <c:v>U.S. Gov. Money Market Funds</c:v>
                </c:pt>
                <c:pt idx="3">
                  <c:v>Commercial Paper</c:v>
                </c:pt>
                <c:pt idx="4">
                  <c:v>U.S. Go. Agencies</c:v>
                </c:pt>
              </c:strCache>
            </c:strRef>
          </c:cat>
          <c:val>
            <c:numRef>
              <c:f>Sheet1!$D$2:$D$6</c:f>
              <c:numCache>
                <c:formatCode>_("$"* #,##0.00_);_("$"* \(#,##0.00\);_("$"* "-"??_);_(@_)</c:formatCode>
                <c:ptCount val="5"/>
                <c:pt idx="0">
                  <c:v>0</c:v>
                </c:pt>
                <c:pt idx="1">
                  <c:v>0</c:v>
                </c:pt>
                <c:pt idx="2">
                  <c:v>1000000000</c:v>
                </c:pt>
                <c:pt idx="3">
                  <c:v>750000000</c:v>
                </c:pt>
                <c:pt idx="4">
                  <c:v>0</c:v>
                </c:pt>
              </c:numCache>
            </c:numRef>
          </c:val>
          <c:extLst>
            <c:ext xmlns:c16="http://schemas.microsoft.com/office/drawing/2014/chart" uri="{C3380CC4-5D6E-409C-BE32-E72D297353CC}">
              <c16:uniqueId val="{00000003-5429-48AF-8377-FF37CA3C8C76}"/>
            </c:ext>
          </c:extLst>
        </c:ser>
        <c:dLbls>
          <c:showLegendKey val="0"/>
          <c:showVal val="0"/>
          <c:showCatName val="0"/>
          <c:showSerName val="0"/>
          <c:showPercent val="0"/>
          <c:showBubbleSize val="0"/>
        </c:dLbls>
        <c:gapWidth val="219"/>
        <c:overlap val="-27"/>
        <c:axId val="544039888"/>
        <c:axId val="544043824"/>
      </c:barChart>
      <c:catAx>
        <c:axId val="544039888"/>
        <c:scaling>
          <c:orientation val="minMax"/>
        </c:scaling>
        <c:delete val="1"/>
        <c:axPos val="b"/>
        <c:numFmt formatCode="General" sourceLinked="1"/>
        <c:majorTickMark val="out"/>
        <c:minorTickMark val="none"/>
        <c:tickLblPos val="nextTo"/>
        <c:crossAx val="544043824"/>
        <c:crosses val="autoZero"/>
        <c:auto val="1"/>
        <c:lblAlgn val="ctr"/>
        <c:lblOffset val="100"/>
        <c:noMultiLvlLbl val="0"/>
      </c:catAx>
      <c:valAx>
        <c:axId val="544043824"/>
        <c:scaling>
          <c:orientation val="minMax"/>
        </c:scaling>
        <c:delete val="1"/>
        <c:axPos val="l"/>
        <c:numFmt formatCode="_(&quot;$&quot;* #,##0.00_);_(&quot;$&quot;* \(#,##0.00\);_(&quot;$&quot;* &quot;-&quot;??_);_(@_)" sourceLinked="1"/>
        <c:majorTickMark val="out"/>
        <c:minorTickMark val="none"/>
        <c:tickLblPos val="nextTo"/>
        <c:crossAx val="5440398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48771670799169E-2"/>
          <c:y val="0.10223745050389177"/>
          <c:w val="0.94219189147137983"/>
          <c:h val="0.74628005615009585"/>
        </c:manualLayout>
      </c:layout>
      <c:lineChart>
        <c:grouping val="standard"/>
        <c:varyColors val="0"/>
        <c:ser>
          <c:idx val="0"/>
          <c:order val="0"/>
          <c:tx>
            <c:strRef>
              <c:f>Sheet1!$B$1</c:f>
              <c:strCache>
                <c:ptCount val="1"/>
                <c:pt idx="0">
                  <c:v>1. Year Max</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to 30 Days</c:v>
                </c:pt>
                <c:pt idx="1">
                  <c:v>31 to 90 Days</c:v>
                </c:pt>
                <c:pt idx="2">
                  <c:v>91 to 365 Days</c:v>
                </c:pt>
                <c:pt idx="3">
                  <c:v>365 + Days</c:v>
                </c:pt>
              </c:strCache>
            </c:strRef>
          </c:cat>
          <c:val>
            <c:numRef>
              <c:f>Sheet1!$B$2:$B$5</c:f>
              <c:numCache>
                <c:formatCode>0%</c:formatCode>
                <c:ptCount val="4"/>
                <c:pt idx="0">
                  <c:v>0.65</c:v>
                </c:pt>
                <c:pt idx="1">
                  <c:v>0.17</c:v>
                </c:pt>
                <c:pt idx="2">
                  <c:v>0.18</c:v>
                </c:pt>
                <c:pt idx="3">
                  <c:v>0</c:v>
                </c:pt>
              </c:numCache>
            </c:numRef>
          </c:val>
          <c:smooth val="0"/>
          <c:extLst>
            <c:ext xmlns:c16="http://schemas.microsoft.com/office/drawing/2014/chart" uri="{C3380CC4-5D6E-409C-BE32-E72D297353CC}">
              <c16:uniqueId val="{00000000-8641-4CEF-895F-2A71E45870F0}"/>
            </c:ext>
          </c:extLst>
        </c:ser>
        <c:dLbls>
          <c:dLblPos val="t"/>
          <c:showLegendKey val="0"/>
          <c:showVal val="1"/>
          <c:showCatName val="0"/>
          <c:showSerName val="0"/>
          <c:showPercent val="0"/>
          <c:showBubbleSize val="0"/>
        </c:dLbls>
        <c:smooth val="0"/>
        <c:axId val="534004256"/>
        <c:axId val="534003928"/>
      </c:lineChart>
      <c:catAx>
        <c:axId val="534004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34003928"/>
        <c:crosses val="autoZero"/>
        <c:auto val="1"/>
        <c:lblAlgn val="ctr"/>
        <c:lblOffset val="100"/>
        <c:noMultiLvlLbl val="0"/>
      </c:catAx>
      <c:valAx>
        <c:axId val="5340039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34004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416666666666702"/>
          <c:y val="9.4721784776902906E-2"/>
          <c:w val="0.85076701611863481"/>
          <c:h val="0.78944488188976381"/>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925587328602087"/>
          <c:y val="0"/>
          <c:w val="0.80282869815796232"/>
          <c:h val="0.57222341245693109"/>
        </c:manualLayout>
      </c:layout>
      <c:barChart>
        <c:barDir val="col"/>
        <c:grouping val="clustered"/>
        <c:varyColors val="0"/>
        <c:ser>
          <c:idx val="0"/>
          <c:order val="0"/>
          <c:tx>
            <c:strRef>
              <c:f>Sheet1!$B$1</c:f>
              <c:strCache>
                <c:ptCount val="1"/>
                <c:pt idx="0">
                  <c:v>Minimum</c:v>
                </c:pt>
              </c:strCache>
            </c:strRef>
          </c:tx>
          <c:spPr>
            <a:solidFill>
              <a:schemeClr val="accent1">
                <a:shade val="65000"/>
              </a:schemeClr>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Sheet1!$B$2:$B$5</c:f>
              <c:numCache>
                <c:formatCode>0%</c:formatCode>
                <c:ptCount val="4"/>
                <c:pt idx="0">
                  <c:v>0.4</c:v>
                </c:pt>
                <c:pt idx="1">
                  <c:v>0</c:v>
                </c:pt>
                <c:pt idx="2">
                  <c:v>0</c:v>
                </c:pt>
                <c:pt idx="3">
                  <c:v>0</c:v>
                </c:pt>
              </c:numCache>
            </c:numRef>
          </c:val>
          <c:extLst>
            <c:ext xmlns:c16="http://schemas.microsoft.com/office/drawing/2014/chart" uri="{C3380CC4-5D6E-409C-BE32-E72D297353CC}">
              <c16:uniqueId val="{00000000-7369-40FB-B0B2-A5FF4ECCB9D0}"/>
            </c:ext>
          </c:extLst>
        </c:ser>
        <c:ser>
          <c:idx val="1"/>
          <c:order val="1"/>
          <c:tx>
            <c:strRef>
              <c:f>Sheet1!$C$1</c:f>
              <c:strCache>
                <c:ptCount val="1"/>
                <c:pt idx="0">
                  <c:v>Average</c:v>
                </c:pt>
              </c:strCache>
            </c:strRef>
          </c:tx>
          <c:spPr>
            <a:solidFill>
              <a:schemeClr val="accent1"/>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Sheet1!$C$2:$C$5</c:f>
              <c:numCache>
                <c:formatCode>0%</c:formatCode>
                <c:ptCount val="4"/>
                <c:pt idx="0">
                  <c:v>0.43</c:v>
                </c:pt>
                <c:pt idx="1">
                  <c:v>0.49</c:v>
                </c:pt>
                <c:pt idx="2">
                  <c:v>0.05</c:v>
                </c:pt>
                <c:pt idx="3">
                  <c:v>0.03</c:v>
                </c:pt>
              </c:numCache>
            </c:numRef>
          </c:val>
          <c:extLst>
            <c:ext xmlns:c16="http://schemas.microsoft.com/office/drawing/2014/chart" uri="{C3380CC4-5D6E-409C-BE32-E72D297353CC}">
              <c16:uniqueId val="{00000001-7369-40FB-B0B2-A5FF4ECCB9D0}"/>
            </c:ext>
          </c:extLst>
        </c:ser>
        <c:ser>
          <c:idx val="2"/>
          <c:order val="2"/>
          <c:tx>
            <c:strRef>
              <c:f>Sheet1!$D$1</c:f>
              <c:strCache>
                <c:ptCount val="1"/>
                <c:pt idx="0">
                  <c:v>Maximum</c:v>
                </c:pt>
              </c:strCache>
            </c:strRef>
          </c:tx>
          <c:spPr>
            <a:solidFill>
              <a:schemeClr val="accent1">
                <a:tint val="65000"/>
              </a:schemeClr>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Sheet1!$D$2:$D$5</c:f>
              <c:numCache>
                <c:formatCode>0%</c:formatCode>
                <c:ptCount val="4"/>
                <c:pt idx="0">
                  <c:v>1</c:v>
                </c:pt>
                <c:pt idx="1">
                  <c:v>0.6</c:v>
                </c:pt>
                <c:pt idx="2">
                  <c:v>0.3</c:v>
                </c:pt>
                <c:pt idx="3">
                  <c:v>0.1</c:v>
                </c:pt>
              </c:numCache>
            </c:numRef>
          </c:val>
          <c:extLst>
            <c:ext xmlns:c16="http://schemas.microsoft.com/office/drawing/2014/chart" uri="{C3380CC4-5D6E-409C-BE32-E72D297353CC}">
              <c16:uniqueId val="{00000002-7369-40FB-B0B2-A5FF4ECCB9D0}"/>
            </c:ext>
          </c:extLst>
        </c:ser>
        <c:dLbls>
          <c:showLegendKey val="0"/>
          <c:showVal val="0"/>
          <c:showCatName val="0"/>
          <c:showSerName val="0"/>
          <c:showPercent val="0"/>
          <c:showBubbleSize val="0"/>
        </c:dLbls>
        <c:gapWidth val="219"/>
        <c:overlap val="-27"/>
        <c:axId val="371262344"/>
        <c:axId val="371262672"/>
      </c:barChart>
      <c:catAx>
        <c:axId val="371262344"/>
        <c:scaling>
          <c:orientation val="minMax"/>
        </c:scaling>
        <c:delete val="1"/>
        <c:axPos val="b"/>
        <c:numFmt formatCode="General" sourceLinked="1"/>
        <c:majorTickMark val="none"/>
        <c:minorTickMark val="none"/>
        <c:tickLblPos val="nextTo"/>
        <c:crossAx val="371262672"/>
        <c:crosses val="autoZero"/>
        <c:auto val="1"/>
        <c:lblAlgn val="ctr"/>
        <c:lblOffset val="100"/>
        <c:noMultiLvlLbl val="0"/>
      </c:catAx>
      <c:valAx>
        <c:axId val="371262672"/>
        <c:scaling>
          <c:orientation val="minMax"/>
        </c:scaling>
        <c:delete val="1"/>
        <c:axPos val="l"/>
        <c:numFmt formatCode="0%" sourceLinked="1"/>
        <c:majorTickMark val="none"/>
        <c:minorTickMark val="none"/>
        <c:tickLblPos val="nextTo"/>
        <c:crossAx val="371262344"/>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a:softEdge rad="127000"/>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1"/>
          <c:order val="1"/>
          <c:tx>
            <c:strRef>
              <c:f>Sheet1!$B$1</c:f>
              <c:strCache>
                <c:ptCount val="1"/>
                <c:pt idx="0">
                  <c:v>Series 1</c:v>
                </c:pt>
              </c:strCache>
            </c:strRef>
          </c:tx>
          <c:spPr>
            <a:ln w="28575" cap="rnd">
              <a:solidFill>
                <a:schemeClr val="accent1">
                  <a:shade val="76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 to 6 Months</c:v>
                </c:pt>
                <c:pt idx="1">
                  <c:v>7 to 12 Months</c:v>
                </c:pt>
                <c:pt idx="2">
                  <c:v>13 to 18 Months</c:v>
                </c:pt>
                <c:pt idx="3">
                  <c:v>19 to 24 Months</c:v>
                </c:pt>
                <c:pt idx="4">
                  <c:v>25+ Months</c:v>
                </c:pt>
              </c:strCache>
            </c:strRef>
          </c:cat>
          <c:val>
            <c:numRef>
              <c:f>Sheet1!$B$2:$B$6</c:f>
              <c:numCache>
                <c:formatCode>0%</c:formatCode>
                <c:ptCount val="5"/>
                <c:pt idx="0">
                  <c:v>0.11</c:v>
                </c:pt>
                <c:pt idx="1">
                  <c:v>0.28999999999999998</c:v>
                </c:pt>
                <c:pt idx="2">
                  <c:v>0.23</c:v>
                </c:pt>
                <c:pt idx="3">
                  <c:v>0.21</c:v>
                </c:pt>
                <c:pt idx="4">
                  <c:v>0.17</c:v>
                </c:pt>
              </c:numCache>
            </c:numRef>
          </c:val>
          <c:smooth val="0"/>
          <c:extLst>
            <c:ext xmlns:c16="http://schemas.microsoft.com/office/drawing/2014/chart" uri="{C3380CC4-5D6E-409C-BE32-E72D297353CC}">
              <c16:uniqueId val="{00000001-F748-4A19-8D13-E1B594D49103}"/>
            </c:ext>
          </c:extLst>
        </c:ser>
        <c:dLbls>
          <c:showLegendKey val="0"/>
          <c:showVal val="0"/>
          <c:showCatName val="0"/>
          <c:showSerName val="0"/>
          <c:showPercent val="0"/>
          <c:showBubbleSize val="0"/>
        </c:dLbls>
        <c:smooth val="0"/>
        <c:axId val="371462360"/>
        <c:axId val="37146695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 </c:v>
                      </c:pt>
                    </c:strCache>
                  </c:strRef>
                </c:tx>
                <c:spPr>
                  <a:ln w="28575" cap="rnd">
                    <a:solidFill>
                      <a:schemeClr val="accent1">
                        <a:tint val="77000"/>
                      </a:schemeClr>
                    </a:solidFill>
                    <a:round/>
                  </a:ln>
                  <a:effectLst/>
                </c:spPr>
                <c:marker>
                  <c:symbol val="none"/>
                </c:marker>
                <c:cat>
                  <c:strRef>
                    <c:extLst>
                      <c:ext uri="{02D57815-91ED-43cb-92C2-25804820EDAC}">
                        <c15:formulaRef>
                          <c15:sqref>Sheet1!$A$2:$A$6</c15:sqref>
                        </c15:formulaRef>
                      </c:ext>
                    </c:extLst>
                    <c:strCache>
                      <c:ptCount val="5"/>
                      <c:pt idx="0">
                        <c:v>0 to 6 Months</c:v>
                      </c:pt>
                      <c:pt idx="1">
                        <c:v>7 to 12 Months</c:v>
                      </c:pt>
                      <c:pt idx="2">
                        <c:v>13 to 18 Months</c:v>
                      </c:pt>
                      <c:pt idx="3">
                        <c:v>19 to 24 Months</c:v>
                      </c:pt>
                      <c:pt idx="4">
                        <c:v>25+ Months</c:v>
                      </c:pt>
                    </c:strCache>
                  </c:strRef>
                </c:cat>
                <c:val>
                  <c:numRef>
                    <c:extLst>
                      <c:ext uri="{02D57815-91ED-43cb-92C2-25804820EDAC}">
                        <c15:formulaRef>
                          <c15:sqref>Sheet1!$A$2:$A$6</c15:sqref>
                        </c15:formulaRef>
                      </c:ext>
                    </c:extLst>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0-4C8C-4039-870B-D6CBA427A94B}"/>
                  </c:ext>
                </c:extLst>
              </c15:ser>
            </c15:filteredLineSeries>
          </c:ext>
        </c:extLst>
      </c:lineChart>
      <c:catAx>
        <c:axId val="37146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1466952"/>
        <c:crosses val="autoZero"/>
        <c:auto val="1"/>
        <c:lblAlgn val="ctr"/>
        <c:lblOffset val="100"/>
        <c:noMultiLvlLbl val="0"/>
      </c:catAx>
      <c:valAx>
        <c:axId val="3714669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1462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416666666666702"/>
          <c:y val="9.4721784776902906E-2"/>
          <c:w val="0.85076701611863481"/>
          <c:h val="0.78944488188976381"/>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925587328602087"/>
          <c:y val="0"/>
          <c:w val="0.80282869815796232"/>
          <c:h val="0.57222341245693109"/>
        </c:manualLayout>
      </c:layout>
      <c:barChart>
        <c:barDir val="col"/>
        <c:grouping val="clustered"/>
        <c:varyColors val="0"/>
        <c:ser>
          <c:idx val="0"/>
          <c:order val="0"/>
          <c:tx>
            <c:strRef>
              <c:f>Sheet1!$B$1</c:f>
              <c:strCache>
                <c:ptCount val="1"/>
                <c:pt idx="0">
                  <c:v>Minimum</c:v>
                </c:pt>
              </c:strCache>
            </c:strRef>
          </c:tx>
          <c:spPr>
            <a:solidFill>
              <a:schemeClr val="accent1">
                <a:shade val="65000"/>
              </a:schemeClr>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Sheet1!$B$2:$B$5</c:f>
              <c:numCache>
                <c:formatCode>0%</c:formatCode>
                <c:ptCount val="4"/>
                <c:pt idx="0">
                  <c:v>0.4</c:v>
                </c:pt>
                <c:pt idx="1">
                  <c:v>0</c:v>
                </c:pt>
                <c:pt idx="2">
                  <c:v>0</c:v>
                </c:pt>
                <c:pt idx="3">
                  <c:v>0</c:v>
                </c:pt>
              </c:numCache>
            </c:numRef>
          </c:val>
          <c:extLst>
            <c:ext xmlns:c16="http://schemas.microsoft.com/office/drawing/2014/chart" uri="{C3380CC4-5D6E-409C-BE32-E72D297353CC}">
              <c16:uniqueId val="{00000000-7369-40FB-B0B2-A5FF4ECCB9D0}"/>
            </c:ext>
          </c:extLst>
        </c:ser>
        <c:ser>
          <c:idx val="1"/>
          <c:order val="1"/>
          <c:tx>
            <c:strRef>
              <c:f>Sheet1!$C$1</c:f>
              <c:strCache>
                <c:ptCount val="1"/>
                <c:pt idx="0">
                  <c:v>Average</c:v>
                </c:pt>
              </c:strCache>
            </c:strRef>
          </c:tx>
          <c:spPr>
            <a:solidFill>
              <a:schemeClr val="accent1"/>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Sheet1!$C$2:$C$5</c:f>
              <c:numCache>
                <c:formatCode>0%</c:formatCode>
                <c:ptCount val="4"/>
                <c:pt idx="0">
                  <c:v>0.6</c:v>
                </c:pt>
                <c:pt idx="1">
                  <c:v>0.12</c:v>
                </c:pt>
                <c:pt idx="2">
                  <c:v>0.27</c:v>
                </c:pt>
                <c:pt idx="3">
                  <c:v>0.06</c:v>
                </c:pt>
              </c:numCache>
            </c:numRef>
          </c:val>
          <c:extLst>
            <c:ext xmlns:c16="http://schemas.microsoft.com/office/drawing/2014/chart" uri="{C3380CC4-5D6E-409C-BE32-E72D297353CC}">
              <c16:uniqueId val="{00000000-3276-464F-82EF-6CFD77A08744}"/>
            </c:ext>
          </c:extLst>
        </c:ser>
        <c:ser>
          <c:idx val="2"/>
          <c:order val="2"/>
          <c:tx>
            <c:strRef>
              <c:f>Sheet1!$D$1</c:f>
              <c:strCache>
                <c:ptCount val="1"/>
                <c:pt idx="0">
                  <c:v>Maximum</c:v>
                </c:pt>
              </c:strCache>
            </c:strRef>
          </c:tx>
          <c:spPr>
            <a:solidFill>
              <a:schemeClr val="accent1">
                <a:tint val="65000"/>
              </a:schemeClr>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Sheet1!$D$2:$D$5</c:f>
              <c:numCache>
                <c:formatCode>0%</c:formatCode>
                <c:ptCount val="4"/>
                <c:pt idx="0">
                  <c:v>1</c:v>
                </c:pt>
                <c:pt idx="1">
                  <c:v>0.6</c:v>
                </c:pt>
                <c:pt idx="2">
                  <c:v>0.3</c:v>
                </c:pt>
                <c:pt idx="3">
                  <c:v>0.1</c:v>
                </c:pt>
              </c:numCache>
            </c:numRef>
          </c:val>
          <c:extLst>
            <c:ext xmlns:c16="http://schemas.microsoft.com/office/drawing/2014/chart" uri="{C3380CC4-5D6E-409C-BE32-E72D297353CC}">
              <c16:uniqueId val="{00000001-3276-464F-82EF-6CFD77A08744}"/>
            </c:ext>
          </c:extLst>
        </c:ser>
        <c:dLbls>
          <c:showLegendKey val="0"/>
          <c:showVal val="0"/>
          <c:showCatName val="0"/>
          <c:showSerName val="0"/>
          <c:showPercent val="0"/>
          <c:showBubbleSize val="0"/>
        </c:dLbls>
        <c:gapWidth val="219"/>
        <c:overlap val="-27"/>
        <c:axId val="371262344"/>
        <c:axId val="371262672"/>
      </c:barChart>
      <c:catAx>
        <c:axId val="371262344"/>
        <c:scaling>
          <c:orientation val="minMax"/>
        </c:scaling>
        <c:delete val="1"/>
        <c:axPos val="b"/>
        <c:numFmt formatCode="General" sourceLinked="1"/>
        <c:majorTickMark val="none"/>
        <c:minorTickMark val="none"/>
        <c:tickLblPos val="nextTo"/>
        <c:crossAx val="371262672"/>
        <c:crosses val="autoZero"/>
        <c:auto val="1"/>
        <c:lblAlgn val="ctr"/>
        <c:lblOffset val="100"/>
        <c:noMultiLvlLbl val="0"/>
      </c:catAx>
      <c:valAx>
        <c:axId val="371262672"/>
        <c:scaling>
          <c:orientation val="minMax"/>
        </c:scaling>
        <c:delete val="1"/>
        <c:axPos val="l"/>
        <c:numFmt formatCode="0%" sourceLinked="1"/>
        <c:majorTickMark val="none"/>
        <c:minorTickMark val="none"/>
        <c:tickLblPos val="nextTo"/>
        <c:crossAx val="371262344"/>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a:softEdge rad="127000"/>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to 1 Year</c:v>
                </c:pt>
                <c:pt idx="1">
                  <c:v>1 to 3 Years</c:v>
                </c:pt>
                <c:pt idx="2">
                  <c:v>3 to 5 Years</c:v>
                </c:pt>
                <c:pt idx="3">
                  <c:v>5 + Years</c:v>
                </c:pt>
              </c:strCache>
            </c:strRef>
          </c:cat>
          <c:val>
            <c:numRef>
              <c:f>Sheet1!$B$2:$B$5</c:f>
              <c:numCache>
                <c:formatCode>0%</c:formatCode>
                <c:ptCount val="4"/>
                <c:pt idx="0">
                  <c:v>0.11</c:v>
                </c:pt>
                <c:pt idx="1">
                  <c:v>0.77</c:v>
                </c:pt>
                <c:pt idx="2">
                  <c:v>0.12</c:v>
                </c:pt>
                <c:pt idx="3">
                  <c:v>0.01</c:v>
                </c:pt>
              </c:numCache>
            </c:numRef>
          </c:val>
          <c:smooth val="0"/>
          <c:extLst>
            <c:ext xmlns:c16="http://schemas.microsoft.com/office/drawing/2014/chart" uri="{C3380CC4-5D6E-409C-BE32-E72D297353CC}">
              <c16:uniqueId val="{00000000-3591-44C7-8D4D-DECE8ACA7F99}"/>
            </c:ext>
          </c:extLst>
        </c:ser>
        <c:dLbls>
          <c:dLblPos val="t"/>
          <c:showLegendKey val="0"/>
          <c:showVal val="1"/>
          <c:showCatName val="0"/>
          <c:showSerName val="0"/>
          <c:showPercent val="0"/>
          <c:showBubbleSize val="0"/>
        </c:dLbls>
        <c:smooth val="0"/>
        <c:axId val="217986640"/>
        <c:axId val="217985984"/>
      </c:lineChart>
      <c:catAx>
        <c:axId val="217986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7985984"/>
        <c:crosses val="autoZero"/>
        <c:auto val="1"/>
        <c:lblAlgn val="ctr"/>
        <c:lblOffset val="100"/>
        <c:noMultiLvlLbl val="0"/>
      </c:catAx>
      <c:valAx>
        <c:axId val="2179859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1798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Average</a:t>
            </a:r>
            <a:r>
              <a:rPr lang="en-US" baseline="0"/>
              <a:t> of the previous twelve end-of-month pool balances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'[Chart in Microsoft PowerPoint]12 Month Avg Balances'!$A$94:$A$154</c:f>
              <c:numCache>
                <c:formatCode>m/d/yyyy</c:formatCode>
                <c:ptCount val="61"/>
                <c:pt idx="0">
                  <c:v>41912</c:v>
                </c:pt>
                <c:pt idx="1">
                  <c:v>41943</c:v>
                </c:pt>
                <c:pt idx="2">
                  <c:v>41973</c:v>
                </c:pt>
                <c:pt idx="3">
                  <c:v>42004</c:v>
                </c:pt>
                <c:pt idx="4">
                  <c:v>42035</c:v>
                </c:pt>
                <c:pt idx="5">
                  <c:v>42063</c:v>
                </c:pt>
                <c:pt idx="6">
                  <c:v>42094</c:v>
                </c:pt>
                <c:pt idx="7">
                  <c:v>42124</c:v>
                </c:pt>
                <c:pt idx="8">
                  <c:v>42155</c:v>
                </c:pt>
                <c:pt idx="9">
                  <c:v>42185</c:v>
                </c:pt>
                <c:pt idx="10">
                  <c:v>42216</c:v>
                </c:pt>
                <c:pt idx="11">
                  <c:v>42247</c:v>
                </c:pt>
                <c:pt idx="12">
                  <c:v>42277</c:v>
                </c:pt>
                <c:pt idx="13">
                  <c:v>42308</c:v>
                </c:pt>
                <c:pt idx="14">
                  <c:v>42338</c:v>
                </c:pt>
                <c:pt idx="15">
                  <c:v>42369</c:v>
                </c:pt>
                <c:pt idx="16">
                  <c:v>42400</c:v>
                </c:pt>
                <c:pt idx="17">
                  <c:v>42429</c:v>
                </c:pt>
                <c:pt idx="18">
                  <c:v>42460</c:v>
                </c:pt>
                <c:pt idx="19">
                  <c:v>42490</c:v>
                </c:pt>
                <c:pt idx="20">
                  <c:v>42521</c:v>
                </c:pt>
                <c:pt idx="21">
                  <c:v>42551</c:v>
                </c:pt>
                <c:pt idx="22">
                  <c:v>42582</c:v>
                </c:pt>
                <c:pt idx="23">
                  <c:v>42613</c:v>
                </c:pt>
                <c:pt idx="24">
                  <c:v>42643</c:v>
                </c:pt>
                <c:pt idx="25">
                  <c:v>42674</c:v>
                </c:pt>
                <c:pt idx="26">
                  <c:v>42704</c:v>
                </c:pt>
                <c:pt idx="27">
                  <c:v>42735</c:v>
                </c:pt>
                <c:pt idx="28">
                  <c:v>42766</c:v>
                </c:pt>
                <c:pt idx="29">
                  <c:v>42794</c:v>
                </c:pt>
                <c:pt idx="30">
                  <c:v>42825</c:v>
                </c:pt>
                <c:pt idx="31">
                  <c:v>42855</c:v>
                </c:pt>
                <c:pt idx="32">
                  <c:v>42886</c:v>
                </c:pt>
                <c:pt idx="33">
                  <c:v>42916</c:v>
                </c:pt>
                <c:pt idx="34">
                  <c:v>42947</c:v>
                </c:pt>
                <c:pt idx="35">
                  <c:v>42978</c:v>
                </c:pt>
                <c:pt idx="36">
                  <c:v>43008</c:v>
                </c:pt>
                <c:pt idx="37">
                  <c:v>43039</c:v>
                </c:pt>
                <c:pt idx="38">
                  <c:v>43069</c:v>
                </c:pt>
                <c:pt idx="39">
                  <c:v>43100</c:v>
                </c:pt>
                <c:pt idx="40">
                  <c:v>43131</c:v>
                </c:pt>
                <c:pt idx="41">
                  <c:v>43159</c:v>
                </c:pt>
                <c:pt idx="42">
                  <c:v>43190</c:v>
                </c:pt>
                <c:pt idx="43">
                  <c:v>43220</c:v>
                </c:pt>
                <c:pt idx="44">
                  <c:v>43251</c:v>
                </c:pt>
                <c:pt idx="45">
                  <c:v>43281</c:v>
                </c:pt>
                <c:pt idx="46">
                  <c:v>43312</c:v>
                </c:pt>
                <c:pt idx="47">
                  <c:v>43343</c:v>
                </c:pt>
                <c:pt idx="48">
                  <c:v>43373</c:v>
                </c:pt>
                <c:pt idx="49">
                  <c:v>43404</c:v>
                </c:pt>
                <c:pt idx="50">
                  <c:v>43434</c:v>
                </c:pt>
                <c:pt idx="51">
                  <c:v>43465</c:v>
                </c:pt>
                <c:pt idx="52">
                  <c:v>43496</c:v>
                </c:pt>
                <c:pt idx="53">
                  <c:v>43524</c:v>
                </c:pt>
                <c:pt idx="54">
                  <c:v>43555</c:v>
                </c:pt>
                <c:pt idx="55">
                  <c:v>43585</c:v>
                </c:pt>
                <c:pt idx="56">
                  <c:v>43616</c:v>
                </c:pt>
                <c:pt idx="57">
                  <c:v>43646</c:v>
                </c:pt>
                <c:pt idx="58">
                  <c:v>43677</c:v>
                </c:pt>
                <c:pt idx="59">
                  <c:v>43708</c:v>
                </c:pt>
                <c:pt idx="60">
                  <c:v>43738</c:v>
                </c:pt>
              </c:numCache>
            </c:numRef>
          </c:cat>
          <c:val>
            <c:numRef>
              <c:f>'[Chart in Microsoft PowerPoint]12 Month Avg Balances'!$Q$94:$Q$154</c:f>
              <c:numCache>
                <c:formatCode>_("$"* #,##0.00_);_("$"* \(#,##0.00\);_("$"* "-"??_);_(@_)</c:formatCode>
                <c:ptCount val="61"/>
                <c:pt idx="0">
                  <c:v>20901329033.339169</c:v>
                </c:pt>
                <c:pt idx="1">
                  <c:v>21061991746.297501</c:v>
                </c:pt>
                <c:pt idx="2">
                  <c:v>21189021685.030003</c:v>
                </c:pt>
                <c:pt idx="3">
                  <c:v>21264325820.495003</c:v>
                </c:pt>
                <c:pt idx="4">
                  <c:v>21437633165.646671</c:v>
                </c:pt>
                <c:pt idx="5">
                  <c:v>21569963959.972504</c:v>
                </c:pt>
                <c:pt idx="6">
                  <c:v>21724043974.012505</c:v>
                </c:pt>
                <c:pt idx="7">
                  <c:v>21755994532.192505</c:v>
                </c:pt>
                <c:pt idx="8">
                  <c:v>21846794901.033337</c:v>
                </c:pt>
                <c:pt idx="9">
                  <c:v>21895669469.620003</c:v>
                </c:pt>
                <c:pt idx="10">
                  <c:v>22000914961.751667</c:v>
                </c:pt>
                <c:pt idx="11">
                  <c:v>22087121966.612503</c:v>
                </c:pt>
                <c:pt idx="12">
                  <c:v>22231162280.545834</c:v>
                </c:pt>
                <c:pt idx="13">
                  <c:v>22285553887.169998</c:v>
                </c:pt>
                <c:pt idx="14">
                  <c:v>22423398728.402496</c:v>
                </c:pt>
                <c:pt idx="15">
                  <c:v>22562074880.734165</c:v>
                </c:pt>
                <c:pt idx="16">
                  <c:v>22656302164.700832</c:v>
                </c:pt>
                <c:pt idx="17">
                  <c:v>22788871391.198334</c:v>
                </c:pt>
                <c:pt idx="18">
                  <c:v>22895255366.320835</c:v>
                </c:pt>
                <c:pt idx="19">
                  <c:v>22967983291.950836</c:v>
                </c:pt>
                <c:pt idx="20">
                  <c:v>23123834859.289169</c:v>
                </c:pt>
                <c:pt idx="21">
                  <c:v>23286470418.485004</c:v>
                </c:pt>
                <c:pt idx="22">
                  <c:v>23418997075.7075</c:v>
                </c:pt>
                <c:pt idx="23">
                  <c:v>23574873297.425003</c:v>
                </c:pt>
                <c:pt idx="24">
                  <c:v>23717595173.008335</c:v>
                </c:pt>
                <c:pt idx="25">
                  <c:v>23899037029.667503</c:v>
                </c:pt>
                <c:pt idx="26">
                  <c:v>24022536289.173332</c:v>
                </c:pt>
                <c:pt idx="27">
                  <c:v>24132911739.604164</c:v>
                </c:pt>
                <c:pt idx="28">
                  <c:v>24239113000.077499</c:v>
                </c:pt>
                <c:pt idx="29">
                  <c:v>24333249578.222504</c:v>
                </c:pt>
                <c:pt idx="30">
                  <c:v>24400663990.410831</c:v>
                </c:pt>
                <c:pt idx="31">
                  <c:v>24479922618.613335</c:v>
                </c:pt>
                <c:pt idx="32">
                  <c:v>24472426885.383331</c:v>
                </c:pt>
                <c:pt idx="33">
                  <c:v>24407841259.761669</c:v>
                </c:pt>
                <c:pt idx="34">
                  <c:v>24357962283.135002</c:v>
                </c:pt>
                <c:pt idx="35">
                  <c:v>24240198940.953335</c:v>
                </c:pt>
                <c:pt idx="36">
                  <c:v>24115045599.141663</c:v>
                </c:pt>
                <c:pt idx="37">
                  <c:v>23946610556.040005</c:v>
                </c:pt>
                <c:pt idx="38">
                  <c:v>23772861831.133331</c:v>
                </c:pt>
                <c:pt idx="39">
                  <c:v>23675641157.961666</c:v>
                </c:pt>
                <c:pt idx="40">
                  <c:v>23586759674.111664</c:v>
                </c:pt>
                <c:pt idx="41">
                  <c:v>23460974772.203335</c:v>
                </c:pt>
                <c:pt idx="42">
                  <c:v>23321150891.233334</c:v>
                </c:pt>
                <c:pt idx="43">
                  <c:v>23218568204.400833</c:v>
                </c:pt>
                <c:pt idx="44">
                  <c:v>23134478710.647499</c:v>
                </c:pt>
                <c:pt idx="45">
                  <c:v>23148293386.864166</c:v>
                </c:pt>
                <c:pt idx="46">
                  <c:v>23164917164.895832</c:v>
                </c:pt>
                <c:pt idx="47">
                  <c:v>23183869611.745838</c:v>
                </c:pt>
                <c:pt idx="48">
                  <c:v>23223233482.455833</c:v>
                </c:pt>
                <c:pt idx="49">
                  <c:v>23332357797.373337</c:v>
                </c:pt>
                <c:pt idx="50">
                  <c:v>23400581209.939995</c:v>
                </c:pt>
                <c:pt idx="51">
                  <c:v>23415885726.162506</c:v>
                </c:pt>
                <c:pt idx="52">
                  <c:v>23431310809.393333</c:v>
                </c:pt>
                <c:pt idx="53">
                  <c:v>23449280769.088333</c:v>
                </c:pt>
                <c:pt idx="54">
                  <c:v>23477384181.243328</c:v>
                </c:pt>
                <c:pt idx="55">
                  <c:v>23521300444.228333</c:v>
                </c:pt>
                <c:pt idx="56">
                  <c:v>23636435012.214996</c:v>
                </c:pt>
                <c:pt idx="57">
                  <c:v>23795584016.159164</c:v>
                </c:pt>
                <c:pt idx="58">
                  <c:v>23932428338.735001</c:v>
                </c:pt>
                <c:pt idx="59">
                  <c:v>24078775998.130833</c:v>
                </c:pt>
                <c:pt idx="60">
                  <c:v>24158632930.114166</c:v>
                </c:pt>
              </c:numCache>
            </c:numRef>
          </c:val>
          <c:extLst>
            <c:ext xmlns:c16="http://schemas.microsoft.com/office/drawing/2014/chart" uri="{C3380CC4-5D6E-409C-BE32-E72D297353CC}">
              <c16:uniqueId val="{00000000-455A-4CF7-B399-E774B4B95016}"/>
            </c:ext>
          </c:extLst>
        </c:ser>
        <c:dLbls>
          <c:showLegendKey val="0"/>
          <c:showVal val="0"/>
          <c:showCatName val="0"/>
          <c:showSerName val="0"/>
          <c:showPercent val="0"/>
          <c:showBubbleSize val="0"/>
        </c:dLbls>
        <c:gapWidth val="150"/>
        <c:axId val="170629760"/>
        <c:axId val="170635648"/>
      </c:barChart>
      <c:dateAx>
        <c:axId val="170629760"/>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70635648"/>
        <c:crosses val="autoZero"/>
        <c:auto val="1"/>
        <c:lblOffset val="100"/>
        <c:baseTimeUnit val="months"/>
      </c:dateAx>
      <c:valAx>
        <c:axId val="170635648"/>
        <c:scaling>
          <c:orientation val="minMax"/>
          <c:max val="26000000000"/>
          <c:min val="12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7062976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view3D>
      <c:rotX val="3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6666666666702"/>
          <c:y val="0.15583307086614237"/>
          <c:w val="0.7986111111111116"/>
          <c:h val="0.72833385826771668"/>
        </c:manualLayout>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733744059855863"/>
          <c:y val="4.6430342724933724E-2"/>
          <c:w val="0.85356202423905847"/>
          <c:h val="0.55453916230801437"/>
        </c:manualLayout>
      </c:layout>
      <c:barChart>
        <c:barDir val="col"/>
        <c:grouping val="clustered"/>
        <c:varyColors val="0"/>
        <c:ser>
          <c:idx val="0"/>
          <c:order val="0"/>
          <c:tx>
            <c:strRef>
              <c:f>Sheet1!$B$1</c:f>
              <c:strCache>
                <c:ptCount val="1"/>
                <c:pt idx="0">
                  <c:v>Mimimum</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(Sheet1!$A$2,Sheet1!$A$4)</c:f>
              <c:strCache>
                <c:ptCount val="2"/>
                <c:pt idx="0">
                  <c:v>Liquidity Requirement</c:v>
                </c:pt>
                <c:pt idx="1">
                  <c:v>NON U.S. Gov. Securities Requirement</c:v>
                </c:pt>
              </c:strCache>
            </c:strRef>
          </c:cat>
          <c:val>
            <c:numRef>
              <c:f>(Sheet1!$B$2,Sheet1!$B$4)</c:f>
              <c:numCache>
                <c:formatCode>0%</c:formatCode>
                <c:ptCount val="2"/>
                <c:pt idx="0">
                  <c:v>0.2</c:v>
                </c:pt>
                <c:pt idx="1">
                  <c:v>0</c:v>
                </c:pt>
              </c:numCache>
            </c:numRef>
          </c:val>
          <c:extLst>
            <c:ext xmlns:c16="http://schemas.microsoft.com/office/drawing/2014/chart" uri="{C3380CC4-5D6E-409C-BE32-E72D297353CC}">
              <c16:uniqueId val="{00000000-77CB-4547-9CD2-84FCB6527C9E}"/>
            </c:ext>
          </c:extLst>
        </c:ser>
        <c:ser>
          <c:idx val="1"/>
          <c:order val="1"/>
          <c:tx>
            <c:strRef>
              <c:f>Sheet1!$C$1</c:f>
              <c:strCache>
                <c:ptCount val="1"/>
                <c:pt idx="0">
                  <c:v>Average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(Sheet1!$A$2,Sheet1!$A$4)</c:f>
              <c:strCache>
                <c:ptCount val="2"/>
                <c:pt idx="0">
                  <c:v>Liquidity Requirement</c:v>
                </c:pt>
                <c:pt idx="1">
                  <c:v>NON U.S. Gov. Securities Requirement</c:v>
                </c:pt>
              </c:strCache>
            </c:strRef>
          </c:cat>
          <c:val>
            <c:numRef>
              <c:f>(Sheet1!$C$2,Sheet1!$C$4)</c:f>
              <c:numCache>
                <c:formatCode>0%</c:formatCode>
                <c:ptCount val="2"/>
                <c:pt idx="0">
                  <c:v>0.37</c:v>
                </c:pt>
                <c:pt idx="1">
                  <c:v>0.37</c:v>
                </c:pt>
              </c:numCache>
            </c:numRef>
          </c:val>
          <c:extLst>
            <c:ext xmlns:c16="http://schemas.microsoft.com/office/drawing/2014/chart" uri="{C3380CC4-5D6E-409C-BE32-E72D297353CC}">
              <c16:uniqueId val="{00000001-77CB-4547-9CD2-84FCB6527C9E}"/>
            </c:ext>
          </c:extLst>
        </c:ser>
        <c:ser>
          <c:idx val="2"/>
          <c:order val="2"/>
          <c:tx>
            <c:strRef>
              <c:f>Sheet1!$D$1</c:f>
              <c:strCache>
                <c:ptCount val="1"/>
                <c:pt idx="0">
                  <c:v>Maximum</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(Sheet1!$A$2,Sheet1!$A$4)</c:f>
              <c:strCache>
                <c:ptCount val="2"/>
                <c:pt idx="0">
                  <c:v>Liquidity Requirement</c:v>
                </c:pt>
                <c:pt idx="1">
                  <c:v>NON U.S. Gov. Securities Requirement</c:v>
                </c:pt>
              </c:strCache>
            </c:strRef>
          </c:cat>
          <c:val>
            <c:numRef>
              <c:f>(Sheet1!$D$2,Sheet1!$D$4)</c:f>
              <c:numCache>
                <c:formatCode>0%</c:formatCode>
                <c:ptCount val="2"/>
                <c:pt idx="0">
                  <c:v>1</c:v>
                </c:pt>
                <c:pt idx="1">
                  <c:v>0.5</c:v>
                </c:pt>
              </c:numCache>
            </c:numRef>
          </c:val>
          <c:extLst>
            <c:ext xmlns:c16="http://schemas.microsoft.com/office/drawing/2014/chart" uri="{C3380CC4-5D6E-409C-BE32-E72D297353CC}">
              <c16:uniqueId val="{00000002-77CB-4547-9CD2-84FCB6527C9E}"/>
            </c:ext>
          </c:extLst>
        </c:ser>
        <c:dLbls>
          <c:dLblPos val="outEnd"/>
          <c:showLegendKey val="0"/>
          <c:showVal val="1"/>
          <c:showCatName val="0"/>
          <c:showSerName val="0"/>
          <c:showPercent val="0"/>
          <c:showBubbleSize val="0"/>
        </c:dLbls>
        <c:gapWidth val="219"/>
        <c:overlap val="-27"/>
        <c:axId val="453511904"/>
        <c:axId val="453510920"/>
      </c:barChart>
      <c:catAx>
        <c:axId val="45351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53510920"/>
        <c:crosses val="autoZero"/>
        <c:auto val="1"/>
        <c:lblAlgn val="ctr"/>
        <c:lblOffset val="100"/>
        <c:noMultiLvlLbl val="0"/>
      </c:catAx>
      <c:valAx>
        <c:axId val="45351092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5351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4FB7-47FD-A55A-CD96FE47802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DDA-4199-9039-FE25DFB32285}"/>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ADDA-4199-9039-FE25DFB32285}"/>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6-E719-4849-B9A2-1C398C211963}"/>
              </c:ext>
            </c:extLst>
          </c:dPt>
          <c:dLbls>
            <c:dLbl>
              <c:idx val="3"/>
              <c:layout>
                <c:manualLayout>
                  <c:x val="-0.12398927095921686"/>
                  <c:y val="-4.248366013071896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66852013859971504"/>
                      <c:h val="0.11777777777777777"/>
                    </c:manualLayout>
                  </c15:layout>
                </c:ext>
                <c:ext xmlns:c16="http://schemas.microsoft.com/office/drawing/2014/chart" uri="{C3380CC4-5D6E-409C-BE32-E72D297353CC}">
                  <c16:uniqueId val="{00000006-E719-4849-B9A2-1C398C211963}"/>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U.S. Agencies</c:v>
                </c:pt>
                <c:pt idx="1">
                  <c:v>Corporates</c:v>
                </c:pt>
                <c:pt idx="2">
                  <c:v>Repo</c:v>
                </c:pt>
                <c:pt idx="3">
                  <c:v>U.S. Gov. Money Market Funds</c:v>
                </c:pt>
              </c:strCache>
            </c:strRef>
          </c:cat>
          <c:val>
            <c:numRef>
              <c:f>Sheet1!$B$2:$B$5</c:f>
              <c:numCache>
                <c:formatCode>0%</c:formatCode>
                <c:ptCount val="4"/>
                <c:pt idx="0">
                  <c:v>0.25</c:v>
                </c:pt>
                <c:pt idx="1">
                  <c:v>0.37</c:v>
                </c:pt>
                <c:pt idx="2">
                  <c:v>0.37</c:v>
                </c:pt>
                <c:pt idx="3">
                  <c:v>0.01</c:v>
                </c:pt>
              </c:numCache>
            </c:numRef>
          </c:val>
          <c:extLst>
            <c:ext xmlns:c16="http://schemas.microsoft.com/office/drawing/2014/chart" uri="{C3380CC4-5D6E-409C-BE32-E72D297353CC}">
              <c16:uniqueId val="{00000000-4FB7-47FD-A55A-CD96FE478029}"/>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479168"/>
        <c:axId val="169493248"/>
      </c:barChart>
      <c:catAx>
        <c:axId val="169479168"/>
        <c:scaling>
          <c:orientation val="minMax"/>
        </c:scaling>
        <c:delete val="0"/>
        <c:axPos val="b"/>
        <c:numFmt formatCode="[$-409]mmm\-yy;@" sourceLinked="0"/>
        <c:majorTickMark val="out"/>
        <c:minorTickMark val="none"/>
        <c:tickLblPos val="nextTo"/>
        <c:crossAx val="169493248"/>
        <c:crosses val="autoZero"/>
        <c:auto val="1"/>
        <c:lblAlgn val="ctr"/>
        <c:lblOffset val="100"/>
        <c:noMultiLvlLbl val="0"/>
      </c:catAx>
      <c:valAx>
        <c:axId val="169493248"/>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47916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03744"/>
        <c:axId val="169509632"/>
      </c:barChart>
      <c:catAx>
        <c:axId val="169503744"/>
        <c:scaling>
          <c:orientation val="minMax"/>
        </c:scaling>
        <c:delete val="0"/>
        <c:axPos val="b"/>
        <c:numFmt formatCode="[$-409]mmm\-yy;@" sourceLinked="0"/>
        <c:majorTickMark val="out"/>
        <c:minorTickMark val="none"/>
        <c:tickLblPos val="nextTo"/>
        <c:crossAx val="169509632"/>
        <c:crosses val="autoZero"/>
        <c:auto val="1"/>
        <c:lblAlgn val="ctr"/>
        <c:lblOffset val="100"/>
        <c:noMultiLvlLbl val="0"/>
      </c:catAx>
      <c:valAx>
        <c:axId val="1695096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0374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State Operating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Balances'!$C$1</c:f>
              <c:strCache>
                <c:ptCount val="1"/>
                <c:pt idx="0">
                  <c:v> Trust Funds $ </c:v>
                </c:pt>
              </c:strCache>
            </c:strRef>
          </c:tx>
          <c:spPr>
            <a:solidFill>
              <a:schemeClr val="accent1">
                <a:shade val="58000"/>
              </a:schemeClr>
            </a:solidFill>
            <a:ln>
              <a:noFill/>
            </a:ln>
            <a:effectLst/>
          </c:spPr>
          <c:cat>
            <c:numRef>
              <c:f>'Monthly Balances'!$A$94:$A$154</c:f>
              <c:numCache>
                <c:formatCode>m/d/yyyy</c:formatCode>
                <c:ptCount val="61"/>
                <c:pt idx="0">
                  <c:v>41912</c:v>
                </c:pt>
                <c:pt idx="1">
                  <c:v>41943</c:v>
                </c:pt>
                <c:pt idx="2">
                  <c:v>41973</c:v>
                </c:pt>
                <c:pt idx="3">
                  <c:v>42004</c:v>
                </c:pt>
                <c:pt idx="4">
                  <c:v>42035</c:v>
                </c:pt>
                <c:pt idx="5">
                  <c:v>42063</c:v>
                </c:pt>
                <c:pt idx="6">
                  <c:v>42094</c:v>
                </c:pt>
                <c:pt idx="7">
                  <c:v>42124</c:v>
                </c:pt>
                <c:pt idx="8">
                  <c:v>42155</c:v>
                </c:pt>
                <c:pt idx="9">
                  <c:v>42185</c:v>
                </c:pt>
                <c:pt idx="10">
                  <c:v>42216</c:v>
                </c:pt>
                <c:pt idx="11">
                  <c:v>42247</c:v>
                </c:pt>
                <c:pt idx="12">
                  <c:v>42277</c:v>
                </c:pt>
                <c:pt idx="13">
                  <c:v>42308</c:v>
                </c:pt>
                <c:pt idx="14">
                  <c:v>42338</c:v>
                </c:pt>
                <c:pt idx="15">
                  <c:v>42369</c:v>
                </c:pt>
                <c:pt idx="16">
                  <c:v>42400</c:v>
                </c:pt>
                <c:pt idx="17">
                  <c:v>42429</c:v>
                </c:pt>
                <c:pt idx="18">
                  <c:v>42460</c:v>
                </c:pt>
                <c:pt idx="19">
                  <c:v>42490</c:v>
                </c:pt>
                <c:pt idx="20">
                  <c:v>42521</c:v>
                </c:pt>
                <c:pt idx="21">
                  <c:v>42551</c:v>
                </c:pt>
                <c:pt idx="22">
                  <c:v>42582</c:v>
                </c:pt>
                <c:pt idx="23">
                  <c:v>42613</c:v>
                </c:pt>
                <c:pt idx="24">
                  <c:v>42643</c:v>
                </c:pt>
                <c:pt idx="25">
                  <c:v>42674</c:v>
                </c:pt>
                <c:pt idx="26">
                  <c:v>42704</c:v>
                </c:pt>
                <c:pt idx="27">
                  <c:v>42735</c:v>
                </c:pt>
                <c:pt idx="28">
                  <c:v>42766</c:v>
                </c:pt>
                <c:pt idx="29">
                  <c:v>42794</c:v>
                </c:pt>
                <c:pt idx="30">
                  <c:v>42825</c:v>
                </c:pt>
                <c:pt idx="31">
                  <c:v>42855</c:v>
                </c:pt>
                <c:pt idx="32">
                  <c:v>42886</c:v>
                </c:pt>
                <c:pt idx="33">
                  <c:v>42916</c:v>
                </c:pt>
                <c:pt idx="34">
                  <c:v>42947</c:v>
                </c:pt>
                <c:pt idx="35">
                  <c:v>42978</c:v>
                </c:pt>
                <c:pt idx="36">
                  <c:v>43008</c:v>
                </c:pt>
                <c:pt idx="37">
                  <c:v>43039</c:v>
                </c:pt>
                <c:pt idx="38">
                  <c:v>43069</c:v>
                </c:pt>
                <c:pt idx="39">
                  <c:v>43100</c:v>
                </c:pt>
                <c:pt idx="40">
                  <c:v>43131</c:v>
                </c:pt>
                <c:pt idx="41">
                  <c:v>43159</c:v>
                </c:pt>
                <c:pt idx="42">
                  <c:v>43190</c:v>
                </c:pt>
                <c:pt idx="43">
                  <c:v>43220</c:v>
                </c:pt>
                <c:pt idx="44">
                  <c:v>43251</c:v>
                </c:pt>
                <c:pt idx="45">
                  <c:v>43281</c:v>
                </c:pt>
                <c:pt idx="46">
                  <c:v>43312</c:v>
                </c:pt>
                <c:pt idx="47">
                  <c:v>43343</c:v>
                </c:pt>
                <c:pt idx="48">
                  <c:v>43373</c:v>
                </c:pt>
                <c:pt idx="49">
                  <c:v>43404</c:v>
                </c:pt>
                <c:pt idx="50">
                  <c:v>43434</c:v>
                </c:pt>
                <c:pt idx="51">
                  <c:v>43465</c:v>
                </c:pt>
                <c:pt idx="52">
                  <c:v>43496</c:v>
                </c:pt>
                <c:pt idx="53">
                  <c:v>43524</c:v>
                </c:pt>
                <c:pt idx="54">
                  <c:v>43555</c:v>
                </c:pt>
                <c:pt idx="55">
                  <c:v>43585</c:v>
                </c:pt>
                <c:pt idx="56">
                  <c:v>43616</c:v>
                </c:pt>
                <c:pt idx="57">
                  <c:v>43646</c:v>
                </c:pt>
                <c:pt idx="58">
                  <c:v>43677</c:v>
                </c:pt>
                <c:pt idx="59">
                  <c:v>43708</c:v>
                </c:pt>
                <c:pt idx="60">
                  <c:v>43738</c:v>
                </c:pt>
              </c:numCache>
            </c:numRef>
          </c:cat>
          <c:val>
            <c:numRef>
              <c:f>'Monthly Balances'!$C$94:$C$154</c:f>
              <c:numCache>
                <c:formatCode>_("$"* #,##0.00_);_("$"* \(#,##0.00\);_("$"* "-"??_);_(@_)</c:formatCode>
                <c:ptCount val="61"/>
                <c:pt idx="0">
                  <c:v>11564678619.93</c:v>
                </c:pt>
                <c:pt idx="1">
                  <c:v>11972049592.32</c:v>
                </c:pt>
                <c:pt idx="2">
                  <c:v>11000847754.369999</c:v>
                </c:pt>
                <c:pt idx="3">
                  <c:v>11868254565.719999</c:v>
                </c:pt>
                <c:pt idx="4">
                  <c:v>11903091275.549999</c:v>
                </c:pt>
                <c:pt idx="5">
                  <c:v>11389947783.459999</c:v>
                </c:pt>
                <c:pt idx="6">
                  <c:v>12238286950.48</c:v>
                </c:pt>
                <c:pt idx="7">
                  <c:v>12195391898.699999</c:v>
                </c:pt>
                <c:pt idx="8">
                  <c:v>11452682298.09</c:v>
                </c:pt>
                <c:pt idx="9">
                  <c:v>10929498178.129999</c:v>
                </c:pt>
                <c:pt idx="10">
                  <c:v>11550510810.26</c:v>
                </c:pt>
                <c:pt idx="11">
                  <c:v>11807275819.849998</c:v>
                </c:pt>
                <c:pt idx="12">
                  <c:v>12093195022.59</c:v>
                </c:pt>
                <c:pt idx="13">
                  <c:v>12040800498.68</c:v>
                </c:pt>
                <c:pt idx="14">
                  <c:v>11766478232.049999</c:v>
                </c:pt>
                <c:pt idx="15">
                  <c:v>12095357725.950001</c:v>
                </c:pt>
                <c:pt idx="16">
                  <c:v>12358351680.990002</c:v>
                </c:pt>
                <c:pt idx="17">
                  <c:v>12454312276.77</c:v>
                </c:pt>
                <c:pt idx="18">
                  <c:v>12866779771.35</c:v>
                </c:pt>
                <c:pt idx="19">
                  <c:v>12760133600.620001</c:v>
                </c:pt>
                <c:pt idx="20">
                  <c:v>12784744825.799999</c:v>
                </c:pt>
                <c:pt idx="21">
                  <c:v>12456597182.93</c:v>
                </c:pt>
                <c:pt idx="22">
                  <c:v>11899606983.68</c:v>
                </c:pt>
                <c:pt idx="23">
                  <c:v>12376779651.970001</c:v>
                </c:pt>
                <c:pt idx="24">
                  <c:v>12398655235.139999</c:v>
                </c:pt>
                <c:pt idx="25">
                  <c:v>12794789740.67</c:v>
                </c:pt>
                <c:pt idx="26">
                  <c:v>12546456614.639999</c:v>
                </c:pt>
                <c:pt idx="27">
                  <c:v>12762796975.41</c:v>
                </c:pt>
                <c:pt idx="28">
                  <c:v>13199804819.440001</c:v>
                </c:pt>
                <c:pt idx="29">
                  <c:v>13113689143.43</c:v>
                </c:pt>
                <c:pt idx="30">
                  <c:v>12946069070.43</c:v>
                </c:pt>
                <c:pt idx="31">
                  <c:v>13236027764.32</c:v>
                </c:pt>
                <c:pt idx="32">
                  <c:v>12436982539.049999</c:v>
                </c:pt>
                <c:pt idx="33">
                  <c:v>12329905884.870001</c:v>
                </c:pt>
                <c:pt idx="34">
                  <c:v>12622001956.080002</c:v>
                </c:pt>
                <c:pt idx="35">
                  <c:v>12697224926.83</c:v>
                </c:pt>
                <c:pt idx="36">
                  <c:v>12719045356.139999</c:v>
                </c:pt>
                <c:pt idx="37">
                  <c:v>12845430808.290001</c:v>
                </c:pt>
                <c:pt idx="38">
                  <c:v>12070437762.58</c:v>
                </c:pt>
                <c:pt idx="39">
                  <c:v>12322383795.82</c:v>
                </c:pt>
                <c:pt idx="40">
                  <c:v>13078750984.41</c:v>
                </c:pt>
                <c:pt idx="41">
                  <c:v>12977211804.940001</c:v>
                </c:pt>
                <c:pt idx="42">
                  <c:v>13153577966.74</c:v>
                </c:pt>
                <c:pt idx="43">
                  <c:v>13195729517.02</c:v>
                </c:pt>
                <c:pt idx="44">
                  <c:v>12275541063.459999</c:v>
                </c:pt>
                <c:pt idx="45">
                  <c:v>12434149564.369999</c:v>
                </c:pt>
                <c:pt idx="46">
                  <c:v>12731871168.440001</c:v>
                </c:pt>
                <c:pt idx="47">
                  <c:v>12529250470.880001</c:v>
                </c:pt>
                <c:pt idx="48">
                  <c:v>13078608138.17</c:v>
                </c:pt>
                <c:pt idx="49">
                  <c:v>13700664293.98</c:v>
                </c:pt>
                <c:pt idx="50">
                  <c:v>12575988722.92</c:v>
                </c:pt>
                <c:pt idx="51">
                  <c:v>13031977180.76</c:v>
                </c:pt>
                <c:pt idx="52">
                  <c:v>13691493966.070002</c:v>
                </c:pt>
                <c:pt idx="53">
                  <c:v>13438600188.279999</c:v>
                </c:pt>
                <c:pt idx="54">
                  <c:v>13853312681.650002</c:v>
                </c:pt>
                <c:pt idx="55">
                  <c:v>14142489733.710001</c:v>
                </c:pt>
                <c:pt idx="56">
                  <c:v>13489457499.85</c:v>
                </c:pt>
                <c:pt idx="57">
                  <c:v>13457717952.910002</c:v>
                </c:pt>
                <c:pt idx="58">
                  <c:v>13442660466.009998</c:v>
                </c:pt>
                <c:pt idx="59">
                  <c:v>13067675698.300001</c:v>
                </c:pt>
                <c:pt idx="60">
                  <c:v>12922392849.509998</c:v>
                </c:pt>
              </c:numCache>
            </c:numRef>
          </c:val>
          <c:extLst>
            <c:ext xmlns:c16="http://schemas.microsoft.com/office/drawing/2014/chart" uri="{C3380CC4-5D6E-409C-BE32-E72D297353CC}">
              <c16:uniqueId val="{00000000-3EAC-4FB5-AB54-B691D38AFA7D}"/>
            </c:ext>
          </c:extLst>
        </c:ser>
        <c:ser>
          <c:idx val="1"/>
          <c:order val="1"/>
          <c:tx>
            <c:strRef>
              <c:f>'Monthly Balances'!$F$1</c:f>
              <c:strCache>
                <c:ptCount val="1"/>
                <c:pt idx="0">
                  <c:v> General Revenue $ </c:v>
                </c:pt>
              </c:strCache>
            </c:strRef>
          </c:tx>
          <c:spPr>
            <a:solidFill>
              <a:schemeClr val="accent1">
                <a:shade val="86000"/>
              </a:schemeClr>
            </a:solidFill>
            <a:ln>
              <a:noFill/>
            </a:ln>
            <a:effectLst/>
          </c:spPr>
          <c:cat>
            <c:numRef>
              <c:f>'Monthly Balances'!$A$94:$A$154</c:f>
              <c:numCache>
                <c:formatCode>m/d/yyyy</c:formatCode>
                <c:ptCount val="61"/>
                <c:pt idx="0">
                  <c:v>41912</c:v>
                </c:pt>
                <c:pt idx="1">
                  <c:v>41943</c:v>
                </c:pt>
                <c:pt idx="2">
                  <c:v>41973</c:v>
                </c:pt>
                <c:pt idx="3">
                  <c:v>42004</c:v>
                </c:pt>
                <c:pt idx="4">
                  <c:v>42035</c:v>
                </c:pt>
                <c:pt idx="5">
                  <c:v>42063</c:v>
                </c:pt>
                <c:pt idx="6">
                  <c:v>42094</c:v>
                </c:pt>
                <c:pt idx="7">
                  <c:v>42124</c:v>
                </c:pt>
                <c:pt idx="8">
                  <c:v>42155</c:v>
                </c:pt>
                <c:pt idx="9">
                  <c:v>42185</c:v>
                </c:pt>
                <c:pt idx="10">
                  <c:v>42216</c:v>
                </c:pt>
                <c:pt idx="11">
                  <c:v>42247</c:v>
                </c:pt>
                <c:pt idx="12">
                  <c:v>42277</c:v>
                </c:pt>
                <c:pt idx="13">
                  <c:v>42308</c:v>
                </c:pt>
                <c:pt idx="14">
                  <c:v>42338</c:v>
                </c:pt>
                <c:pt idx="15">
                  <c:v>42369</c:v>
                </c:pt>
                <c:pt idx="16">
                  <c:v>42400</c:v>
                </c:pt>
                <c:pt idx="17">
                  <c:v>42429</c:v>
                </c:pt>
                <c:pt idx="18">
                  <c:v>42460</c:v>
                </c:pt>
                <c:pt idx="19">
                  <c:v>42490</c:v>
                </c:pt>
                <c:pt idx="20">
                  <c:v>42521</c:v>
                </c:pt>
                <c:pt idx="21">
                  <c:v>42551</c:v>
                </c:pt>
                <c:pt idx="22">
                  <c:v>42582</c:v>
                </c:pt>
                <c:pt idx="23">
                  <c:v>42613</c:v>
                </c:pt>
                <c:pt idx="24">
                  <c:v>42643</c:v>
                </c:pt>
                <c:pt idx="25">
                  <c:v>42674</c:v>
                </c:pt>
                <c:pt idx="26">
                  <c:v>42704</c:v>
                </c:pt>
                <c:pt idx="27">
                  <c:v>42735</c:v>
                </c:pt>
                <c:pt idx="28">
                  <c:v>42766</c:v>
                </c:pt>
                <c:pt idx="29">
                  <c:v>42794</c:v>
                </c:pt>
                <c:pt idx="30">
                  <c:v>42825</c:v>
                </c:pt>
                <c:pt idx="31">
                  <c:v>42855</c:v>
                </c:pt>
                <c:pt idx="32">
                  <c:v>42886</c:v>
                </c:pt>
                <c:pt idx="33">
                  <c:v>42916</c:v>
                </c:pt>
                <c:pt idx="34">
                  <c:v>42947</c:v>
                </c:pt>
                <c:pt idx="35">
                  <c:v>42978</c:v>
                </c:pt>
                <c:pt idx="36">
                  <c:v>43008</c:v>
                </c:pt>
                <c:pt idx="37">
                  <c:v>43039</c:v>
                </c:pt>
                <c:pt idx="38">
                  <c:v>43069</c:v>
                </c:pt>
                <c:pt idx="39">
                  <c:v>43100</c:v>
                </c:pt>
                <c:pt idx="40">
                  <c:v>43131</c:v>
                </c:pt>
                <c:pt idx="41">
                  <c:v>43159</c:v>
                </c:pt>
                <c:pt idx="42">
                  <c:v>43190</c:v>
                </c:pt>
                <c:pt idx="43">
                  <c:v>43220</c:v>
                </c:pt>
                <c:pt idx="44">
                  <c:v>43251</c:v>
                </c:pt>
                <c:pt idx="45">
                  <c:v>43281</c:v>
                </c:pt>
                <c:pt idx="46">
                  <c:v>43312</c:v>
                </c:pt>
                <c:pt idx="47">
                  <c:v>43343</c:v>
                </c:pt>
                <c:pt idx="48">
                  <c:v>43373</c:v>
                </c:pt>
                <c:pt idx="49">
                  <c:v>43404</c:v>
                </c:pt>
                <c:pt idx="50">
                  <c:v>43434</c:v>
                </c:pt>
                <c:pt idx="51">
                  <c:v>43465</c:v>
                </c:pt>
                <c:pt idx="52">
                  <c:v>43496</c:v>
                </c:pt>
                <c:pt idx="53">
                  <c:v>43524</c:v>
                </c:pt>
                <c:pt idx="54">
                  <c:v>43555</c:v>
                </c:pt>
                <c:pt idx="55">
                  <c:v>43585</c:v>
                </c:pt>
                <c:pt idx="56">
                  <c:v>43616</c:v>
                </c:pt>
                <c:pt idx="57">
                  <c:v>43646</c:v>
                </c:pt>
                <c:pt idx="58">
                  <c:v>43677</c:v>
                </c:pt>
                <c:pt idx="59">
                  <c:v>43708</c:v>
                </c:pt>
                <c:pt idx="60">
                  <c:v>43738</c:v>
                </c:pt>
              </c:numCache>
            </c:numRef>
          </c:cat>
          <c:val>
            <c:numRef>
              <c:f>'Monthly Balances'!$F$94:$F$154</c:f>
              <c:numCache>
                <c:formatCode>_("$"* #,##0.00_);_("$"* \(#,##0.00\);_("$"* "-"??_);_(@_)</c:formatCode>
                <c:ptCount val="61"/>
                <c:pt idx="0">
                  <c:v>3088389739.3000011</c:v>
                </c:pt>
                <c:pt idx="1">
                  <c:v>2636656053.7999992</c:v>
                </c:pt>
                <c:pt idx="2">
                  <c:v>2696230991.5200024</c:v>
                </c:pt>
                <c:pt idx="3">
                  <c:v>2083909239.1399994</c:v>
                </c:pt>
                <c:pt idx="4">
                  <c:v>3167609149.8399944</c:v>
                </c:pt>
                <c:pt idx="5">
                  <c:v>3270883749.3200035</c:v>
                </c:pt>
                <c:pt idx="6">
                  <c:v>3032969007.2499962</c:v>
                </c:pt>
                <c:pt idx="7">
                  <c:v>3465054862.1499996</c:v>
                </c:pt>
                <c:pt idx="8">
                  <c:v>3904192730.5599995</c:v>
                </c:pt>
                <c:pt idx="9">
                  <c:v>4872970515.4100037</c:v>
                </c:pt>
                <c:pt idx="10">
                  <c:v>4424144532.4300003</c:v>
                </c:pt>
                <c:pt idx="11">
                  <c:v>4087364056.4499989</c:v>
                </c:pt>
                <c:pt idx="12">
                  <c:v>3847985853.6800003</c:v>
                </c:pt>
                <c:pt idx="13">
                  <c:v>3639480467.8000002</c:v>
                </c:pt>
                <c:pt idx="14">
                  <c:v>3514051317.7600002</c:v>
                </c:pt>
                <c:pt idx="15">
                  <c:v>3224925096.5299997</c:v>
                </c:pt>
                <c:pt idx="16">
                  <c:v>3618039308.1800003</c:v>
                </c:pt>
                <c:pt idx="17">
                  <c:v>3454420037.0900002</c:v>
                </c:pt>
                <c:pt idx="18">
                  <c:v>3400830212.4899998</c:v>
                </c:pt>
                <c:pt idx="19">
                  <c:v>3949251950.1599998</c:v>
                </c:pt>
                <c:pt idx="20">
                  <c:v>3894581666.3000002</c:v>
                </c:pt>
                <c:pt idx="21">
                  <c:v>4597867330.3800001</c:v>
                </c:pt>
                <c:pt idx="22">
                  <c:v>4772193541.4300003</c:v>
                </c:pt>
                <c:pt idx="23">
                  <c:v>4161526776.71</c:v>
                </c:pt>
                <c:pt idx="24">
                  <c:v>4106375883.0799999</c:v>
                </c:pt>
                <c:pt idx="25">
                  <c:v>3818166316.6999998</c:v>
                </c:pt>
                <c:pt idx="26">
                  <c:v>3533510702.75</c:v>
                </c:pt>
                <c:pt idx="27">
                  <c:v>3360028239.6300001</c:v>
                </c:pt>
                <c:pt idx="28">
                  <c:v>3615993822.6700001</c:v>
                </c:pt>
                <c:pt idx="29">
                  <c:v>3472259506.0900002</c:v>
                </c:pt>
                <c:pt idx="30">
                  <c:v>3609725951.6799998</c:v>
                </c:pt>
                <c:pt idx="31">
                  <c:v>3945546814.9099998</c:v>
                </c:pt>
                <c:pt idx="32">
                  <c:v>4210274842.9000001</c:v>
                </c:pt>
                <c:pt idx="33">
                  <c:v>4640622411.2299995</c:v>
                </c:pt>
                <c:pt idx="34">
                  <c:v>4382378553.2800007</c:v>
                </c:pt>
                <c:pt idx="35">
                  <c:v>3685586637.8899999</c:v>
                </c:pt>
                <c:pt idx="36">
                  <c:v>3647341194.21</c:v>
                </c:pt>
                <c:pt idx="37">
                  <c:v>3124471893.73</c:v>
                </c:pt>
                <c:pt idx="38">
                  <c:v>3083693842.23</c:v>
                </c:pt>
                <c:pt idx="39">
                  <c:v>3077134592.8699999</c:v>
                </c:pt>
                <c:pt idx="40">
                  <c:v>3214109254.4000001</c:v>
                </c:pt>
                <c:pt idx="41">
                  <c:v>2844778706.75</c:v>
                </c:pt>
                <c:pt idx="42">
                  <c:v>3019225790.4099998</c:v>
                </c:pt>
                <c:pt idx="43">
                  <c:v>3973685915.0999999</c:v>
                </c:pt>
                <c:pt idx="44">
                  <c:v>4137217978.3600001</c:v>
                </c:pt>
                <c:pt idx="45">
                  <c:v>4948398908.3800001</c:v>
                </c:pt>
                <c:pt idx="46">
                  <c:v>4898361665.79</c:v>
                </c:pt>
                <c:pt idx="47">
                  <c:v>4589700122.29</c:v>
                </c:pt>
                <c:pt idx="48">
                  <c:v>4504781745.6900005</c:v>
                </c:pt>
                <c:pt idx="49">
                  <c:v>4253734190.1500001</c:v>
                </c:pt>
                <c:pt idx="50">
                  <c:v>4399018214.4799995</c:v>
                </c:pt>
                <c:pt idx="51">
                  <c:v>4254066300.3299999</c:v>
                </c:pt>
                <c:pt idx="52">
                  <c:v>4489076688.8400002</c:v>
                </c:pt>
                <c:pt idx="53">
                  <c:v>4328117865.6100006</c:v>
                </c:pt>
                <c:pt idx="54">
                  <c:v>3987668554.9099998</c:v>
                </c:pt>
                <c:pt idx="55">
                  <c:v>5061560979.7600002</c:v>
                </c:pt>
                <c:pt idx="56">
                  <c:v>5310911524.2399998</c:v>
                </c:pt>
                <c:pt idx="57">
                  <c:v>6409663031.5699997</c:v>
                </c:pt>
                <c:pt idx="58">
                  <c:v>6238490407.1199999</c:v>
                </c:pt>
                <c:pt idx="59">
                  <c:v>6068394187.6300001</c:v>
                </c:pt>
                <c:pt idx="60">
                  <c:v>5775465555.5900002</c:v>
                </c:pt>
              </c:numCache>
            </c:numRef>
          </c:val>
          <c:extLst>
            <c:ext xmlns:c16="http://schemas.microsoft.com/office/drawing/2014/chart" uri="{C3380CC4-5D6E-409C-BE32-E72D297353CC}">
              <c16:uniqueId val="{00000001-3EAC-4FB5-AB54-B691D38AFA7D}"/>
            </c:ext>
          </c:extLst>
        </c:ser>
        <c:ser>
          <c:idx val="2"/>
          <c:order val="2"/>
          <c:tx>
            <c:strRef>
              <c:f>'Monthly Balances'!$L$1</c:f>
              <c:strCache>
                <c:ptCount val="1"/>
                <c:pt idx="0">
                  <c:v> SPIA State Agencies Operating $ </c:v>
                </c:pt>
              </c:strCache>
            </c:strRef>
          </c:tx>
          <c:spPr>
            <a:solidFill>
              <a:schemeClr val="accent1">
                <a:tint val="86000"/>
              </a:schemeClr>
            </a:solidFill>
            <a:ln>
              <a:noFill/>
            </a:ln>
            <a:effectLst/>
          </c:spPr>
          <c:cat>
            <c:numRef>
              <c:f>'Monthly Balances'!$A$94:$A$154</c:f>
              <c:numCache>
                <c:formatCode>m/d/yyyy</c:formatCode>
                <c:ptCount val="61"/>
                <c:pt idx="0">
                  <c:v>41912</c:v>
                </c:pt>
                <c:pt idx="1">
                  <c:v>41943</c:v>
                </c:pt>
                <c:pt idx="2">
                  <c:v>41973</c:v>
                </c:pt>
                <c:pt idx="3">
                  <c:v>42004</c:v>
                </c:pt>
                <c:pt idx="4">
                  <c:v>42035</c:v>
                </c:pt>
                <c:pt idx="5">
                  <c:v>42063</c:v>
                </c:pt>
                <c:pt idx="6">
                  <c:v>42094</c:v>
                </c:pt>
                <c:pt idx="7">
                  <c:v>42124</c:v>
                </c:pt>
                <c:pt idx="8">
                  <c:v>42155</c:v>
                </c:pt>
                <c:pt idx="9">
                  <c:v>42185</c:v>
                </c:pt>
                <c:pt idx="10">
                  <c:v>42216</c:v>
                </c:pt>
                <c:pt idx="11">
                  <c:v>42247</c:v>
                </c:pt>
                <c:pt idx="12">
                  <c:v>42277</c:v>
                </c:pt>
                <c:pt idx="13">
                  <c:v>42308</c:v>
                </c:pt>
                <c:pt idx="14">
                  <c:v>42338</c:v>
                </c:pt>
                <c:pt idx="15">
                  <c:v>42369</c:v>
                </c:pt>
                <c:pt idx="16">
                  <c:v>42400</c:v>
                </c:pt>
                <c:pt idx="17">
                  <c:v>42429</c:v>
                </c:pt>
                <c:pt idx="18">
                  <c:v>42460</c:v>
                </c:pt>
                <c:pt idx="19">
                  <c:v>42490</c:v>
                </c:pt>
                <c:pt idx="20">
                  <c:v>42521</c:v>
                </c:pt>
                <c:pt idx="21">
                  <c:v>42551</c:v>
                </c:pt>
                <c:pt idx="22">
                  <c:v>42582</c:v>
                </c:pt>
                <c:pt idx="23">
                  <c:v>42613</c:v>
                </c:pt>
                <c:pt idx="24">
                  <c:v>42643</c:v>
                </c:pt>
                <c:pt idx="25">
                  <c:v>42674</c:v>
                </c:pt>
                <c:pt idx="26">
                  <c:v>42704</c:v>
                </c:pt>
                <c:pt idx="27">
                  <c:v>42735</c:v>
                </c:pt>
                <c:pt idx="28">
                  <c:v>42766</c:v>
                </c:pt>
                <c:pt idx="29">
                  <c:v>42794</c:v>
                </c:pt>
                <c:pt idx="30">
                  <c:v>42825</c:v>
                </c:pt>
                <c:pt idx="31">
                  <c:v>42855</c:v>
                </c:pt>
                <c:pt idx="32">
                  <c:v>42886</c:v>
                </c:pt>
                <c:pt idx="33">
                  <c:v>42916</c:v>
                </c:pt>
                <c:pt idx="34">
                  <c:v>42947</c:v>
                </c:pt>
                <c:pt idx="35">
                  <c:v>42978</c:v>
                </c:pt>
                <c:pt idx="36">
                  <c:v>43008</c:v>
                </c:pt>
                <c:pt idx="37">
                  <c:v>43039</c:v>
                </c:pt>
                <c:pt idx="38">
                  <c:v>43069</c:v>
                </c:pt>
                <c:pt idx="39">
                  <c:v>43100</c:v>
                </c:pt>
                <c:pt idx="40">
                  <c:v>43131</c:v>
                </c:pt>
                <c:pt idx="41">
                  <c:v>43159</c:v>
                </c:pt>
                <c:pt idx="42">
                  <c:v>43190</c:v>
                </c:pt>
                <c:pt idx="43">
                  <c:v>43220</c:v>
                </c:pt>
                <c:pt idx="44">
                  <c:v>43251</c:v>
                </c:pt>
                <c:pt idx="45">
                  <c:v>43281</c:v>
                </c:pt>
                <c:pt idx="46">
                  <c:v>43312</c:v>
                </c:pt>
                <c:pt idx="47">
                  <c:v>43343</c:v>
                </c:pt>
                <c:pt idx="48">
                  <c:v>43373</c:v>
                </c:pt>
                <c:pt idx="49">
                  <c:v>43404</c:v>
                </c:pt>
                <c:pt idx="50">
                  <c:v>43434</c:v>
                </c:pt>
                <c:pt idx="51">
                  <c:v>43465</c:v>
                </c:pt>
                <c:pt idx="52">
                  <c:v>43496</c:v>
                </c:pt>
                <c:pt idx="53">
                  <c:v>43524</c:v>
                </c:pt>
                <c:pt idx="54">
                  <c:v>43555</c:v>
                </c:pt>
                <c:pt idx="55">
                  <c:v>43585</c:v>
                </c:pt>
                <c:pt idx="56">
                  <c:v>43616</c:v>
                </c:pt>
                <c:pt idx="57">
                  <c:v>43646</c:v>
                </c:pt>
                <c:pt idx="58">
                  <c:v>43677</c:v>
                </c:pt>
                <c:pt idx="59">
                  <c:v>43708</c:v>
                </c:pt>
                <c:pt idx="60">
                  <c:v>43738</c:v>
                </c:pt>
              </c:numCache>
            </c:numRef>
          </c:cat>
          <c:val>
            <c:numRef>
              <c:f>'Monthly Balances'!$L$94:$L$154</c:f>
              <c:numCache>
                <c:formatCode>_("$"* #,##0.00_);_("$"* \(#,##0.00\);_("$"* "-"??_);_(@_)</c:formatCode>
                <c:ptCount val="61"/>
                <c:pt idx="0">
                  <c:v>609654921.10000002</c:v>
                </c:pt>
                <c:pt idx="1">
                  <c:v>648202094.14999998</c:v>
                </c:pt>
                <c:pt idx="2">
                  <c:v>693327590.49000001</c:v>
                </c:pt>
                <c:pt idx="3">
                  <c:v>722502466.03999996</c:v>
                </c:pt>
                <c:pt idx="4">
                  <c:v>714188689.33000004</c:v>
                </c:pt>
                <c:pt idx="5">
                  <c:v>743351672.89999998</c:v>
                </c:pt>
                <c:pt idx="6">
                  <c:v>661409160.07000005</c:v>
                </c:pt>
                <c:pt idx="7">
                  <c:v>723693721.91999996</c:v>
                </c:pt>
                <c:pt idx="8">
                  <c:v>750183779.5</c:v>
                </c:pt>
                <c:pt idx="9">
                  <c:v>723783120.51999998</c:v>
                </c:pt>
                <c:pt idx="10">
                  <c:v>658002218.99000001</c:v>
                </c:pt>
                <c:pt idx="11">
                  <c:v>622801001.53999996</c:v>
                </c:pt>
                <c:pt idx="12">
                  <c:v>638672252.24000001</c:v>
                </c:pt>
                <c:pt idx="13">
                  <c:v>677419373.91999996</c:v>
                </c:pt>
                <c:pt idx="14">
                  <c:v>727589623.74000001</c:v>
                </c:pt>
                <c:pt idx="15">
                  <c:v>815821604.79999995</c:v>
                </c:pt>
                <c:pt idx="16">
                  <c:v>810888243.82000005</c:v>
                </c:pt>
                <c:pt idx="17">
                  <c:v>745006230.13</c:v>
                </c:pt>
                <c:pt idx="18">
                  <c:v>754169243.39999998</c:v>
                </c:pt>
                <c:pt idx="19">
                  <c:v>738716838.13</c:v>
                </c:pt>
                <c:pt idx="20">
                  <c:v>707755039.74000001</c:v>
                </c:pt>
                <c:pt idx="21">
                  <c:v>738138903.11000001</c:v>
                </c:pt>
                <c:pt idx="22">
                  <c:v>733029262.63</c:v>
                </c:pt>
                <c:pt idx="23">
                  <c:v>693680153.72000003</c:v>
                </c:pt>
                <c:pt idx="24">
                  <c:v>687692230.63999999</c:v>
                </c:pt>
                <c:pt idx="25">
                  <c:v>714425671.77999997</c:v>
                </c:pt>
                <c:pt idx="26">
                  <c:v>679719606.78999996</c:v>
                </c:pt>
                <c:pt idx="27">
                  <c:v>720049504.13999999</c:v>
                </c:pt>
                <c:pt idx="28">
                  <c:v>698259027.79999995</c:v>
                </c:pt>
                <c:pt idx="29">
                  <c:v>668981423.63999999</c:v>
                </c:pt>
                <c:pt idx="30">
                  <c:v>721761276.97000003</c:v>
                </c:pt>
                <c:pt idx="31">
                  <c:v>749339351.54999995</c:v>
                </c:pt>
                <c:pt idx="32">
                  <c:v>730329934.73000002</c:v>
                </c:pt>
                <c:pt idx="33">
                  <c:v>757572928.67999995</c:v>
                </c:pt>
                <c:pt idx="34">
                  <c:v>713489558.11000001</c:v>
                </c:pt>
                <c:pt idx="35">
                  <c:v>669438998.23000002</c:v>
                </c:pt>
                <c:pt idx="36">
                  <c:v>670825519.42999995</c:v>
                </c:pt>
                <c:pt idx="37">
                  <c:v>671484308.97000003</c:v>
                </c:pt>
                <c:pt idx="38">
                  <c:v>680683060.32000005</c:v>
                </c:pt>
                <c:pt idx="39">
                  <c:v>700962401.48000002</c:v>
                </c:pt>
                <c:pt idx="40">
                  <c:v>713976720.30999994</c:v>
                </c:pt>
                <c:pt idx="41">
                  <c:v>697466385.74000001</c:v>
                </c:pt>
                <c:pt idx="42">
                  <c:v>729870915.25999999</c:v>
                </c:pt>
                <c:pt idx="43">
                  <c:v>817184623.88</c:v>
                </c:pt>
                <c:pt idx="44">
                  <c:v>719763610.55999994</c:v>
                </c:pt>
                <c:pt idx="45">
                  <c:v>730927151.5</c:v>
                </c:pt>
                <c:pt idx="46">
                  <c:v>646039597.55999994</c:v>
                </c:pt>
                <c:pt idx="47">
                  <c:v>707491199.60000002</c:v>
                </c:pt>
                <c:pt idx="48">
                  <c:v>677380940.01999998</c:v>
                </c:pt>
                <c:pt idx="49">
                  <c:v>701702524.42999995</c:v>
                </c:pt>
                <c:pt idx="50">
                  <c:v>694440420.71000004</c:v>
                </c:pt>
                <c:pt idx="51">
                  <c:v>732810310.73000002</c:v>
                </c:pt>
                <c:pt idx="52">
                  <c:v>745009149.75999999</c:v>
                </c:pt>
                <c:pt idx="53">
                  <c:v>736010737.26999998</c:v>
                </c:pt>
                <c:pt idx="54">
                  <c:v>771107533.73000002</c:v>
                </c:pt>
                <c:pt idx="55">
                  <c:v>737164649.73000002</c:v>
                </c:pt>
                <c:pt idx="56">
                  <c:v>749093761.63999999</c:v>
                </c:pt>
                <c:pt idx="57">
                  <c:v>721718472.72000003</c:v>
                </c:pt>
                <c:pt idx="58">
                  <c:v>685527757.69000006</c:v>
                </c:pt>
                <c:pt idx="59">
                  <c:v>728952165.13999999</c:v>
                </c:pt>
                <c:pt idx="60">
                  <c:v>735025823.12</c:v>
                </c:pt>
              </c:numCache>
            </c:numRef>
          </c:val>
          <c:extLst>
            <c:ext xmlns:c16="http://schemas.microsoft.com/office/drawing/2014/chart" uri="{C3380CC4-5D6E-409C-BE32-E72D297353CC}">
              <c16:uniqueId val="{00000002-3EAC-4FB5-AB54-B691D38AFA7D}"/>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Balances'!$AI$1</c:f>
              <c:strCache>
                <c:ptCount val="1"/>
                <c:pt idx="0">
                  <c:v> Total Operating State % </c:v>
                </c:pt>
              </c:strCache>
            </c:strRef>
          </c:tx>
          <c:spPr>
            <a:ln w="28575" cap="rnd" cmpd="sng" algn="ctr">
              <a:solidFill>
                <a:srgbClr val="15234A"/>
              </a:solidFill>
              <a:prstDash val="solid"/>
              <a:round/>
            </a:ln>
            <a:effectLst/>
          </c:spPr>
          <c:marker>
            <c:symbol val="none"/>
          </c:marker>
          <c:val>
            <c:numRef>
              <c:f>'Monthly Balances'!$AI$94:$AI$154</c:f>
              <c:numCache>
                <c:formatCode>0.0%</c:formatCode>
                <c:ptCount val="61"/>
                <c:pt idx="0">
                  <c:v>0.7225950661462861</c:v>
                </c:pt>
                <c:pt idx="1">
                  <c:v>0.70224529772752997</c:v>
                </c:pt>
                <c:pt idx="2">
                  <c:v>0.69446320698887454</c:v>
                </c:pt>
                <c:pt idx="3">
                  <c:v>0.69750709782932807</c:v>
                </c:pt>
                <c:pt idx="4">
                  <c:v>0.69559760805537107</c:v>
                </c:pt>
                <c:pt idx="5">
                  <c:v>0.69060654723171788</c:v>
                </c:pt>
                <c:pt idx="6">
                  <c:v>0.69482698565092915</c:v>
                </c:pt>
                <c:pt idx="7">
                  <c:v>0.68941734687409606</c:v>
                </c:pt>
                <c:pt idx="8">
                  <c:v>0.72276984880329342</c:v>
                </c:pt>
                <c:pt idx="9">
                  <c:v>0.75237000356977957</c:v>
                </c:pt>
                <c:pt idx="10">
                  <c:v>0.75066537918811149</c:v>
                </c:pt>
                <c:pt idx="11">
                  <c:v>0.73950990916277903</c:v>
                </c:pt>
                <c:pt idx="12">
                  <c:v>0.72557687242727908</c:v>
                </c:pt>
                <c:pt idx="13">
                  <c:v>0.73095298091037464</c:v>
                </c:pt>
                <c:pt idx="14">
                  <c:v>0.71542225913354873</c:v>
                </c:pt>
                <c:pt idx="15">
                  <c:v>0.7107524383474717</c:v>
                </c:pt>
                <c:pt idx="16">
                  <c:v>0.70465844218659635</c:v>
                </c:pt>
                <c:pt idx="17">
                  <c:v>0.69692209924601389</c:v>
                </c:pt>
                <c:pt idx="18">
                  <c:v>0.70317550100324377</c:v>
                </c:pt>
                <c:pt idx="19">
                  <c:v>0.70818041282956024</c:v>
                </c:pt>
                <c:pt idx="20">
                  <c:v>0.71980094602460631</c:v>
                </c:pt>
                <c:pt idx="21">
                  <c:v>0.74392446468116291</c:v>
                </c:pt>
                <c:pt idx="22">
                  <c:v>0.73291087215427497</c:v>
                </c:pt>
                <c:pt idx="23">
                  <c:v>0.7118839637306742</c:v>
                </c:pt>
                <c:pt idx="24">
                  <c:v>0.69993701409003006</c:v>
                </c:pt>
                <c:pt idx="25">
                  <c:v>0.70563017517908122</c:v>
                </c:pt>
                <c:pt idx="26">
                  <c:v>0.70248383776884671</c:v>
                </c:pt>
                <c:pt idx="27">
                  <c:v>0.70098751948685112</c:v>
                </c:pt>
                <c:pt idx="28">
                  <c:v>0.69783515016705855</c:v>
                </c:pt>
                <c:pt idx="29">
                  <c:v>0.68948660992033572</c:v>
                </c:pt>
                <c:pt idx="30">
                  <c:v>0.69066058863607993</c:v>
                </c:pt>
                <c:pt idx="31">
                  <c:v>0.70072638674141374</c:v>
                </c:pt>
                <c:pt idx="32">
                  <c:v>0.72209681029927897</c:v>
                </c:pt>
                <c:pt idx="33">
                  <c:v>0.76605114009271225</c:v>
                </c:pt>
                <c:pt idx="34">
                  <c:v>0.76538409700881804</c:v>
                </c:pt>
                <c:pt idx="35">
                  <c:v>0.7481349846890365</c:v>
                </c:pt>
                <c:pt idx="36">
                  <c:v>0.7387760292117761</c:v>
                </c:pt>
                <c:pt idx="37">
                  <c:v>0.73847908153387076</c:v>
                </c:pt>
                <c:pt idx="38">
                  <c:v>0.72727608053160908</c:v>
                </c:pt>
                <c:pt idx="39">
                  <c:v>0.70428627221309659</c:v>
                </c:pt>
                <c:pt idx="40">
                  <c:v>0.70770047251417534</c:v>
                </c:pt>
                <c:pt idx="41">
                  <c:v>0.70246698048076972</c:v>
                </c:pt>
                <c:pt idx="42">
                  <c:v>0.72425237573726953</c:v>
                </c:pt>
                <c:pt idx="43">
                  <c:v>0.73842542431297209</c:v>
                </c:pt>
                <c:pt idx="44">
                  <c:v>0.74307080553034599</c:v>
                </c:pt>
                <c:pt idx="45">
                  <c:v>0.77713668114102252</c:v>
                </c:pt>
                <c:pt idx="46">
                  <c:v>0.78276079616475414</c:v>
                </c:pt>
                <c:pt idx="47">
                  <c:v>0.77437441802867102</c:v>
                </c:pt>
                <c:pt idx="48">
                  <c:v>0.77593904001088021</c:v>
                </c:pt>
                <c:pt idx="49">
                  <c:v>0.78241778011114438</c:v>
                </c:pt>
                <c:pt idx="50">
                  <c:v>0.7821298229872401</c:v>
                </c:pt>
                <c:pt idx="51">
                  <c:v>0.78192036257618969</c:v>
                </c:pt>
                <c:pt idx="52">
                  <c:v>0.78152481425582454</c:v>
                </c:pt>
                <c:pt idx="53">
                  <c:v>0.77965362026686769</c:v>
                </c:pt>
                <c:pt idx="54">
                  <c:v>0.78613813777008734</c:v>
                </c:pt>
                <c:pt idx="55">
                  <c:v>0.80133344643238058</c:v>
                </c:pt>
                <c:pt idx="56">
                  <c:v>0.79996182811725525</c:v>
                </c:pt>
                <c:pt idx="57">
                  <c:v>0.81645253266349227</c:v>
                </c:pt>
                <c:pt idx="58">
                  <c:v>0.81497328658793478</c:v>
                </c:pt>
                <c:pt idx="59">
                  <c:v>0.80176499056906003</c:v>
                </c:pt>
                <c:pt idx="60">
                  <c:v>0.79343631021444616</c:v>
                </c:pt>
              </c:numCache>
            </c:numRef>
          </c:val>
          <c:smooth val="0"/>
          <c:extLst>
            <c:ext xmlns:c16="http://schemas.microsoft.com/office/drawing/2014/chart" uri="{C3380CC4-5D6E-409C-BE32-E72D297353CC}">
              <c16:uniqueId val="{00000003-3EAC-4FB5-AB54-B691D38AFA7D}"/>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max val="25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in val="0"/>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withinLinear" id="18">
  <a:schemeClr val="accent5"/>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31.xml><?xml version="1.0" encoding="utf-8"?>
<cs:colorStyle xmlns:cs="http://schemas.microsoft.com/office/drawing/2012/chartStyle" xmlns:a="http://schemas.openxmlformats.org/drawingml/2006/main" meth="withinLinear" id="18">
  <a:schemeClr val="accent5"/>
</cs:colorStyle>
</file>

<file path=ppt/charts/colors32.xml><?xml version="1.0" encoding="utf-8"?>
<cs:colorStyle xmlns:cs="http://schemas.microsoft.com/office/drawing/2012/chartStyle" xmlns:a="http://schemas.openxmlformats.org/drawingml/2006/main" meth="withinLinear" id="18">
  <a:schemeClr val="accent5"/>
</cs:colorStyle>
</file>

<file path=ppt/charts/colors33.xml><?xml version="1.0" encoding="utf-8"?>
<cs:colorStyle xmlns:cs="http://schemas.microsoft.com/office/drawing/2012/chartStyle" xmlns:a="http://schemas.openxmlformats.org/drawingml/2006/main" meth="withinLinear" id="18">
  <a:schemeClr val="accent5"/>
</cs:colorStyle>
</file>

<file path=ppt/charts/colors34.xml><?xml version="1.0" encoding="utf-8"?>
<cs:colorStyle xmlns:cs="http://schemas.microsoft.com/office/drawing/2012/chartStyle" xmlns:a="http://schemas.openxmlformats.org/drawingml/2006/main" meth="withinLinear" id="18">
  <a:schemeClr val="accent5"/>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withinLinear" id="18">
  <a:schemeClr val="accent5"/>
</cs:colorStyle>
</file>

<file path=ppt/charts/colors37.xml><?xml version="1.0" encoding="utf-8"?>
<cs:colorStyle xmlns:cs="http://schemas.microsoft.com/office/drawing/2012/chartStyle" xmlns:a="http://schemas.openxmlformats.org/drawingml/2006/main" meth="withinLinear" id="18">
  <a:schemeClr val="accent5"/>
</cs:colorStyle>
</file>

<file path=ppt/charts/colors38.xml><?xml version="1.0" encoding="utf-8"?>
<cs:colorStyle xmlns:cs="http://schemas.microsoft.com/office/drawing/2012/chartStyle" xmlns:a="http://schemas.openxmlformats.org/drawingml/2006/main" meth="withinLinear" id="14">
  <a:schemeClr val="accent1"/>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withinLinear" id="14">
  <a:schemeClr val="accent1"/>
</cs:colorStyle>
</file>

<file path=ppt/charts/colors42.xml><?xml version="1.0" encoding="utf-8"?>
<cs:colorStyle xmlns:cs="http://schemas.microsoft.com/office/drawing/2012/chartStyle" xmlns:a="http://schemas.openxmlformats.org/drawingml/2006/main" meth="withinLinearReversed" id="21">
  <a:schemeClr val="accent1"/>
</cs:colorStyle>
</file>

<file path=ppt/charts/colors43.xml><?xml version="1.0" encoding="utf-8"?>
<cs:colorStyle xmlns:cs="http://schemas.microsoft.com/office/drawing/2012/chartStyle" xmlns:a="http://schemas.openxmlformats.org/drawingml/2006/main" meth="withinLinear" id="14">
  <a:schemeClr val="accent1"/>
</cs:colorStyle>
</file>

<file path=ppt/charts/colors44.xml><?xml version="1.0" encoding="utf-8"?>
<cs:colorStyle xmlns:cs="http://schemas.microsoft.com/office/drawing/2012/chartStyle" xmlns:a="http://schemas.openxmlformats.org/drawingml/2006/main" meth="withinLinear" id="14">
  <a:schemeClr val="accent1"/>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7.xml><?xml version="1.0" encoding="utf-8"?>
<cs:colorStyle xmlns:cs="http://schemas.microsoft.com/office/drawing/2012/chartStyle" xmlns:a="http://schemas.openxmlformats.org/drawingml/2006/main" meth="withinLinear" id="14">
  <a:schemeClr val="accent1"/>
</cs:colorStyle>
</file>

<file path=ppt/charts/colors48.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2.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3.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4.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5.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6.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7.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bwMode="auto">
        <a:xfrm xmlns:a="http://schemas.openxmlformats.org/drawingml/2006/main">
          <a:off x="-457200" y="-1600201"/>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0.10811</cdr:x>
      <cdr:y>0.09091</cdr:y>
    </cdr:from>
    <cdr:to>
      <cdr:x>0.10961</cdr:x>
      <cdr:y>0.79091</cdr:y>
    </cdr:to>
    <cdr:sp macro="" textlink="">
      <cdr:nvSpPr>
        <cdr:cNvPr id="9" name="Straight Connector 8"/>
        <cdr:cNvSpPr/>
      </cdr:nvSpPr>
      <cdr:spPr bwMode="auto">
        <a:xfrm xmlns:a="http://schemas.openxmlformats.org/drawingml/2006/main" rot="5400000" flipV="1">
          <a:off x="-546105" y="1841508"/>
          <a:ext cx="2933717" cy="1270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0.30631</cdr:x>
      <cdr:y>0.08772</cdr:y>
    </cdr:from>
    <cdr:to>
      <cdr:x>0.30631</cdr:x>
      <cdr:y>0.78947</cdr:y>
    </cdr:to>
    <cdr:sp macro="" textlink="">
      <cdr:nvSpPr>
        <cdr:cNvPr id="11" name="Straight Connector 10"/>
        <cdr:cNvSpPr/>
      </cdr:nvSpPr>
      <cdr:spPr bwMode="auto">
        <a:xfrm xmlns:a="http://schemas.openxmlformats.org/drawingml/2006/main" rot="5400000" flipV="1">
          <a:off x="1066800" y="1905002"/>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0.49838</cdr:x>
      <cdr:y>0.08772</cdr:y>
    </cdr:from>
    <cdr:to>
      <cdr:x>0.49838</cdr:x>
      <cdr:y>0.78947</cdr:y>
    </cdr:to>
    <cdr:sp macro="" textlink="">
      <cdr:nvSpPr>
        <cdr:cNvPr id="12" name="Straight Connector 11"/>
        <cdr:cNvSpPr/>
      </cdr:nvSpPr>
      <cdr:spPr bwMode="auto">
        <a:xfrm xmlns:a="http://schemas.openxmlformats.org/drawingml/2006/main" rot="5400000">
          <a:off x="3059608"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0.88288</cdr:x>
      <cdr:y>0.08772</cdr:y>
    </cdr:from>
    <cdr:to>
      <cdr:x>0.88288</cdr:x>
      <cdr:y>0.78947</cdr:y>
    </cdr:to>
    <cdr:sp macro="" textlink="">
      <cdr:nvSpPr>
        <cdr:cNvPr id="13" name="Straight Connector 12"/>
        <cdr:cNvSpPr/>
      </cdr:nvSpPr>
      <cdr:spPr bwMode="auto">
        <a:xfrm xmlns:a="http://schemas.openxmlformats.org/drawingml/2006/main" rot="5400000">
          <a:off x="5943603" y="1905000"/>
          <a:ext cx="3047996" cy="2"/>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0.69369</cdr:x>
      <cdr:y>0.08772</cdr:y>
    </cdr:from>
    <cdr:to>
      <cdr:x>0.69369</cdr:x>
      <cdr:y>0.78947</cdr:y>
    </cdr:to>
    <cdr:sp macro="" textlink="">
      <cdr:nvSpPr>
        <cdr:cNvPr id="15" name="Straight Connector 14"/>
        <cdr:cNvSpPr/>
      </cdr:nvSpPr>
      <cdr:spPr bwMode="auto">
        <a:xfrm xmlns:a="http://schemas.openxmlformats.org/drawingml/2006/main" rot="5400000">
          <a:off x="4343399" y="1905000"/>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0.08108</cdr:x>
      <cdr:y>0.01754</cdr:y>
    </cdr:from>
    <cdr:to>
      <cdr:x>0.14414</cdr:x>
      <cdr:y>0.09027</cdr:y>
    </cdr:to>
    <cdr:sp macro="" textlink="">
      <cdr:nvSpPr>
        <cdr:cNvPr id="16" name="TextBox 15"/>
        <cdr:cNvSpPr txBox="1"/>
      </cdr:nvSpPr>
      <cdr:spPr>
        <a:xfrm xmlns:a="http://schemas.openxmlformats.org/drawingml/2006/main">
          <a:off x="685800" y="76199"/>
          <a:ext cx="533374" cy="315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Garamond" pitchFamily="18" charset="0"/>
              <a:cs typeface="Arial" pitchFamily="34" charset="0"/>
            </a:rPr>
            <a:t>70%</a:t>
          </a:r>
        </a:p>
      </cdr:txBody>
    </cdr:sp>
  </cdr:relSizeAnchor>
  <cdr:relSizeAnchor xmlns:cdr="http://schemas.openxmlformats.org/drawingml/2006/chartDrawing">
    <cdr:from>
      <cdr:x>0.66667</cdr:x>
      <cdr:y>0.01754</cdr:y>
    </cdr:from>
    <cdr:to>
      <cdr:x>0.72973</cdr:x>
      <cdr:y>0.08389</cdr:y>
    </cdr:to>
    <cdr:sp macro="" textlink="">
      <cdr:nvSpPr>
        <cdr:cNvPr id="17" name="TextBox 1"/>
        <cdr:cNvSpPr txBox="1"/>
      </cdr:nvSpPr>
      <cdr:spPr>
        <a:xfrm xmlns:a="http://schemas.openxmlformats.org/drawingml/2006/main">
          <a:off x="5638800" y="76199"/>
          <a:ext cx="533372"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0.46847</cdr:x>
      <cdr:y>0.01754</cdr:y>
    </cdr:from>
    <cdr:to>
      <cdr:x>0.53153</cdr:x>
      <cdr:y>0.08389</cdr:y>
    </cdr:to>
    <cdr:sp macro="" textlink="">
      <cdr:nvSpPr>
        <cdr:cNvPr id="18" name="TextBox 1"/>
        <cdr:cNvSpPr txBox="1"/>
      </cdr:nvSpPr>
      <cdr:spPr>
        <a:xfrm xmlns:a="http://schemas.openxmlformats.org/drawingml/2006/main">
          <a:off x="3962400" y="76199"/>
          <a:ext cx="533387"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0.27027</cdr:x>
      <cdr:y>0.01754</cdr:y>
    </cdr:from>
    <cdr:to>
      <cdr:x>0.33333</cdr:x>
      <cdr:y>0.08389</cdr:y>
    </cdr:to>
    <cdr:sp macro="" textlink="">
      <cdr:nvSpPr>
        <cdr:cNvPr id="19" name="TextBox 1"/>
        <cdr:cNvSpPr txBox="1"/>
      </cdr:nvSpPr>
      <cdr:spPr>
        <a:xfrm xmlns:a="http://schemas.openxmlformats.org/drawingml/2006/main">
          <a:off x="2286000" y="76199"/>
          <a:ext cx="53339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0.66667</cdr:x>
      <cdr:y>0.80702</cdr:y>
    </cdr:from>
    <cdr:to>
      <cdr:x>0.72973</cdr:x>
      <cdr:y>0.86858</cdr:y>
    </cdr:to>
    <cdr:sp macro="" textlink="">
      <cdr:nvSpPr>
        <cdr:cNvPr id="20" name="TextBox 1"/>
        <cdr:cNvSpPr txBox="1"/>
      </cdr:nvSpPr>
      <cdr:spPr>
        <a:xfrm xmlns:a="http://schemas.openxmlformats.org/drawingml/2006/main">
          <a:off x="5638800" y="3505199"/>
          <a:ext cx="533372"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0.46847</cdr:x>
      <cdr:y>0.80702</cdr:y>
    </cdr:from>
    <cdr:to>
      <cdr:x>0.53153</cdr:x>
      <cdr:y>0.86858</cdr:y>
    </cdr:to>
    <cdr:sp macro="" textlink="">
      <cdr:nvSpPr>
        <cdr:cNvPr id="21" name="TextBox 1"/>
        <cdr:cNvSpPr txBox="1"/>
      </cdr:nvSpPr>
      <cdr:spPr>
        <a:xfrm xmlns:a="http://schemas.openxmlformats.org/drawingml/2006/main">
          <a:off x="3962400" y="3505199"/>
          <a:ext cx="53339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0.27928</cdr:x>
      <cdr:y>0.80702</cdr:y>
    </cdr:from>
    <cdr:to>
      <cdr:x>0.34234</cdr:x>
      <cdr:y>0.87975</cdr:y>
    </cdr:to>
    <cdr:sp macro="" textlink="">
      <cdr:nvSpPr>
        <cdr:cNvPr id="22" name="TextBox 1"/>
        <cdr:cNvSpPr txBox="1"/>
      </cdr:nvSpPr>
      <cdr:spPr>
        <a:xfrm xmlns:a="http://schemas.openxmlformats.org/drawingml/2006/main">
          <a:off x="2362200" y="3505199"/>
          <a:ext cx="533374" cy="3158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0.08108</cdr:x>
      <cdr:y>0.8</cdr:y>
    </cdr:from>
    <cdr:to>
      <cdr:x>0.14414</cdr:x>
      <cdr:y>0.87273</cdr:y>
    </cdr:to>
    <cdr:sp macro="" textlink="">
      <cdr:nvSpPr>
        <cdr:cNvPr id="23" name="TextBox 1"/>
        <cdr:cNvSpPr txBox="1"/>
      </cdr:nvSpPr>
      <cdr:spPr>
        <a:xfrm xmlns:a="http://schemas.openxmlformats.org/drawingml/2006/main">
          <a:off x="685800" y="3352799"/>
          <a:ext cx="533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30%</a:t>
          </a:r>
        </a:p>
      </cdr:txBody>
    </cdr:sp>
  </cdr:relSizeAnchor>
  <cdr:relSizeAnchor xmlns:cdr="http://schemas.openxmlformats.org/drawingml/2006/chartDrawing">
    <cdr:from>
      <cdr:x>0.85586</cdr:x>
      <cdr:y>0.01754</cdr:y>
    </cdr:from>
    <cdr:to>
      <cdr:x>0.91892</cdr:x>
      <cdr:y>0.08389</cdr:y>
    </cdr:to>
    <cdr:sp macro="" textlink="">
      <cdr:nvSpPr>
        <cdr:cNvPr id="24" name="TextBox 1"/>
        <cdr:cNvSpPr txBox="1"/>
      </cdr:nvSpPr>
      <cdr:spPr>
        <a:xfrm xmlns:a="http://schemas.openxmlformats.org/drawingml/2006/main">
          <a:off x="7239000" y="76199"/>
          <a:ext cx="53337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6%</a:t>
          </a:r>
        </a:p>
      </cdr:txBody>
    </cdr:sp>
  </cdr:relSizeAnchor>
  <cdr:relSizeAnchor xmlns:cdr="http://schemas.openxmlformats.org/drawingml/2006/chartDrawing">
    <cdr:from>
      <cdr:x>0.85586</cdr:x>
      <cdr:y>0.80702</cdr:y>
    </cdr:from>
    <cdr:to>
      <cdr:x>0.90991</cdr:x>
      <cdr:y>0.86858</cdr:y>
    </cdr:to>
    <cdr:sp macro="" textlink="">
      <cdr:nvSpPr>
        <cdr:cNvPr id="25" name="TextBox 1"/>
        <cdr:cNvSpPr txBox="1"/>
      </cdr:nvSpPr>
      <cdr:spPr>
        <a:xfrm xmlns:a="http://schemas.openxmlformats.org/drawingml/2006/main">
          <a:off x="7239000" y="3505199"/>
          <a:ext cx="45716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0%</a:t>
          </a:r>
        </a:p>
      </cdr:txBody>
    </cdr:sp>
  </cdr:relSizeAnchor>
  <cdr:relSizeAnchor xmlns:cdr="http://schemas.openxmlformats.org/drawingml/2006/chartDrawing">
    <cdr:from>
      <cdr:x>0.11528</cdr:x>
      <cdr:y>0.56226</cdr:y>
    </cdr:from>
    <cdr:to>
      <cdr:x>0.21025</cdr:x>
      <cdr:y>0.6082</cdr:y>
    </cdr:to>
    <cdr:sp macro="" textlink="">
      <cdr:nvSpPr>
        <cdr:cNvPr id="26" name="TextBox 1"/>
        <cdr:cNvSpPr txBox="1"/>
      </cdr:nvSpPr>
      <cdr:spPr>
        <a:xfrm xmlns:a="http://schemas.openxmlformats.org/drawingml/2006/main">
          <a:off x="1060538" y="2444265"/>
          <a:ext cx="873691" cy="1997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36.8%</a:t>
          </a:r>
        </a:p>
      </cdr:txBody>
    </cdr:sp>
  </cdr:relSizeAnchor>
  <cdr:relSizeAnchor xmlns:cdr="http://schemas.openxmlformats.org/drawingml/2006/chartDrawing">
    <cdr:from>
      <cdr:x>0.89733</cdr:x>
      <cdr:y>0.38976</cdr:y>
    </cdr:from>
    <cdr:to>
      <cdr:x>0.97841</cdr:x>
      <cdr:y>0.45852</cdr:y>
    </cdr:to>
    <cdr:sp macro="" textlink="">
      <cdr:nvSpPr>
        <cdr:cNvPr id="27" name="TextBox 1"/>
        <cdr:cNvSpPr txBox="1"/>
      </cdr:nvSpPr>
      <cdr:spPr>
        <a:xfrm xmlns:a="http://schemas.openxmlformats.org/drawingml/2006/main">
          <a:off x="8255101" y="1694383"/>
          <a:ext cx="745908" cy="298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3.3%</a:t>
          </a:r>
        </a:p>
      </cdr:txBody>
    </cdr:sp>
  </cdr:relSizeAnchor>
  <cdr:relSizeAnchor xmlns:cdr="http://schemas.openxmlformats.org/drawingml/2006/chartDrawing">
    <cdr:from>
      <cdr:x>0.71099</cdr:x>
      <cdr:y>0.29192</cdr:y>
    </cdr:from>
    <cdr:to>
      <cdr:x>0.80109</cdr:x>
      <cdr:y>0.35999</cdr:y>
    </cdr:to>
    <cdr:sp macro="" textlink="">
      <cdr:nvSpPr>
        <cdr:cNvPr id="28" name="TextBox 1"/>
        <cdr:cNvSpPr txBox="1"/>
      </cdr:nvSpPr>
      <cdr:spPr>
        <a:xfrm xmlns:a="http://schemas.openxmlformats.org/drawingml/2006/main">
          <a:off x="6013733" y="1219200"/>
          <a:ext cx="762014" cy="2842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36.4%</a:t>
          </a:r>
        </a:p>
      </cdr:txBody>
    </cdr:sp>
  </cdr:relSizeAnchor>
  <cdr:relSizeAnchor xmlns:cdr="http://schemas.openxmlformats.org/drawingml/2006/chartDrawing">
    <cdr:from>
      <cdr:x>0.51351</cdr:x>
      <cdr:y>0.72981</cdr:y>
    </cdr:from>
    <cdr:to>
      <cdr:x>0.58559</cdr:x>
      <cdr:y>0.79575</cdr:y>
    </cdr:to>
    <cdr:sp macro="" textlink="">
      <cdr:nvSpPr>
        <cdr:cNvPr id="29" name="TextBox 1"/>
        <cdr:cNvSpPr txBox="1"/>
      </cdr:nvSpPr>
      <cdr:spPr>
        <a:xfrm xmlns:a="http://schemas.openxmlformats.org/drawingml/2006/main">
          <a:off x="4343400" y="3048000"/>
          <a:ext cx="609630" cy="2754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11.3%</a:t>
          </a:r>
        </a:p>
        <a:p xmlns:a="http://schemas.openxmlformats.org/drawingml/2006/main">
          <a:pPr algn="ctr"/>
          <a:r>
            <a:rPr lang="en-US" sz="1400" i="1" dirty="0">
              <a:latin typeface="+mj-lt"/>
              <a:cs typeface="Arial" pitchFamily="34" charset="0"/>
            </a:rPr>
            <a:t> </a:t>
          </a:r>
        </a:p>
      </cdr:txBody>
    </cdr:sp>
  </cdr:relSizeAnchor>
  <cdr:relSizeAnchor xmlns:cdr="http://schemas.openxmlformats.org/drawingml/2006/chartDrawing">
    <cdr:from>
      <cdr:x>0.32432</cdr:x>
      <cdr:y>0.69332</cdr:y>
    </cdr:from>
    <cdr:to>
      <cdr:x>0.41441</cdr:x>
      <cdr:y>0.72981</cdr:y>
    </cdr:to>
    <cdr:sp macro="" textlink="">
      <cdr:nvSpPr>
        <cdr:cNvPr id="30" name="TextBox 1"/>
        <cdr:cNvSpPr txBox="1"/>
      </cdr:nvSpPr>
      <cdr:spPr>
        <a:xfrm xmlns:a="http://schemas.openxmlformats.org/drawingml/2006/main">
          <a:off x="2743200" y="2895601"/>
          <a:ext cx="762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12.2%</a:t>
          </a:r>
        </a:p>
      </cdr:txBody>
    </cdr:sp>
  </cdr:relSizeAnchor>
  <cdr:relSizeAnchor xmlns:cdr="http://schemas.openxmlformats.org/drawingml/2006/chartDrawing">
    <cdr:from>
      <cdr:x>0.28829</cdr:x>
      <cdr:y>0.71156</cdr:y>
    </cdr:from>
    <cdr:to>
      <cdr:x>0.32432</cdr:x>
      <cdr:y>0.72974</cdr:y>
    </cdr:to>
    <cdr:sp macro="" textlink="">
      <cdr:nvSpPr>
        <cdr:cNvPr id="35" name="Flowchart: Process 34"/>
        <cdr:cNvSpPr/>
      </cdr:nvSpPr>
      <cdr:spPr bwMode="auto">
        <a:xfrm xmlns:a="http://schemas.openxmlformats.org/drawingml/2006/main">
          <a:off x="2438400" y="2971800"/>
          <a:ext cx="304749" cy="75928"/>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kern="1200">
              <a:solidFill>
                <a:srgbClr val="000000"/>
              </a:solidFill>
              <a:latin typeface="Verdana" pitchFamily="34" charset="0"/>
            </a:defRPr>
          </a:lvl1pPr>
          <a:lvl2pPr marL="457200" algn="ctr" rtl="0" eaLnBrk="0" fontAlgn="base" hangingPunct="0">
            <a:spcBef>
              <a:spcPct val="0"/>
            </a:spcBef>
            <a:spcAft>
              <a:spcPct val="0"/>
            </a:spcAft>
            <a:defRPr kern="1200">
              <a:solidFill>
                <a:srgbClr val="000000"/>
              </a:solidFill>
              <a:latin typeface="Verdana" pitchFamily="34" charset="0"/>
            </a:defRPr>
          </a:lvl2pPr>
          <a:lvl3pPr marL="914400" algn="ctr" rtl="0" eaLnBrk="0" fontAlgn="base" hangingPunct="0">
            <a:spcBef>
              <a:spcPct val="0"/>
            </a:spcBef>
            <a:spcAft>
              <a:spcPct val="0"/>
            </a:spcAft>
            <a:defRPr kern="1200">
              <a:solidFill>
                <a:srgbClr val="000000"/>
              </a:solidFill>
              <a:latin typeface="Verdana" pitchFamily="34" charset="0"/>
            </a:defRPr>
          </a:lvl3pPr>
          <a:lvl4pPr marL="1371600" algn="ctr" rtl="0" eaLnBrk="0" fontAlgn="base" hangingPunct="0">
            <a:spcBef>
              <a:spcPct val="0"/>
            </a:spcBef>
            <a:spcAft>
              <a:spcPct val="0"/>
            </a:spcAft>
            <a:defRPr kern="1200">
              <a:solidFill>
                <a:srgbClr val="000000"/>
              </a:solidFill>
              <a:latin typeface="Verdana" pitchFamily="34" charset="0"/>
            </a:defRPr>
          </a:lvl4pPr>
          <a:lvl5pPr marL="1828800" algn="ctr" rtl="0" eaLnBrk="0" fontAlgn="base" hangingPunct="0">
            <a:spcBef>
              <a:spcPct val="0"/>
            </a:spcBef>
            <a:spcAft>
              <a:spcPct val="0"/>
            </a:spcAft>
            <a:defRPr kern="1200">
              <a:solidFill>
                <a:srgbClr val="000000"/>
              </a:solidFill>
              <a:latin typeface="Verdana" pitchFamily="34" charset="0"/>
            </a:defRPr>
          </a:lvl5pPr>
          <a:lvl6pPr marL="2286000" algn="l" defTabSz="914400" rtl="0" eaLnBrk="1" latinLnBrk="0" hangingPunct="1">
            <a:defRPr kern="1200">
              <a:solidFill>
                <a:srgbClr val="000000"/>
              </a:solidFill>
              <a:latin typeface="Verdana" pitchFamily="34" charset="0"/>
            </a:defRPr>
          </a:lvl6pPr>
          <a:lvl7pPr marL="2743200" algn="l" defTabSz="914400" rtl="0" eaLnBrk="1" latinLnBrk="0" hangingPunct="1">
            <a:defRPr kern="1200">
              <a:solidFill>
                <a:srgbClr val="000000"/>
              </a:solidFill>
              <a:latin typeface="Verdana" pitchFamily="34" charset="0"/>
            </a:defRPr>
          </a:lvl7pPr>
          <a:lvl8pPr marL="3200400" algn="l" defTabSz="914400" rtl="0" eaLnBrk="1" latinLnBrk="0" hangingPunct="1">
            <a:defRPr kern="1200">
              <a:solidFill>
                <a:srgbClr val="000000"/>
              </a:solidFill>
              <a:latin typeface="Verdana" pitchFamily="34" charset="0"/>
            </a:defRPr>
          </a:lvl8pPr>
          <a:lvl9pPr marL="3657600" algn="l" defTabSz="914400" rtl="0" eaLnBrk="1" latinLnBrk="0" hangingPunct="1">
            <a:defRPr kern="1200">
              <a:solidFill>
                <a:srgbClr val="000000"/>
              </a:solidFill>
              <a:latin typeface="Verdana" pitchFamily="34"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0.48198</cdr:x>
      <cdr:y>0.74805</cdr:y>
    </cdr:from>
    <cdr:to>
      <cdr:x>0.51801</cdr:x>
      <cdr:y>0.76623</cdr:y>
    </cdr:to>
    <cdr:sp macro="" textlink="">
      <cdr:nvSpPr>
        <cdr:cNvPr id="37" name="Flowchart: Process 36"/>
        <cdr:cNvSpPr/>
      </cdr:nvSpPr>
      <cdr:spPr bwMode="auto">
        <a:xfrm xmlns:a="http://schemas.openxmlformats.org/drawingml/2006/main">
          <a:off x="4076725" y="3124200"/>
          <a:ext cx="304749" cy="75928"/>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0.67844</cdr:x>
      <cdr:y>0.31017</cdr:y>
    </cdr:from>
    <cdr:to>
      <cdr:x>0.71447</cdr:x>
      <cdr:y>0.32835</cdr:y>
    </cdr:to>
    <cdr:sp macro="" textlink="">
      <cdr:nvSpPr>
        <cdr:cNvPr id="39" name="Flowchart: Process 38"/>
        <cdr:cNvSpPr/>
      </cdr:nvSpPr>
      <cdr:spPr bwMode="auto">
        <a:xfrm xmlns:a="http://schemas.openxmlformats.org/drawingml/2006/main">
          <a:off x="5738346" y="1295400"/>
          <a:ext cx="304749" cy="75928"/>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0.86513</cdr:x>
      <cdr:y>0.4244</cdr:y>
    </cdr:from>
    <cdr:to>
      <cdr:x>0.90117</cdr:x>
      <cdr:y>0.44259</cdr:y>
    </cdr:to>
    <cdr:sp macro="" textlink="">
      <cdr:nvSpPr>
        <cdr:cNvPr id="40" name="Flowchart: Process 39"/>
        <cdr:cNvSpPr/>
      </cdr:nvSpPr>
      <cdr:spPr bwMode="auto">
        <a:xfrm xmlns:a="http://schemas.openxmlformats.org/drawingml/2006/main">
          <a:off x="7958888" y="1844974"/>
          <a:ext cx="331556" cy="79076"/>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0.60714</cdr:x>
      <cdr:y>0.27347</cdr:y>
    </cdr:from>
    <cdr:to>
      <cdr:x>1</cdr:x>
      <cdr:y>0.3617</cdr:y>
    </cdr:to>
    <cdr:sp macro="" textlink="">
      <cdr:nvSpPr>
        <cdr:cNvPr id="2" name="TextBox 1"/>
        <cdr:cNvSpPr txBox="1"/>
      </cdr:nvSpPr>
      <cdr:spPr>
        <a:xfrm xmlns:a="http://schemas.openxmlformats.org/drawingml/2006/main">
          <a:off x="3002790" y="833537"/>
          <a:ext cx="1943035" cy="2689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b="1" dirty="0">
              <a:solidFill>
                <a:schemeClr val="tx1"/>
              </a:solidFill>
            </a:rPr>
            <a:t>Effective Duration 9/30/19 = 2.79</a:t>
          </a:r>
        </a:p>
      </cdr:txBody>
    </cdr:sp>
  </cdr:relSizeAnchor>
  <cdr:relSizeAnchor xmlns:cdr="http://schemas.openxmlformats.org/drawingml/2006/chartDrawing">
    <cdr:from>
      <cdr:x>0.60202</cdr:x>
      <cdr:y>0.35727</cdr:y>
    </cdr:from>
    <cdr:to>
      <cdr:x>0.98604</cdr:x>
      <cdr:y>0.4455</cdr:y>
    </cdr:to>
    <cdr:sp macro="" textlink="">
      <cdr:nvSpPr>
        <cdr:cNvPr id="3" name="TextBox 1"/>
        <cdr:cNvSpPr txBox="1"/>
      </cdr:nvSpPr>
      <cdr:spPr>
        <a:xfrm xmlns:a="http://schemas.openxmlformats.org/drawingml/2006/main">
          <a:off x="2977470" y="1088973"/>
          <a:ext cx="1899332" cy="268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en-US" sz="900" b="1" dirty="0">
              <a:solidFill>
                <a:schemeClr val="tx1"/>
              </a:solidFill>
              <a:latin typeface="+mj-lt"/>
            </a:rPr>
            <a:t>Effective Duration 3/31/19 =  2.87</a:t>
          </a:r>
        </a:p>
      </cdr:txBody>
    </cdr:sp>
  </cdr:relSizeAnchor>
  <cdr:relSizeAnchor xmlns:cdr="http://schemas.openxmlformats.org/drawingml/2006/chartDrawing">
    <cdr:from>
      <cdr:x>0.60578</cdr:x>
      <cdr:y>0.4455</cdr:y>
    </cdr:from>
    <cdr:to>
      <cdr:x>0.96293</cdr:x>
      <cdr:y>0.53373</cdr:y>
    </cdr:to>
    <cdr:sp macro="" textlink="">
      <cdr:nvSpPr>
        <cdr:cNvPr id="4" name="TextBox 1"/>
        <cdr:cNvSpPr txBox="1"/>
      </cdr:nvSpPr>
      <cdr:spPr>
        <a:xfrm xmlns:a="http://schemas.openxmlformats.org/drawingml/2006/main">
          <a:off x="2996082" y="1357898"/>
          <a:ext cx="1766419" cy="268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solidFill>
                <a:schemeClr val="tx1"/>
              </a:solidFill>
            </a:rPr>
            <a:t>Effective Duration 9/30/18 =  2.97</a:t>
          </a:r>
        </a:p>
      </cdr:txBody>
    </cdr:sp>
  </cdr:relSizeAnchor>
</c:userShapes>
</file>

<file path=ppt/drawings/drawing4.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A9741E-A44A-4F89-8A05-C4B84D5FA018}" type="datetimeFigureOut">
              <a:rPr lang="en-US" smtClean="0"/>
              <a:t>11/12/2019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5FF01F-E0CB-4E09-A0CC-3E4D26FBBAD1}" type="slidenum">
              <a:rPr lang="en-US" smtClean="0"/>
              <a:t>‹#›</a:t>
            </a:fld>
            <a:endParaRPr lang="en-US"/>
          </a:p>
        </p:txBody>
      </p:sp>
    </p:spTree>
    <p:extLst>
      <p:ext uri="{BB962C8B-B14F-4D97-AF65-F5344CB8AC3E}">
        <p14:creationId xmlns:p14="http://schemas.microsoft.com/office/powerpoint/2010/main" val="377032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srgbClr val="000000"/>
                </a:solidFill>
                <a:latin typeface="Times New Roman" pitchFamily="18" charset="0"/>
              </a:rPr>
              <a:pPr defTabSz="885908" fontAlgn="base">
                <a:spcBef>
                  <a:spcPct val="0"/>
                </a:spcBef>
                <a:spcAft>
                  <a:spcPct val="0"/>
                </a:spcAft>
                <a:defRPr/>
              </a:pPr>
              <a:t>1</a:t>
            </a:fld>
            <a:endParaRPr lang="en-US" sz="1100" dirty="0">
              <a:solidFill>
                <a:srgbClr val="000000"/>
              </a:solidFill>
              <a:latin typeface="Times New Roman" pitchFamily="18" charset="0"/>
            </a:endParaRPr>
          </a:p>
        </p:txBody>
      </p:sp>
    </p:spTree>
    <p:extLst>
      <p:ext uri="{BB962C8B-B14F-4D97-AF65-F5344CB8AC3E}">
        <p14:creationId xmlns:p14="http://schemas.microsoft.com/office/powerpoint/2010/main" val="314484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D55FAAD2-EEA8-42C4-80BC-EFCA2374A93F}" type="slidenum">
              <a:rPr lang="en-US">
                <a:solidFill>
                  <a:prstClr val="black"/>
                </a:solidFill>
                <a:latin typeface="Calibri" panose="020F0502020204030204"/>
              </a:rPr>
              <a:pPr defTabSz="931774">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0959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D55FAAD2-EEA8-42C4-80BC-EFCA2374A93F}" type="slidenum">
              <a:rPr lang="en-US">
                <a:solidFill>
                  <a:prstClr val="black"/>
                </a:solidFill>
                <a:latin typeface="Calibri" panose="020F0502020204030204"/>
              </a:rPr>
              <a:pPr defTabSz="931774">
                <a:defRPr/>
              </a:pPr>
              <a:t>48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0167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prstClr val="black"/>
                </a:solidFill>
                <a:latin typeface="Times New Roman" pitchFamily="18" charset="0"/>
              </a:rPr>
              <a:pPr defTabSz="885908" fontAlgn="base">
                <a:spcBef>
                  <a:spcPct val="0"/>
                </a:spcBef>
                <a:spcAft>
                  <a:spcPct val="0"/>
                </a:spcAft>
                <a:defRPr/>
              </a:pPr>
              <a:t>49</a:t>
            </a:fld>
            <a:endParaRPr lang="en-US" sz="1100" dirty="0">
              <a:solidFill>
                <a:prstClr val="black"/>
              </a:solidFill>
              <a:latin typeface="Times New Roman" pitchFamily="18" charset="0"/>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4677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srgbClr val="000000"/>
                </a:solidFill>
                <a:latin typeface="Times New Roman" pitchFamily="18" charset="0"/>
              </a:rPr>
              <a:pPr defTabSz="885908" fontAlgn="base">
                <a:spcBef>
                  <a:spcPct val="0"/>
                </a:spcBef>
                <a:spcAft>
                  <a:spcPct val="0"/>
                </a:spcAft>
                <a:defRPr/>
              </a:pPr>
              <a:t>2</a:t>
            </a:fld>
            <a:endParaRPr lang="en-US" sz="1100" dirty="0">
              <a:solidFill>
                <a:srgbClr val="000000"/>
              </a:solidFill>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2376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srgbClr val="000000"/>
                </a:solidFill>
                <a:latin typeface="Times New Roman" pitchFamily="18" charset="0"/>
              </a:rPr>
              <a:pPr defTabSz="885908" fontAlgn="base">
                <a:spcBef>
                  <a:spcPct val="0"/>
                </a:spcBef>
                <a:spcAft>
                  <a:spcPct val="0"/>
                </a:spcAft>
                <a:defRPr/>
              </a:pPr>
              <a:t>6</a:t>
            </a:fld>
            <a:endParaRPr lang="en-US" sz="1100" dirty="0">
              <a:solidFill>
                <a:srgbClr val="000000"/>
              </a:solidFill>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140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prstClr val="black"/>
                </a:solidFill>
                <a:latin typeface="Times New Roman" pitchFamily="18" charset="0"/>
              </a:rPr>
              <a:pPr defTabSz="885908" fontAlgn="base">
                <a:spcBef>
                  <a:spcPct val="0"/>
                </a:spcBef>
                <a:spcAft>
                  <a:spcPct val="0"/>
                </a:spcAft>
                <a:defRPr/>
              </a:pPr>
              <a:t>18</a:t>
            </a:fld>
            <a:endParaRPr lang="en-US" sz="1100" dirty="0">
              <a:solidFill>
                <a:prstClr val="black"/>
              </a:solidFill>
              <a:latin typeface="Times New Roman" pitchFamily="18" charset="0"/>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89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defTabSz="885908" fontAlgn="base">
              <a:spcBef>
                <a:spcPct val="0"/>
              </a:spcBef>
              <a:spcAft>
                <a:spcPct val="0"/>
              </a:spcAft>
              <a:defRPr/>
            </a:pPr>
            <a:fld id="{A71BB181-2D80-45E3-BD11-E247D807D262}" type="slidenum">
              <a:rPr lang="en-US" sz="1100">
                <a:solidFill>
                  <a:prstClr val="black"/>
                </a:solidFill>
                <a:latin typeface="Times New Roman" pitchFamily="18" charset="0"/>
              </a:rPr>
              <a:pPr defTabSz="885908" fontAlgn="base">
                <a:spcBef>
                  <a:spcPct val="0"/>
                </a:spcBef>
                <a:spcAft>
                  <a:spcPct val="0"/>
                </a:spcAft>
                <a:defRPr/>
              </a:pPr>
              <a:t>19</a:t>
            </a:fld>
            <a:endParaRPr lang="en-US" sz="1100" dirty="0">
              <a:solidFill>
                <a:prstClr val="black"/>
              </a:solidFill>
              <a:latin typeface="Times New Roman" pitchFamily="18" charset="0"/>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392754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1774">
              <a:defRPr/>
            </a:pPr>
            <a:fld id="{4F74542E-0920-4D19-AE42-49395B6DB679}" type="slidenum">
              <a:rPr lang="en-US" sz="1800" kern="0">
                <a:solidFill>
                  <a:prstClr val="black"/>
                </a:solidFill>
              </a:rPr>
              <a:pPr defTabSz="931774">
                <a:defRPr/>
              </a:pPr>
              <a:t>23</a:t>
            </a:fld>
            <a:endParaRPr lang="en-US" sz="1800" kern="0" dirty="0">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409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prstClr val="black"/>
                </a:solidFill>
                <a:latin typeface="Times New Roman" pitchFamily="18" charset="0"/>
              </a:rPr>
              <a:pPr defTabSz="885908" fontAlgn="base">
                <a:spcBef>
                  <a:spcPct val="0"/>
                </a:spcBef>
                <a:spcAft>
                  <a:spcPct val="0"/>
                </a:spcAft>
                <a:defRPr/>
              </a:pPr>
              <a:t>38</a:t>
            </a:fld>
            <a:endParaRPr lang="en-US" sz="1100" dirty="0">
              <a:solidFill>
                <a:prstClr val="black"/>
              </a:solidFill>
              <a:latin typeface="Times New Roman" pitchFamily="18" charset="0"/>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332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prstClr val="black"/>
                </a:solidFill>
                <a:latin typeface="Times New Roman" pitchFamily="18" charset="0"/>
              </a:rPr>
              <a:pPr defTabSz="885908" fontAlgn="base">
                <a:spcBef>
                  <a:spcPct val="0"/>
                </a:spcBef>
                <a:spcAft>
                  <a:spcPct val="0"/>
                </a:spcAft>
                <a:defRPr/>
              </a:pPr>
              <a:t>39</a:t>
            </a:fld>
            <a:endParaRPr lang="en-US" sz="1100" dirty="0">
              <a:solidFill>
                <a:prstClr val="black"/>
              </a:solidFill>
              <a:latin typeface="Times New Roman" pitchFamily="18" charset="0"/>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704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prstClr val="black"/>
                </a:solidFill>
                <a:latin typeface="Times New Roman" pitchFamily="18" charset="0"/>
              </a:rPr>
              <a:pPr defTabSz="885908" fontAlgn="base">
                <a:spcBef>
                  <a:spcPct val="0"/>
                </a:spcBef>
                <a:spcAft>
                  <a:spcPct val="0"/>
                </a:spcAft>
                <a:defRPr/>
              </a:pPr>
              <a:t>44</a:t>
            </a:fld>
            <a:endParaRPr lang="en-US" sz="1100" dirty="0">
              <a:solidFill>
                <a:prstClr val="black"/>
              </a:solidFill>
              <a:latin typeface="Times New Roman" pitchFamily="18" charset="0"/>
            </a:endParaRPr>
          </a:p>
        </p:txBody>
      </p:sp>
    </p:spTree>
    <p:extLst>
      <p:ext uri="{BB962C8B-B14F-4D97-AF65-F5344CB8AC3E}">
        <p14:creationId xmlns:p14="http://schemas.microsoft.com/office/powerpoint/2010/main" val="3524903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CBF8889F-A9FB-4634-8FAD-5B2194462FD7}" type="datetime1">
              <a:rPr lang="en-US" smtClean="0"/>
              <a:t>11/12/2019</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734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9982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B5A33A8-45E4-47FF-8D39-BA9BD5B1FFF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51349778"/>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lstStyle/>
          <a:p>
            <a:endParaRPr lang="en-US" dirty="0"/>
          </a:p>
        </p:txBody>
      </p:sp>
      <p:sp>
        <p:nvSpPr>
          <p:cNvPr id="4" name="Date Placeholder 3"/>
          <p:cNvSpPr>
            <a:spLocks noGrp="1"/>
          </p:cNvSpPr>
          <p:nvPr>
            <p:ph type="dt" sz="half" idx="10"/>
          </p:nvPr>
        </p:nvSpPr>
        <p:spPr>
          <a:xfrm>
            <a:off x="609600" y="6248400"/>
            <a:ext cx="2844800" cy="457200"/>
          </a:xfrm>
          <a:prstGeom prst="rect">
            <a:avLst/>
          </a:prstGeom>
        </p:spPr>
        <p:txBody>
          <a:bodyPr/>
          <a:lstStyle>
            <a:lvl1pPr>
              <a:defRPr/>
            </a:lvl1pPr>
          </a:lstStyle>
          <a:p>
            <a:fld id="{94B9249B-5074-4416-B070-8D40FF413F5F}" type="datetime1">
              <a:rPr lang="en-US" smtClean="0"/>
              <a:t>11/12/2019</a:t>
            </a:fld>
            <a:endParaRPr lang="en-US" dirty="0"/>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46B4DA99-51F7-4326-AF7C-A0A095EF9237}" type="slidenum">
              <a:rPr lang="en-US"/>
              <a:pPr/>
              <a:t>‹#›</a:t>
            </a:fld>
            <a:endParaRPr lang="en-US" dirty="0"/>
          </a:p>
        </p:txBody>
      </p:sp>
    </p:spTree>
    <p:extLst>
      <p:ext uri="{BB962C8B-B14F-4D97-AF65-F5344CB8AC3E}">
        <p14:creationId xmlns:p14="http://schemas.microsoft.com/office/powerpoint/2010/main" val="2602691259"/>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342331CF-FEA3-47F5-8382-E461AA1EEB15}" type="datetime1">
              <a:rPr lang="en-US" smtClean="0"/>
              <a:t>11/12/2019</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909027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7F7D5-36C7-410C-82BD-31048F2E4643}" type="datetime1">
              <a:rPr lang="en-US" smtClean="0"/>
              <a:t>11/12/2019</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98840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13942-BD04-4172-8CAF-5EEBF700BA0C}" type="datetime1">
              <a:rPr lang="en-US" smtClean="0"/>
              <a:t>11/12/2019</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420929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3D56C-AD66-4E06-A7DB-57F2AEB2991B}" type="datetime1">
              <a:rPr lang="en-US" smtClean="0"/>
              <a:t>11/12/2019</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082682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4DFCD-AA3A-4269-9AE7-9896F58DDCC8}" type="datetime1">
              <a:rPr lang="en-US" smtClean="0"/>
              <a:t>11/12/2019</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473773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A1A14-FA61-4607-884A-EC13D5B8A6A3}" type="datetime1">
              <a:rPr lang="en-US" smtClean="0"/>
              <a:t>11/12/2019</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151746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E51EB-90C3-4286-B79F-92A1D5A2650F}" type="datetime1">
              <a:rPr lang="en-US" smtClean="0"/>
              <a:t>11/12/2019</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303806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11/12/2019</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463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CFFCCB-5A7F-4FB1-8F36-2B969A91AEDF}" type="datetime1">
              <a:rPr lang="en-US" smtClean="0"/>
              <a:t>11/12/2019</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75458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BF5248-5C90-4B7E-BF81-DACAD56CD53C}" type="datetime1">
              <a:rPr lang="en-US" smtClean="0"/>
              <a:t>11/12/2019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57496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1676312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7BE644-4051-4215-B488-600B79651B0D}"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9022080" y="648436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79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4697A5-7273-429F-9A22-0A03D7A73F79}"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348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53FCBC-333B-486C-89D4-294FA9DE9827}"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533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BB2E22-4613-42EE-B242-77E80E926A95}"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669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BE3072-D39E-427E-9CAF-B28EDED95124}"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084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7FC807-8FD6-439B-AB1E-3231B9E92A59}"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462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02421C-16B7-4F6B-9150-6D4577E31F8D}"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10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11/12/2019</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201346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F3E606-CA4D-4831-B1F7-48B715E0EE59}"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824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3B06A-C6F9-4518-85D6-FB36DB8DFCE9}"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234A"/>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1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359660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11/12/2019</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9413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11/12/2019</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5390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11/12/2019</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6217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11/12/2019</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5897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11/12/2019</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8905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11/12/2019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7922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11/12/2019</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46340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7A739-0D27-4B55-83AF-4924456B4551}" type="datetime1">
              <a:rPr lang="en-US" smtClean="0"/>
              <a:t>11/12/2019</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8273088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11A579-8474-43C1-B25D-0B2C1FBAAE6E}"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1324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3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37.xml"/><Relationship Id="rId4" Type="http://schemas.openxmlformats.org/officeDocument/2006/relationships/chart" Target="../charts/char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4.xml"/><Relationship Id="rId4" Type="http://schemas.openxmlformats.org/officeDocument/2006/relationships/chart" Target="../charts/chart56.xml"/></Relationships>
</file>

<file path=ppt/slides/_rels/slide6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4.xml"/><Relationship Id="rId4" Type="http://schemas.openxmlformats.org/officeDocument/2006/relationships/chart" Target="../charts/chart59.xml"/></Relationships>
</file>

<file path=ppt/slides/_rels/slide6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4.xml"/><Relationship Id="rId4" Type="http://schemas.openxmlformats.org/officeDocument/2006/relationships/chart" Target="../charts/chart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952625" y="1724025"/>
            <a:ext cx="8382000" cy="2743200"/>
          </a:xfrm>
        </p:spPr>
        <p:txBody>
          <a:bodyPr>
            <a:normAutofit fontScale="90000"/>
            <a:scene3d>
              <a:camera prst="orthographicFront"/>
              <a:lightRig rig="threePt" dir="t"/>
            </a:scene3d>
            <a:flatTx/>
          </a:bodyPr>
          <a:lstStyle/>
          <a:p>
            <a:r>
              <a:rPr lang="en-US" sz="5400" b="1" dirty="0"/>
              <a:t>Treasury Investment Council </a:t>
            </a:r>
            <a:br>
              <a:rPr lang="en-US" sz="5400" dirty="0"/>
            </a:br>
            <a:r>
              <a:rPr lang="en-US" sz="3600" dirty="0"/>
              <a:t>April 2019 - September 2019</a:t>
            </a:r>
            <a:br>
              <a:rPr lang="en-US" sz="3600" dirty="0"/>
            </a:br>
            <a:r>
              <a:rPr lang="en-US" sz="4000" dirty="0"/>
              <a:t>Overview</a:t>
            </a:r>
            <a:br>
              <a:rPr lang="en-US" sz="4000" dirty="0"/>
            </a:br>
            <a:br>
              <a:rPr lang="en-US" sz="4000" dirty="0"/>
            </a:br>
            <a:r>
              <a:rPr lang="en-US" sz="2400" dirty="0"/>
              <a:t>Meeting Date: Nov 14, 2019  </a:t>
            </a:r>
            <a:br>
              <a:rPr lang="en-US" sz="4000" dirty="0"/>
            </a:br>
            <a:endParaRPr lang="en-US" sz="1200" dirty="0"/>
          </a:p>
        </p:txBody>
      </p:sp>
      <p:sp>
        <p:nvSpPr>
          <p:cNvPr id="2" name="Slide Number Placeholder 1">
            <a:extLst>
              <a:ext uri="{FF2B5EF4-FFF2-40B4-BE49-F238E27FC236}">
                <a16:creationId xmlns:a16="http://schemas.microsoft.com/office/drawing/2014/main" id="{629473B0-9D7C-4B2C-A0C2-DD9E6D0D9746}"/>
              </a:ext>
            </a:extLst>
          </p:cNvPr>
          <p:cNvSpPr>
            <a:spLocks noGrp="1"/>
          </p:cNvSpPr>
          <p:nvPr>
            <p:ph type="sldNum" sz="quarter" idx="12"/>
          </p:nvPr>
        </p:nvSpPr>
        <p:spPr/>
        <p:txBody>
          <a:bodyPr/>
          <a:lstStyle/>
          <a:p>
            <a:fld id="{939BA12D-66C8-4ADD-AE22-8C591D475314}" type="slidenum">
              <a:rPr lang="en-US" smtClean="0"/>
              <a:t>1</a:t>
            </a:fld>
            <a:endParaRPr lang="en-US" dirty="0"/>
          </a:p>
        </p:txBody>
      </p:sp>
    </p:spTree>
    <p:extLst>
      <p:ext uri="{BB962C8B-B14F-4D97-AF65-F5344CB8AC3E}">
        <p14:creationId xmlns:p14="http://schemas.microsoft.com/office/powerpoint/2010/main" val="2532578748"/>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73582" y="430220"/>
            <a:ext cx="8077200" cy="1048062"/>
          </a:xfrm>
        </p:spPr>
        <p:txBody>
          <a:bodyPr/>
          <a:lstStyle/>
          <a:p>
            <a:pPr algn="ctr" eaLnBrk="1" hangingPunct="1"/>
            <a:r>
              <a:rPr lang="en-US" b="1" dirty="0">
                <a:solidFill>
                  <a:schemeClr val="tx1"/>
                </a:solidFill>
                <a:latin typeface="+mn-lt"/>
              </a:rPr>
              <a:t>Bond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981203" y="144780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EA5301F-1823-47DD-AB72-ABBE211569C0}"/>
              </a:ext>
            </a:extLst>
          </p:cNvPr>
          <p:cNvSpPr>
            <a:spLocks noGrp="1"/>
          </p:cNvSpPr>
          <p:nvPr>
            <p:ph type="sldNum" sz="quarter" idx="4"/>
          </p:nvPr>
        </p:nvSpPr>
        <p:spPr/>
        <p:txBody>
          <a:bodyPr/>
          <a:lstStyle/>
          <a:p>
            <a:fld id="{939BA12D-66C8-4ADD-AE22-8C591D475314}" type="slidenum">
              <a:rPr lang="en-US" smtClean="0"/>
              <a:t>10</a:t>
            </a:fld>
            <a:endParaRPr lang="en-US" dirty="0"/>
          </a:p>
        </p:txBody>
      </p:sp>
      <p:graphicFrame>
        <p:nvGraphicFramePr>
          <p:cNvPr id="8" name="Chart 7">
            <a:extLst>
              <a:ext uri="{FF2B5EF4-FFF2-40B4-BE49-F238E27FC236}">
                <a16:creationId xmlns:a16="http://schemas.microsoft.com/office/drawing/2014/main" id="{00000000-0008-0000-0200-000008000000}"/>
              </a:ext>
            </a:extLst>
          </p:cNvPr>
          <p:cNvGraphicFramePr>
            <a:graphicFrameLocks/>
          </p:cNvGraphicFramePr>
          <p:nvPr>
            <p:extLst/>
          </p:nvPr>
        </p:nvGraphicFramePr>
        <p:xfrm>
          <a:off x="736270" y="1348740"/>
          <a:ext cx="10723418" cy="46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299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Non-State Operating &amp; Bond Accounts </a:t>
            </a:r>
            <a:br>
              <a:rPr lang="en-US" b="1" dirty="0">
                <a:solidFill>
                  <a:schemeClr val="tx1"/>
                </a:solidFill>
              </a:rPr>
            </a:br>
            <a:r>
              <a:rPr lang="en-US" sz="2800" b="1" dirty="0">
                <a:solidFill>
                  <a:schemeClr val="tx1"/>
                </a:solidFill>
              </a:rPr>
              <a:t>by </a:t>
            </a:r>
            <a:r>
              <a:rPr lang="en-US" sz="2800" b="1" dirty="0"/>
              <a:t>t</a:t>
            </a:r>
            <a:r>
              <a:rPr lang="en-US" sz="2800" b="1" dirty="0">
                <a:solidFill>
                  <a:schemeClr val="tx1"/>
                </a:solidFill>
              </a:rPr>
              <a:t>ype</a:t>
            </a:r>
          </a:p>
        </p:txBody>
      </p:sp>
      <p:graphicFrame>
        <p:nvGraphicFramePr>
          <p:cNvPr id="5" name="Content Placeholder 4"/>
          <p:cNvGraphicFramePr>
            <a:graphicFrameLocks noGrp="1"/>
          </p:cNvGraphicFramePr>
          <p:nvPr>
            <p:ph idx="1"/>
            <p:extLst/>
          </p:nvPr>
        </p:nvGraphicFramePr>
        <p:xfrm>
          <a:off x="1288111" y="2257428"/>
          <a:ext cx="4245997" cy="3633199"/>
        </p:xfrm>
        <a:graphic>
          <a:graphicData uri="http://schemas.openxmlformats.org/drawingml/2006/table">
            <a:tbl>
              <a:tblPr firstRow="1" bandRow="1">
                <a:tableStyleId>{5940675A-B579-460E-94D1-54222C63F5DA}</a:tableStyleId>
              </a:tblPr>
              <a:tblGrid>
                <a:gridCol w="1415333">
                  <a:extLst>
                    <a:ext uri="{9D8B030D-6E8A-4147-A177-3AD203B41FA5}">
                      <a16:colId xmlns:a16="http://schemas.microsoft.com/office/drawing/2014/main" val="20000"/>
                    </a:ext>
                  </a:extLst>
                </a:gridCol>
                <a:gridCol w="1865665">
                  <a:extLst>
                    <a:ext uri="{9D8B030D-6E8A-4147-A177-3AD203B41FA5}">
                      <a16:colId xmlns:a16="http://schemas.microsoft.com/office/drawing/2014/main" val="20001"/>
                    </a:ext>
                  </a:extLst>
                </a:gridCol>
                <a:gridCol w="964999">
                  <a:extLst>
                    <a:ext uri="{9D8B030D-6E8A-4147-A177-3AD203B41FA5}">
                      <a16:colId xmlns:a16="http://schemas.microsoft.com/office/drawing/2014/main" val="20002"/>
                    </a:ext>
                  </a:extLst>
                </a:gridCol>
              </a:tblGrid>
              <a:tr h="274217">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9/30/19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75652">
                <a:tc>
                  <a:txBody>
                    <a:bodyPr/>
                    <a:lstStyle/>
                    <a:p>
                      <a:pPr algn="l" fontAlgn="b"/>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$2,698,070,531.36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11.02%</a:t>
                      </a:r>
                    </a:p>
                  </a:txBody>
                  <a:tcPr marL="9525" marR="9525" marT="9525" marB="0" anchor="b"/>
                </a:tc>
                <a:extLst>
                  <a:ext uri="{0D108BD9-81ED-4DB2-BD59-A6C34878D82A}">
                    <a16:rowId xmlns:a16="http://schemas.microsoft.com/office/drawing/2014/main" val="10001"/>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$417,453,029.03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1.70%</a:t>
                      </a:r>
                    </a:p>
                  </a:txBody>
                  <a:tcPr marL="9525" marR="9525" marT="9525" marB="0" anchor="b"/>
                </a:tc>
                <a:extLst>
                  <a:ext uri="{0D108BD9-81ED-4DB2-BD59-A6C34878D82A}">
                    <a16:rowId xmlns:a16="http://schemas.microsoft.com/office/drawing/2014/main" val="10002"/>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$367,740,986.30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1.50%</a:t>
                      </a:r>
                    </a:p>
                  </a:txBody>
                  <a:tcPr marL="9525" marR="9525" marT="9525" marB="0" anchor="b"/>
                </a:tc>
                <a:extLst>
                  <a:ext uri="{0D108BD9-81ED-4DB2-BD59-A6C34878D82A}">
                    <a16:rowId xmlns:a16="http://schemas.microsoft.com/office/drawing/2014/main" val="10003"/>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University</a:t>
                      </a:r>
                      <a:r>
                        <a:rPr lang="en-US" sz="1200" b="1" i="0" u="none" strike="noStrike" baseline="0" dirty="0">
                          <a:solidFill>
                            <a:srgbClr val="000000"/>
                          </a:solidFill>
                          <a:latin typeface="+mn-lt"/>
                          <a:cs typeface="Arial" pitchFamily="34" charset="0"/>
                        </a:rPr>
                        <a:t> 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$137,615,768.82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0.56%</a:t>
                      </a:r>
                    </a:p>
                  </a:txBody>
                  <a:tcPr marL="9525" marR="9525" marT="9525" marB="0" anchor="b"/>
                </a:tc>
                <a:extLst>
                  <a:ext uri="{0D108BD9-81ED-4DB2-BD59-A6C34878D82A}">
                    <a16:rowId xmlns:a16="http://schemas.microsoft.com/office/drawing/2014/main" val="10004"/>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Miscellaneous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$77,073,859.76</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0.31%</a:t>
                      </a:r>
                    </a:p>
                  </a:txBody>
                  <a:tcPr marL="9525" marR="9525" marT="9525" marB="0" anchor="b"/>
                </a:tc>
                <a:extLst>
                  <a:ext uri="{0D108BD9-81ED-4DB2-BD59-A6C34878D82A}">
                    <a16:rowId xmlns:a16="http://schemas.microsoft.com/office/drawing/2014/main" val="10005"/>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$75,443,219.52 </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latin typeface="+mn-lt"/>
                          <a:cs typeface="Arial" pitchFamily="34" charset="0"/>
                        </a:rPr>
                        <a:t>0.31%</a:t>
                      </a:r>
                    </a:p>
                  </a:txBody>
                  <a:tcPr marL="9525" marR="9525" marT="9525" marB="0" anchor="b"/>
                </a:tc>
                <a:extLst>
                  <a:ext uri="{0D108BD9-81ED-4DB2-BD59-A6C34878D82A}">
                    <a16:rowId xmlns:a16="http://schemas.microsoft.com/office/drawing/2014/main" val="10006"/>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$58,525,024.74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0.24%</a:t>
                      </a:r>
                    </a:p>
                  </a:txBody>
                  <a:tcPr marL="9525" marR="9525" marT="9525" marB="0" anchor="b"/>
                </a:tc>
                <a:extLst>
                  <a:ext uri="{0D108BD9-81ED-4DB2-BD59-A6C34878D82A}">
                    <a16:rowId xmlns:a16="http://schemas.microsoft.com/office/drawing/2014/main" val="10007"/>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Counties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$16,213,114.20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0.07%</a:t>
                      </a:r>
                    </a:p>
                  </a:txBody>
                  <a:tcPr marL="9525" marR="9525" marT="9525" marB="0" anchor="b"/>
                </a:tc>
                <a:extLst>
                  <a:ext uri="{0D108BD9-81ED-4DB2-BD59-A6C34878D82A}">
                    <a16:rowId xmlns:a16="http://schemas.microsoft.com/office/drawing/2014/main" val="10008"/>
                  </a:ext>
                </a:extLst>
              </a:tr>
              <a:tr h="316451">
                <a:tc>
                  <a:txBody>
                    <a:bodyPr/>
                    <a:lstStyle/>
                    <a:p>
                      <a:pPr algn="l" fontAlgn="b"/>
                      <a:r>
                        <a:rPr lang="en-US" sz="1200" b="1" i="0" u="none" strike="noStrike" dirty="0">
                          <a:solidFill>
                            <a:srgbClr val="000000"/>
                          </a:solidFill>
                          <a:latin typeface="+mn-lt"/>
                          <a:cs typeface="Arial" pitchFamily="34" charset="0"/>
                        </a:rPr>
                        <a:t>Cities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$3,511,167.63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9"/>
                  </a:ext>
                </a:extLst>
              </a:tr>
              <a:tr h="37565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$3,851,346,701.36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15.72%</a:t>
                      </a:r>
                    </a:p>
                  </a:txBody>
                  <a:tcPr marL="9525" marR="9525" marT="9525" marB="0" anchor="b"/>
                </a:tc>
                <a:extLst>
                  <a:ext uri="{0D108BD9-81ED-4DB2-BD59-A6C34878D82A}">
                    <a16:rowId xmlns:a16="http://schemas.microsoft.com/office/drawing/2014/main" val="10010"/>
                  </a:ext>
                </a:extLst>
              </a:tr>
            </a:tbl>
          </a:graphicData>
        </a:graphic>
      </p:graphicFrame>
      <p:sp>
        <p:nvSpPr>
          <p:cNvPr id="6" name="TextBox 5"/>
          <p:cNvSpPr txBox="1"/>
          <p:nvPr/>
        </p:nvSpPr>
        <p:spPr>
          <a:xfrm>
            <a:off x="8582025" y="6032590"/>
            <a:ext cx="3048000" cy="400110"/>
          </a:xfrm>
          <a:prstGeom prst="rect">
            <a:avLst/>
          </a:prstGeom>
          <a:noFill/>
        </p:spPr>
        <p:txBody>
          <a:bodyPr wrap="square" rtlCol="0">
            <a:spAutoFit/>
          </a:bodyPr>
          <a:lstStyle/>
          <a:p>
            <a:pPr algn="ctr" eaLnBrk="0" fontAlgn="base" hangingPunct="0">
              <a:spcBef>
                <a:spcPct val="0"/>
              </a:spcBef>
              <a:spcAft>
                <a:spcPct val="0"/>
              </a:spcAft>
              <a:defRPr/>
            </a:pPr>
            <a:r>
              <a:rPr lang="en-US" sz="1100" i="1" dirty="0">
                <a:solidFill>
                  <a:srgbClr val="000000"/>
                </a:solidFill>
                <a:latin typeface="Garamond" pitchFamily="18" charset="0"/>
              </a:rPr>
              <a:t>*</a:t>
            </a:r>
            <a:r>
              <a:rPr lang="en-US" sz="900" i="1" dirty="0">
                <a:solidFill>
                  <a:srgbClr val="000000"/>
                </a:solidFill>
                <a:latin typeface="Verdana" pitchFamily="34" charset="0"/>
              </a:rPr>
              <a:t>Miscellaneous includes various associations, foundations, and finance corporations.</a:t>
            </a:r>
          </a:p>
        </p:txBody>
      </p:sp>
      <p:sp>
        <p:nvSpPr>
          <p:cNvPr id="8" name="TextBox 7"/>
          <p:cNvSpPr txBox="1"/>
          <p:nvPr/>
        </p:nvSpPr>
        <p:spPr>
          <a:xfrm>
            <a:off x="2314575" y="1764746"/>
            <a:ext cx="2362200" cy="369332"/>
          </a:xfrm>
          <a:prstGeom prst="rect">
            <a:avLst/>
          </a:prstGeom>
          <a:noFill/>
        </p:spPr>
        <p:txBody>
          <a:bodyPr wrap="square" rtlCol="0">
            <a:spAutoFit/>
          </a:bodyPr>
          <a:lstStyle/>
          <a:p>
            <a:pPr algn="ctr" eaLnBrk="0" fontAlgn="base" hangingPunct="0">
              <a:spcBef>
                <a:spcPct val="0"/>
              </a:spcBef>
              <a:spcAft>
                <a:spcPct val="0"/>
              </a:spcAft>
              <a:defRPr/>
            </a:pPr>
            <a:r>
              <a:rPr lang="en-US" b="1" dirty="0">
                <a:cs typeface="Times New Roman" pitchFamily="18" charset="0"/>
              </a:rPr>
              <a:t>Non-State Operating</a:t>
            </a:r>
          </a:p>
        </p:txBody>
      </p:sp>
      <p:sp>
        <p:nvSpPr>
          <p:cNvPr id="9" name="TextBox 8"/>
          <p:cNvSpPr txBox="1"/>
          <p:nvPr/>
        </p:nvSpPr>
        <p:spPr>
          <a:xfrm>
            <a:off x="7962900" y="1837209"/>
            <a:ext cx="2362200" cy="369332"/>
          </a:xfrm>
          <a:prstGeom prst="rect">
            <a:avLst/>
          </a:prstGeom>
          <a:noFill/>
        </p:spPr>
        <p:txBody>
          <a:bodyPr wrap="square" rtlCol="0">
            <a:spAutoFit/>
          </a:bodyPr>
          <a:lstStyle/>
          <a:p>
            <a:pPr algn="ctr" eaLnBrk="0" fontAlgn="base" hangingPunct="0">
              <a:spcBef>
                <a:spcPct val="0"/>
              </a:spcBef>
              <a:spcAft>
                <a:spcPct val="0"/>
              </a:spcAft>
              <a:defRPr/>
            </a:pPr>
            <a:r>
              <a:rPr lang="en-US" b="1" dirty="0">
                <a:solidFill>
                  <a:srgbClr val="000000"/>
                </a:solidFill>
                <a:cs typeface="Times New Roman" pitchFamily="18" charset="0"/>
              </a:rPr>
              <a:t>Bond</a:t>
            </a:r>
          </a:p>
        </p:txBody>
      </p:sp>
      <p:graphicFrame>
        <p:nvGraphicFramePr>
          <p:cNvPr id="10" name="Content Placeholder 4"/>
          <p:cNvGraphicFramePr>
            <a:graphicFrameLocks/>
          </p:cNvGraphicFramePr>
          <p:nvPr>
            <p:extLst/>
          </p:nvPr>
        </p:nvGraphicFramePr>
        <p:xfrm>
          <a:off x="6615485" y="2257428"/>
          <a:ext cx="4341411" cy="3581753"/>
        </p:xfrm>
        <a:graphic>
          <a:graphicData uri="http://schemas.openxmlformats.org/drawingml/2006/table">
            <a:tbl>
              <a:tblPr firstRow="1" bandRow="1">
                <a:tableStyleId>{5940675A-B579-460E-94D1-54222C63F5DA}</a:tableStyleId>
              </a:tblPr>
              <a:tblGrid>
                <a:gridCol w="1457739">
                  <a:extLst>
                    <a:ext uri="{9D8B030D-6E8A-4147-A177-3AD203B41FA5}">
                      <a16:colId xmlns:a16="http://schemas.microsoft.com/office/drawing/2014/main" val="20000"/>
                    </a:ext>
                  </a:extLst>
                </a:gridCol>
                <a:gridCol w="1900602">
                  <a:extLst>
                    <a:ext uri="{9D8B030D-6E8A-4147-A177-3AD203B41FA5}">
                      <a16:colId xmlns:a16="http://schemas.microsoft.com/office/drawing/2014/main" val="20001"/>
                    </a:ext>
                  </a:extLst>
                </a:gridCol>
                <a:gridCol w="983070">
                  <a:extLst>
                    <a:ext uri="{9D8B030D-6E8A-4147-A177-3AD203B41FA5}">
                      <a16:colId xmlns:a16="http://schemas.microsoft.com/office/drawing/2014/main" val="20002"/>
                    </a:ext>
                  </a:extLst>
                </a:gridCol>
              </a:tblGrid>
              <a:tr h="280316">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09/30/19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84007">
                <a:tc>
                  <a:txBody>
                    <a:bodyPr/>
                    <a:lstStyle/>
                    <a:p>
                      <a:pPr algn="l" fontAlgn="b"/>
                      <a:r>
                        <a:rPr lang="en-US" sz="1200" b="1" i="0" u="none" strike="noStrike" dirty="0">
                          <a:solidFill>
                            <a:srgbClr val="000000"/>
                          </a:solidFill>
                          <a:latin typeface="+mn-lt"/>
                          <a:cs typeface="Arial" pitchFamily="34" charset="0"/>
                        </a:rPr>
                        <a:t>State</a:t>
                      </a:r>
                      <a:r>
                        <a:rPr lang="en-US" sz="1200" b="1" i="0" u="none" strike="noStrike" baseline="0" dirty="0">
                          <a:solidFill>
                            <a:srgbClr val="000000"/>
                          </a:solidFill>
                          <a:latin typeface="+mn-lt"/>
                          <a:cs typeface="Arial" pitchFamily="34" charset="0"/>
                        </a:rPr>
                        <a:t> Agencies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$1,079,723,725.01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4.41%</a:t>
                      </a:r>
                    </a:p>
                  </a:txBody>
                  <a:tcPr marL="9525" marR="9525" marT="9525" marB="0" anchor="b"/>
                </a:tc>
                <a:extLst>
                  <a:ext uri="{0D108BD9-81ED-4DB2-BD59-A6C34878D82A}">
                    <a16:rowId xmlns:a16="http://schemas.microsoft.com/office/drawing/2014/main" val="10001"/>
                  </a:ext>
                </a:extLst>
              </a:tr>
              <a:tr h="29782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SBA</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$50,273,000.00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0.21%</a:t>
                      </a:r>
                    </a:p>
                  </a:txBody>
                  <a:tcPr marL="9525" marR="9525" marT="9525" marB="0" anchor="b"/>
                </a:tc>
                <a:extLst>
                  <a:ext uri="{0D108BD9-81ED-4DB2-BD59-A6C34878D82A}">
                    <a16:rowId xmlns:a16="http://schemas.microsoft.com/office/drawing/2014/main" val="10002"/>
                  </a:ext>
                </a:extLst>
              </a:tr>
              <a:tr h="35247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University</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$46,777,871.02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0.19%</a:t>
                      </a:r>
                    </a:p>
                  </a:txBody>
                  <a:tcPr marL="9525" marR="9525" marT="9525" marB="0" anchor="b"/>
                </a:tc>
                <a:extLst>
                  <a:ext uri="{0D108BD9-81ED-4DB2-BD59-A6C34878D82A}">
                    <a16:rowId xmlns:a16="http://schemas.microsoft.com/office/drawing/2014/main" val="10003"/>
                  </a:ext>
                </a:extLst>
              </a:tr>
              <a:tr h="2978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$27,619,475.77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0.11%</a:t>
                      </a:r>
                    </a:p>
                  </a:txBody>
                  <a:tcPr marL="9525" marR="9525" marT="9525" marB="0" anchor="b"/>
                </a:tc>
                <a:extLst>
                  <a:ext uri="{0D108BD9-81ED-4DB2-BD59-A6C34878D82A}">
                    <a16:rowId xmlns:a16="http://schemas.microsoft.com/office/drawing/2014/main" val="10004"/>
                  </a:ext>
                </a:extLst>
              </a:tr>
              <a:tr h="2978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$3,427,520.63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5"/>
                  </a:ext>
                </a:extLst>
              </a:tr>
              <a:tr h="32875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$491.58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0.00%</a:t>
                      </a:r>
                    </a:p>
                  </a:txBody>
                  <a:tcPr marL="9525" marR="9525" marT="9525" marB="0" anchor="b"/>
                </a:tc>
                <a:extLst>
                  <a:ext uri="{0D108BD9-81ED-4DB2-BD59-A6C34878D82A}">
                    <a16:rowId xmlns:a16="http://schemas.microsoft.com/office/drawing/2014/main" val="10006"/>
                  </a:ext>
                </a:extLst>
              </a:tr>
              <a:tr h="297823">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a:t>
                      </a: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7"/>
                  </a:ext>
                </a:extLst>
              </a:tr>
              <a:tr h="280316">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8"/>
                  </a:ext>
                </a:extLst>
              </a:tr>
              <a:tr h="280316">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9"/>
                  </a:ext>
                </a:extLst>
              </a:tr>
              <a:tr h="384007">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$1,207,822,154.01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4.93%</a:t>
                      </a:r>
                    </a:p>
                  </a:txBody>
                  <a:tcPr marL="9525" marR="9525" marT="9525" marB="0" anchor="b"/>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1DC48B17-E249-4D3A-ABD0-ADBFAED7EDFC}"/>
              </a:ext>
            </a:extLst>
          </p:cNvPr>
          <p:cNvSpPr>
            <a:spLocks noGrp="1"/>
          </p:cNvSpPr>
          <p:nvPr>
            <p:ph type="sldNum" sz="quarter" idx="4"/>
          </p:nvPr>
        </p:nvSpPr>
        <p:spPr/>
        <p:txBody>
          <a:bodyPr/>
          <a:lstStyle/>
          <a:p>
            <a:fld id="{939BA12D-66C8-4ADD-AE22-8C591D475314}" type="slidenum">
              <a:rPr lang="en-US" smtClean="0"/>
              <a:t>11</a:t>
            </a:fld>
            <a:endParaRPr lang="en-US" dirty="0"/>
          </a:p>
        </p:txBody>
      </p:sp>
    </p:spTree>
    <p:extLst>
      <p:ext uri="{BB962C8B-B14F-4D97-AF65-F5344CB8AC3E}">
        <p14:creationId xmlns:p14="http://schemas.microsoft.com/office/powerpoint/2010/main" val="200212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78736" y="866145"/>
            <a:ext cx="8305800" cy="944417"/>
          </a:xfrm>
        </p:spPr>
        <p:txBody>
          <a:bodyPr>
            <a:noAutofit/>
          </a:bodyPr>
          <a:lstStyle/>
          <a:p>
            <a:r>
              <a:rPr lang="en-US" sz="4000" b="1" dirty="0">
                <a:latin typeface="+mn-lt"/>
                <a:cs typeface="Times New Roman" pitchFamily="18" charset="0"/>
              </a:rPr>
              <a:t>Summary of Macro Risks to the Investment Pool</a:t>
            </a:r>
          </a:p>
        </p:txBody>
      </p:sp>
      <p:graphicFrame>
        <p:nvGraphicFramePr>
          <p:cNvPr id="23" name="Table 22"/>
          <p:cNvGraphicFramePr>
            <a:graphicFrameLocks noGrp="1"/>
          </p:cNvGraphicFramePr>
          <p:nvPr>
            <p:extLst/>
          </p:nvPr>
        </p:nvGraphicFramePr>
        <p:xfrm>
          <a:off x="2125650" y="2059358"/>
          <a:ext cx="8153399" cy="3684197"/>
        </p:xfrm>
        <a:graphic>
          <a:graphicData uri="http://schemas.openxmlformats.org/drawingml/2006/table">
            <a:tbl>
              <a:tblPr firstRow="1" bandRow="1">
                <a:tableStyleId>{69CF1AB2-1976-4502-BF36-3FF5EA218861}</a:tableStyleId>
              </a:tblPr>
              <a:tblGrid>
                <a:gridCol w="1978980">
                  <a:extLst>
                    <a:ext uri="{9D8B030D-6E8A-4147-A177-3AD203B41FA5}">
                      <a16:colId xmlns:a16="http://schemas.microsoft.com/office/drawing/2014/main" val="20000"/>
                    </a:ext>
                  </a:extLst>
                </a:gridCol>
                <a:gridCol w="457421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31881">
                <a:tc>
                  <a:txBody>
                    <a:bodyPr/>
                    <a:lstStyle/>
                    <a:p>
                      <a:r>
                        <a:rPr lang="en-US" sz="1600" dirty="0">
                          <a:latin typeface="+mn-lt"/>
                          <a:cs typeface="Times New Roman" pitchFamily="18" charset="0"/>
                        </a:rPr>
                        <a:t>Risk</a:t>
                      </a:r>
                    </a:p>
                  </a:txBody>
                  <a:tcPr/>
                </a:tc>
                <a:tc>
                  <a:txBody>
                    <a:bodyPr/>
                    <a:lstStyle/>
                    <a:p>
                      <a:r>
                        <a:rPr lang="en-US" sz="1600" b="1" dirty="0">
                          <a:latin typeface="+mn-lt"/>
                          <a:cs typeface="Times New Roman" pitchFamily="18" charset="0"/>
                        </a:rPr>
                        <a:t>Status</a:t>
                      </a:r>
                    </a:p>
                    <a:p>
                      <a:endParaRPr lang="en-US" sz="1600" b="0" dirty="0">
                        <a:latin typeface="+mn-lt"/>
                        <a:cs typeface="Times New Roman" pitchFamily="18" charset="0"/>
                      </a:endParaRPr>
                    </a:p>
                  </a:txBody>
                  <a:tcPr/>
                </a:tc>
                <a:tc>
                  <a:txBody>
                    <a:bodyPr/>
                    <a:lstStyle/>
                    <a:p>
                      <a:r>
                        <a:rPr lang="en-US" sz="1600" b="1" dirty="0">
                          <a:latin typeface="+mn-lt"/>
                          <a:cs typeface="Times New Roman" pitchFamily="18" charset="0"/>
                        </a:rPr>
                        <a:t>Risk Level</a:t>
                      </a:r>
                    </a:p>
                  </a:txBody>
                  <a:tcPr/>
                </a:tc>
                <a:extLst>
                  <a:ext uri="{0D108BD9-81ED-4DB2-BD59-A6C34878D82A}">
                    <a16:rowId xmlns:a16="http://schemas.microsoft.com/office/drawing/2014/main" val="10000"/>
                  </a:ext>
                </a:extLst>
              </a:tr>
              <a:tr h="824192">
                <a:tc>
                  <a:txBody>
                    <a:bodyPr/>
                    <a:lstStyle/>
                    <a:p>
                      <a:r>
                        <a:rPr lang="en-US" sz="1600" b="1" dirty="0">
                          <a:latin typeface="+mn-lt"/>
                          <a:cs typeface="Times New Roman" pitchFamily="18" charset="0"/>
                        </a:rPr>
                        <a:t>Florida Economy</a:t>
                      </a:r>
                    </a:p>
                  </a:txBody>
                  <a:tcPr/>
                </a:tc>
                <a:tc>
                  <a:txBody>
                    <a:bodyPr/>
                    <a:lstStyle/>
                    <a:p>
                      <a:r>
                        <a:rPr lang="en-US" sz="1600" b="0" dirty="0">
                          <a:latin typeface="+mn-lt"/>
                          <a:cs typeface="Times New Roman" pitchFamily="18" charset="0"/>
                        </a:rPr>
                        <a:t>Unemployment</a:t>
                      </a:r>
                      <a:r>
                        <a:rPr lang="en-US" sz="1600" b="0" baseline="0" dirty="0">
                          <a:latin typeface="+mn-lt"/>
                          <a:cs typeface="Times New Roman" pitchFamily="18" charset="0"/>
                        </a:rPr>
                        <a:t> rate continues to be stable</a:t>
                      </a:r>
                    </a:p>
                    <a:p>
                      <a:r>
                        <a:rPr lang="en-US" sz="1600" b="0" baseline="0" dirty="0">
                          <a:latin typeface="+mn-lt"/>
                          <a:cs typeface="Times New Roman" pitchFamily="18" charset="0"/>
                        </a:rPr>
                        <a:t>Population continues to grow</a:t>
                      </a:r>
                    </a:p>
                    <a:p>
                      <a:r>
                        <a:rPr lang="en-US" sz="1600" b="0" baseline="0" dirty="0">
                          <a:latin typeface="+mn-lt"/>
                          <a:cs typeface="Times New Roman" pitchFamily="18" charset="0"/>
                        </a:rPr>
                        <a:t>Housing continues to improve.</a:t>
                      </a:r>
                      <a:endParaRPr lang="en-US" sz="1600" b="0" dirty="0">
                        <a:latin typeface="+mn-lt"/>
                        <a:cs typeface="Times New Roman" pitchFamily="18" charset="0"/>
                      </a:endParaRPr>
                    </a:p>
                  </a:txBody>
                  <a:tcPr/>
                </a:tc>
                <a:tc>
                  <a:txBody>
                    <a:bodyPr/>
                    <a:lstStyle/>
                    <a:p>
                      <a:r>
                        <a:rPr lang="en-US" sz="1600" b="0" dirty="0">
                          <a:latin typeface="+mn-lt"/>
                          <a:cs typeface="Times New Roman" pitchFamily="18" charset="0"/>
                        </a:rPr>
                        <a:t>Low</a:t>
                      </a:r>
                    </a:p>
                  </a:txBody>
                  <a:tcPr/>
                </a:tc>
                <a:extLst>
                  <a:ext uri="{0D108BD9-81ED-4DB2-BD59-A6C34878D82A}">
                    <a16:rowId xmlns:a16="http://schemas.microsoft.com/office/drawing/2014/main" val="10001"/>
                  </a:ext>
                </a:extLst>
              </a:tr>
              <a:tr h="579740">
                <a:tc>
                  <a:txBody>
                    <a:bodyPr/>
                    <a:lstStyle/>
                    <a:p>
                      <a:r>
                        <a:rPr lang="en-US" sz="1600" b="1" dirty="0">
                          <a:latin typeface="+mn-lt"/>
                          <a:cs typeface="Times New Roman" pitchFamily="18" charset="0"/>
                        </a:rPr>
                        <a:t>State</a:t>
                      </a:r>
                      <a:r>
                        <a:rPr lang="en-US" sz="1600" b="1" baseline="0" dirty="0">
                          <a:latin typeface="+mn-lt"/>
                          <a:cs typeface="Times New Roman" pitchFamily="18" charset="0"/>
                        </a:rPr>
                        <a:t> Net </a:t>
                      </a:r>
                      <a:r>
                        <a:rPr lang="en-US" sz="1600" b="1" dirty="0">
                          <a:latin typeface="+mn-lt"/>
                          <a:cs typeface="Times New Roman" pitchFamily="18" charset="0"/>
                        </a:rPr>
                        <a:t>Receipts</a:t>
                      </a: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0" dirty="0">
                          <a:latin typeface="+mn-lt"/>
                          <a:cs typeface="Times New Roman" pitchFamily="18" charset="0"/>
                        </a:rPr>
                        <a:t>Appears to have rebounded. However, with recent natural disasters, we will continue to monitor closely.</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 / Medium</a:t>
                      </a:r>
                    </a:p>
                  </a:txBody>
                  <a:tcPr/>
                </a:tc>
                <a:extLst>
                  <a:ext uri="{0D108BD9-81ED-4DB2-BD59-A6C34878D82A}">
                    <a16:rowId xmlns:a16="http://schemas.microsoft.com/office/drawing/2014/main" val="10002"/>
                  </a:ext>
                </a:extLst>
              </a:tr>
              <a:tr h="824192">
                <a:tc>
                  <a:txBody>
                    <a:bodyPr/>
                    <a:lstStyle/>
                    <a:p>
                      <a:r>
                        <a:rPr lang="en-US" sz="1600" b="1" dirty="0">
                          <a:latin typeface="+mn-lt"/>
                          <a:cs typeface="Times New Roman" pitchFamily="18" charset="0"/>
                        </a:rPr>
                        <a:t>Pool Balance</a:t>
                      </a:r>
                    </a:p>
                  </a:txBody>
                  <a:tcPr/>
                </a:tc>
                <a:tc>
                  <a:txBody>
                    <a:bodyPr/>
                    <a:lstStyle/>
                    <a:p>
                      <a:r>
                        <a:rPr lang="en-US" sz="1600" dirty="0">
                          <a:latin typeface="+mn-lt"/>
                          <a:cs typeface="Times New Roman" pitchFamily="18" charset="0"/>
                        </a:rPr>
                        <a:t>The total</a:t>
                      </a:r>
                      <a:r>
                        <a:rPr lang="en-US" sz="1600" baseline="0" dirty="0">
                          <a:latin typeface="+mn-lt"/>
                          <a:cs typeface="Times New Roman" pitchFamily="18" charset="0"/>
                        </a:rPr>
                        <a:t> </a:t>
                      </a:r>
                      <a:r>
                        <a:rPr lang="en-US" sz="1600" dirty="0">
                          <a:latin typeface="+mn-lt"/>
                          <a:cs typeface="Times New Roman" pitchFamily="18" charset="0"/>
                        </a:rPr>
                        <a:t>Pool balance has</a:t>
                      </a:r>
                      <a:r>
                        <a:rPr lang="en-US" sz="1600" baseline="0" dirty="0">
                          <a:latin typeface="+mn-lt"/>
                          <a:cs typeface="Times New Roman" pitchFamily="18" charset="0"/>
                        </a:rPr>
                        <a:t> continued to grow in the past six months due to an net influx of State operating funds.</a:t>
                      </a:r>
                    </a:p>
                  </a:txBody>
                  <a:tcPr/>
                </a:tc>
                <a:tc>
                  <a:txBody>
                    <a:bodyPr/>
                    <a:lstStyle/>
                    <a:p>
                      <a:r>
                        <a:rPr lang="en-US" sz="1600" baseline="0" dirty="0">
                          <a:latin typeface="+mn-lt"/>
                          <a:cs typeface="Times New Roman" pitchFamily="18" charset="0"/>
                        </a:rPr>
                        <a:t>Low</a:t>
                      </a:r>
                    </a:p>
                  </a:txBody>
                  <a:tcPr/>
                </a:tc>
                <a:extLst>
                  <a:ext uri="{0D108BD9-81ED-4DB2-BD59-A6C34878D82A}">
                    <a16:rowId xmlns:a16="http://schemas.microsoft.com/office/drawing/2014/main" val="10003"/>
                  </a:ext>
                </a:extLst>
              </a:tr>
              <a:tr h="824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1" dirty="0">
                          <a:latin typeface="+mn-lt"/>
                          <a:cs typeface="Times New Roman" pitchFamily="18" charset="0"/>
                        </a:rPr>
                        <a:t>Non State</a:t>
                      </a:r>
                      <a:r>
                        <a:rPr lang="en-US" sz="1600" b="1" baseline="0" dirty="0">
                          <a:latin typeface="+mn-lt"/>
                          <a:cs typeface="Times New Roman" pitchFamily="18" charset="0"/>
                        </a:rPr>
                        <a:t> Agency SPIA</a:t>
                      </a:r>
                    </a:p>
                    <a:p>
                      <a:pPr marL="0" marR="0" indent="0" algn="l" defTabSz="913864" rtl="0" eaLnBrk="1" fontAlgn="auto" latinLnBrk="0" hangingPunct="1">
                        <a:lnSpc>
                          <a:spcPct val="100000"/>
                        </a:lnSpc>
                        <a:spcBef>
                          <a:spcPts val="0"/>
                        </a:spcBef>
                        <a:spcAft>
                          <a:spcPts val="0"/>
                        </a:spcAft>
                        <a:buClrTx/>
                        <a:buSzTx/>
                        <a:buFontTx/>
                        <a:buNone/>
                        <a:tabLst/>
                        <a:defRPr/>
                      </a:pPr>
                      <a:endParaRPr lang="en-US" sz="1600" b="1" dirty="0">
                        <a:latin typeface="+mn-lt"/>
                        <a:cs typeface="Times New Roman" pitchFamily="18" charset="0"/>
                      </a:endParaRPr>
                    </a:p>
                  </a:txBody>
                  <a:tcPr/>
                </a:tc>
                <a:tc>
                  <a:txBody>
                    <a:bodyPr/>
                    <a:lstStyle/>
                    <a:p>
                      <a:r>
                        <a:rPr lang="en-US" sz="1600" baseline="0" dirty="0">
                          <a:latin typeface="+mn-lt"/>
                          <a:cs typeface="Times New Roman" pitchFamily="18" charset="0"/>
                        </a:rPr>
                        <a:t>Non-State Agency Operating accounts remain ultimately stable.</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DBF58B0-0EFA-4060-AA51-7B3ADDF9F03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99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3B5EBC0-A2EE-4F1C-8A07-D2787ADB0A87}"/>
              </a:ext>
            </a:extLst>
          </p:cNvPr>
          <p:cNvGraphicFramePr>
            <a:graphicFrameLocks noGrp="1"/>
          </p:cNvGraphicFramePr>
          <p:nvPr>
            <p:ph idx="1"/>
            <p:extLst/>
          </p:nvPr>
        </p:nvGraphicFramePr>
        <p:xfrm>
          <a:off x="400833" y="1892410"/>
          <a:ext cx="11791167" cy="4397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DE4EFD1-5AA9-4B0F-A238-F303827C3454}"/>
              </a:ext>
            </a:extLst>
          </p:cNvPr>
          <p:cNvSpPr>
            <a:spLocks noGrp="1"/>
          </p:cNvSpPr>
          <p:nvPr>
            <p:ph type="title"/>
          </p:nvPr>
        </p:nvSpPr>
        <p:spPr>
          <a:xfrm>
            <a:off x="819150" y="656590"/>
            <a:ext cx="10515600" cy="1325563"/>
          </a:xfrm>
        </p:spPr>
        <p:txBody>
          <a:bodyPr>
            <a:normAutofit/>
          </a:bodyPr>
          <a:lstStyle/>
          <a:p>
            <a:pPr algn="ctr"/>
            <a:r>
              <a:rPr lang="en-US" b="1" dirty="0">
                <a:solidFill>
                  <a:schemeClr val="tx1"/>
                </a:solidFill>
              </a:rPr>
              <a:t>Investment Pool </a:t>
            </a:r>
            <a:br>
              <a:rPr lang="en-US" b="1" dirty="0">
                <a:solidFill>
                  <a:schemeClr val="tx1"/>
                </a:solidFill>
              </a:rPr>
            </a:br>
            <a:r>
              <a:rPr lang="en-US" b="1" dirty="0">
                <a:solidFill>
                  <a:schemeClr val="tx1"/>
                </a:solidFill>
              </a:rPr>
              <a:t>Distributed Income Rate (net)</a:t>
            </a:r>
          </a:p>
        </p:txBody>
      </p:sp>
      <p:sp>
        <p:nvSpPr>
          <p:cNvPr id="2" name="Slide Number Placeholder 1">
            <a:extLst>
              <a:ext uri="{FF2B5EF4-FFF2-40B4-BE49-F238E27FC236}">
                <a16:creationId xmlns:a16="http://schemas.microsoft.com/office/drawing/2014/main" id="{1AC7B64D-F1F2-44CB-B783-A41EED28DCFE}"/>
              </a:ext>
            </a:extLst>
          </p:cNvPr>
          <p:cNvSpPr>
            <a:spLocks noGrp="1"/>
          </p:cNvSpPr>
          <p:nvPr>
            <p:ph type="sldNum" sz="quarter" idx="4"/>
          </p:nvPr>
        </p:nvSpPr>
        <p:spPr/>
        <p:txBody>
          <a:bodyPr/>
          <a:lstStyle/>
          <a:p>
            <a:fld id="{939BA12D-66C8-4ADD-AE22-8C591D475314}" type="slidenum">
              <a:rPr lang="en-US" smtClean="0"/>
              <a:t>13</a:t>
            </a:fld>
            <a:endParaRPr lang="en-US" dirty="0"/>
          </a:p>
        </p:txBody>
      </p:sp>
    </p:spTree>
    <p:extLst>
      <p:ext uri="{BB962C8B-B14F-4D97-AF65-F5344CB8AC3E}">
        <p14:creationId xmlns:p14="http://schemas.microsoft.com/office/powerpoint/2010/main" val="100532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24050" y="667428"/>
            <a:ext cx="8077200" cy="1139825"/>
          </a:xfrm>
        </p:spPr>
        <p:txBody>
          <a:bodyPr>
            <a:noAutofit/>
          </a:bodyPr>
          <a:lstStyle/>
          <a:p>
            <a:pPr algn="ctr" eaLnBrk="1" hangingPunct="1"/>
            <a:r>
              <a:rPr lang="en-US" b="1" dirty="0"/>
              <a:t>Investment Pool </a:t>
            </a:r>
            <a:br>
              <a:rPr lang="en-US" b="1" dirty="0"/>
            </a:br>
            <a:r>
              <a:rPr lang="en-US" b="1" dirty="0"/>
              <a:t>Distributed Income</a:t>
            </a:r>
            <a:endParaRPr lang="en-US" b="1" dirty="0">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33518006"/>
              </p:ext>
            </p:extLst>
          </p:nvPr>
        </p:nvGraphicFramePr>
        <p:xfrm>
          <a:off x="1467853" y="1667711"/>
          <a:ext cx="9659326"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nvPr>
        </p:nvGraphicFramePr>
        <p:xfrm>
          <a:off x="1014412" y="5233387"/>
          <a:ext cx="1400175" cy="787945"/>
        </p:xfrm>
        <a:graphic>
          <a:graphicData uri="http://schemas.openxmlformats.org/drawingml/2006/table">
            <a:tbl>
              <a:tblPr firstRow="1" bandRow="1">
                <a:tableStyleId>{F5AB1C69-6EDB-4FF4-983F-18BD219EF322}</a:tableStyleId>
              </a:tblPr>
              <a:tblGrid>
                <a:gridCol w="1400175">
                  <a:extLst>
                    <a:ext uri="{9D8B030D-6E8A-4147-A177-3AD203B41FA5}">
                      <a16:colId xmlns:a16="http://schemas.microsoft.com/office/drawing/2014/main" val="20000"/>
                    </a:ext>
                  </a:extLst>
                </a:gridCol>
              </a:tblGrid>
              <a:tr h="330745">
                <a:tc>
                  <a:txBody>
                    <a:bodyPr/>
                    <a:lstStyle/>
                    <a:p>
                      <a:r>
                        <a:rPr lang="en-US" sz="1200" dirty="0">
                          <a:solidFill>
                            <a:schemeClr val="tx1"/>
                          </a:solidFill>
                          <a:latin typeface="+mn-lt"/>
                          <a:cs typeface="Arial" pitchFamily="34" charset="0"/>
                        </a:rPr>
                        <a:t>Average Balance</a:t>
                      </a:r>
                    </a:p>
                  </a:txBody>
                  <a:tcPr/>
                </a:tc>
                <a:extLst>
                  <a:ext uri="{0D108BD9-81ED-4DB2-BD59-A6C34878D82A}">
                    <a16:rowId xmlns:a16="http://schemas.microsoft.com/office/drawing/2014/main" val="10000"/>
                  </a:ext>
                </a:extLst>
              </a:tr>
              <a:tr h="413475">
                <a:tc>
                  <a:txBody>
                    <a:bodyPr/>
                    <a:lstStyle/>
                    <a:p>
                      <a:r>
                        <a:rPr lang="en-US" sz="1200" b="1" dirty="0">
                          <a:solidFill>
                            <a:schemeClr val="tx1"/>
                          </a:solidFill>
                          <a:latin typeface="+mn-lt"/>
                          <a:cs typeface="Arial" pitchFamily="34" charset="0"/>
                        </a:rPr>
                        <a:t>Average Return </a:t>
                      </a:r>
                    </a:p>
                    <a:p>
                      <a:r>
                        <a:rPr lang="en-US" sz="1200" b="1" dirty="0">
                          <a:solidFill>
                            <a:schemeClr val="tx1"/>
                          </a:solidFill>
                          <a:latin typeface="+mn-lt"/>
                          <a:cs typeface="Arial" pitchFamily="34" charset="0"/>
                        </a:rPr>
                        <a:t>(net</a:t>
                      </a:r>
                      <a:r>
                        <a:rPr lang="en-US" sz="1200" b="1" baseline="0" dirty="0">
                          <a:solidFill>
                            <a:schemeClr val="tx1"/>
                          </a:solidFill>
                          <a:latin typeface="+mn-lt"/>
                          <a:cs typeface="Arial" pitchFamily="34" charset="0"/>
                        </a:rPr>
                        <a:t> of fees)</a:t>
                      </a:r>
                      <a:endParaRPr lang="en-US" sz="1200" b="1"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79750081"/>
              </p:ext>
            </p:extLst>
          </p:nvPr>
        </p:nvGraphicFramePr>
        <p:xfrm>
          <a:off x="2498157" y="5225455"/>
          <a:ext cx="8486516" cy="802948"/>
        </p:xfrm>
        <a:graphic>
          <a:graphicData uri="http://schemas.openxmlformats.org/drawingml/2006/table">
            <a:tbl>
              <a:tblPr bandRow="1">
                <a:tableStyleId>{F5AB1C69-6EDB-4FF4-983F-18BD219EF322}</a:tableStyleId>
              </a:tblPr>
              <a:tblGrid>
                <a:gridCol w="1247807">
                  <a:extLst>
                    <a:ext uri="{9D8B030D-6E8A-4147-A177-3AD203B41FA5}">
                      <a16:colId xmlns:a16="http://schemas.microsoft.com/office/drawing/2014/main" val="20000"/>
                    </a:ext>
                  </a:extLst>
                </a:gridCol>
                <a:gridCol w="1278423">
                  <a:extLst>
                    <a:ext uri="{9D8B030D-6E8A-4147-A177-3AD203B41FA5}">
                      <a16:colId xmlns:a16="http://schemas.microsoft.com/office/drawing/2014/main" val="20001"/>
                    </a:ext>
                  </a:extLst>
                </a:gridCol>
                <a:gridCol w="1328287">
                  <a:extLst>
                    <a:ext uri="{9D8B030D-6E8A-4147-A177-3AD203B41FA5}">
                      <a16:colId xmlns:a16="http://schemas.microsoft.com/office/drawing/2014/main" val="20002"/>
                    </a:ext>
                  </a:extLst>
                </a:gridCol>
                <a:gridCol w="1102084">
                  <a:extLst>
                    <a:ext uri="{9D8B030D-6E8A-4147-A177-3AD203B41FA5}">
                      <a16:colId xmlns:a16="http://schemas.microsoft.com/office/drawing/2014/main" val="1461628173"/>
                    </a:ext>
                  </a:extLst>
                </a:gridCol>
                <a:gridCol w="1188728">
                  <a:extLst>
                    <a:ext uri="{9D8B030D-6E8A-4147-A177-3AD203B41FA5}">
                      <a16:colId xmlns:a16="http://schemas.microsoft.com/office/drawing/2014/main" val="20003"/>
                    </a:ext>
                  </a:extLst>
                </a:gridCol>
                <a:gridCol w="1272410">
                  <a:extLst>
                    <a:ext uri="{9D8B030D-6E8A-4147-A177-3AD203B41FA5}">
                      <a16:colId xmlns:a16="http://schemas.microsoft.com/office/drawing/2014/main" val="20004"/>
                    </a:ext>
                  </a:extLst>
                </a:gridCol>
                <a:gridCol w="1068777">
                  <a:extLst>
                    <a:ext uri="{9D8B030D-6E8A-4147-A177-3AD203B41FA5}">
                      <a16:colId xmlns:a16="http://schemas.microsoft.com/office/drawing/2014/main" val="3971306066"/>
                    </a:ext>
                  </a:extLst>
                </a:gridCol>
              </a:tblGrid>
              <a:tr h="458263">
                <a:tc>
                  <a:txBody>
                    <a:bodyPr/>
                    <a:lstStyle/>
                    <a:p>
                      <a:pPr algn="ctr"/>
                      <a:r>
                        <a:rPr lang="en-US" sz="1200" dirty="0">
                          <a:solidFill>
                            <a:schemeClr val="tx1"/>
                          </a:solidFill>
                          <a:latin typeface="+mn-lt"/>
                          <a:cs typeface="Arial" pitchFamily="34" charset="0"/>
                        </a:rPr>
                        <a:t>$21.0 billion</a:t>
                      </a:r>
                    </a:p>
                  </a:txBody>
                  <a:tcPr/>
                </a:tc>
                <a:tc>
                  <a:txBody>
                    <a:bodyPr/>
                    <a:lstStyle/>
                    <a:p>
                      <a:pPr algn="ctr"/>
                      <a:r>
                        <a:rPr lang="en-US" sz="1200" dirty="0">
                          <a:solidFill>
                            <a:schemeClr val="tx1"/>
                          </a:solidFill>
                          <a:latin typeface="+mn-lt"/>
                          <a:cs typeface="Arial" pitchFamily="34" charset="0"/>
                        </a:rPr>
                        <a:t>$22.3 billion</a:t>
                      </a:r>
                    </a:p>
                  </a:txBody>
                  <a:tcPr/>
                </a:tc>
                <a:tc>
                  <a:txBody>
                    <a:bodyPr/>
                    <a:lstStyle/>
                    <a:p>
                      <a:pPr algn="ctr"/>
                      <a:r>
                        <a:rPr lang="en-US" sz="1200" dirty="0">
                          <a:solidFill>
                            <a:schemeClr val="tx1"/>
                          </a:solidFill>
                          <a:latin typeface="+mn-lt"/>
                          <a:cs typeface="Arial" pitchFamily="34" charset="0"/>
                        </a:rPr>
                        <a:t>$23.6 billion</a:t>
                      </a:r>
                    </a:p>
                  </a:txBody>
                  <a:tcPr/>
                </a:tc>
                <a:tc>
                  <a:txBody>
                    <a:bodyPr/>
                    <a:lstStyle/>
                    <a:p>
                      <a:pPr algn="ctr"/>
                      <a:r>
                        <a:rPr lang="en-US" sz="1200" dirty="0">
                          <a:solidFill>
                            <a:schemeClr val="tx1"/>
                          </a:solidFill>
                          <a:latin typeface="+mn-lt"/>
                          <a:cs typeface="Arial" pitchFamily="34" charset="0"/>
                        </a:rPr>
                        <a:t>$24.7 billion</a:t>
                      </a:r>
                    </a:p>
                  </a:txBody>
                  <a:tcPr/>
                </a:tc>
                <a:tc>
                  <a:txBody>
                    <a:bodyPr/>
                    <a:lstStyle/>
                    <a:p>
                      <a:pPr algn="ctr"/>
                      <a:r>
                        <a:rPr lang="en-US" sz="1200" dirty="0">
                          <a:solidFill>
                            <a:schemeClr val="tx1"/>
                          </a:solidFill>
                          <a:latin typeface="+mn-lt"/>
                          <a:cs typeface="Arial" pitchFamily="34" charset="0"/>
                        </a:rPr>
                        <a:t>$23.3 billion</a:t>
                      </a:r>
                    </a:p>
                  </a:txBody>
                  <a:tcPr/>
                </a:tc>
                <a:tc>
                  <a:txBody>
                    <a:bodyPr/>
                    <a:lstStyle/>
                    <a:p>
                      <a:pPr algn="ctr"/>
                      <a:r>
                        <a:rPr lang="en-US" sz="1200" dirty="0">
                          <a:solidFill>
                            <a:schemeClr val="tx1"/>
                          </a:solidFill>
                          <a:latin typeface="+mn-lt"/>
                          <a:cs typeface="Arial" pitchFamily="34" charset="0"/>
                        </a:rPr>
                        <a:t>$24.1 billion</a:t>
                      </a:r>
                    </a:p>
                  </a:txBody>
                  <a:tcPr/>
                </a:tc>
                <a:tc>
                  <a:txBody>
                    <a:bodyPr/>
                    <a:lstStyle/>
                    <a:p>
                      <a:pPr algn="ctr"/>
                      <a:r>
                        <a:rPr lang="en-US" sz="1200" dirty="0">
                          <a:solidFill>
                            <a:schemeClr val="tx1"/>
                          </a:solidFill>
                          <a:latin typeface="+mn-lt"/>
                          <a:cs typeface="Arial" pitchFamily="34" charset="0"/>
                        </a:rPr>
                        <a:t>$25.2 billion</a:t>
                      </a:r>
                    </a:p>
                  </a:txBody>
                  <a:tcPr/>
                </a:tc>
                <a:extLst>
                  <a:ext uri="{0D108BD9-81ED-4DB2-BD59-A6C34878D82A}">
                    <a16:rowId xmlns:a16="http://schemas.microsoft.com/office/drawing/2014/main" val="10000"/>
                  </a:ext>
                </a:extLst>
              </a:tr>
              <a:tr h="344685">
                <a:tc>
                  <a:txBody>
                    <a:bodyPr/>
                    <a:lstStyle/>
                    <a:p>
                      <a:pPr algn="ctr"/>
                      <a:r>
                        <a:rPr lang="en-US" sz="1200" b="1" dirty="0">
                          <a:solidFill>
                            <a:schemeClr val="tx1"/>
                          </a:solidFill>
                          <a:latin typeface="+mn-lt"/>
                          <a:cs typeface="Arial" pitchFamily="34" charset="0"/>
                        </a:rPr>
                        <a:t>0.98%</a:t>
                      </a:r>
                    </a:p>
                  </a:txBody>
                  <a:tcPr/>
                </a:tc>
                <a:tc>
                  <a:txBody>
                    <a:bodyPr/>
                    <a:lstStyle/>
                    <a:p>
                      <a:pPr algn="ctr"/>
                      <a:r>
                        <a:rPr lang="en-US" sz="1200" b="1" dirty="0">
                          <a:solidFill>
                            <a:schemeClr val="tx1"/>
                          </a:solidFill>
                          <a:latin typeface="+mn-lt"/>
                          <a:cs typeface="Arial" pitchFamily="34" charset="0"/>
                        </a:rPr>
                        <a:t>1.46%</a:t>
                      </a:r>
                    </a:p>
                  </a:txBody>
                  <a:tcPr/>
                </a:tc>
                <a:tc>
                  <a:txBody>
                    <a:bodyPr/>
                    <a:lstStyle/>
                    <a:p>
                      <a:pPr algn="ctr"/>
                      <a:r>
                        <a:rPr lang="en-US" sz="1200" b="1" dirty="0">
                          <a:solidFill>
                            <a:schemeClr val="tx1"/>
                          </a:solidFill>
                          <a:latin typeface="+mn-lt"/>
                          <a:cs typeface="Arial" pitchFamily="34" charset="0"/>
                        </a:rPr>
                        <a:t>1.42%</a:t>
                      </a:r>
                    </a:p>
                  </a:txBody>
                  <a:tcPr/>
                </a:tc>
                <a:tc>
                  <a:txBody>
                    <a:bodyPr/>
                    <a:lstStyle/>
                    <a:p>
                      <a:pPr algn="ctr"/>
                      <a:r>
                        <a:rPr lang="en-US" sz="1200" b="1" dirty="0">
                          <a:solidFill>
                            <a:schemeClr val="tx1"/>
                          </a:solidFill>
                          <a:latin typeface="+mn-lt"/>
                          <a:cs typeface="Arial" pitchFamily="34" charset="0"/>
                        </a:rPr>
                        <a:t>1.45%</a:t>
                      </a:r>
                    </a:p>
                  </a:txBody>
                  <a:tcPr/>
                </a:tc>
                <a:tc>
                  <a:txBody>
                    <a:bodyPr/>
                    <a:lstStyle/>
                    <a:p>
                      <a:pPr algn="ctr"/>
                      <a:r>
                        <a:rPr lang="en-US" sz="1200" b="1" dirty="0">
                          <a:solidFill>
                            <a:schemeClr val="tx1"/>
                          </a:solidFill>
                          <a:latin typeface="+mn-lt"/>
                          <a:cs typeface="Arial" pitchFamily="34" charset="0"/>
                        </a:rPr>
                        <a:t>1.66%</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2.32%</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3.36%</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49E77D09-04C1-45FA-9EEC-80ABA4D630A7}"/>
              </a:ext>
            </a:extLst>
          </p:cNvPr>
          <p:cNvSpPr>
            <a:spLocks noGrp="1"/>
          </p:cNvSpPr>
          <p:nvPr>
            <p:ph type="sldNum" sz="quarter" idx="4"/>
          </p:nvPr>
        </p:nvSpPr>
        <p:spPr/>
        <p:txBody>
          <a:bodyPr/>
          <a:lstStyle/>
          <a:p>
            <a:fld id="{939BA12D-66C8-4ADD-AE22-8C591D475314}" type="slidenum">
              <a:rPr lang="en-US" smtClean="0"/>
              <a:t>14</a:t>
            </a:fld>
            <a:endParaRPr lang="en-US" dirty="0"/>
          </a:p>
        </p:txBody>
      </p:sp>
    </p:spTree>
    <p:extLst>
      <p:ext uri="{BB962C8B-B14F-4D97-AF65-F5344CB8AC3E}">
        <p14:creationId xmlns:p14="http://schemas.microsoft.com/office/powerpoint/2010/main" val="2930895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444792"/>
            <a:ext cx="8229600" cy="941387"/>
          </a:xfrm>
        </p:spPr>
        <p:txBody>
          <a:bodyPr/>
          <a:lstStyle/>
          <a:p>
            <a:pPr algn="ctr" eaLnBrk="1" hangingPunct="1"/>
            <a:r>
              <a:rPr lang="en-US" b="1" dirty="0">
                <a:latin typeface="+mn-lt"/>
              </a:rPr>
              <a:t>Time Deposits Activity</a:t>
            </a:r>
          </a:p>
        </p:txBody>
      </p:sp>
      <p:sp>
        <p:nvSpPr>
          <p:cNvPr id="20483" name="Rectangle 3"/>
          <p:cNvSpPr>
            <a:spLocks noGrp="1" noChangeArrowheads="1"/>
          </p:cNvSpPr>
          <p:nvPr>
            <p:ph idx="1"/>
          </p:nvPr>
        </p:nvSpPr>
        <p:spPr>
          <a:xfrm>
            <a:off x="2339009" y="1277510"/>
            <a:ext cx="7391400" cy="4765481"/>
          </a:xfrm>
          <a:noFill/>
        </p:spPr>
        <p:txBody>
          <a:bodyPr>
            <a:noAutofit/>
          </a:bodyPr>
          <a:lstStyle/>
          <a:p>
            <a:r>
              <a:rPr lang="en-US" sz="1600" b="1" dirty="0">
                <a:cs typeface="Arial" pitchFamily="34" charset="0"/>
              </a:rPr>
              <a:t>March 2019 balance = $1,009,000,000.00</a:t>
            </a:r>
          </a:p>
          <a:p>
            <a:r>
              <a:rPr lang="en-US" sz="1600" b="1" dirty="0">
                <a:cs typeface="Arial" pitchFamily="34" charset="0"/>
              </a:rPr>
              <a:t>April 2019</a:t>
            </a:r>
          </a:p>
          <a:p>
            <a:pPr lvl="1" eaLnBrk="1" hangingPunct="1">
              <a:lnSpc>
                <a:spcPct val="90000"/>
              </a:lnSpc>
            </a:pPr>
            <a:r>
              <a:rPr lang="en-US" sz="1600" dirty="0">
                <a:cs typeface="Arial" pitchFamily="34" charset="0"/>
              </a:rPr>
              <a:t>Maturities $31 million</a:t>
            </a:r>
          </a:p>
          <a:p>
            <a:pPr lvl="1" eaLnBrk="1" hangingPunct="1">
              <a:lnSpc>
                <a:spcPct val="90000"/>
              </a:lnSpc>
            </a:pPr>
            <a:r>
              <a:rPr lang="en-US" sz="1600" dirty="0">
                <a:cs typeface="Arial" pitchFamily="34" charset="0"/>
              </a:rPr>
              <a:t>Offered  $100 million – Minimum bid 2.68%</a:t>
            </a:r>
          </a:p>
          <a:p>
            <a:pPr lvl="1" eaLnBrk="1" hangingPunct="1">
              <a:lnSpc>
                <a:spcPct val="90000"/>
              </a:lnSpc>
            </a:pPr>
            <a:r>
              <a:rPr lang="en-US" sz="1600" dirty="0">
                <a:cs typeface="Arial" pitchFamily="34" charset="0"/>
              </a:rPr>
              <a:t>Awarded $12.5 million</a:t>
            </a:r>
          </a:p>
          <a:p>
            <a:pPr lvl="1">
              <a:lnSpc>
                <a:spcPct val="90000"/>
              </a:lnSpc>
            </a:pPr>
            <a:r>
              <a:rPr lang="en-US" sz="1600" dirty="0">
                <a:cs typeface="Arial" pitchFamily="34" charset="0"/>
              </a:rPr>
              <a:t>Exceeding bids $0 </a:t>
            </a:r>
          </a:p>
          <a:p>
            <a:pPr eaLnBrk="1" hangingPunct="1">
              <a:lnSpc>
                <a:spcPct val="90000"/>
              </a:lnSpc>
            </a:pPr>
            <a:r>
              <a:rPr lang="en-US" sz="1600" b="1" dirty="0">
                <a:cs typeface="Arial" pitchFamily="34" charset="0"/>
              </a:rPr>
              <a:t>May 2019</a:t>
            </a:r>
          </a:p>
          <a:p>
            <a:pPr lvl="1" eaLnBrk="1" hangingPunct="1">
              <a:lnSpc>
                <a:spcPct val="90000"/>
              </a:lnSpc>
            </a:pPr>
            <a:r>
              <a:rPr lang="en-US" sz="1600" dirty="0">
                <a:cs typeface="Arial" pitchFamily="34" charset="0"/>
              </a:rPr>
              <a:t>Maturities $13 million</a:t>
            </a:r>
          </a:p>
          <a:p>
            <a:pPr lvl="1" eaLnBrk="1" hangingPunct="1">
              <a:lnSpc>
                <a:spcPct val="90000"/>
              </a:lnSpc>
            </a:pPr>
            <a:r>
              <a:rPr lang="en-US" sz="1600" dirty="0">
                <a:cs typeface="Arial" pitchFamily="34" charset="0"/>
              </a:rPr>
              <a:t>Offered  $100 million – Minimum bid 2.50%</a:t>
            </a:r>
          </a:p>
          <a:p>
            <a:pPr lvl="1" eaLnBrk="1" hangingPunct="1">
              <a:lnSpc>
                <a:spcPct val="90000"/>
              </a:lnSpc>
            </a:pPr>
            <a:r>
              <a:rPr lang="en-US" sz="1600" dirty="0">
                <a:cs typeface="Arial" pitchFamily="34" charset="0"/>
              </a:rPr>
              <a:t>Awarded $25 million</a:t>
            </a:r>
          </a:p>
          <a:p>
            <a:pPr lvl="1">
              <a:lnSpc>
                <a:spcPct val="90000"/>
              </a:lnSpc>
            </a:pPr>
            <a:r>
              <a:rPr lang="en-US" sz="1600" dirty="0">
                <a:cs typeface="Arial" pitchFamily="34" charset="0"/>
              </a:rPr>
              <a:t>Exceeding bids $0</a:t>
            </a:r>
          </a:p>
          <a:p>
            <a:pPr eaLnBrk="1" hangingPunct="1">
              <a:lnSpc>
                <a:spcPct val="90000"/>
              </a:lnSpc>
            </a:pPr>
            <a:r>
              <a:rPr lang="en-US" sz="1600" b="1" dirty="0">
                <a:cs typeface="Arial" pitchFamily="34" charset="0"/>
              </a:rPr>
              <a:t>June 2019</a:t>
            </a:r>
          </a:p>
          <a:p>
            <a:pPr lvl="1" eaLnBrk="1" hangingPunct="1">
              <a:lnSpc>
                <a:spcPct val="90000"/>
              </a:lnSpc>
            </a:pPr>
            <a:r>
              <a:rPr lang="en-US" sz="1600" dirty="0">
                <a:cs typeface="Arial" pitchFamily="34" charset="0"/>
              </a:rPr>
              <a:t>Maturities $40.5 million</a:t>
            </a:r>
          </a:p>
          <a:p>
            <a:pPr lvl="1" eaLnBrk="1" hangingPunct="1">
              <a:lnSpc>
                <a:spcPct val="90000"/>
              </a:lnSpc>
            </a:pPr>
            <a:r>
              <a:rPr lang="en-US" sz="1600" dirty="0">
                <a:cs typeface="Arial" pitchFamily="34" charset="0"/>
              </a:rPr>
              <a:t>Offered  $100 million – Minimum bid 2.04%</a:t>
            </a:r>
          </a:p>
          <a:p>
            <a:pPr lvl="1" eaLnBrk="1" hangingPunct="1">
              <a:lnSpc>
                <a:spcPct val="90000"/>
              </a:lnSpc>
            </a:pPr>
            <a:r>
              <a:rPr lang="en-US" sz="1600" dirty="0">
                <a:cs typeface="Arial" pitchFamily="34" charset="0"/>
              </a:rPr>
              <a:t>Awarded $48.5 million</a:t>
            </a:r>
          </a:p>
          <a:p>
            <a:pPr lvl="1" eaLnBrk="1" hangingPunct="1">
              <a:lnSpc>
                <a:spcPct val="90000"/>
              </a:lnSpc>
            </a:pPr>
            <a:r>
              <a:rPr lang="en-US" sz="1600" dirty="0">
                <a:cs typeface="Arial" pitchFamily="34" charset="0"/>
              </a:rPr>
              <a:t>Exceeding bids $0</a:t>
            </a:r>
          </a:p>
        </p:txBody>
      </p:sp>
      <p:sp>
        <p:nvSpPr>
          <p:cNvPr id="2" name="Slide Number Placeholder 1">
            <a:extLst>
              <a:ext uri="{FF2B5EF4-FFF2-40B4-BE49-F238E27FC236}">
                <a16:creationId xmlns:a16="http://schemas.microsoft.com/office/drawing/2014/main" id="{B2836A99-5D9C-40BC-921D-27A9E76D94D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74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65298" y="444791"/>
            <a:ext cx="8229600" cy="941387"/>
          </a:xfrm>
        </p:spPr>
        <p:txBody>
          <a:bodyPr/>
          <a:lstStyle/>
          <a:p>
            <a:pPr algn="ctr" eaLnBrk="1" hangingPunct="1"/>
            <a:r>
              <a:rPr lang="en-US" b="1" dirty="0">
                <a:latin typeface="+mn-lt"/>
              </a:rPr>
              <a:t>Time Deposits Activity</a:t>
            </a:r>
          </a:p>
        </p:txBody>
      </p:sp>
      <p:sp>
        <p:nvSpPr>
          <p:cNvPr id="20483" name="Rectangle 3"/>
          <p:cNvSpPr>
            <a:spLocks noGrp="1" noChangeArrowheads="1"/>
          </p:cNvSpPr>
          <p:nvPr>
            <p:ph idx="1"/>
          </p:nvPr>
        </p:nvSpPr>
        <p:spPr>
          <a:xfrm>
            <a:off x="2323106" y="1285462"/>
            <a:ext cx="7391400" cy="4863547"/>
          </a:xfrm>
          <a:noFill/>
        </p:spPr>
        <p:txBody>
          <a:bodyPr>
            <a:noAutofit/>
          </a:bodyPr>
          <a:lstStyle/>
          <a:p>
            <a:pPr eaLnBrk="1" hangingPunct="1">
              <a:lnSpc>
                <a:spcPct val="90000"/>
              </a:lnSpc>
            </a:pPr>
            <a:r>
              <a:rPr lang="en-US" sz="1600" b="1" dirty="0">
                <a:cs typeface="Arial" pitchFamily="34" charset="0"/>
              </a:rPr>
              <a:t>July 2019</a:t>
            </a:r>
          </a:p>
          <a:p>
            <a:pPr lvl="1" eaLnBrk="1" hangingPunct="1">
              <a:lnSpc>
                <a:spcPct val="90000"/>
              </a:lnSpc>
            </a:pPr>
            <a:r>
              <a:rPr lang="en-US" sz="1600" dirty="0">
                <a:cs typeface="Arial" pitchFamily="34" charset="0"/>
              </a:rPr>
              <a:t>Maturities $20.5 million</a:t>
            </a:r>
          </a:p>
          <a:p>
            <a:pPr lvl="1" eaLnBrk="1" hangingPunct="1">
              <a:lnSpc>
                <a:spcPct val="90000"/>
              </a:lnSpc>
            </a:pPr>
            <a:r>
              <a:rPr lang="en-US" sz="1600" dirty="0">
                <a:cs typeface="Arial" pitchFamily="34" charset="0"/>
              </a:rPr>
              <a:t>Offered  $100 million – Minimum bid 2.10%</a:t>
            </a:r>
          </a:p>
          <a:p>
            <a:pPr lvl="1" eaLnBrk="1" hangingPunct="1">
              <a:lnSpc>
                <a:spcPct val="90000"/>
              </a:lnSpc>
            </a:pPr>
            <a:r>
              <a:rPr lang="en-US" sz="1600" dirty="0">
                <a:cs typeface="Arial" pitchFamily="34" charset="0"/>
              </a:rPr>
              <a:t>Awarded $0 </a:t>
            </a:r>
          </a:p>
          <a:p>
            <a:pPr lvl="1">
              <a:lnSpc>
                <a:spcPct val="90000"/>
              </a:lnSpc>
            </a:pPr>
            <a:r>
              <a:rPr lang="en-US" sz="1600" dirty="0">
                <a:cs typeface="Arial" pitchFamily="34" charset="0"/>
              </a:rPr>
              <a:t>Exceeding bids $0</a:t>
            </a:r>
          </a:p>
          <a:p>
            <a:pPr eaLnBrk="1" hangingPunct="1">
              <a:lnSpc>
                <a:spcPct val="90000"/>
              </a:lnSpc>
            </a:pPr>
            <a:r>
              <a:rPr lang="en-US" sz="1600" b="1" dirty="0">
                <a:cs typeface="Arial" pitchFamily="34" charset="0"/>
              </a:rPr>
              <a:t>August 2019</a:t>
            </a:r>
          </a:p>
          <a:p>
            <a:pPr lvl="1" eaLnBrk="1" hangingPunct="1">
              <a:lnSpc>
                <a:spcPct val="90000"/>
              </a:lnSpc>
            </a:pPr>
            <a:r>
              <a:rPr lang="en-US" sz="1600" dirty="0">
                <a:cs typeface="Arial" pitchFamily="34" charset="0"/>
              </a:rPr>
              <a:t>Maturities $100 million</a:t>
            </a:r>
          </a:p>
          <a:p>
            <a:pPr lvl="1" eaLnBrk="1" hangingPunct="1">
              <a:lnSpc>
                <a:spcPct val="90000"/>
              </a:lnSpc>
            </a:pPr>
            <a:r>
              <a:rPr lang="en-US" sz="1600" dirty="0">
                <a:cs typeface="Arial" pitchFamily="34" charset="0"/>
              </a:rPr>
              <a:t>Offered  $100 million – Minimum bid 1.83%</a:t>
            </a:r>
          </a:p>
          <a:p>
            <a:pPr lvl="1" eaLnBrk="1" hangingPunct="1">
              <a:lnSpc>
                <a:spcPct val="90000"/>
              </a:lnSpc>
            </a:pPr>
            <a:r>
              <a:rPr lang="en-US" sz="1600" dirty="0">
                <a:cs typeface="Arial" pitchFamily="34" charset="0"/>
              </a:rPr>
              <a:t>Awarded $25 million</a:t>
            </a:r>
          </a:p>
          <a:p>
            <a:pPr lvl="1" eaLnBrk="1" hangingPunct="1">
              <a:lnSpc>
                <a:spcPct val="90000"/>
              </a:lnSpc>
            </a:pPr>
            <a:r>
              <a:rPr lang="en-US" sz="1600" dirty="0">
                <a:cs typeface="Arial" pitchFamily="34" charset="0"/>
              </a:rPr>
              <a:t>Exceeding bids $0</a:t>
            </a:r>
          </a:p>
          <a:p>
            <a:pPr eaLnBrk="1" hangingPunct="1">
              <a:lnSpc>
                <a:spcPct val="90000"/>
              </a:lnSpc>
            </a:pPr>
            <a:r>
              <a:rPr lang="en-US" sz="1600" b="1" dirty="0">
                <a:cs typeface="Arial" pitchFamily="34" charset="0"/>
              </a:rPr>
              <a:t>September 2019</a:t>
            </a:r>
          </a:p>
          <a:p>
            <a:pPr lvl="1" eaLnBrk="1" hangingPunct="1">
              <a:lnSpc>
                <a:spcPct val="90000"/>
              </a:lnSpc>
            </a:pPr>
            <a:r>
              <a:rPr lang="en-US" sz="1600" dirty="0">
                <a:cs typeface="Arial" pitchFamily="34" charset="0"/>
              </a:rPr>
              <a:t>Maturities $100</a:t>
            </a:r>
          </a:p>
          <a:p>
            <a:pPr lvl="1" eaLnBrk="1" hangingPunct="1">
              <a:lnSpc>
                <a:spcPct val="90000"/>
              </a:lnSpc>
            </a:pPr>
            <a:r>
              <a:rPr lang="en-US" sz="1600" dirty="0">
                <a:cs typeface="Arial" pitchFamily="34" charset="0"/>
              </a:rPr>
              <a:t>Offered  $100 million – Minimum bid 2.04%</a:t>
            </a:r>
          </a:p>
          <a:p>
            <a:pPr lvl="1" eaLnBrk="1" hangingPunct="1">
              <a:lnSpc>
                <a:spcPct val="90000"/>
              </a:lnSpc>
            </a:pPr>
            <a:r>
              <a:rPr lang="en-US" sz="1600" dirty="0">
                <a:cs typeface="Arial" pitchFamily="34" charset="0"/>
              </a:rPr>
              <a:t>Awarded $11 million</a:t>
            </a:r>
          </a:p>
          <a:p>
            <a:pPr lvl="1" eaLnBrk="1" hangingPunct="1">
              <a:lnSpc>
                <a:spcPct val="90000"/>
              </a:lnSpc>
            </a:pPr>
            <a:r>
              <a:rPr lang="en-US" sz="1600" dirty="0">
                <a:cs typeface="Arial" pitchFamily="34" charset="0"/>
              </a:rPr>
              <a:t>Exceeding bids $0</a:t>
            </a:r>
          </a:p>
          <a:p>
            <a:pPr>
              <a:lnSpc>
                <a:spcPct val="90000"/>
              </a:lnSpc>
            </a:pPr>
            <a:r>
              <a:rPr lang="en-US" sz="1600" b="1" dirty="0">
                <a:cs typeface="Arial" pitchFamily="34" charset="0"/>
              </a:rPr>
              <a:t>September 2019 balance = $826,000,000.00</a:t>
            </a:r>
          </a:p>
        </p:txBody>
      </p:sp>
      <p:sp>
        <p:nvSpPr>
          <p:cNvPr id="2" name="Slide Number Placeholder 1">
            <a:extLst>
              <a:ext uri="{FF2B5EF4-FFF2-40B4-BE49-F238E27FC236}">
                <a16:creationId xmlns:a16="http://schemas.microsoft.com/office/drawing/2014/main" id="{39BD50B3-8421-4FE8-9657-23BD33551AE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09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ctrTitle"/>
          </p:nvPr>
        </p:nvSpPr>
        <p:spPr/>
        <p:txBody>
          <a:bodyPr>
            <a:normAutofit/>
          </a:bodyPr>
          <a:lstStyle/>
          <a:p>
            <a:pPr eaLnBrk="1" hangingPunct="1"/>
            <a:r>
              <a:rPr lang="en-US" b="1" dirty="0">
                <a:latin typeface="+mn-lt"/>
                <a:cs typeface="Times New Roman" pitchFamily="18" charset="0"/>
              </a:rPr>
              <a:t>Treasury Initiatives</a:t>
            </a:r>
          </a:p>
        </p:txBody>
      </p:sp>
      <p:sp>
        <p:nvSpPr>
          <p:cNvPr id="2" name="Slide Number Placeholder 1">
            <a:extLst>
              <a:ext uri="{FF2B5EF4-FFF2-40B4-BE49-F238E27FC236}">
                <a16:creationId xmlns:a16="http://schemas.microsoft.com/office/drawing/2014/main" id="{FE7B2C52-A234-4BB0-94EE-EE10EDE54FC4}"/>
              </a:ext>
            </a:extLst>
          </p:cNvPr>
          <p:cNvSpPr>
            <a:spLocks noGrp="1"/>
          </p:cNvSpPr>
          <p:nvPr>
            <p:ph type="sldNum" sz="quarter" idx="12"/>
          </p:nvPr>
        </p:nvSpPr>
        <p:spPr/>
        <p:txBody>
          <a:bodyPr/>
          <a:lstStyle/>
          <a:p>
            <a:fld id="{939BA12D-66C8-4ADD-AE22-8C591D475314}" type="slidenum">
              <a:rPr lang="en-US" smtClean="0"/>
              <a:t>17</a:t>
            </a:fld>
            <a:endParaRPr lang="en-US"/>
          </a:p>
        </p:txBody>
      </p:sp>
    </p:spTree>
    <p:extLst>
      <p:ext uri="{BB962C8B-B14F-4D97-AF65-F5344CB8AC3E}">
        <p14:creationId xmlns:p14="http://schemas.microsoft.com/office/powerpoint/2010/main" val="214254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normAutofit fontScale="90000"/>
          </a:bodyPr>
          <a:lstStyle/>
          <a:p>
            <a:pPr eaLnBrk="1" hangingPunct="1"/>
            <a:br>
              <a:rPr lang="en-US" sz="4800" dirty="0">
                <a:solidFill>
                  <a:schemeClr val="tx1"/>
                </a:solidFill>
                <a:latin typeface="Times New Roman" pitchFamily="18" charset="0"/>
                <a:cs typeface="Times New Roman" pitchFamily="18" charset="0"/>
              </a:rPr>
            </a:br>
            <a:r>
              <a:rPr lang="en-US" sz="6700" b="1" dirty="0">
                <a:cs typeface="Times New Roman" pitchFamily="18" charset="0"/>
              </a:rPr>
              <a:t>Securities Lending</a:t>
            </a:r>
            <a:br>
              <a:rPr lang="en-US" sz="6700" b="1" dirty="0">
                <a:cs typeface="Times New Roman" pitchFamily="18" charset="0"/>
              </a:rPr>
            </a:br>
            <a:r>
              <a:rPr lang="en-US" sz="6700" b="1" dirty="0">
                <a:cs typeface="Times New Roman" pitchFamily="18" charset="0"/>
              </a:rPr>
              <a:t>Review</a:t>
            </a:r>
          </a:p>
        </p:txBody>
      </p:sp>
      <p:sp>
        <p:nvSpPr>
          <p:cNvPr id="2" name="Slide Number Placeholder 1">
            <a:extLst>
              <a:ext uri="{FF2B5EF4-FFF2-40B4-BE49-F238E27FC236}">
                <a16:creationId xmlns:a16="http://schemas.microsoft.com/office/drawing/2014/main" id="{1B3B25EB-4F89-4CE3-8867-70B7C4970AB8}"/>
              </a:ext>
            </a:extLst>
          </p:cNvPr>
          <p:cNvSpPr>
            <a:spLocks noGrp="1"/>
          </p:cNvSpPr>
          <p:nvPr>
            <p:ph type="sldNum" sz="quarter" idx="12"/>
          </p:nvPr>
        </p:nvSpPr>
        <p:spPr/>
        <p:txBody>
          <a:bodyPr/>
          <a:lstStyle/>
          <a:p>
            <a:fld id="{939BA12D-66C8-4ADD-AE22-8C591D475314}" type="slidenum">
              <a:rPr lang="en-US" smtClean="0"/>
              <a:t>18</a:t>
            </a:fld>
            <a:endParaRPr lang="en-US"/>
          </a:p>
        </p:txBody>
      </p:sp>
    </p:spTree>
    <p:extLst>
      <p:ext uri="{BB962C8B-B14F-4D97-AF65-F5344CB8AC3E}">
        <p14:creationId xmlns:p14="http://schemas.microsoft.com/office/powerpoint/2010/main" val="316216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762000"/>
            <a:ext cx="8305800" cy="685800"/>
          </a:xfrm>
        </p:spPr>
        <p:txBody>
          <a:bodyPr>
            <a:noAutofit/>
          </a:bodyPr>
          <a:lstStyle/>
          <a:p>
            <a:pPr algn="ctr"/>
            <a:r>
              <a:rPr lang="en-US" b="1" dirty="0">
                <a:cs typeface="Times New Roman" pitchFamily="18" charset="0"/>
              </a:rPr>
              <a:t>SECURITIES LENDING OVERVIEW</a:t>
            </a:r>
          </a:p>
        </p:txBody>
      </p:sp>
      <p:sp>
        <p:nvSpPr>
          <p:cNvPr id="484355" name="Rectangle 3"/>
          <p:cNvSpPr>
            <a:spLocks noChangeArrowheads="1"/>
          </p:cNvSpPr>
          <p:nvPr/>
        </p:nvSpPr>
        <p:spPr bwMode="auto">
          <a:xfrm>
            <a:off x="1981200" y="1524000"/>
            <a:ext cx="8229600" cy="4038600"/>
          </a:xfrm>
          <a:prstGeom prst="rect">
            <a:avLst/>
          </a:prstGeom>
          <a:noFill/>
          <a:ln w="9525">
            <a:noFill/>
            <a:miter lim="800000"/>
            <a:headEnd/>
            <a:tailEnd/>
          </a:ln>
          <a:effectLst/>
        </p:spPr>
        <p:txBody>
          <a:bodyPr lIns="91385" tIns="45693" rIns="91385" bIns="45693"/>
          <a:lstStyle/>
          <a:p>
            <a:pPr marL="742516" lvl="1" indent="-285584" fontAlgn="base">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16" lvl="1" indent="-285584" fontAlgn="base">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graphicFrame>
        <p:nvGraphicFramePr>
          <p:cNvPr id="7" name="Table 6"/>
          <p:cNvGraphicFramePr>
            <a:graphicFrameLocks noGrp="1"/>
          </p:cNvGraphicFramePr>
          <p:nvPr>
            <p:extLst/>
          </p:nvPr>
        </p:nvGraphicFramePr>
        <p:xfrm>
          <a:off x="1669774" y="2209800"/>
          <a:ext cx="8802093" cy="3166676"/>
        </p:xfrm>
        <a:graphic>
          <a:graphicData uri="http://schemas.openxmlformats.org/drawingml/2006/table">
            <a:tbl>
              <a:tblPr firstRow="1" bandRow="1">
                <a:tableStyleId>{5C22544A-7EE6-4342-B048-85BDC9FD1C3A}</a:tableStyleId>
              </a:tblPr>
              <a:tblGrid>
                <a:gridCol w="1278520">
                  <a:extLst>
                    <a:ext uri="{9D8B030D-6E8A-4147-A177-3AD203B41FA5}">
                      <a16:colId xmlns:a16="http://schemas.microsoft.com/office/drawing/2014/main" val="20000"/>
                    </a:ext>
                  </a:extLst>
                </a:gridCol>
                <a:gridCol w="1654119">
                  <a:extLst>
                    <a:ext uri="{9D8B030D-6E8A-4147-A177-3AD203B41FA5}">
                      <a16:colId xmlns:a16="http://schemas.microsoft.com/office/drawing/2014/main" val="20001"/>
                    </a:ext>
                  </a:extLst>
                </a:gridCol>
                <a:gridCol w="1707477">
                  <a:extLst>
                    <a:ext uri="{9D8B030D-6E8A-4147-A177-3AD203B41FA5}">
                      <a16:colId xmlns:a16="http://schemas.microsoft.com/office/drawing/2014/main" val="20002"/>
                    </a:ext>
                  </a:extLst>
                </a:gridCol>
                <a:gridCol w="1120532">
                  <a:extLst>
                    <a:ext uri="{9D8B030D-6E8A-4147-A177-3AD203B41FA5}">
                      <a16:colId xmlns:a16="http://schemas.microsoft.com/office/drawing/2014/main" val="20003"/>
                    </a:ext>
                  </a:extLst>
                </a:gridCol>
                <a:gridCol w="1574081">
                  <a:extLst>
                    <a:ext uri="{9D8B030D-6E8A-4147-A177-3AD203B41FA5}">
                      <a16:colId xmlns:a16="http://schemas.microsoft.com/office/drawing/2014/main" val="20004"/>
                    </a:ext>
                  </a:extLst>
                </a:gridCol>
                <a:gridCol w="1467364">
                  <a:extLst>
                    <a:ext uri="{9D8B030D-6E8A-4147-A177-3AD203B41FA5}">
                      <a16:colId xmlns:a16="http://schemas.microsoft.com/office/drawing/2014/main" val="20005"/>
                    </a:ext>
                  </a:extLst>
                </a:gridCol>
              </a:tblGrid>
              <a:tr h="990600">
                <a:tc>
                  <a:txBody>
                    <a:bodyPr/>
                    <a:lstStyle/>
                    <a:p>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Securities</a:t>
                      </a:r>
                      <a:r>
                        <a:rPr lang="en-US" sz="1600" baseline="0" dirty="0">
                          <a:solidFill>
                            <a:schemeClr val="tx1"/>
                          </a:solidFill>
                          <a:latin typeface="+mn-lt"/>
                        </a:rPr>
                        <a:t> on Loan</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Collateral</a:t>
                      </a:r>
                      <a:r>
                        <a:rPr lang="en-US" sz="1600" baseline="0" dirty="0">
                          <a:solidFill>
                            <a:schemeClr val="tx1"/>
                          </a:solidFill>
                          <a:latin typeface="+mn-lt"/>
                        </a:rPr>
                        <a:t> Received</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Collateral</a:t>
                      </a:r>
                      <a:r>
                        <a:rPr lang="en-US" sz="1600" baseline="0" dirty="0">
                          <a:solidFill>
                            <a:schemeClr val="tx1"/>
                          </a:solidFill>
                          <a:latin typeface="+mn-lt"/>
                        </a:rPr>
                        <a:t> </a:t>
                      </a:r>
                    </a:p>
                    <a:p>
                      <a:pPr algn="ctr"/>
                      <a:r>
                        <a:rPr lang="en-US" sz="1600" baseline="0" dirty="0">
                          <a:solidFill>
                            <a:schemeClr val="tx1"/>
                          </a:solidFill>
                          <a:latin typeface="+mn-lt"/>
                        </a:rPr>
                        <a:t>Coverage</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of</a:t>
                      </a:r>
                      <a:r>
                        <a:rPr lang="en-US" sz="1600" baseline="0" dirty="0">
                          <a:solidFill>
                            <a:schemeClr val="tx1"/>
                          </a:solidFill>
                          <a:latin typeface="+mn-lt"/>
                        </a:rPr>
                        <a:t> Cash Reinvestments</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NAV</a:t>
                      </a:r>
                    </a:p>
                  </a:txBody>
                  <a:tcPr>
                    <a:solidFill>
                      <a:schemeClr val="tx2">
                        <a:lumMod val="25000"/>
                        <a:lumOff val="75000"/>
                      </a:schemeClr>
                    </a:solidFill>
                  </a:tcPr>
                </a:tc>
                <a:extLst>
                  <a:ext uri="{0D108BD9-81ED-4DB2-BD59-A6C34878D82A}">
                    <a16:rowId xmlns:a16="http://schemas.microsoft.com/office/drawing/2014/main" val="10000"/>
                  </a:ext>
                </a:extLst>
              </a:tr>
              <a:tr h="728276">
                <a:tc>
                  <a:txBody>
                    <a:bodyPr/>
                    <a:lstStyle/>
                    <a:p>
                      <a:r>
                        <a:rPr lang="en-US" sz="1600" b="1" dirty="0">
                          <a:latin typeface="+mn-lt"/>
                          <a:cs typeface="Arial" pitchFamily="34" charset="0"/>
                        </a:rPr>
                        <a:t>Cash</a:t>
                      </a:r>
                    </a:p>
                  </a:txBody>
                  <a:tcPr/>
                </a:tc>
                <a:tc>
                  <a:txBody>
                    <a:bodyPr/>
                    <a:lstStyle/>
                    <a:p>
                      <a:pPr algn="r"/>
                      <a:r>
                        <a:rPr lang="en-US" sz="1600" dirty="0">
                          <a:latin typeface="+mn-lt"/>
                          <a:cs typeface="Arial" pitchFamily="34" charset="0"/>
                        </a:rPr>
                        <a:t>$1,111,272,165</a:t>
                      </a:r>
                    </a:p>
                  </a:txBody>
                  <a:tcPr/>
                </a:tc>
                <a:tc>
                  <a:txBody>
                    <a:bodyPr/>
                    <a:lstStyle/>
                    <a:p>
                      <a:pPr algn="r"/>
                      <a:r>
                        <a:rPr lang="en-US" sz="1600" dirty="0">
                          <a:latin typeface="+mn-lt"/>
                          <a:cs typeface="Arial" pitchFamily="34" charset="0"/>
                        </a:rPr>
                        <a:t>$1,136,050,794</a:t>
                      </a:r>
                    </a:p>
                  </a:txBody>
                  <a:tcPr/>
                </a:tc>
                <a:tc>
                  <a:txBody>
                    <a:bodyPr/>
                    <a:lstStyle/>
                    <a:p>
                      <a:pPr algn="r"/>
                      <a:r>
                        <a:rPr lang="en-US" sz="1600" dirty="0">
                          <a:latin typeface="+mn-lt"/>
                          <a:cs typeface="Arial" pitchFamily="34" charset="0"/>
                        </a:rPr>
                        <a:t>102.23%</a:t>
                      </a:r>
                    </a:p>
                  </a:txBody>
                  <a:tcPr/>
                </a:tc>
                <a:tc>
                  <a:txBody>
                    <a:bodyPr/>
                    <a:lstStyle/>
                    <a:p>
                      <a:pPr algn="r"/>
                      <a:r>
                        <a:rPr lang="en-US" sz="1600" dirty="0">
                          <a:latin typeface="+mn-lt"/>
                          <a:cs typeface="Arial" pitchFamily="34" charset="0"/>
                        </a:rPr>
                        <a:t>$1,136,020,326</a:t>
                      </a:r>
                    </a:p>
                  </a:txBody>
                  <a:tcPr/>
                </a:tc>
                <a:tc>
                  <a:txBody>
                    <a:bodyPr/>
                    <a:lstStyle/>
                    <a:p>
                      <a:pPr algn="ctr"/>
                      <a:r>
                        <a:rPr lang="en-US" sz="1600" dirty="0">
                          <a:latin typeface="+mn-lt"/>
                          <a:cs typeface="Arial" pitchFamily="34" charset="0"/>
                        </a:rPr>
                        <a:t>1.0000</a:t>
                      </a:r>
                    </a:p>
                  </a:txBody>
                  <a:tcPr/>
                </a:tc>
                <a:extLst>
                  <a:ext uri="{0D108BD9-81ED-4DB2-BD59-A6C34878D82A}">
                    <a16:rowId xmlns:a16="http://schemas.microsoft.com/office/drawing/2014/main" val="10001"/>
                  </a:ext>
                </a:extLst>
              </a:tr>
              <a:tr h="719524">
                <a:tc>
                  <a:txBody>
                    <a:bodyPr/>
                    <a:lstStyle/>
                    <a:p>
                      <a:r>
                        <a:rPr lang="en-US" sz="1600" b="1" dirty="0">
                          <a:latin typeface="+mn-lt"/>
                          <a:cs typeface="Arial" pitchFamily="34" charset="0"/>
                        </a:rPr>
                        <a:t>Non - Cash</a:t>
                      </a:r>
                    </a:p>
                  </a:txBody>
                  <a:tcPr/>
                </a:tc>
                <a:tc>
                  <a:txBody>
                    <a:bodyPr/>
                    <a:lstStyle/>
                    <a:p>
                      <a:pPr algn="r"/>
                      <a:r>
                        <a:rPr lang="en-US" sz="1600" dirty="0">
                          <a:latin typeface="+mn-lt"/>
                          <a:cs typeface="Arial" pitchFamily="34" charset="0"/>
                        </a:rPr>
                        <a:t>$1,695,088,536</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$1,732,613,864</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102.21%</a:t>
                      </a:r>
                    </a:p>
                  </a:txBody>
                  <a:tcPr/>
                </a:tc>
                <a:tc>
                  <a:txBody>
                    <a:bodyPr/>
                    <a:lstStyle/>
                    <a:p>
                      <a:pPr algn="ctr"/>
                      <a:r>
                        <a:rPr lang="en-US" sz="1600" dirty="0">
                          <a:latin typeface="+mn-lt"/>
                          <a:cs typeface="Arial" pitchFamily="34" charset="0"/>
                        </a:rPr>
                        <a:t>N/A</a:t>
                      </a:r>
                    </a:p>
                  </a:txBody>
                  <a:tcPr/>
                </a:tc>
                <a:tc>
                  <a:txBody>
                    <a:bodyPr/>
                    <a:lstStyle/>
                    <a:p>
                      <a:pPr algn="ctr"/>
                      <a:r>
                        <a:rPr lang="en-US" sz="1600" dirty="0">
                          <a:latin typeface="+mn-lt"/>
                          <a:cs typeface="Arial" pitchFamily="34" charset="0"/>
                        </a:rPr>
                        <a:t>N/A</a:t>
                      </a:r>
                    </a:p>
                  </a:txBody>
                  <a:tcPr/>
                </a:tc>
                <a:extLst>
                  <a:ext uri="{0D108BD9-81ED-4DB2-BD59-A6C34878D82A}">
                    <a16:rowId xmlns:a16="http://schemas.microsoft.com/office/drawing/2014/main" val="10002"/>
                  </a:ext>
                </a:extLst>
              </a:tr>
              <a:tr h="72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itchFamily="34" charset="0"/>
                        </a:rPr>
                        <a:t>Total</a:t>
                      </a:r>
                    </a:p>
                  </a:txBody>
                  <a:tcPr/>
                </a:tc>
                <a:tc>
                  <a:txBody>
                    <a:bodyPr/>
                    <a:lstStyle/>
                    <a:p>
                      <a:pPr algn="r"/>
                      <a:r>
                        <a:rPr lang="en-US" sz="1600" dirty="0">
                          <a:latin typeface="+mn-lt"/>
                          <a:cs typeface="Arial" pitchFamily="34" charset="0"/>
                        </a:rPr>
                        <a:t>$2,806,360,701</a:t>
                      </a:r>
                    </a:p>
                  </a:txBody>
                  <a:tcPr>
                    <a:lnT w="12700" cap="flat" cmpd="sng" algn="ctr">
                      <a:solidFill>
                        <a:schemeClr val="tx1"/>
                      </a:solidFill>
                      <a:prstDash val="solid"/>
                      <a:round/>
                      <a:headEnd type="none" w="med" len="med"/>
                      <a:tailEnd type="none" w="med" len="med"/>
                    </a:lnT>
                  </a:tcPr>
                </a:tc>
                <a:tc>
                  <a:txBody>
                    <a:bodyPr/>
                    <a:lstStyle/>
                    <a:p>
                      <a:pPr algn="r"/>
                      <a:r>
                        <a:rPr lang="en-US" sz="1600" dirty="0">
                          <a:latin typeface="+mn-lt"/>
                          <a:cs typeface="Arial" pitchFamily="34" charset="0"/>
                        </a:rPr>
                        <a:t>$2,868,664,658</a:t>
                      </a:r>
                    </a:p>
                  </a:txBody>
                  <a:tcPr>
                    <a:lnT w="12700" cap="flat" cmpd="sng" algn="ctr">
                      <a:solidFill>
                        <a:schemeClr val="tx1"/>
                      </a:solidFill>
                      <a:prstDash val="solid"/>
                      <a:round/>
                      <a:headEnd type="none" w="med" len="med"/>
                      <a:tailEnd type="none" w="med" len="med"/>
                    </a:lnT>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524375" y="1654344"/>
            <a:ext cx="2667000" cy="369332"/>
          </a:xfrm>
          <a:prstGeom prst="rect">
            <a:avLst/>
          </a:prstGeom>
          <a:noFill/>
        </p:spPr>
        <p:txBody>
          <a:bodyPr wrap="square" rtlCol="0">
            <a:spAutoFit/>
          </a:bodyPr>
          <a:lstStyle/>
          <a:p>
            <a:pPr algn="ctr" eaLnBrk="0" fontAlgn="base" hangingPunct="0">
              <a:spcBef>
                <a:spcPct val="0"/>
              </a:spcBef>
              <a:spcAft>
                <a:spcPct val="0"/>
              </a:spcAft>
              <a:defRPr/>
            </a:pPr>
            <a:r>
              <a:rPr lang="en-US" b="1" dirty="0">
                <a:latin typeface="+mj-lt"/>
                <a:cs typeface="Times New Roman" pitchFamily="18" charset="0"/>
              </a:rPr>
              <a:t>as of September 30, 2019</a:t>
            </a:r>
          </a:p>
        </p:txBody>
      </p:sp>
      <p:sp>
        <p:nvSpPr>
          <p:cNvPr id="2" name="Slide Number Placeholder 1">
            <a:extLst>
              <a:ext uri="{FF2B5EF4-FFF2-40B4-BE49-F238E27FC236}">
                <a16:creationId xmlns:a16="http://schemas.microsoft.com/office/drawing/2014/main" id="{E4EAE8AA-E0C4-4D3C-BC4F-3D292BC66C9E}"/>
              </a:ext>
            </a:extLst>
          </p:cNvPr>
          <p:cNvSpPr>
            <a:spLocks noGrp="1"/>
          </p:cNvSpPr>
          <p:nvPr>
            <p:ph type="sldNum" sz="quarter" idx="4"/>
          </p:nvPr>
        </p:nvSpPr>
        <p:spPr/>
        <p:txBody>
          <a:bodyPr/>
          <a:lstStyle/>
          <a:p>
            <a:fld id="{939BA12D-66C8-4ADD-AE22-8C591D475314}" type="slidenum">
              <a:rPr lang="en-US" smtClean="0"/>
              <a:t>19</a:t>
            </a:fld>
            <a:endParaRPr lang="en-US"/>
          </a:p>
        </p:txBody>
      </p:sp>
    </p:spTree>
    <p:extLst>
      <p:ext uri="{BB962C8B-B14F-4D97-AF65-F5344CB8AC3E}">
        <p14:creationId xmlns:p14="http://schemas.microsoft.com/office/powerpoint/2010/main" val="144127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Florida Economy</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430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47900" y="582615"/>
            <a:ext cx="8077200" cy="884236"/>
          </a:xfrm>
        </p:spPr>
        <p:txBody>
          <a:bodyPr/>
          <a:lstStyle/>
          <a:p>
            <a:pPr algn="ctr" eaLnBrk="1" hangingPunct="1"/>
            <a:r>
              <a:rPr lang="en-US" b="1" dirty="0">
                <a:solidFill>
                  <a:schemeClr val="tx1"/>
                </a:solidFill>
              </a:rPr>
              <a:t>Securities Lending Income</a:t>
            </a:r>
            <a:endParaRPr lang="en-US" b="1" dirty="0">
              <a:solidFill>
                <a:schemeClr val="tx1"/>
              </a:solidFill>
              <a:latin typeface="+mn-lt"/>
            </a:endParaRPr>
          </a:p>
        </p:txBody>
      </p:sp>
      <p:graphicFrame>
        <p:nvGraphicFramePr>
          <p:cNvPr id="8" name="Content Placeholder 7"/>
          <p:cNvGraphicFramePr>
            <a:graphicFrameLocks noGrp="1"/>
          </p:cNvGraphicFramePr>
          <p:nvPr>
            <p:ph idx="1"/>
            <p:extLst/>
          </p:nvPr>
        </p:nvGraphicFramePr>
        <p:xfrm>
          <a:off x="819150" y="1600200"/>
          <a:ext cx="10420350"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CB787E2-4461-4794-BDB0-CACCB8D6419A}"/>
              </a:ext>
            </a:extLst>
          </p:cNvPr>
          <p:cNvSpPr>
            <a:spLocks noGrp="1"/>
          </p:cNvSpPr>
          <p:nvPr>
            <p:ph type="sldNum" sz="quarter" idx="4"/>
          </p:nvPr>
        </p:nvSpPr>
        <p:spPr/>
        <p:txBody>
          <a:bodyPr/>
          <a:lstStyle/>
          <a:p>
            <a:fld id="{939BA12D-66C8-4ADD-AE22-8C591D475314}" type="slidenum">
              <a:rPr lang="en-US" smtClean="0"/>
              <a:t>20</a:t>
            </a:fld>
            <a:endParaRPr lang="en-US"/>
          </a:p>
        </p:txBody>
      </p:sp>
    </p:spTree>
    <p:extLst>
      <p:ext uri="{BB962C8B-B14F-4D97-AF65-F5344CB8AC3E}">
        <p14:creationId xmlns:p14="http://schemas.microsoft.com/office/powerpoint/2010/main" val="350035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95326" y="843898"/>
            <a:ext cx="10677524" cy="529702"/>
          </a:xfrm>
        </p:spPr>
        <p:txBody>
          <a:bodyPr>
            <a:noAutofit/>
          </a:bodyPr>
          <a:lstStyle/>
          <a:p>
            <a:r>
              <a:rPr lang="en-US" sz="4000" b="1" dirty="0">
                <a:solidFill>
                  <a:schemeClr val="tx1"/>
                </a:solidFill>
                <a:cs typeface="Times New Roman" pitchFamily="18" charset="0"/>
              </a:rPr>
              <a:t>Cash Collateral Portfolio  - (Securities Lending)</a:t>
            </a:r>
          </a:p>
        </p:txBody>
      </p:sp>
      <p:sp>
        <p:nvSpPr>
          <p:cNvPr id="20" name="TextBox 19"/>
          <p:cNvSpPr txBox="1"/>
          <p:nvPr/>
        </p:nvSpPr>
        <p:spPr>
          <a:xfrm>
            <a:off x="4562475" y="1526657"/>
            <a:ext cx="2667000" cy="307777"/>
          </a:xfrm>
          <a:prstGeom prst="rect">
            <a:avLst/>
          </a:prstGeom>
          <a:noFill/>
        </p:spPr>
        <p:txBody>
          <a:bodyPr wrap="square" rtlCol="0">
            <a:spAutoFit/>
          </a:bodyPr>
          <a:lstStyle/>
          <a:p>
            <a:pPr algn="ctr" eaLnBrk="0" fontAlgn="base" hangingPunct="0">
              <a:spcBef>
                <a:spcPct val="0"/>
              </a:spcBef>
              <a:spcAft>
                <a:spcPct val="0"/>
              </a:spcAft>
              <a:defRPr/>
            </a:pPr>
            <a:r>
              <a:rPr lang="en-US" sz="1400" b="1" dirty="0">
                <a:latin typeface="Times New Roman" pitchFamily="18" charset="0"/>
                <a:cs typeface="Times New Roman" pitchFamily="18" charset="0"/>
              </a:rPr>
              <a:t>As of September 30, 2019</a:t>
            </a:r>
          </a:p>
        </p:txBody>
      </p:sp>
      <p:graphicFrame>
        <p:nvGraphicFramePr>
          <p:cNvPr id="9" name="Table 8"/>
          <p:cNvGraphicFramePr>
            <a:graphicFrameLocks noGrp="1"/>
          </p:cNvGraphicFramePr>
          <p:nvPr>
            <p:extLst/>
          </p:nvPr>
        </p:nvGraphicFramePr>
        <p:xfrm>
          <a:off x="800099" y="2137765"/>
          <a:ext cx="4314825" cy="370840"/>
        </p:xfrm>
        <a:graphic>
          <a:graphicData uri="http://schemas.openxmlformats.org/drawingml/2006/table">
            <a:tbl>
              <a:tblPr firstRow="1" bandRow="1">
                <a:tableStyleId>{5C22544A-7EE6-4342-B048-85BDC9FD1C3A}</a:tableStyleId>
              </a:tblPr>
              <a:tblGrid>
                <a:gridCol w="4314825">
                  <a:extLst>
                    <a:ext uri="{9D8B030D-6E8A-4147-A177-3AD203B41FA5}">
                      <a16:colId xmlns:a16="http://schemas.microsoft.com/office/drawing/2014/main" val="20000"/>
                    </a:ext>
                  </a:extLst>
                </a:gridCol>
              </a:tblGrid>
              <a:tr h="370840">
                <a:tc>
                  <a:txBody>
                    <a:bodyPr/>
                    <a:lstStyle/>
                    <a:p>
                      <a:pPr algn="ctr"/>
                      <a:r>
                        <a:rPr lang="en-US" sz="1600" dirty="0">
                          <a:solidFill>
                            <a:schemeClr val="bg1"/>
                          </a:solidFill>
                          <a:latin typeface="+mj-lt"/>
                          <a:cs typeface="Times New Roman" pitchFamily="18" charset="0"/>
                        </a:rPr>
                        <a:t>Portfolio</a:t>
                      </a:r>
                      <a:r>
                        <a:rPr lang="en-US" sz="1600" baseline="0" dirty="0">
                          <a:solidFill>
                            <a:schemeClr val="bg1"/>
                          </a:solidFill>
                          <a:latin typeface="+mj-lt"/>
                          <a:cs typeface="Times New Roman" pitchFamily="18" charset="0"/>
                        </a:rPr>
                        <a:t> Characteristics</a:t>
                      </a:r>
                      <a:endParaRPr lang="en-US" sz="1600" dirty="0">
                        <a:solidFill>
                          <a:schemeClr val="bg1"/>
                        </a:solidFill>
                        <a:latin typeface="+mj-lt"/>
                        <a:cs typeface="Times New Roman" pitchFamily="18" charset="0"/>
                      </a:endParaRPr>
                    </a:p>
                  </a:txBody>
                  <a:tcPr>
                    <a:solidFill>
                      <a:schemeClr val="tx1"/>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800099" y="2661662"/>
            <a:ext cx="4733925" cy="3724096"/>
          </a:xfrm>
          <a:prstGeom prst="rect">
            <a:avLst/>
          </a:prstGeom>
          <a:noFill/>
        </p:spPr>
        <p:txBody>
          <a:bodyPr wrap="square" rtlCol="0">
            <a:spAutoFit/>
          </a:bodyPr>
          <a:lstStyle/>
          <a:p>
            <a:pPr eaLnBrk="0" fontAlgn="base" hangingPunct="0">
              <a:spcBef>
                <a:spcPct val="0"/>
              </a:spcBef>
              <a:spcAft>
                <a:spcPct val="0"/>
              </a:spcAft>
              <a:defRPr/>
            </a:pPr>
            <a:r>
              <a:rPr lang="en-US" sz="1600" b="1" dirty="0">
                <a:latin typeface="+mj-lt"/>
                <a:cs typeface="Times New Roman" pitchFamily="18" charset="0"/>
              </a:rPr>
              <a:t>Total Market Value	   	$1,136.0 million</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NAV		   	1.0000</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Yield </a:t>
            </a:r>
            <a:r>
              <a:rPr lang="en-US" sz="1600" dirty="0">
                <a:latin typeface="+mj-lt"/>
                <a:cs typeface="Times New Roman" pitchFamily="18" charset="0"/>
              </a:rPr>
              <a:t>(360 basis)</a:t>
            </a:r>
            <a:r>
              <a:rPr lang="en-US" sz="1600" b="1" dirty="0">
                <a:latin typeface="+mj-lt"/>
                <a:cs typeface="Times New Roman" pitchFamily="18" charset="0"/>
              </a:rPr>
              <a:t>	   	2.246%</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Overnight Liquidity %	   	39.3%</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Floating Rate Securities %	60.71%</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Wght. Av. Days to Reset	18</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WAM		   	136 days</a:t>
            </a:r>
          </a:p>
          <a:p>
            <a:pPr algn="ctr" eaLnBrk="0" fontAlgn="base" hangingPunct="0">
              <a:spcBef>
                <a:spcPct val="0"/>
              </a:spcBef>
              <a:spcAft>
                <a:spcPct val="0"/>
              </a:spcAft>
              <a:defRPr/>
            </a:pPr>
            <a:endParaRPr lang="en-US" sz="1400" dirty="0">
              <a:solidFill>
                <a:srgbClr val="000000"/>
              </a:solidFill>
              <a:latin typeface="Times New Roman" pitchFamily="18" charset="0"/>
              <a:cs typeface="Times New Roman" pitchFamily="18" charset="0"/>
            </a:endParaRPr>
          </a:p>
          <a:p>
            <a:pPr eaLnBrk="0" fontAlgn="base" hangingPunct="0">
              <a:spcBef>
                <a:spcPct val="0"/>
              </a:spcBef>
              <a:spcAft>
                <a:spcPct val="0"/>
              </a:spcAft>
              <a:defRPr/>
            </a:pPr>
            <a:r>
              <a:rPr lang="en-US" sz="1400" dirty="0">
                <a:solidFill>
                  <a:srgbClr val="000000"/>
                </a:solidFill>
                <a:latin typeface="Times New Roman" pitchFamily="18" charset="0"/>
                <a:cs typeface="Times New Roman" pitchFamily="18" charset="0"/>
              </a:rPr>
              <a:t>		</a:t>
            </a:r>
          </a:p>
        </p:txBody>
      </p:sp>
      <p:graphicFrame>
        <p:nvGraphicFramePr>
          <p:cNvPr id="16" name="Table 15"/>
          <p:cNvGraphicFramePr>
            <a:graphicFrameLocks noGrp="1"/>
          </p:cNvGraphicFramePr>
          <p:nvPr>
            <p:extLst/>
          </p:nvPr>
        </p:nvGraphicFramePr>
        <p:xfrm>
          <a:off x="6991350" y="2137765"/>
          <a:ext cx="4381500" cy="37084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20000"/>
                    </a:ext>
                  </a:extLst>
                </a:gridCol>
              </a:tblGrid>
              <a:tr h="370840">
                <a:tc>
                  <a:txBody>
                    <a:bodyPr/>
                    <a:lstStyle/>
                    <a:p>
                      <a:pPr algn="ctr"/>
                      <a:r>
                        <a:rPr lang="en-US" sz="1600" dirty="0">
                          <a:solidFill>
                            <a:schemeClr val="bg1"/>
                          </a:solidFill>
                          <a:latin typeface="+mj-lt"/>
                          <a:cs typeface="Times New Roman" pitchFamily="18" charset="0"/>
                        </a:rPr>
                        <a:t>Final Maturity</a:t>
                      </a:r>
                      <a:r>
                        <a:rPr lang="en-US" sz="1600" baseline="0" dirty="0">
                          <a:solidFill>
                            <a:schemeClr val="bg1"/>
                          </a:solidFill>
                          <a:latin typeface="+mj-lt"/>
                          <a:cs typeface="Times New Roman" pitchFamily="18" charset="0"/>
                        </a:rPr>
                        <a:t> Schedule</a:t>
                      </a:r>
                      <a:endParaRPr lang="en-US" sz="1600" dirty="0">
                        <a:solidFill>
                          <a:schemeClr val="bg1"/>
                        </a:solidFill>
                        <a:latin typeface="+mj-lt"/>
                        <a:cs typeface="Times New Roman" pitchFamily="18" charset="0"/>
                      </a:endParaRPr>
                    </a:p>
                  </a:txBody>
                  <a:tcPr>
                    <a:solidFill>
                      <a:schemeClr val="tx1"/>
                    </a:solidFill>
                  </a:tcPr>
                </a:tc>
                <a:extLst>
                  <a:ext uri="{0D108BD9-81ED-4DB2-BD59-A6C34878D82A}">
                    <a16:rowId xmlns:a16="http://schemas.microsoft.com/office/drawing/2014/main" val="10000"/>
                  </a:ext>
                </a:extLst>
              </a:tr>
            </a:tbl>
          </a:graphicData>
        </a:graphic>
      </p:graphicFrame>
      <p:graphicFrame>
        <p:nvGraphicFramePr>
          <p:cNvPr id="12" name="Chart 11"/>
          <p:cNvGraphicFramePr/>
          <p:nvPr>
            <p:extLst/>
          </p:nvPr>
        </p:nvGraphicFramePr>
        <p:xfrm>
          <a:off x="6792567" y="2661662"/>
          <a:ext cx="4580283" cy="372409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5E4BA62B-95AD-49ED-882F-F995ED19A054}"/>
              </a:ext>
            </a:extLst>
          </p:cNvPr>
          <p:cNvSpPr>
            <a:spLocks noGrp="1"/>
          </p:cNvSpPr>
          <p:nvPr>
            <p:ph type="sldNum" sz="quarter" idx="4"/>
          </p:nvPr>
        </p:nvSpPr>
        <p:spPr/>
        <p:txBody>
          <a:bodyPr/>
          <a:lstStyle/>
          <a:p>
            <a:fld id="{939BA12D-66C8-4ADD-AE22-8C591D475314}" type="slidenum">
              <a:rPr lang="en-US" smtClean="0"/>
              <a:t>21</a:t>
            </a:fld>
            <a:endParaRPr lang="en-US"/>
          </a:p>
        </p:txBody>
      </p:sp>
    </p:spTree>
    <p:extLst>
      <p:ext uri="{BB962C8B-B14F-4D97-AF65-F5344CB8AC3E}">
        <p14:creationId xmlns:p14="http://schemas.microsoft.com/office/powerpoint/2010/main" val="163258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62099" y="661812"/>
            <a:ext cx="9286875" cy="457200"/>
          </a:xfrm>
        </p:spPr>
        <p:txBody>
          <a:bodyPr>
            <a:noAutofit/>
          </a:bodyPr>
          <a:lstStyle/>
          <a:p>
            <a:r>
              <a:rPr lang="en-US" sz="3600" b="1" dirty="0">
                <a:solidFill>
                  <a:schemeClr val="tx1"/>
                </a:solidFill>
                <a:cs typeface="Times New Roman" pitchFamily="18" charset="0"/>
              </a:rPr>
              <a:t>Cash Collateral Portfolio  -  (Securities Lending)</a:t>
            </a:r>
          </a:p>
        </p:txBody>
      </p:sp>
      <p:sp>
        <p:nvSpPr>
          <p:cNvPr id="20" name="TextBox 19"/>
          <p:cNvSpPr txBox="1"/>
          <p:nvPr/>
        </p:nvSpPr>
        <p:spPr>
          <a:xfrm>
            <a:off x="4363060" y="1284465"/>
            <a:ext cx="2667000" cy="307777"/>
          </a:xfrm>
          <a:prstGeom prst="rect">
            <a:avLst/>
          </a:prstGeom>
          <a:noFill/>
        </p:spPr>
        <p:txBody>
          <a:bodyPr wrap="square" rtlCol="0">
            <a:spAutoFit/>
          </a:bodyPr>
          <a:lstStyle/>
          <a:p>
            <a:pPr algn="ctr" eaLnBrk="0" fontAlgn="base" hangingPunct="0">
              <a:spcBef>
                <a:spcPct val="0"/>
              </a:spcBef>
              <a:spcAft>
                <a:spcPct val="0"/>
              </a:spcAft>
              <a:defRPr/>
            </a:pPr>
            <a:r>
              <a:rPr lang="en-US" sz="1400" b="1" dirty="0">
                <a:latin typeface="Times New Roman" pitchFamily="18" charset="0"/>
                <a:cs typeface="Times New Roman" pitchFamily="18" charset="0"/>
              </a:rPr>
              <a:t>As of September 30, 2019</a:t>
            </a:r>
          </a:p>
        </p:txBody>
      </p:sp>
      <p:graphicFrame>
        <p:nvGraphicFramePr>
          <p:cNvPr id="27" name="Content Placeholder 5"/>
          <p:cNvGraphicFramePr>
            <a:graphicFrameLocks/>
          </p:cNvGraphicFramePr>
          <p:nvPr>
            <p:extLst/>
          </p:nvPr>
        </p:nvGraphicFramePr>
        <p:xfrm>
          <a:off x="6934201" y="3721017"/>
          <a:ext cx="4527752" cy="2437312"/>
        </p:xfrm>
        <a:graphic>
          <a:graphicData uri="http://schemas.openxmlformats.org/drawingml/2006/table">
            <a:tbl>
              <a:tblPr firstRow="1" bandRow="1">
                <a:tableStyleId>{5C22544A-7EE6-4342-B048-85BDC9FD1C3A}</a:tableStyleId>
              </a:tblPr>
              <a:tblGrid>
                <a:gridCol w="2023967">
                  <a:extLst>
                    <a:ext uri="{9D8B030D-6E8A-4147-A177-3AD203B41FA5}">
                      <a16:colId xmlns:a16="http://schemas.microsoft.com/office/drawing/2014/main" val="20000"/>
                    </a:ext>
                  </a:extLst>
                </a:gridCol>
                <a:gridCol w="1109227">
                  <a:extLst>
                    <a:ext uri="{9D8B030D-6E8A-4147-A177-3AD203B41FA5}">
                      <a16:colId xmlns:a16="http://schemas.microsoft.com/office/drawing/2014/main" val="20001"/>
                    </a:ext>
                  </a:extLst>
                </a:gridCol>
                <a:gridCol w="1394558">
                  <a:extLst>
                    <a:ext uri="{9D8B030D-6E8A-4147-A177-3AD203B41FA5}">
                      <a16:colId xmlns:a16="http://schemas.microsoft.com/office/drawing/2014/main" val="20002"/>
                    </a:ext>
                  </a:extLst>
                </a:gridCol>
              </a:tblGrid>
              <a:tr h="507837">
                <a:tc>
                  <a:txBody>
                    <a:bodyPr/>
                    <a:lstStyle/>
                    <a:p>
                      <a:pPr algn="ctr"/>
                      <a:r>
                        <a:rPr lang="en-US" sz="1600" b="1" dirty="0">
                          <a:solidFill>
                            <a:schemeClr val="bg1"/>
                          </a:solidFill>
                          <a:latin typeface="+mj-lt"/>
                          <a:cs typeface="Times New Roman" pitchFamily="18" charset="0"/>
                        </a:rPr>
                        <a:t>Top</a:t>
                      </a:r>
                      <a:r>
                        <a:rPr lang="en-US" sz="1600" b="1" baseline="0" dirty="0">
                          <a:solidFill>
                            <a:schemeClr val="bg1"/>
                          </a:solidFill>
                          <a:latin typeface="+mj-lt"/>
                          <a:cs typeface="Times New Roman" pitchFamily="18" charset="0"/>
                        </a:rPr>
                        <a:t> 5 </a:t>
                      </a:r>
                    </a:p>
                    <a:p>
                      <a:pPr algn="ctr"/>
                      <a:r>
                        <a:rPr lang="en-US" sz="1600" b="1" baseline="0" dirty="0">
                          <a:solidFill>
                            <a:schemeClr val="bg1"/>
                          </a:solidFill>
                          <a:latin typeface="+mj-lt"/>
                          <a:cs typeface="Times New Roman" pitchFamily="18" charset="0"/>
                        </a:rPr>
                        <a:t>Corporate Issuers</a:t>
                      </a:r>
                      <a:endParaRPr lang="en-US" sz="1600" b="1" dirty="0">
                        <a:solidFill>
                          <a:schemeClr val="bg1"/>
                        </a:solidFill>
                        <a:latin typeface="+mj-lt"/>
                        <a:cs typeface="Times New Roman" pitchFamily="18" charset="0"/>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cs typeface="Times New Roman" pitchFamily="18" charset="0"/>
                        </a:rPr>
                        <a:t>% of Cost</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cs typeface="Times New Roman" pitchFamily="18" charset="0"/>
                        </a:rPr>
                        <a:t>Rating</a:t>
                      </a:r>
                    </a:p>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cs typeface="Times New Roman" pitchFamily="18" charset="0"/>
                        </a:rPr>
                        <a:t>(S&amp;P)</a:t>
                      </a:r>
                    </a:p>
                  </a:txBody>
                  <a:tcPr/>
                </a:tc>
                <a:extLst>
                  <a:ext uri="{0D108BD9-81ED-4DB2-BD59-A6C34878D82A}">
                    <a16:rowId xmlns:a16="http://schemas.microsoft.com/office/drawing/2014/main" val="10000"/>
                  </a:ext>
                </a:extLst>
              </a:tr>
              <a:tr h="396240">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200" b="0" u="none" dirty="0" err="1">
                          <a:latin typeface="+mj-lt"/>
                          <a:cs typeface="Times New Roman" pitchFamily="18" charset="0"/>
                        </a:rPr>
                        <a:t>WestPac</a:t>
                      </a:r>
                      <a:r>
                        <a:rPr lang="en-US" sz="1200" b="0" u="none" dirty="0">
                          <a:latin typeface="+mj-lt"/>
                          <a:cs typeface="Times New Roman" pitchFamily="18" charset="0"/>
                        </a:rPr>
                        <a:t> Banking Corp.</a:t>
                      </a:r>
                    </a:p>
                  </a:txBody>
                  <a:tcPr/>
                </a:tc>
                <a:tc>
                  <a:txBody>
                    <a:bodyPr/>
                    <a:lstStyle/>
                    <a:p>
                      <a:pPr algn="ctr"/>
                      <a:r>
                        <a:rPr lang="en-US" sz="1200" b="0" dirty="0">
                          <a:latin typeface="+mj-lt"/>
                          <a:cs typeface="Times New Roman" pitchFamily="18" charset="0"/>
                        </a:rPr>
                        <a:t>2.91%</a:t>
                      </a:r>
                    </a:p>
                  </a:txBody>
                  <a:tcPr/>
                </a:tc>
                <a:tc>
                  <a:txBody>
                    <a:bodyPr/>
                    <a:lstStyle/>
                    <a:p>
                      <a:pPr algn="ctr"/>
                      <a:r>
                        <a:rPr lang="en-US" sz="1200" b="0" dirty="0">
                          <a:latin typeface="+mj-lt"/>
                          <a:cs typeface="Times New Roman" pitchFamily="18" charset="0"/>
                        </a:rPr>
                        <a:t>AA-</a:t>
                      </a:r>
                    </a:p>
                  </a:txBody>
                  <a:tcPr/>
                </a:tc>
                <a:extLst>
                  <a:ext uri="{0D108BD9-81ED-4DB2-BD59-A6C34878D82A}">
                    <a16:rowId xmlns:a16="http://schemas.microsoft.com/office/drawing/2014/main" val="10001"/>
                  </a:ext>
                </a:extLst>
              </a:tr>
              <a:tr h="365488">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200" b="0" u="none" kern="1200" dirty="0">
                          <a:solidFill>
                            <a:schemeClr val="dk1"/>
                          </a:solidFill>
                          <a:latin typeface="+mn-lt"/>
                          <a:ea typeface="+mn-ea"/>
                          <a:cs typeface="Times New Roman" pitchFamily="18" charset="0"/>
                        </a:rPr>
                        <a:t>Wal-Mart Inc.</a:t>
                      </a:r>
                    </a:p>
                  </a:txBody>
                  <a:tcPr/>
                </a:tc>
                <a:tc>
                  <a:txBody>
                    <a:bodyPr/>
                    <a:lstStyle/>
                    <a:p>
                      <a:pPr algn="ctr"/>
                      <a:r>
                        <a:rPr lang="en-US" sz="1200" b="0" u="none" dirty="0">
                          <a:latin typeface="+mj-lt"/>
                          <a:cs typeface="Times New Roman" pitchFamily="18" charset="0"/>
                        </a:rPr>
                        <a:t>2.87%</a:t>
                      </a:r>
                    </a:p>
                  </a:txBody>
                  <a:tcPr/>
                </a:tc>
                <a:tc>
                  <a:txBody>
                    <a:bodyPr/>
                    <a:lstStyle/>
                    <a:p>
                      <a:pPr algn="ctr"/>
                      <a:r>
                        <a:rPr lang="en-US" sz="1200" b="0" u="none" dirty="0">
                          <a:latin typeface="+mj-lt"/>
                          <a:cs typeface="Times New Roman" pitchFamily="18" charset="0"/>
                        </a:rPr>
                        <a:t>AA</a:t>
                      </a:r>
                    </a:p>
                  </a:txBody>
                  <a:tcPr/>
                </a:tc>
                <a:extLst>
                  <a:ext uri="{0D108BD9-81ED-4DB2-BD59-A6C34878D82A}">
                    <a16:rowId xmlns:a16="http://schemas.microsoft.com/office/drawing/2014/main" val="10002"/>
                  </a:ext>
                </a:extLst>
              </a:tr>
              <a:tr h="365488">
                <a:tc>
                  <a:txBody>
                    <a:bodyPr/>
                    <a:lstStyle/>
                    <a:p>
                      <a:pPr marL="0" marR="0" lvl="0" indent="0" algn="l" defTabSz="913864" rtl="0" eaLnBrk="1" fontAlgn="auto" latinLnBrk="0" hangingPunct="1">
                        <a:lnSpc>
                          <a:spcPct val="100000"/>
                        </a:lnSpc>
                        <a:spcBef>
                          <a:spcPts val="0"/>
                        </a:spcBef>
                        <a:spcAft>
                          <a:spcPts val="0"/>
                        </a:spcAft>
                        <a:buClrTx/>
                        <a:buSzTx/>
                        <a:buFontTx/>
                        <a:buNone/>
                        <a:tabLst/>
                        <a:defRPr/>
                      </a:pPr>
                      <a:r>
                        <a:rPr lang="en-US" sz="1200" b="0" u="none" dirty="0">
                          <a:latin typeface="+mj-lt"/>
                          <a:cs typeface="Times New Roman" pitchFamily="18" charset="0"/>
                        </a:rPr>
                        <a:t>Wells Fargo Bank NA</a:t>
                      </a:r>
                    </a:p>
                  </a:txBody>
                  <a:tcPr/>
                </a:tc>
                <a:tc>
                  <a:txBody>
                    <a:bodyPr/>
                    <a:lstStyle/>
                    <a:p>
                      <a:pPr algn="ctr"/>
                      <a:r>
                        <a:rPr lang="en-US" sz="1200" b="0" u="none" dirty="0">
                          <a:latin typeface="+mj-lt"/>
                          <a:cs typeface="Times New Roman" pitchFamily="18" charset="0"/>
                        </a:rPr>
                        <a:t>2.80%</a:t>
                      </a:r>
                    </a:p>
                  </a:txBody>
                  <a:tcPr/>
                </a:tc>
                <a:tc>
                  <a:txBody>
                    <a:bodyPr/>
                    <a:lstStyle/>
                    <a:p>
                      <a:pPr algn="ctr"/>
                      <a:r>
                        <a:rPr lang="en-US" sz="1200" b="0" u="none" dirty="0">
                          <a:latin typeface="+mj-lt"/>
                          <a:cs typeface="Times New Roman" pitchFamily="18" charset="0"/>
                        </a:rPr>
                        <a:t>A+</a:t>
                      </a:r>
                    </a:p>
                  </a:txBody>
                  <a:tcPr/>
                </a:tc>
                <a:extLst>
                  <a:ext uri="{0D108BD9-81ED-4DB2-BD59-A6C34878D82A}">
                    <a16:rowId xmlns:a16="http://schemas.microsoft.com/office/drawing/2014/main" val="10003"/>
                  </a:ext>
                </a:extLst>
              </a:tr>
              <a:tr h="365488">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200" b="0" u="none" kern="1200" dirty="0">
                          <a:solidFill>
                            <a:schemeClr val="dk1"/>
                          </a:solidFill>
                          <a:latin typeface="+mn-lt"/>
                          <a:ea typeface="+mn-ea"/>
                          <a:cs typeface="Times New Roman" pitchFamily="18" charset="0"/>
                        </a:rPr>
                        <a:t>US Bank NA Cincinnati</a:t>
                      </a:r>
                    </a:p>
                  </a:txBody>
                  <a:tcPr/>
                </a:tc>
                <a:tc>
                  <a:txBody>
                    <a:bodyPr/>
                    <a:lstStyle/>
                    <a:p>
                      <a:pPr algn="ctr"/>
                      <a:r>
                        <a:rPr lang="en-US" sz="1200" b="0" u="none" dirty="0">
                          <a:latin typeface="+mj-lt"/>
                          <a:cs typeface="Times New Roman" pitchFamily="18" charset="0"/>
                        </a:rPr>
                        <a:t>2.63%</a:t>
                      </a:r>
                    </a:p>
                  </a:txBody>
                  <a:tcPr/>
                </a:tc>
                <a:tc>
                  <a:txBody>
                    <a:bodyPr/>
                    <a:lstStyle/>
                    <a:p>
                      <a:pPr algn="ctr"/>
                      <a:r>
                        <a:rPr lang="en-US" sz="1200" b="0" u="none" dirty="0">
                          <a:latin typeface="+mj-lt"/>
                          <a:cs typeface="Times New Roman" pitchFamily="18" charset="0"/>
                        </a:rPr>
                        <a:t>AA-</a:t>
                      </a:r>
                    </a:p>
                  </a:txBody>
                  <a:tcPr/>
                </a:tc>
                <a:extLst>
                  <a:ext uri="{0D108BD9-81ED-4DB2-BD59-A6C34878D82A}">
                    <a16:rowId xmlns:a16="http://schemas.microsoft.com/office/drawing/2014/main" val="10004"/>
                  </a:ext>
                </a:extLst>
              </a:tr>
              <a:tr h="365488">
                <a:tc>
                  <a:txBody>
                    <a:bodyPr/>
                    <a:lstStyle/>
                    <a:p>
                      <a:pPr algn="l"/>
                      <a:r>
                        <a:rPr lang="en-US" sz="1200" b="0" u="none" dirty="0">
                          <a:latin typeface="+mj-lt"/>
                          <a:cs typeface="Times New Roman" pitchFamily="18" charset="0"/>
                        </a:rPr>
                        <a:t>Toyota Motor Corp.</a:t>
                      </a:r>
                    </a:p>
                  </a:txBody>
                  <a:tcPr/>
                </a:tc>
                <a:tc>
                  <a:txBody>
                    <a:bodyPr/>
                    <a:lstStyle/>
                    <a:p>
                      <a:pPr algn="ctr"/>
                      <a:r>
                        <a:rPr lang="en-US" sz="1200" b="0" u="none" dirty="0">
                          <a:latin typeface="+mj-lt"/>
                          <a:cs typeface="Times New Roman" pitchFamily="18" charset="0"/>
                        </a:rPr>
                        <a:t>2.62%</a:t>
                      </a:r>
                    </a:p>
                  </a:txBody>
                  <a:tcPr/>
                </a:tc>
                <a:tc>
                  <a:txBody>
                    <a:bodyPr/>
                    <a:lstStyle/>
                    <a:p>
                      <a:pPr algn="ctr"/>
                      <a:r>
                        <a:rPr lang="en-US" sz="1200" b="0" u="none" dirty="0">
                          <a:latin typeface="+mj-lt"/>
                          <a:cs typeface="Times New Roman" pitchFamily="18" charset="0"/>
                        </a:rPr>
                        <a:t>AA-</a:t>
                      </a:r>
                    </a:p>
                  </a:txBody>
                  <a:tcPr/>
                </a:tc>
                <a:extLst>
                  <a:ext uri="{0D108BD9-81ED-4DB2-BD59-A6C34878D82A}">
                    <a16:rowId xmlns:a16="http://schemas.microsoft.com/office/drawing/2014/main" val="10005"/>
                  </a:ext>
                </a:extLst>
              </a:tr>
            </a:tbl>
          </a:graphicData>
        </a:graphic>
      </p:graphicFrame>
      <p:graphicFrame>
        <p:nvGraphicFramePr>
          <p:cNvPr id="17" name="Table 16"/>
          <p:cNvGraphicFramePr>
            <a:graphicFrameLocks noGrp="1"/>
          </p:cNvGraphicFramePr>
          <p:nvPr>
            <p:extLst/>
          </p:nvPr>
        </p:nvGraphicFramePr>
        <p:xfrm>
          <a:off x="647700" y="4175054"/>
          <a:ext cx="3948154" cy="533400"/>
        </p:xfrm>
        <a:graphic>
          <a:graphicData uri="http://schemas.openxmlformats.org/drawingml/2006/table">
            <a:tbl>
              <a:tblPr firstRow="1" bandRow="1">
                <a:tableStyleId>{5C22544A-7EE6-4342-B048-85BDC9FD1C3A}</a:tableStyleId>
              </a:tblPr>
              <a:tblGrid>
                <a:gridCol w="3948154">
                  <a:extLst>
                    <a:ext uri="{9D8B030D-6E8A-4147-A177-3AD203B41FA5}">
                      <a16:colId xmlns:a16="http://schemas.microsoft.com/office/drawing/2014/main" val="20000"/>
                    </a:ext>
                  </a:extLst>
                </a:gridCol>
              </a:tblGrid>
              <a:tr h="533400">
                <a:tc>
                  <a:txBody>
                    <a:bodyPr/>
                    <a:lstStyle/>
                    <a:p>
                      <a:pPr algn="ctr"/>
                      <a:r>
                        <a:rPr lang="en-US" sz="1600" dirty="0">
                          <a:solidFill>
                            <a:schemeClr val="bg1"/>
                          </a:solidFill>
                          <a:latin typeface="+mj-lt"/>
                          <a:cs typeface="Times New Roman" pitchFamily="18" charset="0"/>
                        </a:rPr>
                        <a:t>Corporate</a:t>
                      </a:r>
                      <a:r>
                        <a:rPr lang="en-US" sz="1600" baseline="0" dirty="0">
                          <a:solidFill>
                            <a:schemeClr val="bg1"/>
                          </a:solidFill>
                          <a:latin typeface="+mj-lt"/>
                          <a:cs typeface="Times New Roman" pitchFamily="18" charset="0"/>
                        </a:rPr>
                        <a:t> Exposure by Industry</a:t>
                      </a:r>
                      <a:endParaRPr lang="en-US" sz="16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16" name="TextBox 15"/>
          <p:cNvSpPr txBox="1"/>
          <p:nvPr/>
        </p:nvSpPr>
        <p:spPr>
          <a:xfrm>
            <a:off x="876300" y="4909193"/>
            <a:ext cx="3719554" cy="1292662"/>
          </a:xfrm>
          <a:prstGeom prst="rect">
            <a:avLst/>
          </a:prstGeom>
          <a:noFill/>
        </p:spPr>
        <p:txBody>
          <a:bodyPr wrap="square" rtlCol="0">
            <a:spAutoFit/>
          </a:bodyPr>
          <a:lstStyle/>
          <a:p>
            <a:pPr eaLnBrk="0" fontAlgn="base" hangingPunct="0">
              <a:spcBef>
                <a:spcPct val="0"/>
              </a:spcBef>
              <a:spcAft>
                <a:spcPct val="0"/>
              </a:spcAft>
              <a:defRPr/>
            </a:pPr>
            <a:r>
              <a:rPr lang="en-US" sz="1200" dirty="0">
                <a:solidFill>
                  <a:srgbClr val="000000"/>
                </a:solidFill>
                <a:latin typeface="+mj-lt"/>
                <a:cs typeface="Times New Roman" pitchFamily="18" charset="0"/>
              </a:rPr>
              <a:t>Financials	       22.9%      $259.6 million</a:t>
            </a:r>
          </a:p>
          <a:p>
            <a:pPr eaLnBrk="0" fontAlgn="base" hangingPunct="0">
              <a:spcBef>
                <a:spcPct val="0"/>
              </a:spcBef>
              <a:spcAft>
                <a:spcPct val="0"/>
              </a:spcAft>
              <a:defRPr/>
            </a:pPr>
            <a:endParaRPr lang="en-US" sz="1200" dirty="0">
              <a:solidFill>
                <a:srgbClr val="000000"/>
              </a:solidFill>
              <a:latin typeface="+mj-lt"/>
              <a:cs typeface="Times New Roman" pitchFamily="18" charset="0"/>
            </a:endParaRPr>
          </a:p>
          <a:p>
            <a:pPr eaLnBrk="0" fontAlgn="base" hangingPunct="0">
              <a:spcBef>
                <a:spcPct val="0"/>
              </a:spcBef>
              <a:spcAft>
                <a:spcPct val="0"/>
              </a:spcAft>
              <a:defRPr/>
            </a:pPr>
            <a:r>
              <a:rPr lang="en-US" sz="1200" dirty="0">
                <a:solidFill>
                  <a:srgbClr val="000000"/>
                </a:solidFill>
                <a:latin typeface="+mj-lt"/>
                <a:cs typeface="Times New Roman" pitchFamily="18" charset="0"/>
              </a:rPr>
              <a:t>Non Financials       10.2%      $116.1 million</a:t>
            </a:r>
          </a:p>
          <a:p>
            <a:pPr algn="ctr" eaLnBrk="0" fontAlgn="base" hangingPunct="0">
              <a:spcBef>
                <a:spcPct val="0"/>
              </a:spcBef>
              <a:spcAft>
                <a:spcPct val="0"/>
              </a:spcAft>
              <a:defRPr/>
            </a:pPr>
            <a:endParaRPr lang="en-US" sz="1400" dirty="0">
              <a:solidFill>
                <a:srgbClr val="000000"/>
              </a:solidFill>
              <a:latin typeface="Times New Roman" pitchFamily="18" charset="0"/>
              <a:cs typeface="Times New Roman" pitchFamily="18" charset="0"/>
            </a:endParaRPr>
          </a:p>
          <a:p>
            <a:pPr algn="ctr" eaLnBrk="0" fontAlgn="base" hangingPunct="0">
              <a:spcBef>
                <a:spcPct val="0"/>
              </a:spcBef>
              <a:spcAft>
                <a:spcPct val="0"/>
              </a:spcAft>
              <a:defRPr/>
            </a:pPr>
            <a:endParaRPr lang="en-US" sz="1400" dirty="0">
              <a:solidFill>
                <a:srgbClr val="000000"/>
              </a:solidFill>
              <a:latin typeface="Times New Roman" pitchFamily="18" charset="0"/>
              <a:cs typeface="Times New Roman" pitchFamily="18" charset="0"/>
            </a:endParaRPr>
          </a:p>
          <a:p>
            <a:pPr eaLnBrk="0" fontAlgn="base" hangingPunct="0">
              <a:spcBef>
                <a:spcPct val="0"/>
              </a:spcBef>
              <a:spcAft>
                <a:spcPct val="0"/>
              </a:spcAft>
              <a:defRPr/>
            </a:pPr>
            <a:r>
              <a:rPr lang="en-US" sz="1400" dirty="0">
                <a:solidFill>
                  <a:srgbClr val="000000"/>
                </a:solidFill>
                <a:latin typeface="Times New Roman" pitchFamily="18" charset="0"/>
                <a:cs typeface="Times New Roman" pitchFamily="18" charset="0"/>
              </a:rPr>
              <a:t>		</a:t>
            </a:r>
          </a:p>
        </p:txBody>
      </p:sp>
      <p:graphicFrame>
        <p:nvGraphicFramePr>
          <p:cNvPr id="19" name="Content Placeholder 5"/>
          <p:cNvGraphicFramePr>
            <a:graphicFrameLocks/>
          </p:cNvGraphicFramePr>
          <p:nvPr>
            <p:extLst/>
          </p:nvPr>
        </p:nvGraphicFramePr>
        <p:xfrm>
          <a:off x="6934200" y="1284490"/>
          <a:ext cx="4527753" cy="1925065"/>
        </p:xfrm>
        <a:graphic>
          <a:graphicData uri="http://schemas.openxmlformats.org/drawingml/2006/table">
            <a:tbl>
              <a:tblPr firstRow="1" bandRow="1">
                <a:tableStyleId>{5C22544A-7EE6-4342-B048-85BDC9FD1C3A}</a:tableStyleId>
              </a:tblPr>
              <a:tblGrid>
                <a:gridCol w="2023968">
                  <a:extLst>
                    <a:ext uri="{9D8B030D-6E8A-4147-A177-3AD203B41FA5}">
                      <a16:colId xmlns:a16="http://schemas.microsoft.com/office/drawing/2014/main" val="20000"/>
                    </a:ext>
                  </a:extLst>
                </a:gridCol>
                <a:gridCol w="1109227">
                  <a:extLst>
                    <a:ext uri="{9D8B030D-6E8A-4147-A177-3AD203B41FA5}">
                      <a16:colId xmlns:a16="http://schemas.microsoft.com/office/drawing/2014/main" val="20001"/>
                    </a:ext>
                  </a:extLst>
                </a:gridCol>
                <a:gridCol w="1394558">
                  <a:extLst>
                    <a:ext uri="{9D8B030D-6E8A-4147-A177-3AD203B41FA5}">
                      <a16:colId xmlns:a16="http://schemas.microsoft.com/office/drawing/2014/main" val="20002"/>
                    </a:ext>
                  </a:extLst>
                </a:gridCol>
              </a:tblGrid>
              <a:tr h="412890">
                <a:tc>
                  <a:txBody>
                    <a:bodyPr/>
                    <a:lstStyle/>
                    <a:p>
                      <a:pPr algn="ctr"/>
                      <a:r>
                        <a:rPr lang="en-US" sz="1600" b="1" dirty="0">
                          <a:solidFill>
                            <a:schemeClr val="bg1"/>
                          </a:solidFill>
                          <a:latin typeface="+mj-lt"/>
                          <a:cs typeface="Times New Roman" pitchFamily="18" charset="0"/>
                        </a:rPr>
                        <a:t>Credit</a:t>
                      </a:r>
                      <a:r>
                        <a:rPr lang="en-US" sz="1600" b="1" baseline="0" dirty="0">
                          <a:solidFill>
                            <a:schemeClr val="bg1"/>
                          </a:solidFill>
                          <a:latin typeface="+mj-lt"/>
                          <a:cs typeface="Times New Roman" pitchFamily="18" charset="0"/>
                        </a:rPr>
                        <a:t> Quality (S&amp;P)</a:t>
                      </a:r>
                      <a:endParaRPr lang="en-US" sz="1600" b="1" dirty="0">
                        <a:solidFill>
                          <a:schemeClr val="bg1"/>
                        </a:solidFill>
                        <a:latin typeface="+mj-lt"/>
                        <a:cs typeface="Times New Roman" pitchFamily="18" charset="0"/>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cs typeface="Times New Roman" pitchFamily="18" charset="0"/>
                        </a:rPr>
                        <a:t>% of Cost</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cs typeface="Times New Roman" pitchFamily="18" charset="0"/>
                        </a:rPr>
                        <a:t>Cost (in mil.)</a:t>
                      </a:r>
                    </a:p>
                  </a:txBody>
                  <a:tcPr/>
                </a:tc>
                <a:extLst>
                  <a:ext uri="{0D108BD9-81ED-4DB2-BD59-A6C34878D82A}">
                    <a16:rowId xmlns:a16="http://schemas.microsoft.com/office/drawing/2014/main" val="10000"/>
                  </a:ext>
                </a:extLst>
              </a:tr>
              <a:tr h="381000">
                <a:tc>
                  <a:txBody>
                    <a:bodyPr/>
                    <a:lstStyle/>
                    <a:p>
                      <a:pPr algn="l"/>
                      <a:r>
                        <a:rPr lang="en-US" sz="1200" b="0" baseline="0" dirty="0">
                          <a:latin typeface="+mj-lt"/>
                          <a:cs typeface="Times New Roman" pitchFamily="18" charset="0"/>
                        </a:rPr>
                        <a:t>U.S. Gov. Sec. and Repo*</a:t>
                      </a:r>
                      <a:endParaRPr lang="en-US" sz="1200" b="0" dirty="0">
                        <a:latin typeface="+mj-lt"/>
                        <a:cs typeface="Times New Roman" pitchFamily="18" charset="0"/>
                      </a:endParaRPr>
                    </a:p>
                  </a:txBody>
                  <a:tcPr/>
                </a:tc>
                <a:tc>
                  <a:txBody>
                    <a:bodyPr/>
                    <a:lstStyle/>
                    <a:p>
                      <a:pPr algn="ctr"/>
                      <a:r>
                        <a:rPr lang="en-US" sz="1250" b="0" dirty="0">
                          <a:latin typeface="+mn-lt"/>
                          <a:cs typeface="Times New Roman" pitchFamily="18" charset="0"/>
                        </a:rPr>
                        <a:t>66.9%</a:t>
                      </a:r>
                    </a:p>
                  </a:txBody>
                  <a:tcPr/>
                </a:tc>
                <a:tc>
                  <a:txBody>
                    <a:bodyPr/>
                    <a:lstStyle/>
                    <a:p>
                      <a:pPr algn="ctr"/>
                      <a:r>
                        <a:rPr lang="en-US" sz="1250" b="0" dirty="0">
                          <a:latin typeface="+mn-lt"/>
                          <a:cs typeface="Times New Roman" pitchFamily="18" charset="0"/>
                        </a:rPr>
                        <a:t>$760.0</a:t>
                      </a:r>
                    </a:p>
                  </a:txBody>
                  <a:tcPr/>
                </a:tc>
                <a:extLst>
                  <a:ext uri="{0D108BD9-81ED-4DB2-BD59-A6C34878D82A}">
                    <a16:rowId xmlns:a16="http://schemas.microsoft.com/office/drawing/2014/main" val="10001"/>
                  </a:ext>
                </a:extLst>
              </a:tr>
              <a:tr h="349110">
                <a:tc>
                  <a:txBody>
                    <a:bodyPr/>
                    <a:lstStyle/>
                    <a:p>
                      <a:pPr algn="l"/>
                      <a:r>
                        <a:rPr lang="en-US" sz="1200" b="0" u="none" dirty="0">
                          <a:latin typeface="+mj-lt"/>
                          <a:cs typeface="Times New Roman" pitchFamily="18" charset="0"/>
                        </a:rPr>
                        <a:t>AAA</a:t>
                      </a:r>
                    </a:p>
                  </a:txBody>
                  <a:tcPr/>
                </a:tc>
                <a:tc>
                  <a:txBody>
                    <a:bodyPr/>
                    <a:lstStyle/>
                    <a:p>
                      <a:pPr algn="ctr"/>
                      <a:r>
                        <a:rPr lang="en-US" sz="1250" b="0" u="none" dirty="0">
                          <a:latin typeface="+mn-lt"/>
                          <a:cs typeface="Times New Roman" pitchFamily="18" charset="0"/>
                        </a:rPr>
                        <a:t>0%</a:t>
                      </a:r>
                    </a:p>
                  </a:txBody>
                  <a:tcPr/>
                </a:tc>
                <a:tc>
                  <a:txBody>
                    <a:bodyPr/>
                    <a:lstStyle/>
                    <a:p>
                      <a:pPr algn="ctr"/>
                      <a:r>
                        <a:rPr lang="en-US" sz="1250" b="0" u="none" dirty="0">
                          <a:latin typeface="+mn-lt"/>
                          <a:cs typeface="Times New Roman" pitchFamily="18" charset="0"/>
                        </a:rPr>
                        <a:t>$0.0</a:t>
                      </a:r>
                    </a:p>
                  </a:txBody>
                  <a:tcPr/>
                </a:tc>
                <a:extLst>
                  <a:ext uri="{0D108BD9-81ED-4DB2-BD59-A6C34878D82A}">
                    <a16:rowId xmlns:a16="http://schemas.microsoft.com/office/drawing/2014/main" val="10002"/>
                  </a:ext>
                </a:extLst>
              </a:tr>
              <a:tr h="349110">
                <a:tc>
                  <a:txBody>
                    <a:bodyPr/>
                    <a:lstStyle/>
                    <a:p>
                      <a:pPr algn="l"/>
                      <a:r>
                        <a:rPr lang="en-US" sz="1200" b="0" u="none" dirty="0">
                          <a:latin typeface="+mj-lt"/>
                          <a:cs typeface="Times New Roman" pitchFamily="18" charset="0"/>
                        </a:rPr>
                        <a:t>AA</a:t>
                      </a:r>
                    </a:p>
                  </a:txBody>
                  <a:tcPr/>
                </a:tc>
                <a:tc>
                  <a:txBody>
                    <a:bodyPr/>
                    <a:lstStyle/>
                    <a:p>
                      <a:pPr algn="ctr"/>
                      <a:r>
                        <a:rPr lang="en-US" sz="1250" b="0" u="none" dirty="0">
                          <a:latin typeface="+mn-lt"/>
                          <a:cs typeface="Times New Roman" pitchFamily="18" charset="0"/>
                        </a:rPr>
                        <a:t>21.3%</a:t>
                      </a:r>
                    </a:p>
                  </a:txBody>
                  <a:tcPr/>
                </a:tc>
                <a:tc>
                  <a:txBody>
                    <a:bodyPr/>
                    <a:lstStyle/>
                    <a:p>
                      <a:pPr algn="ctr"/>
                      <a:r>
                        <a:rPr lang="en-US" sz="1250" b="0" u="none" dirty="0">
                          <a:latin typeface="+mn-lt"/>
                          <a:cs typeface="Times New Roman" pitchFamily="18" charset="0"/>
                        </a:rPr>
                        <a:t>$242.5</a:t>
                      </a:r>
                    </a:p>
                  </a:txBody>
                  <a:tcPr/>
                </a:tc>
                <a:extLst>
                  <a:ext uri="{0D108BD9-81ED-4DB2-BD59-A6C34878D82A}">
                    <a16:rowId xmlns:a16="http://schemas.microsoft.com/office/drawing/2014/main" val="10003"/>
                  </a:ext>
                </a:extLst>
              </a:tr>
              <a:tr h="432955">
                <a:tc>
                  <a:txBody>
                    <a:bodyPr/>
                    <a:lstStyle/>
                    <a:p>
                      <a:pPr algn="l"/>
                      <a:r>
                        <a:rPr lang="en-US" sz="1200" b="0" u="none" dirty="0">
                          <a:latin typeface="+mj-lt"/>
                          <a:cs typeface="Times New Roman" pitchFamily="18" charset="0"/>
                        </a:rPr>
                        <a:t>A</a:t>
                      </a:r>
                    </a:p>
                  </a:txBody>
                  <a:tcPr/>
                </a:tc>
                <a:tc>
                  <a:txBody>
                    <a:bodyPr/>
                    <a:lstStyle/>
                    <a:p>
                      <a:pPr algn="ctr"/>
                      <a:r>
                        <a:rPr lang="en-US" sz="1250" b="0" u="none" dirty="0">
                          <a:latin typeface="+mn-lt"/>
                          <a:cs typeface="Times New Roman" pitchFamily="18" charset="0"/>
                        </a:rPr>
                        <a:t>11.7%</a:t>
                      </a:r>
                    </a:p>
                  </a:txBody>
                  <a:tcPr/>
                </a:tc>
                <a:tc>
                  <a:txBody>
                    <a:bodyPr/>
                    <a:lstStyle/>
                    <a:p>
                      <a:pPr algn="ctr"/>
                      <a:r>
                        <a:rPr lang="en-US" sz="1250" b="0" u="none" dirty="0">
                          <a:latin typeface="+mn-lt"/>
                          <a:cs typeface="Times New Roman" pitchFamily="18" charset="0"/>
                        </a:rPr>
                        <a:t>$133.3</a:t>
                      </a:r>
                    </a:p>
                  </a:txBody>
                  <a:tcPr/>
                </a:tc>
                <a:extLst>
                  <a:ext uri="{0D108BD9-81ED-4DB2-BD59-A6C34878D82A}">
                    <a16:rowId xmlns:a16="http://schemas.microsoft.com/office/drawing/2014/main" val="10004"/>
                  </a:ext>
                </a:extLst>
              </a:tr>
            </a:tbl>
          </a:graphicData>
        </a:graphic>
      </p:graphicFrame>
      <p:sp>
        <p:nvSpPr>
          <p:cNvPr id="21" name="TextBox 20"/>
          <p:cNvSpPr txBox="1"/>
          <p:nvPr/>
        </p:nvSpPr>
        <p:spPr>
          <a:xfrm>
            <a:off x="6934200" y="3331945"/>
            <a:ext cx="3200400" cy="276999"/>
          </a:xfrm>
          <a:prstGeom prst="rect">
            <a:avLst/>
          </a:prstGeom>
          <a:noFill/>
        </p:spPr>
        <p:txBody>
          <a:bodyPr wrap="square" rtlCol="0">
            <a:spAutoFit/>
          </a:bodyPr>
          <a:lstStyle/>
          <a:p>
            <a:pPr algn="ctr" eaLnBrk="0" fontAlgn="base" hangingPunct="0">
              <a:spcBef>
                <a:spcPct val="0"/>
              </a:spcBef>
              <a:spcAft>
                <a:spcPct val="0"/>
              </a:spcAft>
              <a:defRPr/>
            </a:pPr>
            <a:r>
              <a:rPr lang="en-US" sz="1000" dirty="0">
                <a:solidFill>
                  <a:srgbClr val="000000"/>
                </a:solidFill>
                <a:latin typeface="Times New Roman" pitchFamily="18" charset="0"/>
                <a:cs typeface="Times New Roman" pitchFamily="18" charset="0"/>
              </a:rPr>
              <a:t> </a:t>
            </a:r>
            <a:r>
              <a:rPr lang="en-US" sz="1200" dirty="0">
                <a:solidFill>
                  <a:srgbClr val="000000"/>
                </a:solidFill>
                <a:latin typeface="Times New Roman" pitchFamily="18" charset="0"/>
                <a:cs typeface="Times New Roman" pitchFamily="18" charset="0"/>
              </a:rPr>
              <a:t>* </a:t>
            </a:r>
            <a:r>
              <a:rPr lang="en-US" sz="1200" dirty="0">
                <a:solidFill>
                  <a:srgbClr val="000000"/>
                </a:solidFill>
                <a:latin typeface="+mj-lt"/>
                <a:cs typeface="Times New Roman" pitchFamily="18" charset="0"/>
              </a:rPr>
              <a:t>Repo collateral: U.S. Gov. Securities. </a:t>
            </a:r>
          </a:p>
        </p:txBody>
      </p:sp>
      <p:graphicFrame>
        <p:nvGraphicFramePr>
          <p:cNvPr id="22" name="Table 21"/>
          <p:cNvGraphicFramePr>
            <a:graphicFrameLocks noGrp="1"/>
          </p:cNvGraphicFramePr>
          <p:nvPr>
            <p:extLst/>
          </p:nvPr>
        </p:nvGraphicFramePr>
        <p:xfrm>
          <a:off x="647700" y="1269420"/>
          <a:ext cx="3948154" cy="370840"/>
        </p:xfrm>
        <a:graphic>
          <a:graphicData uri="http://schemas.openxmlformats.org/drawingml/2006/table">
            <a:tbl>
              <a:tblPr firstRow="1" bandRow="1">
                <a:tableStyleId>{5C22544A-7EE6-4342-B048-85BDC9FD1C3A}</a:tableStyleId>
              </a:tblPr>
              <a:tblGrid>
                <a:gridCol w="3948154">
                  <a:extLst>
                    <a:ext uri="{9D8B030D-6E8A-4147-A177-3AD203B41FA5}">
                      <a16:colId xmlns:a16="http://schemas.microsoft.com/office/drawing/2014/main" val="20000"/>
                    </a:ext>
                  </a:extLst>
                </a:gridCol>
              </a:tblGrid>
              <a:tr h="370840">
                <a:tc>
                  <a:txBody>
                    <a:bodyPr/>
                    <a:lstStyle/>
                    <a:p>
                      <a:pPr algn="ctr"/>
                      <a:r>
                        <a:rPr lang="en-US" sz="1600" dirty="0">
                          <a:solidFill>
                            <a:schemeClr val="bg1"/>
                          </a:solidFill>
                          <a:latin typeface="+mj-lt"/>
                          <a:cs typeface="Times New Roman" pitchFamily="18" charset="0"/>
                        </a:rPr>
                        <a:t>Asset Class</a:t>
                      </a:r>
                    </a:p>
                  </a:txBody>
                  <a:tcPr/>
                </a:tc>
                <a:extLst>
                  <a:ext uri="{0D108BD9-81ED-4DB2-BD59-A6C34878D82A}">
                    <a16:rowId xmlns:a16="http://schemas.microsoft.com/office/drawing/2014/main" val="10000"/>
                  </a:ext>
                </a:extLst>
              </a:tr>
            </a:tbl>
          </a:graphicData>
        </a:graphic>
      </p:graphicFrame>
      <p:graphicFrame>
        <p:nvGraphicFramePr>
          <p:cNvPr id="12" name="Chart 11"/>
          <p:cNvGraphicFramePr/>
          <p:nvPr>
            <p:extLst/>
          </p:nvPr>
        </p:nvGraphicFramePr>
        <p:xfrm>
          <a:off x="533400" y="1688457"/>
          <a:ext cx="4062454" cy="24384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7FE6E5ED-D3CD-4E57-B346-032BDBAE45D7}"/>
              </a:ext>
            </a:extLst>
          </p:cNvPr>
          <p:cNvSpPr>
            <a:spLocks noGrp="1"/>
          </p:cNvSpPr>
          <p:nvPr>
            <p:ph type="sldNum" sz="quarter" idx="4"/>
          </p:nvPr>
        </p:nvSpPr>
        <p:spPr/>
        <p:txBody>
          <a:bodyPr/>
          <a:lstStyle/>
          <a:p>
            <a:fld id="{939BA12D-66C8-4ADD-AE22-8C591D475314}" type="slidenum">
              <a:rPr lang="en-US" smtClean="0"/>
              <a:t>22</a:t>
            </a:fld>
            <a:endParaRPr lang="en-US"/>
          </a:p>
        </p:txBody>
      </p:sp>
    </p:spTree>
    <p:extLst>
      <p:ext uri="{BB962C8B-B14F-4D97-AF65-F5344CB8AC3E}">
        <p14:creationId xmlns:p14="http://schemas.microsoft.com/office/powerpoint/2010/main" val="379447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Investment Pool</a:t>
            </a:r>
            <a:br>
              <a:rPr lang="en-US" b="1" dirty="0">
                <a:cs typeface="Times New Roman" pitchFamily="18" charset="0"/>
              </a:rPr>
            </a:br>
            <a:r>
              <a:rPr lang="en-US" b="1" dirty="0">
                <a:cs typeface="Times New Roman" pitchFamily="18" charset="0"/>
              </a:rPr>
              <a:t>Review</a:t>
            </a:r>
          </a:p>
        </p:txBody>
      </p:sp>
      <p:sp>
        <p:nvSpPr>
          <p:cNvPr id="2" name="Slide Number Placeholder 1">
            <a:extLst>
              <a:ext uri="{FF2B5EF4-FFF2-40B4-BE49-F238E27FC236}">
                <a16:creationId xmlns:a16="http://schemas.microsoft.com/office/drawing/2014/main" id="{2A704E4C-4004-4667-BD29-96496FF0300E}"/>
              </a:ext>
            </a:extLst>
          </p:cNvPr>
          <p:cNvSpPr>
            <a:spLocks noGrp="1"/>
          </p:cNvSpPr>
          <p:nvPr>
            <p:ph type="sldNum" sz="quarter" idx="12"/>
          </p:nvPr>
        </p:nvSpPr>
        <p:spPr/>
        <p:txBody>
          <a:bodyPr/>
          <a:lstStyle/>
          <a:p>
            <a:fld id="{939BA12D-66C8-4ADD-AE22-8C591D475314}" type="slidenum">
              <a:rPr lang="en-US" smtClean="0"/>
              <a:t>23</a:t>
            </a:fld>
            <a:endParaRPr lang="en-US"/>
          </a:p>
        </p:txBody>
      </p:sp>
    </p:spTree>
    <p:extLst>
      <p:ext uri="{BB962C8B-B14F-4D97-AF65-F5344CB8AC3E}">
        <p14:creationId xmlns:p14="http://schemas.microsoft.com/office/powerpoint/2010/main" val="1948684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78736" y="513620"/>
            <a:ext cx="8305800" cy="457200"/>
          </a:xfrm>
        </p:spPr>
        <p:txBody>
          <a:bodyPr>
            <a:normAutofit/>
          </a:bodyPr>
          <a:lstStyle/>
          <a:p>
            <a:r>
              <a:rPr lang="en-US" sz="2000" b="1" dirty="0">
                <a:solidFill>
                  <a:schemeClr val="accent1"/>
                </a:solidFill>
                <a:cs typeface="Times New Roman" pitchFamily="18" charset="0"/>
              </a:rPr>
              <a:t>Brief Fixed Income Market Review </a:t>
            </a:r>
          </a:p>
        </p:txBody>
      </p:sp>
      <p:sp>
        <p:nvSpPr>
          <p:cNvPr id="12" name="TextBox 11"/>
          <p:cNvSpPr txBox="1"/>
          <p:nvPr/>
        </p:nvSpPr>
        <p:spPr>
          <a:xfrm>
            <a:off x="4632854" y="868708"/>
            <a:ext cx="3124200" cy="338554"/>
          </a:xfrm>
          <a:prstGeom prst="rect">
            <a:avLst/>
          </a:prstGeom>
          <a:noFill/>
        </p:spPr>
        <p:txBody>
          <a:bodyPr wrap="square" rtlCol="0">
            <a:spAutoFit/>
          </a:bodyPr>
          <a:lstStyle/>
          <a:p>
            <a:pPr algn="ctr" eaLnBrk="0" fontAlgn="base" hangingPunct="0">
              <a:spcBef>
                <a:spcPct val="0"/>
              </a:spcBef>
              <a:spcAft>
                <a:spcPct val="0"/>
              </a:spcAft>
              <a:defRPr/>
            </a:pPr>
            <a:r>
              <a:rPr lang="en-US" sz="1600" b="1" dirty="0">
                <a:latin typeface="+mj-lt"/>
                <a:cs typeface="Times New Roman" pitchFamily="18" charset="0"/>
              </a:rPr>
              <a:t>Q2 - 19 </a:t>
            </a:r>
            <a:r>
              <a:rPr lang="en-US" sz="1600" b="1" dirty="0">
                <a:cs typeface="Times New Roman" pitchFamily="18" charset="0"/>
              </a:rPr>
              <a:t>&amp; </a:t>
            </a:r>
            <a:r>
              <a:rPr lang="en-US" sz="1600" b="1" dirty="0">
                <a:latin typeface="+mj-lt"/>
                <a:cs typeface="Times New Roman" pitchFamily="18" charset="0"/>
              </a:rPr>
              <a:t>Q3 - 19</a:t>
            </a:r>
          </a:p>
        </p:txBody>
      </p:sp>
      <p:sp>
        <p:nvSpPr>
          <p:cNvPr id="5" name="TextBox 4"/>
          <p:cNvSpPr txBox="1"/>
          <p:nvPr/>
        </p:nvSpPr>
        <p:spPr>
          <a:xfrm>
            <a:off x="4418937" y="3332981"/>
            <a:ext cx="3124200" cy="369332"/>
          </a:xfrm>
          <a:prstGeom prst="rect">
            <a:avLst/>
          </a:prstGeom>
          <a:noFill/>
        </p:spPr>
        <p:txBody>
          <a:bodyPr wrap="square" rtlCol="0">
            <a:spAutoFit/>
          </a:bodyPr>
          <a:lstStyle/>
          <a:p>
            <a:pPr algn="ctr" eaLnBrk="0" fontAlgn="base" hangingPunct="0">
              <a:spcBef>
                <a:spcPct val="0"/>
              </a:spcBef>
              <a:spcAft>
                <a:spcPct val="0"/>
              </a:spcAft>
              <a:defRPr/>
            </a:pPr>
            <a:r>
              <a:rPr lang="en-US" b="1" dirty="0">
                <a:latin typeface="+mj-lt"/>
                <a:cs typeface="Times New Roman" pitchFamily="18" charset="0"/>
              </a:rPr>
              <a:t>HIGHLIGHTS:</a:t>
            </a:r>
          </a:p>
        </p:txBody>
      </p:sp>
      <p:graphicFrame>
        <p:nvGraphicFramePr>
          <p:cNvPr id="8" name="Table 7"/>
          <p:cNvGraphicFramePr>
            <a:graphicFrameLocks noGrp="1"/>
          </p:cNvGraphicFramePr>
          <p:nvPr>
            <p:extLst/>
          </p:nvPr>
        </p:nvGraphicFramePr>
        <p:xfrm>
          <a:off x="7452123" y="1087074"/>
          <a:ext cx="4102210" cy="2485439"/>
        </p:xfrm>
        <a:graphic>
          <a:graphicData uri="http://schemas.openxmlformats.org/drawingml/2006/table">
            <a:tbl>
              <a:tblPr firstRow="1" bandRow="1">
                <a:tableStyleId>{5C22544A-7EE6-4342-B048-85BDC9FD1C3A}</a:tableStyleId>
              </a:tblPr>
              <a:tblGrid>
                <a:gridCol w="1146210">
                  <a:extLst>
                    <a:ext uri="{9D8B030D-6E8A-4147-A177-3AD203B41FA5}">
                      <a16:colId xmlns:a16="http://schemas.microsoft.com/office/drawing/2014/main" val="20000"/>
                    </a:ext>
                  </a:extLst>
                </a:gridCol>
                <a:gridCol w="1035817">
                  <a:extLst>
                    <a:ext uri="{9D8B030D-6E8A-4147-A177-3AD203B41FA5}">
                      <a16:colId xmlns:a16="http://schemas.microsoft.com/office/drawing/2014/main" val="20001"/>
                    </a:ext>
                  </a:extLst>
                </a:gridCol>
                <a:gridCol w="1035817">
                  <a:extLst>
                    <a:ext uri="{9D8B030D-6E8A-4147-A177-3AD203B41FA5}">
                      <a16:colId xmlns:a16="http://schemas.microsoft.com/office/drawing/2014/main" val="20002"/>
                    </a:ext>
                  </a:extLst>
                </a:gridCol>
                <a:gridCol w="884366">
                  <a:extLst>
                    <a:ext uri="{9D8B030D-6E8A-4147-A177-3AD203B41FA5}">
                      <a16:colId xmlns:a16="http://schemas.microsoft.com/office/drawing/2014/main" val="20003"/>
                    </a:ext>
                  </a:extLst>
                </a:gridCol>
              </a:tblGrid>
              <a:tr h="467674">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03/31/2019</a:t>
                      </a:r>
                    </a:p>
                  </a:txBody>
                  <a:tcPr/>
                </a:tc>
                <a:tc>
                  <a:txBody>
                    <a:bodyPr/>
                    <a:lstStyle/>
                    <a:p>
                      <a:pPr algn="ctr"/>
                      <a:r>
                        <a:rPr lang="en-US" sz="1200" dirty="0">
                          <a:solidFill>
                            <a:schemeClr val="bg1"/>
                          </a:solidFill>
                          <a:latin typeface="+mj-lt"/>
                          <a:cs typeface="Times New Roman" pitchFamily="18" charset="0"/>
                        </a:rPr>
                        <a:t>09/30/2019</a:t>
                      </a:r>
                    </a:p>
                  </a:txBody>
                  <a:tcPr/>
                </a:tc>
                <a:tc>
                  <a:txBody>
                    <a:bodyPr/>
                    <a:lstStyle/>
                    <a:p>
                      <a:pPr algn="ctr"/>
                      <a:r>
                        <a:rPr lang="en-US" sz="1200" dirty="0">
                          <a:solidFill>
                            <a:schemeClr val="bg1"/>
                          </a:solidFill>
                          <a:latin typeface="+mj-lt"/>
                          <a:cs typeface="Times New Roman" pitchFamily="18" charset="0"/>
                        </a:rPr>
                        <a:t>Period</a:t>
                      </a:r>
                    </a:p>
                    <a:p>
                      <a:pPr algn="ctr"/>
                      <a:r>
                        <a:rPr lang="en-US" sz="1200" dirty="0">
                          <a:solidFill>
                            <a:schemeClr val="bg1"/>
                          </a:solidFill>
                          <a:latin typeface="+mj-lt"/>
                          <a:cs typeface="Times New Roman" pitchFamily="18" charset="0"/>
                        </a:rPr>
                        <a:t>Change</a:t>
                      </a:r>
                    </a:p>
                  </a:txBody>
                  <a:tcPr/>
                </a:tc>
                <a:extLst>
                  <a:ext uri="{0D108BD9-81ED-4DB2-BD59-A6C34878D82A}">
                    <a16:rowId xmlns:a16="http://schemas.microsoft.com/office/drawing/2014/main" val="10000"/>
                  </a:ext>
                </a:extLst>
              </a:tr>
              <a:tr h="311782">
                <a:tc>
                  <a:txBody>
                    <a:bodyPr/>
                    <a:lstStyle/>
                    <a:p>
                      <a:pPr algn="ctr"/>
                      <a:r>
                        <a:rPr lang="en-US" sz="1200" b="1" dirty="0">
                          <a:latin typeface="+mj-lt"/>
                          <a:cs typeface="Times New Roman" pitchFamily="18" charset="0"/>
                        </a:rPr>
                        <a:t>Agency</a:t>
                      </a:r>
                    </a:p>
                  </a:txBody>
                  <a:tcPr/>
                </a:tc>
                <a:tc>
                  <a:txBody>
                    <a:bodyPr/>
                    <a:lstStyle/>
                    <a:p>
                      <a:pPr algn="ctr"/>
                      <a:r>
                        <a:rPr lang="en-US" sz="1200" dirty="0">
                          <a:latin typeface="+mj-lt"/>
                          <a:cs typeface="Times New Roman" pitchFamily="18" charset="0"/>
                        </a:rPr>
                        <a:t>55</a:t>
                      </a:r>
                    </a:p>
                  </a:txBody>
                  <a:tcPr/>
                </a:tc>
                <a:tc>
                  <a:txBody>
                    <a:bodyPr/>
                    <a:lstStyle/>
                    <a:p>
                      <a:pPr algn="ctr"/>
                      <a:r>
                        <a:rPr lang="en-US" sz="1200" dirty="0">
                          <a:latin typeface="+mj-lt"/>
                          <a:cs typeface="Times New Roman" pitchFamily="18" charset="0"/>
                        </a:rPr>
                        <a:t>60</a:t>
                      </a:r>
                    </a:p>
                  </a:txBody>
                  <a:tcPr/>
                </a:tc>
                <a:tc>
                  <a:txBody>
                    <a:bodyPr/>
                    <a:lstStyle/>
                    <a:p>
                      <a:pPr algn="ctr"/>
                      <a:r>
                        <a:rPr lang="en-US" sz="1200" b="1" dirty="0">
                          <a:latin typeface="+mj-lt"/>
                          <a:cs typeface="Times New Roman" pitchFamily="18" charset="0"/>
                        </a:rPr>
                        <a:t>+5</a:t>
                      </a:r>
                    </a:p>
                  </a:txBody>
                  <a:tcPr/>
                </a:tc>
                <a:extLst>
                  <a:ext uri="{0D108BD9-81ED-4DB2-BD59-A6C34878D82A}">
                    <a16:rowId xmlns:a16="http://schemas.microsoft.com/office/drawing/2014/main" val="10001"/>
                  </a:ext>
                </a:extLst>
              </a:tr>
              <a:tr h="363543">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IG</a:t>
                      </a:r>
                      <a:endParaRPr lang="en-US" sz="1200" b="1" dirty="0">
                        <a:latin typeface="+mj-lt"/>
                        <a:cs typeface="Times New Roman" pitchFamily="18" charset="0"/>
                      </a:endParaRPr>
                    </a:p>
                  </a:txBody>
                  <a:tcPr/>
                </a:tc>
                <a:tc>
                  <a:txBody>
                    <a:bodyPr/>
                    <a:lstStyle/>
                    <a:p>
                      <a:pPr algn="ctr"/>
                      <a:r>
                        <a:rPr lang="en-US" sz="1200" dirty="0">
                          <a:latin typeface="+mj-lt"/>
                          <a:cs typeface="Times New Roman" pitchFamily="18" charset="0"/>
                        </a:rPr>
                        <a:t>119</a:t>
                      </a:r>
                    </a:p>
                  </a:txBody>
                  <a:tcPr/>
                </a:tc>
                <a:tc>
                  <a:txBody>
                    <a:bodyPr/>
                    <a:lstStyle/>
                    <a:p>
                      <a:pPr algn="ctr"/>
                      <a:r>
                        <a:rPr lang="en-US" sz="1200" dirty="0">
                          <a:latin typeface="+mj-lt"/>
                          <a:cs typeface="Times New Roman" pitchFamily="18" charset="0"/>
                        </a:rPr>
                        <a:t>115</a:t>
                      </a:r>
                    </a:p>
                  </a:txBody>
                  <a:tcPr/>
                </a:tc>
                <a:tc>
                  <a:txBody>
                    <a:bodyPr/>
                    <a:lstStyle/>
                    <a:p>
                      <a:pPr algn="ctr"/>
                      <a:r>
                        <a:rPr lang="en-US" sz="1200" b="1" dirty="0">
                          <a:latin typeface="+mj-lt"/>
                          <a:cs typeface="Times New Roman" pitchFamily="18" charset="0"/>
                        </a:rPr>
                        <a:t>-4</a:t>
                      </a:r>
                    </a:p>
                  </a:txBody>
                  <a:tcPr/>
                </a:tc>
                <a:extLst>
                  <a:ext uri="{0D108BD9-81ED-4DB2-BD59-A6C34878D82A}">
                    <a16:rowId xmlns:a16="http://schemas.microsoft.com/office/drawing/2014/main" val="10002"/>
                  </a:ext>
                </a:extLst>
              </a:tr>
              <a:tr h="327879">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a:t>
                      </a:r>
                      <a:r>
                        <a:rPr lang="en-US" sz="1200" b="1" dirty="0">
                          <a:latin typeface="+mj-lt"/>
                          <a:cs typeface="Times New Roman" pitchFamily="18" charset="0"/>
                        </a:rPr>
                        <a:t>HY</a:t>
                      </a:r>
                    </a:p>
                  </a:txBody>
                  <a:tcPr/>
                </a:tc>
                <a:tc>
                  <a:txBody>
                    <a:bodyPr/>
                    <a:lstStyle/>
                    <a:p>
                      <a:pPr algn="ctr"/>
                      <a:r>
                        <a:rPr lang="en-US" sz="1200" dirty="0">
                          <a:latin typeface="+mj-lt"/>
                          <a:cs typeface="Times New Roman" pitchFamily="18" charset="0"/>
                        </a:rPr>
                        <a:t>391</a:t>
                      </a:r>
                    </a:p>
                  </a:txBody>
                  <a:tcPr/>
                </a:tc>
                <a:tc>
                  <a:txBody>
                    <a:bodyPr/>
                    <a:lstStyle/>
                    <a:p>
                      <a:pPr algn="ctr"/>
                      <a:r>
                        <a:rPr lang="en-US" sz="1200" dirty="0">
                          <a:latin typeface="+mj-lt"/>
                          <a:cs typeface="Times New Roman" pitchFamily="18" charset="0"/>
                        </a:rPr>
                        <a:t>373</a:t>
                      </a:r>
                    </a:p>
                  </a:txBody>
                  <a:tcPr/>
                </a:tc>
                <a:tc>
                  <a:txBody>
                    <a:bodyPr/>
                    <a:lstStyle/>
                    <a:p>
                      <a:pPr algn="ctr"/>
                      <a:r>
                        <a:rPr lang="en-US" sz="1200" b="1" dirty="0">
                          <a:latin typeface="+mj-lt"/>
                          <a:cs typeface="Times New Roman" pitchFamily="18" charset="0"/>
                        </a:rPr>
                        <a:t>-18</a:t>
                      </a:r>
                    </a:p>
                  </a:txBody>
                  <a:tcPr/>
                </a:tc>
                <a:extLst>
                  <a:ext uri="{0D108BD9-81ED-4DB2-BD59-A6C34878D82A}">
                    <a16:rowId xmlns:a16="http://schemas.microsoft.com/office/drawing/2014/main" val="10003"/>
                  </a:ext>
                </a:extLst>
              </a:tr>
              <a:tr h="338187">
                <a:tc>
                  <a:txBody>
                    <a:bodyPr/>
                    <a:lstStyle/>
                    <a:p>
                      <a:pPr algn="ctr"/>
                      <a:r>
                        <a:rPr lang="en-US" sz="1200" b="1" dirty="0">
                          <a:latin typeface="+mj-lt"/>
                          <a:cs typeface="Times New Roman" pitchFamily="18" charset="0"/>
                        </a:rPr>
                        <a:t>MBS</a:t>
                      </a:r>
                    </a:p>
                  </a:txBody>
                  <a:tcPr/>
                </a:tc>
                <a:tc>
                  <a:txBody>
                    <a:bodyPr/>
                    <a:lstStyle/>
                    <a:p>
                      <a:pPr algn="ctr"/>
                      <a:r>
                        <a:rPr lang="en-US" sz="1200" dirty="0">
                          <a:latin typeface="+mj-lt"/>
                          <a:cs typeface="Times New Roman" pitchFamily="18" charset="0"/>
                        </a:rPr>
                        <a:t>35</a:t>
                      </a:r>
                    </a:p>
                  </a:txBody>
                  <a:tcPr/>
                </a:tc>
                <a:tc>
                  <a:txBody>
                    <a:bodyPr/>
                    <a:lstStyle/>
                    <a:p>
                      <a:pPr algn="ctr"/>
                      <a:r>
                        <a:rPr lang="en-US" sz="1200" dirty="0">
                          <a:latin typeface="+mj-lt"/>
                          <a:cs typeface="Times New Roman" pitchFamily="18" charset="0"/>
                        </a:rPr>
                        <a:t>46</a:t>
                      </a:r>
                    </a:p>
                  </a:txBody>
                  <a:tcPr/>
                </a:tc>
                <a:tc>
                  <a:txBody>
                    <a:bodyPr/>
                    <a:lstStyle/>
                    <a:p>
                      <a:pPr algn="ctr"/>
                      <a:r>
                        <a:rPr lang="en-US" sz="1200" b="1" dirty="0">
                          <a:latin typeface="+mj-lt"/>
                          <a:cs typeface="Times New Roman" pitchFamily="18" charset="0"/>
                        </a:rPr>
                        <a:t>+11</a:t>
                      </a:r>
                    </a:p>
                  </a:txBody>
                  <a:tcPr/>
                </a:tc>
                <a:extLst>
                  <a:ext uri="{0D108BD9-81ED-4DB2-BD59-A6C34878D82A}">
                    <a16:rowId xmlns:a16="http://schemas.microsoft.com/office/drawing/2014/main" val="10004"/>
                  </a:ext>
                </a:extLst>
              </a:tr>
              <a:tr h="338187">
                <a:tc>
                  <a:txBody>
                    <a:bodyPr/>
                    <a:lstStyle/>
                    <a:p>
                      <a:pPr algn="ctr"/>
                      <a:r>
                        <a:rPr lang="en-US" sz="1200" b="1" dirty="0">
                          <a:latin typeface="+mj-lt"/>
                          <a:cs typeface="Times New Roman" pitchFamily="18" charset="0"/>
                        </a:rPr>
                        <a:t>ABS</a:t>
                      </a:r>
                    </a:p>
                  </a:txBody>
                  <a:tcPr/>
                </a:tc>
                <a:tc>
                  <a:txBody>
                    <a:bodyPr/>
                    <a:lstStyle/>
                    <a:p>
                      <a:pPr algn="ctr"/>
                      <a:r>
                        <a:rPr lang="en-US" sz="1200" dirty="0">
                          <a:latin typeface="+mj-lt"/>
                          <a:cs typeface="Times New Roman" pitchFamily="18" charset="0"/>
                        </a:rPr>
                        <a:t>39</a:t>
                      </a:r>
                    </a:p>
                  </a:txBody>
                  <a:tcPr/>
                </a:tc>
                <a:tc>
                  <a:txBody>
                    <a:bodyPr/>
                    <a:lstStyle/>
                    <a:p>
                      <a:pPr algn="ctr"/>
                      <a:r>
                        <a:rPr lang="en-US" sz="1200" dirty="0">
                          <a:latin typeface="+mj-lt"/>
                          <a:cs typeface="Times New Roman" pitchFamily="18" charset="0"/>
                        </a:rPr>
                        <a:t>37</a:t>
                      </a:r>
                    </a:p>
                  </a:txBody>
                  <a:tcPr/>
                </a:tc>
                <a:tc>
                  <a:txBody>
                    <a:bodyPr/>
                    <a:lstStyle/>
                    <a:p>
                      <a:pPr algn="ctr"/>
                      <a:r>
                        <a:rPr lang="en-US" sz="1200" b="1" dirty="0">
                          <a:latin typeface="+mj-lt"/>
                          <a:cs typeface="Times New Roman" pitchFamily="18" charset="0"/>
                        </a:rPr>
                        <a:t>-2</a:t>
                      </a:r>
                    </a:p>
                  </a:txBody>
                  <a:tcPr/>
                </a:tc>
                <a:extLst>
                  <a:ext uri="{0D108BD9-81ED-4DB2-BD59-A6C34878D82A}">
                    <a16:rowId xmlns:a16="http://schemas.microsoft.com/office/drawing/2014/main" val="10005"/>
                  </a:ext>
                </a:extLst>
              </a:tr>
              <a:tr h="338187">
                <a:tc>
                  <a:txBody>
                    <a:bodyPr/>
                    <a:lstStyle/>
                    <a:p>
                      <a:pPr algn="ctr"/>
                      <a:r>
                        <a:rPr lang="en-US" sz="1200" b="1" dirty="0">
                          <a:latin typeface="+mj-lt"/>
                          <a:cs typeface="Times New Roman" pitchFamily="18" charset="0"/>
                        </a:rPr>
                        <a:t>CMBS</a:t>
                      </a:r>
                    </a:p>
                  </a:txBody>
                  <a:tcPr/>
                </a:tc>
                <a:tc>
                  <a:txBody>
                    <a:bodyPr/>
                    <a:lstStyle/>
                    <a:p>
                      <a:pPr algn="ctr"/>
                      <a:r>
                        <a:rPr lang="en-US" sz="1200" dirty="0">
                          <a:latin typeface="+mj-lt"/>
                          <a:cs typeface="Times New Roman" pitchFamily="18" charset="0"/>
                        </a:rPr>
                        <a:t>69</a:t>
                      </a:r>
                    </a:p>
                  </a:txBody>
                  <a:tcPr/>
                </a:tc>
                <a:tc>
                  <a:txBody>
                    <a:bodyPr/>
                    <a:lstStyle/>
                    <a:p>
                      <a:pPr algn="ctr"/>
                      <a:r>
                        <a:rPr lang="en-US" sz="1200" dirty="0">
                          <a:latin typeface="+mj-lt"/>
                          <a:cs typeface="Times New Roman" pitchFamily="18" charset="0"/>
                        </a:rPr>
                        <a:t>70</a:t>
                      </a:r>
                    </a:p>
                  </a:txBody>
                  <a:tcPr/>
                </a:tc>
                <a:tc>
                  <a:txBody>
                    <a:bodyPr/>
                    <a:lstStyle/>
                    <a:p>
                      <a:pPr algn="ctr"/>
                      <a:r>
                        <a:rPr lang="en-US" sz="1200" b="1" dirty="0">
                          <a:latin typeface="+mj-lt"/>
                          <a:cs typeface="Times New Roman" pitchFamily="18" charset="0"/>
                        </a:rPr>
                        <a:t>+1</a:t>
                      </a:r>
                    </a:p>
                  </a:txBody>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nvPr>
        </p:nvGraphicFramePr>
        <p:xfrm>
          <a:off x="777478" y="1025393"/>
          <a:ext cx="3962400" cy="2518959"/>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918940">
                  <a:extLst>
                    <a:ext uri="{9D8B030D-6E8A-4147-A177-3AD203B41FA5}">
                      <a16:colId xmlns:a16="http://schemas.microsoft.com/office/drawing/2014/main" val="20001"/>
                    </a:ext>
                  </a:extLst>
                </a:gridCol>
                <a:gridCol w="1000514">
                  <a:extLst>
                    <a:ext uri="{9D8B030D-6E8A-4147-A177-3AD203B41FA5}">
                      <a16:colId xmlns:a16="http://schemas.microsoft.com/office/drawing/2014/main" val="20002"/>
                    </a:ext>
                  </a:extLst>
                </a:gridCol>
                <a:gridCol w="854226">
                  <a:extLst>
                    <a:ext uri="{9D8B030D-6E8A-4147-A177-3AD203B41FA5}">
                      <a16:colId xmlns:a16="http://schemas.microsoft.com/office/drawing/2014/main" val="20003"/>
                    </a:ext>
                  </a:extLst>
                </a:gridCol>
              </a:tblGrid>
              <a:tr h="480039">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3/31/2019</a:t>
                      </a:r>
                    </a:p>
                  </a:txBody>
                  <a:tcPr/>
                </a:tc>
                <a:tc>
                  <a:txBody>
                    <a:bodyPr/>
                    <a:lstStyle/>
                    <a:p>
                      <a:pPr algn="ctr"/>
                      <a:r>
                        <a:rPr lang="en-US" sz="1200" dirty="0">
                          <a:solidFill>
                            <a:schemeClr val="bg1"/>
                          </a:solidFill>
                          <a:latin typeface="+mj-lt"/>
                          <a:cs typeface="Times New Roman" pitchFamily="18" charset="0"/>
                        </a:rPr>
                        <a:t>9/30/2019</a:t>
                      </a:r>
                    </a:p>
                  </a:txBody>
                  <a:tcPr/>
                </a:tc>
                <a:tc>
                  <a:txBody>
                    <a:bodyPr/>
                    <a:lstStyle/>
                    <a:p>
                      <a:pPr algn="ctr"/>
                      <a:r>
                        <a:rPr lang="en-US" sz="1200" dirty="0">
                          <a:solidFill>
                            <a:schemeClr val="bg1"/>
                          </a:solidFill>
                          <a:latin typeface="+mj-lt"/>
                          <a:cs typeface="Times New Roman" pitchFamily="18" charset="0"/>
                        </a:rPr>
                        <a:t>Period Change</a:t>
                      </a:r>
                    </a:p>
                  </a:txBody>
                  <a:tcPr/>
                </a:tc>
                <a:extLst>
                  <a:ext uri="{0D108BD9-81ED-4DB2-BD59-A6C34878D82A}">
                    <a16:rowId xmlns:a16="http://schemas.microsoft.com/office/drawing/2014/main" val="10000"/>
                  </a:ext>
                </a:extLst>
              </a:tr>
              <a:tr h="434361">
                <a:tc>
                  <a:txBody>
                    <a:bodyPr/>
                    <a:lstStyle/>
                    <a:p>
                      <a:pPr algn="ctr"/>
                      <a:r>
                        <a:rPr lang="en-US" sz="1200" b="1" dirty="0">
                          <a:latin typeface="+mj-lt"/>
                          <a:cs typeface="Times New Roman" pitchFamily="18" charset="0"/>
                        </a:rPr>
                        <a:t>3-month T-Bill</a:t>
                      </a:r>
                    </a:p>
                  </a:txBody>
                  <a:tcPr/>
                </a:tc>
                <a:tc>
                  <a:txBody>
                    <a:bodyPr/>
                    <a:lstStyle/>
                    <a:p>
                      <a:pPr algn="ctr"/>
                      <a:r>
                        <a:rPr lang="en-US" sz="1200" dirty="0">
                          <a:latin typeface="+mj-lt"/>
                          <a:cs typeface="Times New Roman" pitchFamily="18" charset="0"/>
                        </a:rPr>
                        <a:t>2.381%</a:t>
                      </a:r>
                    </a:p>
                  </a:txBody>
                  <a:tcPr/>
                </a:tc>
                <a:tc>
                  <a:txBody>
                    <a:bodyPr/>
                    <a:lstStyle/>
                    <a:p>
                      <a:pPr algn="ctr"/>
                      <a:r>
                        <a:rPr lang="en-US" sz="1200" dirty="0">
                          <a:latin typeface="+mj-lt"/>
                          <a:cs typeface="Times New Roman" pitchFamily="18" charset="0"/>
                        </a:rPr>
                        <a:t>1.807%</a:t>
                      </a:r>
                    </a:p>
                  </a:txBody>
                  <a:tcPr/>
                </a:tc>
                <a:tc>
                  <a:txBody>
                    <a:bodyPr/>
                    <a:lstStyle/>
                    <a:p>
                      <a:pPr algn="ctr"/>
                      <a:r>
                        <a:rPr lang="en-US" sz="1200" b="1" dirty="0">
                          <a:latin typeface="+mj-lt"/>
                          <a:cs typeface="Times New Roman" pitchFamily="18" charset="0"/>
                        </a:rPr>
                        <a:t>-57.4</a:t>
                      </a:r>
                      <a:r>
                        <a:rPr lang="en-US" sz="1200" b="1" baseline="0" dirty="0">
                          <a:latin typeface="+mj-lt"/>
                          <a:cs typeface="Times New Roman" pitchFamily="18" charset="0"/>
                        </a:rPr>
                        <a:t> b.p.</a:t>
                      </a:r>
                      <a:endParaRPr lang="en-US" sz="1200" b="1" dirty="0">
                        <a:latin typeface="+mj-lt"/>
                        <a:cs typeface="Times New Roman" pitchFamily="18" charset="0"/>
                      </a:endParaRPr>
                    </a:p>
                  </a:txBody>
                  <a:tcPr/>
                </a:tc>
                <a:extLst>
                  <a:ext uri="{0D108BD9-81ED-4DB2-BD59-A6C34878D82A}">
                    <a16:rowId xmlns:a16="http://schemas.microsoft.com/office/drawing/2014/main" val="10001"/>
                  </a:ext>
                </a:extLst>
              </a:tr>
              <a:tr h="425640">
                <a:tc>
                  <a:txBody>
                    <a:bodyPr/>
                    <a:lstStyle/>
                    <a:p>
                      <a:pPr algn="ctr"/>
                      <a:r>
                        <a:rPr lang="en-US" sz="1200" b="1" dirty="0">
                          <a:latin typeface="+mj-lt"/>
                          <a:cs typeface="Times New Roman" pitchFamily="18" charset="0"/>
                        </a:rPr>
                        <a:t>2</a:t>
                      </a:r>
                      <a:r>
                        <a:rPr lang="en-US" sz="1200" b="1" baseline="0" dirty="0">
                          <a:latin typeface="+mj-lt"/>
                          <a:cs typeface="Times New Roman" pitchFamily="18" charset="0"/>
                        </a:rPr>
                        <a:t> Year T-Note</a:t>
                      </a:r>
                      <a:endParaRPr lang="en-US" sz="1200" b="1" dirty="0">
                        <a:latin typeface="+mj-lt"/>
                        <a:cs typeface="Times New Roman" pitchFamily="18" charset="0"/>
                      </a:endParaRPr>
                    </a:p>
                  </a:txBody>
                  <a:tcPr/>
                </a:tc>
                <a:tc>
                  <a:txBody>
                    <a:bodyPr/>
                    <a:lstStyle/>
                    <a:p>
                      <a:pPr algn="ctr"/>
                      <a:r>
                        <a:rPr lang="en-US" sz="1200" dirty="0">
                          <a:latin typeface="+mj-lt"/>
                          <a:cs typeface="Times New Roman" pitchFamily="18" charset="0"/>
                        </a:rPr>
                        <a:t>2.260%</a:t>
                      </a:r>
                    </a:p>
                  </a:txBody>
                  <a:tcPr/>
                </a:tc>
                <a:tc>
                  <a:txBody>
                    <a:bodyPr/>
                    <a:lstStyle/>
                    <a:p>
                      <a:pPr algn="ctr"/>
                      <a:r>
                        <a:rPr lang="en-US" sz="1200" dirty="0">
                          <a:latin typeface="+mj-lt"/>
                          <a:cs typeface="Times New Roman" pitchFamily="18" charset="0"/>
                        </a:rPr>
                        <a:t>1.622%</a:t>
                      </a:r>
                    </a:p>
                  </a:txBody>
                  <a:tcPr/>
                </a:tc>
                <a:tc>
                  <a:txBody>
                    <a:bodyPr/>
                    <a:lstStyle/>
                    <a:p>
                      <a:pPr algn="ctr"/>
                      <a:r>
                        <a:rPr lang="en-US" sz="1200" b="1" dirty="0">
                          <a:latin typeface="+mj-lt"/>
                          <a:cs typeface="Times New Roman" pitchFamily="18" charset="0"/>
                        </a:rPr>
                        <a:t>-63.8 b.p.</a:t>
                      </a:r>
                    </a:p>
                  </a:txBody>
                  <a:tcPr/>
                </a:tc>
                <a:extLst>
                  <a:ext uri="{0D108BD9-81ED-4DB2-BD59-A6C34878D82A}">
                    <a16:rowId xmlns:a16="http://schemas.microsoft.com/office/drawing/2014/main" val="10002"/>
                  </a:ext>
                </a:extLst>
              </a:tr>
              <a:tr h="428270">
                <a:tc>
                  <a:txBody>
                    <a:bodyPr/>
                    <a:lstStyle/>
                    <a:p>
                      <a:pPr algn="ctr"/>
                      <a:r>
                        <a:rPr lang="en-US" sz="1200" b="1" dirty="0">
                          <a:latin typeface="+mj-lt"/>
                          <a:cs typeface="Times New Roman" pitchFamily="18" charset="0"/>
                        </a:rPr>
                        <a:t>5 Year T-Note</a:t>
                      </a:r>
                    </a:p>
                  </a:txBody>
                  <a:tcPr/>
                </a:tc>
                <a:tc>
                  <a:txBody>
                    <a:bodyPr/>
                    <a:lstStyle/>
                    <a:p>
                      <a:pPr algn="ctr"/>
                      <a:r>
                        <a:rPr lang="en-US" sz="1200" dirty="0">
                          <a:latin typeface="+mj-lt"/>
                          <a:cs typeface="Times New Roman" pitchFamily="18" charset="0"/>
                        </a:rPr>
                        <a:t>2.233%</a:t>
                      </a:r>
                    </a:p>
                  </a:txBody>
                  <a:tcPr/>
                </a:tc>
                <a:tc>
                  <a:txBody>
                    <a:bodyPr/>
                    <a:lstStyle/>
                    <a:p>
                      <a:pPr algn="ctr"/>
                      <a:r>
                        <a:rPr lang="en-US" sz="1200" dirty="0">
                          <a:latin typeface="+mj-lt"/>
                          <a:cs typeface="Times New Roman" pitchFamily="18" charset="0"/>
                        </a:rPr>
                        <a:t>1.544%</a:t>
                      </a:r>
                    </a:p>
                  </a:txBody>
                  <a:tcPr/>
                </a:tc>
                <a:tc>
                  <a:txBody>
                    <a:bodyPr/>
                    <a:lstStyle/>
                    <a:p>
                      <a:pPr algn="ctr"/>
                      <a:r>
                        <a:rPr lang="en-US" sz="1200" b="1" dirty="0">
                          <a:latin typeface="+mj-lt"/>
                          <a:cs typeface="Times New Roman" pitchFamily="18" charset="0"/>
                        </a:rPr>
                        <a:t>-68.9 b.p.</a:t>
                      </a:r>
                    </a:p>
                  </a:txBody>
                  <a:tcPr/>
                </a:tc>
                <a:extLst>
                  <a:ext uri="{0D108BD9-81ED-4DB2-BD59-A6C34878D82A}">
                    <a16:rowId xmlns:a16="http://schemas.microsoft.com/office/drawing/2014/main" val="10003"/>
                  </a:ext>
                </a:extLst>
              </a:tr>
              <a:tr h="362382">
                <a:tc>
                  <a:txBody>
                    <a:bodyPr/>
                    <a:lstStyle/>
                    <a:p>
                      <a:pPr algn="ctr"/>
                      <a:r>
                        <a:rPr lang="en-US" sz="1200" b="1" dirty="0">
                          <a:latin typeface="+mj-lt"/>
                          <a:cs typeface="Times New Roman" pitchFamily="18" charset="0"/>
                        </a:rPr>
                        <a:t>10 Year T-Note</a:t>
                      </a:r>
                    </a:p>
                  </a:txBody>
                  <a:tcPr/>
                </a:tc>
                <a:tc>
                  <a:txBody>
                    <a:bodyPr/>
                    <a:lstStyle/>
                    <a:p>
                      <a:pPr algn="ctr"/>
                      <a:r>
                        <a:rPr lang="en-US" sz="1200" dirty="0">
                          <a:latin typeface="+mj-lt"/>
                          <a:cs typeface="Times New Roman" pitchFamily="18" charset="0"/>
                        </a:rPr>
                        <a:t>2.405%</a:t>
                      </a:r>
                    </a:p>
                  </a:txBody>
                  <a:tcPr/>
                </a:tc>
                <a:tc>
                  <a:txBody>
                    <a:bodyPr/>
                    <a:lstStyle/>
                    <a:p>
                      <a:pPr algn="ctr"/>
                      <a:r>
                        <a:rPr lang="en-US" sz="1200" dirty="0">
                          <a:latin typeface="+mj-lt"/>
                          <a:cs typeface="Times New Roman" pitchFamily="18" charset="0"/>
                        </a:rPr>
                        <a:t>1.613%</a:t>
                      </a:r>
                    </a:p>
                  </a:txBody>
                  <a:tcPr/>
                </a:tc>
                <a:tc>
                  <a:txBody>
                    <a:bodyPr/>
                    <a:lstStyle/>
                    <a:p>
                      <a:pPr algn="ctr"/>
                      <a:r>
                        <a:rPr lang="en-US" sz="1200" b="1" dirty="0">
                          <a:latin typeface="+mj-lt"/>
                          <a:cs typeface="Times New Roman" pitchFamily="18" charset="0"/>
                        </a:rPr>
                        <a:t>-70.0 b.p.</a:t>
                      </a:r>
                    </a:p>
                  </a:txBody>
                  <a:tcPr/>
                </a:tc>
                <a:extLst>
                  <a:ext uri="{0D108BD9-81ED-4DB2-BD59-A6C34878D82A}">
                    <a16:rowId xmlns:a16="http://schemas.microsoft.com/office/drawing/2014/main" val="10004"/>
                  </a:ext>
                </a:extLst>
              </a:tr>
              <a:tr h="388267">
                <a:tc>
                  <a:txBody>
                    <a:bodyPr/>
                    <a:lstStyle/>
                    <a:p>
                      <a:pPr algn="ctr"/>
                      <a:r>
                        <a:rPr lang="en-US" sz="1200" b="1" dirty="0">
                          <a:latin typeface="+mj-lt"/>
                          <a:cs typeface="Times New Roman" pitchFamily="18" charset="0"/>
                        </a:rPr>
                        <a:t>30 Year T-Note</a:t>
                      </a:r>
                    </a:p>
                  </a:txBody>
                  <a:tcPr/>
                </a:tc>
                <a:tc>
                  <a:txBody>
                    <a:bodyPr/>
                    <a:lstStyle/>
                    <a:p>
                      <a:pPr algn="ctr"/>
                      <a:r>
                        <a:rPr lang="en-US" sz="1200" dirty="0">
                          <a:latin typeface="+mj-lt"/>
                          <a:cs typeface="Times New Roman" pitchFamily="18" charset="0"/>
                        </a:rPr>
                        <a:t>2.814%</a:t>
                      </a:r>
                    </a:p>
                  </a:txBody>
                  <a:tcPr/>
                </a:tc>
                <a:tc>
                  <a:txBody>
                    <a:bodyPr/>
                    <a:lstStyle/>
                    <a:p>
                      <a:pPr algn="ctr"/>
                      <a:r>
                        <a:rPr lang="en-US" sz="1200" dirty="0">
                          <a:latin typeface="+mj-lt"/>
                          <a:cs typeface="Times New Roman" pitchFamily="18" charset="0"/>
                        </a:rPr>
                        <a:t>2.111%</a:t>
                      </a:r>
                    </a:p>
                  </a:txBody>
                  <a:tcPr/>
                </a:tc>
                <a:tc>
                  <a:txBody>
                    <a:bodyPr/>
                    <a:lstStyle/>
                    <a:p>
                      <a:pPr algn="ctr"/>
                      <a:r>
                        <a:rPr lang="en-US" sz="1200" b="1" dirty="0">
                          <a:latin typeface="+mj-lt"/>
                          <a:cs typeface="Times New Roman" pitchFamily="18" charset="0"/>
                        </a:rPr>
                        <a:t>-70.4 b.p.</a:t>
                      </a:r>
                    </a:p>
                  </a:txBody>
                  <a:tcPr/>
                </a:tc>
                <a:extLst>
                  <a:ext uri="{0D108BD9-81ED-4DB2-BD59-A6C34878D82A}">
                    <a16:rowId xmlns:a16="http://schemas.microsoft.com/office/drawing/2014/main" val="10005"/>
                  </a:ext>
                </a:extLst>
              </a:tr>
            </a:tbl>
          </a:graphicData>
        </a:graphic>
      </p:graphicFrame>
      <p:sp>
        <p:nvSpPr>
          <p:cNvPr id="10" name="Rectangle 9"/>
          <p:cNvSpPr/>
          <p:nvPr/>
        </p:nvSpPr>
        <p:spPr>
          <a:xfrm>
            <a:off x="8873634" y="3572513"/>
            <a:ext cx="2480166" cy="261610"/>
          </a:xfrm>
          <a:prstGeom prst="rect">
            <a:avLst/>
          </a:prstGeom>
        </p:spPr>
        <p:txBody>
          <a:bodyPr wrap="none">
            <a:spAutoFit/>
          </a:bodyPr>
          <a:lstStyle/>
          <a:p>
            <a:pPr algn="ctr" eaLnBrk="0" fontAlgn="base" hangingPunct="0">
              <a:spcBef>
                <a:spcPct val="0"/>
              </a:spcBef>
              <a:spcAft>
                <a:spcPct val="0"/>
              </a:spcAft>
              <a:defRPr/>
            </a:pPr>
            <a:r>
              <a:rPr lang="en-US" sz="1100" dirty="0">
                <a:solidFill>
                  <a:srgbClr val="000000"/>
                </a:solidFill>
                <a:latin typeface="Times New Roman" pitchFamily="18" charset="0"/>
                <a:cs typeface="Times New Roman" pitchFamily="18" charset="0"/>
              </a:rPr>
              <a:t>Source:  Bloomberg and Goldman Sachs</a:t>
            </a:r>
          </a:p>
        </p:txBody>
      </p:sp>
      <p:sp>
        <p:nvSpPr>
          <p:cNvPr id="13" name="TextBox 12"/>
          <p:cNvSpPr txBox="1"/>
          <p:nvPr/>
        </p:nvSpPr>
        <p:spPr>
          <a:xfrm>
            <a:off x="1076928" y="712677"/>
            <a:ext cx="3124200" cy="338554"/>
          </a:xfrm>
          <a:prstGeom prst="rect">
            <a:avLst/>
          </a:prstGeom>
          <a:noFill/>
        </p:spPr>
        <p:txBody>
          <a:bodyPr wrap="square" rtlCol="0">
            <a:spAutoFit/>
          </a:bodyPr>
          <a:lstStyle/>
          <a:p>
            <a:pPr algn="ctr" eaLnBrk="0" fontAlgn="base" hangingPunct="0">
              <a:spcBef>
                <a:spcPct val="0"/>
              </a:spcBef>
              <a:spcAft>
                <a:spcPct val="0"/>
              </a:spcAft>
              <a:defRPr/>
            </a:pPr>
            <a:r>
              <a:rPr lang="en-US" sz="1600" b="1" dirty="0">
                <a:latin typeface="+mj-lt"/>
                <a:cs typeface="Times New Roman" pitchFamily="18" charset="0"/>
              </a:rPr>
              <a:t>Treasuries</a:t>
            </a:r>
          </a:p>
        </p:txBody>
      </p:sp>
      <p:sp>
        <p:nvSpPr>
          <p:cNvPr id="15" name="TextBox 14"/>
          <p:cNvSpPr txBox="1"/>
          <p:nvPr/>
        </p:nvSpPr>
        <p:spPr>
          <a:xfrm>
            <a:off x="8229600" y="713407"/>
            <a:ext cx="3124200" cy="338554"/>
          </a:xfrm>
          <a:prstGeom prst="rect">
            <a:avLst/>
          </a:prstGeom>
          <a:noFill/>
        </p:spPr>
        <p:txBody>
          <a:bodyPr wrap="square" rtlCol="0">
            <a:spAutoFit/>
          </a:bodyPr>
          <a:lstStyle/>
          <a:p>
            <a:pPr algn="ctr" eaLnBrk="0" fontAlgn="base" hangingPunct="0">
              <a:spcBef>
                <a:spcPct val="0"/>
              </a:spcBef>
              <a:spcAft>
                <a:spcPct val="0"/>
              </a:spcAft>
              <a:defRPr/>
            </a:pPr>
            <a:r>
              <a:rPr lang="en-US" sz="1600" b="1" dirty="0">
                <a:latin typeface="+mj-lt"/>
                <a:cs typeface="Times New Roman" pitchFamily="18" charset="0"/>
              </a:rPr>
              <a:t>Spread Sectors</a:t>
            </a:r>
          </a:p>
        </p:txBody>
      </p:sp>
      <p:sp>
        <p:nvSpPr>
          <p:cNvPr id="2" name="Slide Number Placeholder 1">
            <a:extLst>
              <a:ext uri="{FF2B5EF4-FFF2-40B4-BE49-F238E27FC236}">
                <a16:creationId xmlns:a16="http://schemas.microsoft.com/office/drawing/2014/main" id="{D3AB773D-93CE-4063-9040-269E56A603E3}"/>
              </a:ext>
            </a:extLst>
          </p:cNvPr>
          <p:cNvSpPr>
            <a:spLocks noGrp="1"/>
          </p:cNvSpPr>
          <p:nvPr>
            <p:ph type="sldNum" sz="quarter" idx="4"/>
          </p:nvPr>
        </p:nvSpPr>
        <p:spPr/>
        <p:txBody>
          <a:bodyPr/>
          <a:lstStyle/>
          <a:p>
            <a:fld id="{939BA12D-66C8-4ADD-AE22-8C591D475314}" type="slidenum">
              <a:rPr lang="en-US" smtClean="0"/>
              <a:t>24</a:t>
            </a:fld>
            <a:endParaRPr lang="en-US"/>
          </a:p>
        </p:txBody>
      </p:sp>
      <p:sp>
        <p:nvSpPr>
          <p:cNvPr id="14" name="Content Placeholder 2">
            <a:extLst>
              <a:ext uri="{FF2B5EF4-FFF2-40B4-BE49-F238E27FC236}">
                <a16:creationId xmlns:a16="http://schemas.microsoft.com/office/drawing/2014/main" id="{31B57F2E-A456-44D5-AD47-791C7A20D3AD}"/>
              </a:ext>
            </a:extLst>
          </p:cNvPr>
          <p:cNvSpPr txBox="1">
            <a:spLocks/>
          </p:cNvSpPr>
          <p:nvPr/>
        </p:nvSpPr>
        <p:spPr bwMode="auto">
          <a:xfrm>
            <a:off x="542875" y="3688767"/>
            <a:ext cx="11096625" cy="2819562"/>
          </a:xfrm>
          <a:prstGeom prst="rect">
            <a:avLst/>
          </a:prstGeom>
          <a:noFill/>
          <a:ln w="9525">
            <a:noFill/>
            <a:miter lim="800000"/>
            <a:headEnd/>
            <a:tailEnd/>
          </a:ln>
          <a:effectLst/>
        </p:spPr>
        <p:txBody>
          <a:bodyPr vert="horz" wrap="square" lIns="91385" tIns="45693" rIns="91385" bIns="45693" numCol="1" anchor="t" anchorCtr="0" compatLnSpc="1">
            <a:prstTxWarp prst="textNoShape">
              <a:avLst/>
            </a:prstTxWarp>
          </a:bodyPr>
          <a:lstStyle/>
          <a:p>
            <a:pPr marL="342699" indent="-342699" fontAlgn="base">
              <a:spcBef>
                <a:spcPct val="20000"/>
              </a:spcBef>
              <a:spcAft>
                <a:spcPct val="0"/>
              </a:spcAft>
              <a:buClr>
                <a:srgbClr val="666600"/>
              </a:buClr>
              <a:buSzPct val="75000"/>
              <a:buFont typeface="Wingdings" pitchFamily="2" charset="2"/>
              <a:buChar char="p"/>
              <a:defRPr/>
            </a:pPr>
            <a:r>
              <a:rPr lang="en-US" sz="1600" kern="0" dirty="0">
                <a:solidFill>
                  <a:srgbClr val="000000"/>
                </a:solidFill>
                <a:latin typeface="+mj-lt"/>
                <a:cs typeface="Times New Roman" pitchFamily="18" charset="0"/>
              </a:rPr>
              <a:t>During 2</a:t>
            </a:r>
            <a:r>
              <a:rPr lang="en-US" sz="1600" kern="0" baseline="30000" dirty="0">
                <a:solidFill>
                  <a:srgbClr val="000000"/>
                </a:solidFill>
                <a:latin typeface="+mj-lt"/>
                <a:cs typeface="Times New Roman" pitchFamily="18" charset="0"/>
              </a:rPr>
              <a:t>nd</a:t>
            </a:r>
            <a:r>
              <a:rPr lang="en-US" sz="1600" kern="0" dirty="0">
                <a:solidFill>
                  <a:srgbClr val="000000"/>
                </a:solidFill>
                <a:latin typeface="+mj-lt"/>
                <a:cs typeface="Times New Roman" pitchFamily="18" charset="0"/>
              </a:rPr>
              <a:t> and 3</a:t>
            </a:r>
            <a:r>
              <a:rPr lang="en-US" sz="1600" kern="0" baseline="30000" dirty="0">
                <a:solidFill>
                  <a:srgbClr val="000000"/>
                </a:solidFill>
                <a:latin typeface="+mj-lt"/>
                <a:cs typeface="Times New Roman" pitchFamily="18" charset="0"/>
              </a:rPr>
              <a:t>rd</a:t>
            </a:r>
            <a:r>
              <a:rPr lang="en-US" sz="1600" kern="0" dirty="0">
                <a:solidFill>
                  <a:srgbClr val="000000"/>
                </a:solidFill>
                <a:latin typeface="+mj-lt"/>
                <a:cs typeface="Times New Roman" pitchFamily="18" charset="0"/>
              </a:rPr>
              <a:t> quarter, Treasuries continued the impressive rally that started in October of 2018.  Yields dropped significantly across the entire yield curve:</a:t>
            </a:r>
          </a:p>
          <a:p>
            <a:pPr marL="799899" lvl="1" indent="-342699" fontAlgn="base">
              <a:spcBef>
                <a:spcPct val="20000"/>
              </a:spcBef>
              <a:spcAft>
                <a:spcPct val="0"/>
              </a:spcAft>
              <a:buClr>
                <a:srgbClr val="666600"/>
              </a:buClr>
              <a:buSzPct val="75000"/>
              <a:buFont typeface="Wingdings" pitchFamily="2" charset="2"/>
              <a:buChar char="Ø"/>
              <a:defRPr/>
            </a:pPr>
            <a:r>
              <a:rPr lang="en-US" sz="1400" kern="0" dirty="0">
                <a:solidFill>
                  <a:srgbClr val="000000"/>
                </a:solidFill>
                <a:cs typeface="Times New Roman" pitchFamily="18" charset="0"/>
              </a:rPr>
              <a:t>Unresolved trade tensions and weakening global growth led to high levels of uncertainty despite the Federal Reserve’s efforts to bolster growth (Fed delivered two rate cuts of 0.25% in the period). </a:t>
            </a:r>
            <a:endParaRPr lang="en-US" sz="1400" kern="0" dirty="0">
              <a:solidFill>
                <a:srgbClr val="000000"/>
              </a:solidFill>
              <a:latin typeface="+mj-lt"/>
              <a:cs typeface="Times New Roman" pitchFamily="18" charset="0"/>
            </a:endParaRPr>
          </a:p>
          <a:p>
            <a:pPr marL="799899" lvl="1" indent="-342699" fontAlgn="base">
              <a:spcBef>
                <a:spcPct val="20000"/>
              </a:spcBef>
              <a:spcAft>
                <a:spcPct val="0"/>
              </a:spcAft>
              <a:buClr>
                <a:srgbClr val="666600"/>
              </a:buClr>
              <a:buSzPct val="75000"/>
              <a:buFont typeface="Wingdings" pitchFamily="2" charset="2"/>
              <a:buChar char="Ø"/>
              <a:defRPr/>
            </a:pPr>
            <a:r>
              <a:rPr lang="en-US" sz="1400" kern="0" dirty="0">
                <a:solidFill>
                  <a:srgbClr val="000000"/>
                </a:solidFill>
                <a:cs typeface="Times New Roman" pitchFamily="18" charset="0"/>
              </a:rPr>
              <a:t>Short-term rates decline significantly as a response to Federal Reserve actions.  Long-end rates also declined with 10-year Treasury touching as low as 1.4% in early September.</a:t>
            </a:r>
            <a:endParaRPr lang="en-US" sz="1400" kern="0" dirty="0">
              <a:solidFill>
                <a:srgbClr val="000000"/>
              </a:solidFill>
              <a:latin typeface="+mj-lt"/>
              <a:cs typeface="Times New Roman" pitchFamily="18" charset="0"/>
            </a:endParaRPr>
          </a:p>
          <a:p>
            <a:pPr marL="342699" indent="-342699" fontAlgn="base">
              <a:spcBef>
                <a:spcPct val="20000"/>
              </a:spcBef>
              <a:spcAft>
                <a:spcPct val="0"/>
              </a:spcAft>
              <a:buClr>
                <a:srgbClr val="666600"/>
              </a:buClr>
              <a:buSzPct val="75000"/>
              <a:buFont typeface="Wingdings" pitchFamily="2" charset="2"/>
              <a:buChar char="p"/>
              <a:defRPr/>
            </a:pPr>
            <a:r>
              <a:rPr lang="en-US" sz="1600" kern="0" dirty="0">
                <a:solidFill>
                  <a:srgbClr val="000000"/>
                </a:solidFill>
                <a:latin typeface="+mj-lt"/>
                <a:cs typeface="Times New Roman" pitchFamily="18" charset="0"/>
              </a:rPr>
              <a:t>Spread sectors continued to show strength on still solid fundamentals and support from the Fed:</a:t>
            </a:r>
          </a:p>
          <a:p>
            <a:pPr marL="799899" lvl="1" indent="-342699" fontAlgn="base">
              <a:spcBef>
                <a:spcPct val="20000"/>
              </a:spcBef>
              <a:spcAft>
                <a:spcPct val="0"/>
              </a:spcAft>
              <a:buClr>
                <a:srgbClr val="666600"/>
              </a:buClr>
              <a:buSzPct val="75000"/>
              <a:buFont typeface="Wingdings" pitchFamily="2" charset="2"/>
              <a:buChar char="Ø"/>
              <a:defRPr/>
            </a:pPr>
            <a:r>
              <a:rPr lang="en-US" sz="1400" kern="0" dirty="0">
                <a:solidFill>
                  <a:srgbClr val="000000"/>
                </a:solidFill>
                <a:latin typeface="+mj-lt"/>
                <a:cs typeface="Times New Roman" pitchFamily="18" charset="0"/>
              </a:rPr>
              <a:t>Support from the Fed has bolstered equity and credit markets.  Despite periodic sell-offs (May and August), the S&amp;P is up nearly 21% year-to-date while High Yield market returns are in excess of 11%. fixed income market sectors.</a:t>
            </a:r>
          </a:p>
          <a:p>
            <a:pPr marL="799899" lvl="1" indent="-342699" fontAlgn="base">
              <a:spcBef>
                <a:spcPct val="20000"/>
              </a:spcBef>
              <a:spcAft>
                <a:spcPct val="0"/>
              </a:spcAft>
              <a:buClr>
                <a:srgbClr val="666600"/>
              </a:buClr>
              <a:buSzPct val="75000"/>
              <a:buFont typeface="Wingdings" pitchFamily="2" charset="2"/>
              <a:buChar char="Ø"/>
              <a:defRPr/>
            </a:pPr>
            <a:r>
              <a:rPr lang="en-US" sz="1400" kern="0" dirty="0">
                <a:solidFill>
                  <a:srgbClr val="000000"/>
                </a:solidFill>
                <a:latin typeface="+mj-lt"/>
                <a:cs typeface="Times New Roman" pitchFamily="18" charset="0"/>
              </a:rPr>
              <a:t>Thus far, the expansion has largely kept going on better-than-expected U.S. consumer data while business confidence and investment has lagged.</a:t>
            </a:r>
          </a:p>
        </p:txBody>
      </p:sp>
    </p:spTree>
    <p:extLst>
      <p:ext uri="{BB962C8B-B14F-4D97-AF65-F5344CB8AC3E}">
        <p14:creationId xmlns:p14="http://schemas.microsoft.com/office/powerpoint/2010/main" val="1093859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691414"/>
            <a:ext cx="8229600" cy="304800"/>
          </a:xfrm>
        </p:spPr>
        <p:txBody>
          <a:bodyPr>
            <a:noAutofit/>
          </a:bodyPr>
          <a:lstStyle/>
          <a:p>
            <a:r>
              <a:rPr lang="en-US" sz="3200" b="1" dirty="0">
                <a:solidFill>
                  <a:schemeClr val="tx1"/>
                </a:solidFill>
              </a:rPr>
              <a:t>Treasury Yield Curve</a:t>
            </a:r>
          </a:p>
        </p:txBody>
      </p:sp>
      <p:sp>
        <p:nvSpPr>
          <p:cNvPr id="9" name="TextBox 8"/>
          <p:cNvSpPr txBox="1"/>
          <p:nvPr/>
        </p:nvSpPr>
        <p:spPr>
          <a:xfrm>
            <a:off x="9693989" y="6184585"/>
            <a:ext cx="1933543" cy="246221"/>
          </a:xfrm>
          <a:prstGeom prst="rect">
            <a:avLst/>
          </a:prstGeom>
          <a:noFill/>
        </p:spPr>
        <p:txBody>
          <a:bodyPr wrap="none" rtlCol="0">
            <a:spAutoFit/>
          </a:bodyPr>
          <a:lstStyle/>
          <a:p>
            <a:pPr algn="ctr" eaLnBrk="0" fontAlgn="base" hangingPunct="0">
              <a:spcBef>
                <a:spcPct val="0"/>
              </a:spcBef>
              <a:spcAft>
                <a:spcPct val="0"/>
              </a:spcAft>
              <a:defRPr/>
            </a:pPr>
            <a:r>
              <a:rPr lang="en-US" sz="800" dirty="0">
                <a:solidFill>
                  <a:srgbClr val="000000"/>
                </a:solidFill>
                <a:latin typeface="Verdana" pitchFamily="34" charset="0"/>
              </a:rPr>
              <a:t>*</a:t>
            </a:r>
            <a:r>
              <a:rPr lang="en-US" sz="1000" dirty="0">
                <a:solidFill>
                  <a:srgbClr val="000000"/>
                </a:solidFill>
                <a:latin typeface="+mj-lt"/>
              </a:rPr>
              <a:t>Chart Obtained from Bloomberg</a:t>
            </a:r>
          </a:p>
        </p:txBody>
      </p:sp>
      <p:sp>
        <p:nvSpPr>
          <p:cNvPr id="8" name="TextBox 7"/>
          <p:cNvSpPr txBox="1"/>
          <p:nvPr/>
        </p:nvSpPr>
        <p:spPr>
          <a:xfrm>
            <a:off x="1276351" y="5202359"/>
            <a:ext cx="10074956" cy="932178"/>
          </a:xfrm>
          <a:prstGeom prst="rect">
            <a:avLst/>
          </a:prstGeom>
          <a:noFill/>
        </p:spPr>
        <p:txBody>
          <a:bodyPr wrap="square" rtlCol="0">
            <a:spAutoFit/>
          </a:bodyPr>
          <a:lstStyle/>
          <a:p>
            <a:pPr eaLnBrk="0" fontAlgn="base" hangingPunct="0">
              <a:lnSpc>
                <a:spcPct val="150000"/>
              </a:lnSpc>
              <a:spcBef>
                <a:spcPct val="0"/>
              </a:spcBef>
              <a:spcAft>
                <a:spcPct val="0"/>
              </a:spcAft>
              <a:defRPr/>
            </a:pPr>
            <a:r>
              <a:rPr lang="en-US" sz="1400" dirty="0">
                <a:latin typeface="Verdana" pitchFamily="34" charset="0"/>
              </a:rPr>
              <a:t>•  </a:t>
            </a:r>
            <a:r>
              <a:rPr lang="en-US" sz="1200" dirty="0">
                <a:latin typeface="Verdana" pitchFamily="34" charset="0"/>
              </a:rPr>
              <a:t>Treasury yields declined significantly across the whole yield curve during the 2</a:t>
            </a:r>
            <a:r>
              <a:rPr lang="en-US" sz="1200" baseline="30000" dirty="0">
                <a:latin typeface="Verdana" pitchFamily="34" charset="0"/>
              </a:rPr>
              <a:t>nd</a:t>
            </a:r>
            <a:r>
              <a:rPr lang="en-US" sz="1200" dirty="0">
                <a:latin typeface="Verdana" pitchFamily="34" charset="0"/>
              </a:rPr>
              <a:t> and 3</a:t>
            </a:r>
            <a:r>
              <a:rPr lang="en-US" sz="1200" baseline="30000" dirty="0">
                <a:latin typeface="Verdana" pitchFamily="34" charset="0"/>
              </a:rPr>
              <a:t>rd</a:t>
            </a:r>
            <a:r>
              <a:rPr lang="en-US" sz="1200" dirty="0">
                <a:latin typeface="Verdana" pitchFamily="34" charset="0"/>
              </a:rPr>
              <a:t> quarters.</a:t>
            </a:r>
          </a:p>
          <a:p>
            <a:pPr eaLnBrk="0" fontAlgn="base" hangingPunct="0">
              <a:lnSpc>
                <a:spcPct val="150000"/>
              </a:lnSpc>
              <a:spcBef>
                <a:spcPct val="0"/>
              </a:spcBef>
              <a:spcAft>
                <a:spcPct val="0"/>
              </a:spcAft>
              <a:defRPr/>
            </a:pPr>
            <a:endParaRPr lang="en-US" sz="1200" dirty="0">
              <a:latin typeface="Verdana" pitchFamily="34" charset="0"/>
            </a:endParaRPr>
          </a:p>
          <a:p>
            <a:pPr eaLnBrk="0" fontAlgn="base" hangingPunct="0">
              <a:lnSpc>
                <a:spcPct val="150000"/>
              </a:lnSpc>
              <a:spcBef>
                <a:spcPct val="0"/>
              </a:spcBef>
              <a:spcAft>
                <a:spcPct val="0"/>
              </a:spcAft>
              <a:defRPr/>
            </a:pPr>
            <a:r>
              <a:rPr lang="en-US" sz="1200" dirty="0">
                <a:latin typeface="Verdana" pitchFamily="34" charset="0"/>
              </a:rPr>
              <a:t>•   The belly of the curve continued to show an inversion despite two Fed funds rate cut of 0.25% each during the period.</a:t>
            </a:r>
          </a:p>
        </p:txBody>
      </p:sp>
      <p:sp>
        <p:nvSpPr>
          <p:cNvPr id="3" name="Slide Number Placeholder 2">
            <a:extLst>
              <a:ext uri="{FF2B5EF4-FFF2-40B4-BE49-F238E27FC236}">
                <a16:creationId xmlns:a16="http://schemas.microsoft.com/office/drawing/2014/main" id="{29554A50-E9EF-43F6-84C1-6572C11D8CA8}"/>
              </a:ext>
            </a:extLst>
          </p:cNvPr>
          <p:cNvSpPr>
            <a:spLocks noGrp="1"/>
          </p:cNvSpPr>
          <p:nvPr>
            <p:ph type="sldNum" sz="quarter" idx="10"/>
          </p:nvPr>
        </p:nvSpPr>
        <p:spPr/>
        <p:txBody>
          <a:bodyPr/>
          <a:lstStyle/>
          <a:p>
            <a:fld id="{7B5A33A8-45E4-47FF-8D39-BA9BD5B1FFF2}" type="slidenum">
              <a:rPr lang="en-US" smtClean="0">
                <a:solidFill>
                  <a:srgbClr val="000000"/>
                </a:solidFill>
              </a:rPr>
              <a:pPr/>
              <a:t>25</a:t>
            </a:fld>
            <a:endParaRPr lang="en-US" dirty="0">
              <a:solidFill>
                <a:srgbClr val="000000"/>
              </a:solidFill>
            </a:endParaRPr>
          </a:p>
        </p:txBody>
      </p:sp>
      <p:pic>
        <p:nvPicPr>
          <p:cNvPr id="5" name="Picture 4">
            <a:extLst>
              <a:ext uri="{FF2B5EF4-FFF2-40B4-BE49-F238E27FC236}">
                <a16:creationId xmlns:a16="http://schemas.microsoft.com/office/drawing/2014/main" id="{5BA51728-BDBF-4C34-A5ED-7DB1226B044E}"/>
              </a:ext>
            </a:extLst>
          </p:cNvPr>
          <p:cNvPicPr>
            <a:picLocks noChangeAspect="1"/>
          </p:cNvPicPr>
          <p:nvPr/>
        </p:nvPicPr>
        <p:blipFill>
          <a:blip r:embed="rId2"/>
          <a:stretch>
            <a:fillRect/>
          </a:stretch>
        </p:blipFill>
        <p:spPr>
          <a:xfrm>
            <a:off x="840693" y="1198707"/>
            <a:ext cx="10510614" cy="3950092"/>
          </a:xfrm>
          <a:prstGeom prst="rect">
            <a:avLst/>
          </a:prstGeom>
        </p:spPr>
      </p:pic>
    </p:spTree>
    <p:extLst>
      <p:ext uri="{BB962C8B-B14F-4D97-AF65-F5344CB8AC3E}">
        <p14:creationId xmlns:p14="http://schemas.microsoft.com/office/powerpoint/2010/main" val="1378150504"/>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404754"/>
            <a:ext cx="10515600" cy="868193"/>
          </a:xfrm>
        </p:spPr>
        <p:txBody>
          <a:bodyPr>
            <a:normAutofit/>
          </a:bodyPr>
          <a:lstStyle/>
          <a:p>
            <a:r>
              <a:rPr lang="en-US" sz="3200" b="1" dirty="0">
                <a:solidFill>
                  <a:schemeClr val="tx1"/>
                </a:solidFill>
              </a:rPr>
              <a:t>Barclays U.S. Corporate Investment Grade Index</a:t>
            </a:r>
          </a:p>
        </p:txBody>
      </p:sp>
      <p:sp>
        <p:nvSpPr>
          <p:cNvPr id="6" name="TextBox 5"/>
          <p:cNvSpPr txBox="1"/>
          <p:nvPr/>
        </p:nvSpPr>
        <p:spPr>
          <a:xfrm>
            <a:off x="9715503" y="6104777"/>
            <a:ext cx="1906291" cy="215444"/>
          </a:xfrm>
          <a:prstGeom prst="rect">
            <a:avLst/>
          </a:prstGeom>
          <a:noFill/>
        </p:spPr>
        <p:txBody>
          <a:bodyPr wrap="none" rtlCol="0">
            <a:spAutoFit/>
          </a:bodyPr>
          <a:lstStyle/>
          <a:p>
            <a:pPr eaLnBrk="0" fontAlgn="base" hangingPunct="0">
              <a:spcBef>
                <a:spcPct val="0"/>
              </a:spcBef>
              <a:spcAft>
                <a:spcPct val="0"/>
              </a:spcAft>
              <a:defRPr/>
            </a:pPr>
            <a:r>
              <a:rPr lang="en-US" sz="800" dirty="0">
                <a:solidFill>
                  <a:srgbClr val="000000"/>
                </a:solidFill>
                <a:latin typeface="Verdana" pitchFamily="34" charset="0"/>
              </a:rPr>
              <a:t>*Chart Obtained from Bloomberg</a:t>
            </a:r>
          </a:p>
        </p:txBody>
      </p:sp>
      <p:sp>
        <p:nvSpPr>
          <p:cNvPr id="8" name="TextBox 7"/>
          <p:cNvSpPr txBox="1"/>
          <p:nvPr/>
        </p:nvSpPr>
        <p:spPr>
          <a:xfrm>
            <a:off x="1009650" y="4820269"/>
            <a:ext cx="10612144" cy="1532343"/>
          </a:xfrm>
          <a:prstGeom prst="rect">
            <a:avLst/>
          </a:prstGeom>
          <a:noFill/>
        </p:spPr>
        <p:txBody>
          <a:bodyPr wrap="square" rtlCol="0">
            <a:spAutoFit/>
          </a:bodyPr>
          <a:lstStyle/>
          <a:p>
            <a:pPr eaLnBrk="0" fontAlgn="base" hangingPunct="0">
              <a:lnSpc>
                <a:spcPct val="150000"/>
              </a:lnSpc>
              <a:spcBef>
                <a:spcPct val="0"/>
              </a:spcBef>
              <a:spcAft>
                <a:spcPct val="0"/>
              </a:spcAft>
              <a:defRPr/>
            </a:pPr>
            <a:r>
              <a:rPr lang="en-US" sz="1400" dirty="0">
                <a:solidFill>
                  <a:schemeClr val="tx2"/>
                </a:solidFill>
                <a:latin typeface="Verdana" pitchFamily="34" charset="0"/>
              </a:rPr>
              <a:t>• </a:t>
            </a:r>
            <a:r>
              <a:rPr lang="en-US" sz="1400" dirty="0">
                <a:solidFill>
                  <a:srgbClr val="000000"/>
                </a:solidFill>
                <a:latin typeface="Verdana" pitchFamily="34" charset="0"/>
              </a:rPr>
              <a:t> </a:t>
            </a:r>
            <a:r>
              <a:rPr lang="en-US" sz="1200" dirty="0">
                <a:solidFill>
                  <a:schemeClr val="accent1"/>
                </a:solidFill>
                <a:latin typeface="Verdana" pitchFamily="34" charset="0"/>
              </a:rPr>
              <a:t>After the recovery from the sharp 4</a:t>
            </a:r>
            <a:r>
              <a:rPr lang="en-US" sz="1200" baseline="30000" dirty="0">
                <a:solidFill>
                  <a:schemeClr val="accent1"/>
                </a:solidFill>
                <a:latin typeface="Verdana" pitchFamily="34" charset="0"/>
              </a:rPr>
              <a:t>th</a:t>
            </a:r>
            <a:r>
              <a:rPr lang="en-US" sz="1200" dirty="0">
                <a:solidFill>
                  <a:schemeClr val="accent1"/>
                </a:solidFill>
                <a:latin typeface="Verdana" pitchFamily="34" charset="0"/>
              </a:rPr>
              <a:t> quarter of 2018 selloff during the first three months of the year, IG credit spreads traded in a relatively narrow band during 2</a:t>
            </a:r>
            <a:r>
              <a:rPr lang="en-US" sz="1200" baseline="30000" dirty="0">
                <a:solidFill>
                  <a:schemeClr val="accent1"/>
                </a:solidFill>
                <a:latin typeface="Verdana" pitchFamily="34" charset="0"/>
              </a:rPr>
              <a:t>nd</a:t>
            </a:r>
            <a:r>
              <a:rPr lang="en-US" sz="1200" dirty="0">
                <a:solidFill>
                  <a:schemeClr val="accent1"/>
                </a:solidFill>
                <a:latin typeface="Verdana" pitchFamily="34" charset="0"/>
              </a:rPr>
              <a:t> and 3</a:t>
            </a:r>
            <a:r>
              <a:rPr lang="en-US" sz="1200" baseline="30000" dirty="0">
                <a:solidFill>
                  <a:schemeClr val="accent1"/>
                </a:solidFill>
                <a:latin typeface="Verdana" pitchFamily="34" charset="0"/>
              </a:rPr>
              <a:t>rd</a:t>
            </a:r>
            <a:r>
              <a:rPr lang="en-US" sz="1200" dirty="0">
                <a:solidFill>
                  <a:schemeClr val="accent1"/>
                </a:solidFill>
                <a:latin typeface="Verdana" pitchFamily="34" charset="0"/>
              </a:rPr>
              <a:t> quarter of 2019.</a:t>
            </a:r>
          </a:p>
          <a:p>
            <a:pPr eaLnBrk="0" fontAlgn="base" hangingPunct="0">
              <a:lnSpc>
                <a:spcPct val="150000"/>
              </a:lnSpc>
              <a:spcBef>
                <a:spcPct val="0"/>
              </a:spcBef>
              <a:spcAft>
                <a:spcPct val="0"/>
              </a:spcAft>
              <a:defRPr/>
            </a:pPr>
            <a:r>
              <a:rPr lang="en-US" sz="1400" dirty="0">
                <a:solidFill>
                  <a:schemeClr val="tx2"/>
                </a:solidFill>
                <a:latin typeface="Verdana" pitchFamily="34" charset="0"/>
              </a:rPr>
              <a:t>• </a:t>
            </a:r>
            <a:r>
              <a:rPr lang="en-US" sz="1400" dirty="0">
                <a:solidFill>
                  <a:srgbClr val="000000"/>
                </a:solidFill>
                <a:latin typeface="Verdana" pitchFamily="34" charset="0"/>
              </a:rPr>
              <a:t> </a:t>
            </a:r>
            <a:r>
              <a:rPr lang="en-US" sz="1200" dirty="0">
                <a:solidFill>
                  <a:schemeClr val="accent1"/>
                </a:solidFill>
                <a:latin typeface="Verdana" pitchFamily="34" charset="0"/>
              </a:rPr>
              <a:t>Still strong fundamentals and an accommodative Federal Reserve allow spread sectors to remain relatively well bid during the period.</a:t>
            </a:r>
          </a:p>
          <a:p>
            <a:pPr eaLnBrk="0" fontAlgn="base" hangingPunct="0">
              <a:lnSpc>
                <a:spcPct val="150000"/>
              </a:lnSpc>
              <a:spcBef>
                <a:spcPct val="0"/>
              </a:spcBef>
              <a:spcAft>
                <a:spcPct val="0"/>
              </a:spcAft>
              <a:defRPr/>
            </a:pPr>
            <a:endParaRPr lang="en-US" sz="1200" dirty="0">
              <a:solidFill>
                <a:schemeClr val="accent1"/>
              </a:solidFill>
              <a:latin typeface="Verdana" pitchFamily="34" charset="0"/>
            </a:endParaRPr>
          </a:p>
        </p:txBody>
      </p:sp>
      <p:sp>
        <p:nvSpPr>
          <p:cNvPr id="3" name="Slide Number Placeholder 2">
            <a:extLst>
              <a:ext uri="{FF2B5EF4-FFF2-40B4-BE49-F238E27FC236}">
                <a16:creationId xmlns:a16="http://schemas.microsoft.com/office/drawing/2014/main" id="{397116F4-5BF1-4474-8346-D8F7FA63961D}"/>
              </a:ext>
            </a:extLst>
          </p:cNvPr>
          <p:cNvSpPr>
            <a:spLocks noGrp="1"/>
          </p:cNvSpPr>
          <p:nvPr>
            <p:ph type="sldNum" sz="quarter" idx="4"/>
          </p:nvPr>
        </p:nvSpPr>
        <p:spPr/>
        <p:txBody>
          <a:bodyPr/>
          <a:lstStyle/>
          <a:p>
            <a:fld id="{939BA12D-66C8-4ADD-AE22-8C591D475314}" type="slidenum">
              <a:rPr lang="en-US" smtClean="0"/>
              <a:t>26</a:t>
            </a:fld>
            <a:endParaRPr lang="en-US"/>
          </a:p>
        </p:txBody>
      </p:sp>
      <p:pic>
        <p:nvPicPr>
          <p:cNvPr id="5" name="Picture 4">
            <a:extLst>
              <a:ext uri="{FF2B5EF4-FFF2-40B4-BE49-F238E27FC236}">
                <a16:creationId xmlns:a16="http://schemas.microsoft.com/office/drawing/2014/main" id="{9C8A0527-B86E-4AA4-9BEA-0D5163D3BDDA}"/>
              </a:ext>
            </a:extLst>
          </p:cNvPr>
          <p:cNvPicPr>
            <a:picLocks noChangeAspect="1"/>
          </p:cNvPicPr>
          <p:nvPr/>
        </p:nvPicPr>
        <p:blipFill>
          <a:blip r:embed="rId2"/>
          <a:stretch>
            <a:fillRect/>
          </a:stretch>
        </p:blipFill>
        <p:spPr>
          <a:xfrm>
            <a:off x="670560" y="1123950"/>
            <a:ext cx="10850880" cy="3614246"/>
          </a:xfrm>
          <a:prstGeom prst="rect">
            <a:avLst/>
          </a:prstGeom>
        </p:spPr>
      </p:pic>
    </p:spTree>
    <p:extLst>
      <p:ext uri="{BB962C8B-B14F-4D97-AF65-F5344CB8AC3E}">
        <p14:creationId xmlns:p14="http://schemas.microsoft.com/office/powerpoint/2010/main" val="2300674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550" y="689609"/>
            <a:ext cx="10896600" cy="1139825"/>
          </a:xfrm>
        </p:spPr>
        <p:txBody>
          <a:bodyPr>
            <a:noAutofit/>
          </a:bodyPr>
          <a:lstStyle/>
          <a:p>
            <a:pPr algn="ctr"/>
            <a:r>
              <a:rPr lang="en-US" sz="3200" b="1" dirty="0">
                <a:cs typeface="Times New Roman" pitchFamily="18" charset="0"/>
              </a:rPr>
              <a:t>Investment Pool Q2 2019 &amp; Q3 2019 Total Return</a:t>
            </a:r>
            <a:br>
              <a:rPr lang="en-US" sz="3200" b="1" dirty="0">
                <a:cs typeface="Times New Roman" pitchFamily="18" charset="0"/>
              </a:rPr>
            </a:br>
            <a:r>
              <a:rPr lang="en-US" sz="3200" b="1" dirty="0">
                <a:cs typeface="Times New Roman" pitchFamily="18" charset="0"/>
              </a:rPr>
              <a:t> (excl. Time Deposits)</a:t>
            </a:r>
          </a:p>
        </p:txBody>
      </p:sp>
      <p:graphicFrame>
        <p:nvGraphicFramePr>
          <p:cNvPr id="9" name="Chart 8"/>
          <p:cNvGraphicFramePr/>
          <p:nvPr>
            <p:extLst/>
          </p:nvPr>
        </p:nvGraphicFramePr>
        <p:xfrm>
          <a:off x="1543050" y="1762125"/>
          <a:ext cx="8953499" cy="40180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fld id="{939BA12D-66C8-4ADD-AE22-8C591D475314}" type="slidenum">
              <a:rPr lang="en-US" smtClean="0"/>
              <a:t>27</a:t>
            </a:fld>
            <a:endParaRPr lang="en-US"/>
          </a:p>
        </p:txBody>
      </p:sp>
    </p:spTree>
    <p:extLst>
      <p:ext uri="{BB962C8B-B14F-4D97-AF65-F5344CB8AC3E}">
        <p14:creationId xmlns:p14="http://schemas.microsoft.com/office/powerpoint/2010/main" val="2345283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3098" y="539643"/>
            <a:ext cx="8229600" cy="1139825"/>
          </a:xfrm>
        </p:spPr>
        <p:txBody>
          <a:bodyPr>
            <a:noAutofit/>
          </a:bodyPr>
          <a:lstStyle/>
          <a:p>
            <a:pPr algn="ctr"/>
            <a:r>
              <a:rPr lang="en-US" sz="3600" b="1" dirty="0">
                <a:cs typeface="Times New Roman" pitchFamily="18" charset="0"/>
              </a:rPr>
              <a:t>Investment Pool Total Return </a:t>
            </a:r>
            <a:br>
              <a:rPr lang="en-US" sz="3600" b="1" dirty="0">
                <a:cs typeface="Times New Roman" pitchFamily="18" charset="0"/>
              </a:rPr>
            </a:br>
            <a:r>
              <a:rPr lang="en-US" sz="3600" b="1" dirty="0">
                <a:cs typeface="Times New Roman" pitchFamily="18" charset="0"/>
              </a:rPr>
              <a:t>(excl. Time Deposits)</a:t>
            </a:r>
          </a:p>
        </p:txBody>
      </p:sp>
      <p:graphicFrame>
        <p:nvGraphicFramePr>
          <p:cNvPr id="9" name="Chart 8"/>
          <p:cNvGraphicFramePr/>
          <p:nvPr>
            <p:extLst/>
          </p:nvPr>
        </p:nvGraphicFramePr>
        <p:xfrm>
          <a:off x="1235378" y="1741118"/>
          <a:ext cx="9645041" cy="42655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4D7B62B-2265-4641-82E4-ED22F51F5428}"/>
              </a:ext>
            </a:extLst>
          </p:cNvPr>
          <p:cNvSpPr txBox="1"/>
          <p:nvPr/>
        </p:nvSpPr>
        <p:spPr>
          <a:xfrm>
            <a:off x="8071720" y="5586842"/>
            <a:ext cx="3200400" cy="276999"/>
          </a:xfrm>
          <a:prstGeom prst="rect">
            <a:avLst/>
          </a:prstGeom>
          <a:noFill/>
        </p:spPr>
        <p:txBody>
          <a:bodyPr wrap="square" rtlCol="0">
            <a:spAutoFit/>
          </a:bodyPr>
          <a:lstStyle/>
          <a:p>
            <a:pPr algn="ctr" eaLnBrk="0" fontAlgn="base" hangingPunct="0">
              <a:spcBef>
                <a:spcPct val="0"/>
              </a:spcBef>
              <a:spcAft>
                <a:spcPct val="0"/>
              </a:spcAft>
              <a:defRPr/>
            </a:pPr>
            <a:r>
              <a:rPr lang="en-US" sz="1000" dirty="0">
                <a:solidFill>
                  <a:srgbClr val="000000"/>
                </a:solidFill>
                <a:latin typeface="Times New Roman" pitchFamily="18" charset="0"/>
                <a:cs typeface="Times New Roman" pitchFamily="18" charset="0"/>
              </a:rPr>
              <a:t> </a:t>
            </a:r>
            <a:r>
              <a:rPr lang="en-US" sz="1200" dirty="0">
                <a:solidFill>
                  <a:srgbClr val="000000"/>
                </a:solidFill>
                <a:latin typeface="Times New Roman" pitchFamily="18" charset="0"/>
                <a:cs typeface="Times New Roman" pitchFamily="18" charset="0"/>
              </a:rPr>
              <a:t>* </a:t>
            </a:r>
            <a:r>
              <a:rPr lang="en-US" sz="1200" dirty="0">
                <a:solidFill>
                  <a:srgbClr val="000000"/>
                </a:solidFill>
                <a:latin typeface="+mj-lt"/>
                <a:cs typeface="Times New Roman" pitchFamily="18" charset="0"/>
              </a:rPr>
              <a:t>Annualized</a:t>
            </a:r>
          </a:p>
        </p:txBody>
      </p:sp>
      <p:sp>
        <p:nvSpPr>
          <p:cNvPr id="3" name="Slide Number Placeholder 2">
            <a:extLst>
              <a:ext uri="{FF2B5EF4-FFF2-40B4-BE49-F238E27FC236}">
                <a16:creationId xmlns:a16="http://schemas.microsoft.com/office/drawing/2014/main" id="{AA65EF45-7B74-4299-98BE-1BD7ABD8369D}"/>
              </a:ext>
            </a:extLst>
          </p:cNvPr>
          <p:cNvSpPr>
            <a:spLocks noGrp="1"/>
          </p:cNvSpPr>
          <p:nvPr>
            <p:ph type="sldNum" sz="quarter" idx="12"/>
          </p:nvPr>
        </p:nvSpPr>
        <p:spPr/>
        <p:txBody>
          <a:bodyPr/>
          <a:lstStyle/>
          <a:p>
            <a:fld id="{939BA12D-66C8-4ADD-AE22-8C591D475314}" type="slidenum">
              <a:rPr lang="en-US" smtClean="0"/>
              <a:t>28</a:t>
            </a:fld>
            <a:endParaRPr lang="en-US"/>
          </a:p>
        </p:txBody>
      </p:sp>
    </p:spTree>
    <p:extLst>
      <p:ext uri="{BB962C8B-B14F-4D97-AF65-F5344CB8AC3E}">
        <p14:creationId xmlns:p14="http://schemas.microsoft.com/office/powerpoint/2010/main" val="2263750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34749" y="584550"/>
            <a:ext cx="8305800" cy="457200"/>
          </a:xfrm>
        </p:spPr>
        <p:txBody>
          <a:bodyPr>
            <a:noAutofit/>
          </a:bodyPr>
          <a:lstStyle/>
          <a:p>
            <a:r>
              <a:rPr lang="en-US" sz="4000" b="1" dirty="0">
                <a:cs typeface="Times New Roman" pitchFamily="18" charset="0"/>
              </a:rPr>
              <a:t>Total Pool Distribution by Mandate</a:t>
            </a:r>
          </a:p>
        </p:txBody>
      </p:sp>
      <p:graphicFrame>
        <p:nvGraphicFramePr>
          <p:cNvPr id="13" name="Chart 12"/>
          <p:cNvGraphicFramePr/>
          <p:nvPr/>
        </p:nvGraphicFramePr>
        <p:xfrm>
          <a:off x="6477000" y="1447800"/>
          <a:ext cx="38862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p:cNvGraphicFramePr/>
          <p:nvPr>
            <p:extLst/>
          </p:nvPr>
        </p:nvGraphicFramePr>
        <p:xfrm>
          <a:off x="1000386" y="1001822"/>
          <a:ext cx="10384076" cy="25266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801666" y="3612193"/>
          <a:ext cx="10421655" cy="2697272"/>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ECC49828-CE1A-4EAD-ABFB-A9E41F5914DE}"/>
              </a:ext>
            </a:extLst>
          </p:cNvPr>
          <p:cNvSpPr>
            <a:spLocks noGrp="1"/>
          </p:cNvSpPr>
          <p:nvPr>
            <p:ph type="sldNum" sz="quarter" idx="4"/>
          </p:nvPr>
        </p:nvSpPr>
        <p:spPr/>
        <p:txBody>
          <a:bodyPr/>
          <a:lstStyle/>
          <a:p>
            <a:fld id="{939BA12D-66C8-4ADD-AE22-8C591D475314}" type="slidenum">
              <a:rPr lang="en-US" smtClean="0"/>
              <a:t>29</a:t>
            </a:fld>
            <a:endParaRPr lang="en-US"/>
          </a:p>
        </p:txBody>
      </p:sp>
    </p:spTree>
    <p:extLst>
      <p:ext uri="{BB962C8B-B14F-4D97-AF65-F5344CB8AC3E}">
        <p14:creationId xmlns:p14="http://schemas.microsoft.com/office/powerpoint/2010/main" val="284502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878"/>
            <a:ext cx="10515600" cy="1325563"/>
          </a:xfrm>
        </p:spPr>
        <p:txBody>
          <a:bodyPr/>
          <a:lstStyle/>
          <a:p>
            <a:pPr algn="ctr"/>
            <a:r>
              <a:rPr lang="en-US" b="1" dirty="0"/>
              <a:t>Florida</a:t>
            </a:r>
            <a:r>
              <a:rPr lang="en-US" b="1" dirty="0">
                <a:solidFill>
                  <a:srgbClr val="FF0000"/>
                </a:solidFill>
              </a:rPr>
              <a:t> </a:t>
            </a:r>
            <a:r>
              <a:rPr lang="en-US" b="1" dirty="0"/>
              <a:t>Economy</a:t>
            </a:r>
          </a:p>
        </p:txBody>
      </p:sp>
      <p:sp>
        <p:nvSpPr>
          <p:cNvPr id="3" name="Content Placeholder 2"/>
          <p:cNvSpPr>
            <a:spLocks noGrp="1"/>
          </p:cNvSpPr>
          <p:nvPr>
            <p:ph idx="1"/>
          </p:nvPr>
        </p:nvSpPr>
        <p:spPr>
          <a:xfrm>
            <a:off x="838200" y="1907126"/>
            <a:ext cx="10515600" cy="4210685"/>
          </a:xfrm>
        </p:spPr>
        <p:txBody>
          <a:bodyPr>
            <a:normAutofit lnSpcReduction="10000"/>
          </a:bodyPr>
          <a:lstStyle/>
          <a:p>
            <a:r>
              <a:rPr lang="en-US" sz="2000" dirty="0"/>
              <a:t>Florida Economy is growing but beginning to slow.</a:t>
            </a:r>
          </a:p>
          <a:p>
            <a:pPr marL="0" indent="0">
              <a:buNone/>
            </a:pPr>
            <a:endParaRPr lang="en-US" sz="2000" dirty="0"/>
          </a:p>
          <a:p>
            <a:r>
              <a:rPr lang="en-US" sz="2000" dirty="0"/>
              <a:t>July unemployment was 3.3% as compared to the US average of 3.7%. Consistent with previous meeting.</a:t>
            </a:r>
          </a:p>
          <a:p>
            <a:pPr marL="0" indent="0">
              <a:buNone/>
            </a:pPr>
            <a:endParaRPr lang="en-US" sz="2000" dirty="0"/>
          </a:p>
          <a:p>
            <a:r>
              <a:rPr lang="en-US" sz="2000" dirty="0"/>
              <a:t>Florida’s population growth remained steady. Population growth is expected to remain at or above 1.45%, averaging 1.6% between 2018 and 2022.</a:t>
            </a:r>
          </a:p>
          <a:p>
            <a:pPr marL="0" indent="0">
              <a:buNone/>
            </a:pPr>
            <a:endParaRPr lang="en-US" sz="2000" dirty="0"/>
          </a:p>
          <a:p>
            <a:r>
              <a:rPr lang="en-US" sz="2000" dirty="0"/>
              <a:t>Florida housing continues to improve:  </a:t>
            </a:r>
          </a:p>
          <a:p>
            <a:pPr lvl="1"/>
            <a:r>
              <a:rPr lang="en-US" sz="2000" dirty="0"/>
              <a:t>Documentary Stamp Tax collections saw 5.6% growth in FY 2018-19 over FY 2017-18. </a:t>
            </a:r>
          </a:p>
          <a:p>
            <a:pPr lvl="1"/>
            <a:r>
              <a:rPr lang="en-US" sz="2000" dirty="0"/>
              <a:t>Existing home sales volume in the 2014 -18 calendar years exceeded the 2005 peak year. This year (2019) is on course to do the same.</a:t>
            </a:r>
          </a:p>
          <a:p>
            <a:pPr marL="0" indent="0">
              <a:buNone/>
            </a:pPr>
            <a:endParaRPr lang="en-US" dirty="0"/>
          </a:p>
        </p:txBody>
      </p:sp>
      <p:sp>
        <p:nvSpPr>
          <p:cNvPr id="4" name="Slide Number Placeholder 3">
            <a:extLst>
              <a:ext uri="{FF2B5EF4-FFF2-40B4-BE49-F238E27FC236}">
                <a16:creationId xmlns:a16="http://schemas.microsoft.com/office/drawing/2014/main" id="{DADEEFC7-0362-4D40-BB16-68C327F29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954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2139"/>
            <a:ext cx="8229600" cy="996414"/>
          </a:xfrm>
        </p:spPr>
        <p:txBody>
          <a:bodyPr>
            <a:noAutofit/>
          </a:bodyPr>
          <a:lstStyle/>
          <a:p>
            <a:pPr algn="ctr"/>
            <a:r>
              <a:rPr lang="en-US" sz="3600" b="1" dirty="0">
                <a:cs typeface="Times New Roman" pitchFamily="18" charset="0"/>
              </a:rPr>
              <a:t>Portfolio % vs. Allocation Ranges</a:t>
            </a:r>
            <a:br>
              <a:rPr lang="en-US" sz="3600" b="1" dirty="0">
                <a:cs typeface="Times New Roman" pitchFamily="18" charset="0"/>
              </a:rPr>
            </a:br>
            <a:r>
              <a:rPr lang="en-US" sz="3600" b="1" dirty="0">
                <a:cs typeface="Times New Roman" pitchFamily="18" charset="0"/>
              </a:rPr>
              <a:t>as of September 30, 2019</a:t>
            </a:r>
          </a:p>
        </p:txBody>
      </p:sp>
      <p:graphicFrame>
        <p:nvGraphicFramePr>
          <p:cNvPr id="5" name="Content Placeholder 4"/>
          <p:cNvGraphicFramePr>
            <a:graphicFrameLocks noGrp="1"/>
          </p:cNvGraphicFramePr>
          <p:nvPr>
            <p:ph idx="1"/>
            <p:extLst/>
          </p:nvPr>
        </p:nvGraphicFramePr>
        <p:xfrm>
          <a:off x="1383527" y="1504950"/>
          <a:ext cx="9199659" cy="4347209"/>
        </p:xfrm>
        <a:graphic>
          <a:graphicData uri="http://schemas.openxmlformats.org/drawingml/2006/chart">
            <c:chart xmlns:c="http://schemas.openxmlformats.org/drawingml/2006/chart" xmlns:r="http://schemas.openxmlformats.org/officeDocument/2006/relationships" r:id="rId2"/>
          </a:graphicData>
        </a:graphic>
      </p:graphicFrame>
      <p:sp>
        <p:nvSpPr>
          <p:cNvPr id="8" name="Flowchart: Process 7"/>
          <p:cNvSpPr/>
          <p:nvPr/>
        </p:nvSpPr>
        <p:spPr bwMode="auto">
          <a:xfrm>
            <a:off x="2229927" y="4098898"/>
            <a:ext cx="304800" cy="762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dirty="0">
              <a:solidFill>
                <a:srgbClr val="000000"/>
              </a:solidFill>
              <a:latin typeface="Verdana" pitchFamily="34" charset="0"/>
            </a:endParaRPr>
          </a:p>
        </p:txBody>
      </p:sp>
      <p:sp>
        <p:nvSpPr>
          <p:cNvPr id="6" name="Rectangle 5"/>
          <p:cNvSpPr/>
          <p:nvPr/>
        </p:nvSpPr>
        <p:spPr>
          <a:xfrm>
            <a:off x="7140530" y="5912129"/>
            <a:ext cx="4403770" cy="276999"/>
          </a:xfrm>
          <a:prstGeom prst="rect">
            <a:avLst/>
          </a:prstGeom>
        </p:spPr>
        <p:txBody>
          <a:bodyPr wrap="none">
            <a:spAutoFit/>
          </a:bodyPr>
          <a:lstStyle/>
          <a:p>
            <a:pPr eaLnBrk="0" fontAlgn="base" hangingPunct="0">
              <a:spcBef>
                <a:spcPct val="0"/>
              </a:spcBef>
              <a:spcAft>
                <a:spcPct val="0"/>
              </a:spcAft>
              <a:defRPr/>
            </a:pPr>
            <a:r>
              <a:rPr lang="en-US" sz="1200" dirty="0">
                <a:latin typeface="Times New Roman" pitchFamily="18" charset="0"/>
                <a:cs typeface="Times New Roman" pitchFamily="18" charset="0"/>
              </a:rPr>
              <a:t>* avg. of previous 12 end-of-month balances for Liquidity Portfolio.</a:t>
            </a:r>
          </a:p>
        </p:txBody>
      </p:sp>
      <p:sp>
        <p:nvSpPr>
          <p:cNvPr id="3" name="Slide Number Placeholder 2">
            <a:extLst>
              <a:ext uri="{FF2B5EF4-FFF2-40B4-BE49-F238E27FC236}">
                <a16:creationId xmlns:a16="http://schemas.microsoft.com/office/drawing/2014/main" id="{C49C61A5-E352-401A-A5BE-FDD3D9F3F169}"/>
              </a:ext>
            </a:extLst>
          </p:cNvPr>
          <p:cNvSpPr>
            <a:spLocks noGrp="1"/>
          </p:cNvSpPr>
          <p:nvPr>
            <p:ph type="sldNum" sz="quarter" idx="4"/>
          </p:nvPr>
        </p:nvSpPr>
        <p:spPr/>
        <p:txBody>
          <a:bodyPr/>
          <a:lstStyle/>
          <a:p>
            <a:fld id="{939BA12D-66C8-4ADD-AE22-8C591D475314}" type="slidenum">
              <a:rPr lang="en-US" smtClean="0"/>
              <a:t>30</a:t>
            </a:fld>
            <a:endParaRPr lang="en-US"/>
          </a:p>
        </p:txBody>
      </p:sp>
    </p:spTree>
    <p:extLst>
      <p:ext uri="{BB962C8B-B14F-4D97-AF65-F5344CB8AC3E}">
        <p14:creationId xmlns:p14="http://schemas.microsoft.com/office/powerpoint/2010/main" val="2204112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485140"/>
            <a:ext cx="10515600" cy="667385"/>
          </a:xfrm>
        </p:spPr>
        <p:txBody>
          <a:bodyPr>
            <a:normAutofit/>
          </a:bodyPr>
          <a:lstStyle/>
          <a:p>
            <a:r>
              <a:rPr lang="en-US" sz="4000" b="1" dirty="0">
                <a:solidFill>
                  <a:schemeClr val="tx1"/>
                </a:solidFill>
                <a:cs typeface="Times New Roman" pitchFamily="18" charset="0"/>
              </a:rPr>
              <a:t>Individual Mandate </a:t>
            </a:r>
            <a:r>
              <a:rPr lang="en-US" sz="4000" b="1" dirty="0">
                <a:cs typeface="Times New Roman" pitchFamily="18" charset="0"/>
              </a:rPr>
              <a:t>Key </a:t>
            </a:r>
            <a:r>
              <a:rPr lang="en-US" sz="4000" b="1" dirty="0">
                <a:solidFill>
                  <a:schemeClr val="tx1"/>
                </a:solidFill>
                <a:cs typeface="Times New Roman" pitchFamily="18" charset="0"/>
              </a:rPr>
              <a:t>Characteristics</a:t>
            </a:r>
            <a:endParaRPr lang="en-US" sz="4000" b="1" dirty="0"/>
          </a:p>
        </p:txBody>
      </p:sp>
      <p:graphicFrame>
        <p:nvGraphicFramePr>
          <p:cNvPr id="8" name="Content Placeholder 4"/>
          <p:cNvGraphicFramePr>
            <a:graphicFrameLocks/>
          </p:cNvGraphicFramePr>
          <p:nvPr>
            <p:extLst/>
          </p:nvPr>
        </p:nvGraphicFramePr>
        <p:xfrm>
          <a:off x="1042074" y="1048836"/>
          <a:ext cx="10069752" cy="2380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4">
            <a:extLst>
              <a:ext uri="{FF2B5EF4-FFF2-40B4-BE49-F238E27FC236}">
                <a16:creationId xmlns:a16="http://schemas.microsoft.com/office/drawing/2014/main" id="{579CDF6C-44F3-4E35-90C2-6F04F03D8436}"/>
              </a:ext>
            </a:extLst>
          </p:cNvPr>
          <p:cNvGraphicFramePr>
            <a:graphicFrameLocks/>
          </p:cNvGraphicFramePr>
          <p:nvPr>
            <p:extLst/>
          </p:nvPr>
        </p:nvGraphicFramePr>
        <p:xfrm>
          <a:off x="1042074" y="3620587"/>
          <a:ext cx="10145952"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A509B36-5335-489B-8316-241FEE7CF125}"/>
              </a:ext>
            </a:extLst>
          </p:cNvPr>
          <p:cNvSpPr>
            <a:spLocks noGrp="1"/>
          </p:cNvSpPr>
          <p:nvPr>
            <p:ph type="sldNum" sz="quarter" idx="4"/>
          </p:nvPr>
        </p:nvSpPr>
        <p:spPr/>
        <p:txBody>
          <a:bodyPr/>
          <a:lstStyle/>
          <a:p>
            <a:fld id="{939BA12D-66C8-4ADD-AE22-8C591D475314}" type="slidenum">
              <a:rPr lang="en-US" smtClean="0"/>
              <a:t>31</a:t>
            </a:fld>
            <a:endParaRPr lang="en-US"/>
          </a:p>
        </p:txBody>
      </p:sp>
    </p:spTree>
    <p:extLst>
      <p:ext uri="{BB962C8B-B14F-4D97-AF65-F5344CB8AC3E}">
        <p14:creationId xmlns:p14="http://schemas.microsoft.com/office/powerpoint/2010/main" val="383041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723265"/>
            <a:ext cx="10515600" cy="667385"/>
          </a:xfrm>
        </p:spPr>
        <p:txBody>
          <a:bodyPr>
            <a:normAutofit/>
          </a:bodyPr>
          <a:lstStyle/>
          <a:p>
            <a:r>
              <a:rPr lang="en-US" sz="4000" b="1" dirty="0">
                <a:solidFill>
                  <a:schemeClr val="tx1"/>
                </a:solidFill>
                <a:cs typeface="Times New Roman" pitchFamily="18" charset="0"/>
              </a:rPr>
              <a:t>Individual Mandate </a:t>
            </a:r>
            <a:r>
              <a:rPr lang="en-US" sz="4000" b="1" dirty="0">
                <a:cs typeface="Times New Roman" pitchFamily="18" charset="0"/>
              </a:rPr>
              <a:t>Key </a:t>
            </a:r>
            <a:r>
              <a:rPr lang="en-US" sz="4000" b="1" dirty="0">
                <a:solidFill>
                  <a:schemeClr val="tx1"/>
                </a:solidFill>
                <a:cs typeface="Times New Roman" pitchFamily="18" charset="0"/>
              </a:rPr>
              <a:t>Characteristics </a:t>
            </a:r>
            <a:r>
              <a:rPr lang="en-US" sz="2000" b="1" dirty="0">
                <a:solidFill>
                  <a:schemeClr val="tx1"/>
                </a:solidFill>
                <a:cs typeface="Times New Roman" pitchFamily="18" charset="0"/>
              </a:rPr>
              <a:t>(continued)</a:t>
            </a:r>
            <a:endParaRPr lang="en-US" sz="4000" b="1" dirty="0"/>
          </a:p>
        </p:txBody>
      </p:sp>
      <p:sp>
        <p:nvSpPr>
          <p:cNvPr id="3" name="Slide Number Placeholder 2">
            <a:extLst>
              <a:ext uri="{FF2B5EF4-FFF2-40B4-BE49-F238E27FC236}">
                <a16:creationId xmlns:a16="http://schemas.microsoft.com/office/drawing/2014/main" id="{FA509B36-5335-489B-8316-241FEE7CF12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943AA8DE-C380-42AA-B5E6-34A28C40CAD0}"/>
              </a:ext>
            </a:extLst>
          </p:cNvPr>
          <p:cNvGraphicFramePr>
            <a:graphicFrameLocks/>
          </p:cNvGraphicFramePr>
          <p:nvPr>
            <p:extLst/>
          </p:nvPr>
        </p:nvGraphicFramePr>
        <p:xfrm>
          <a:off x="771525" y="1390650"/>
          <a:ext cx="10786149" cy="4668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4171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28" y="669444"/>
            <a:ext cx="8820003" cy="268925"/>
          </a:xfrm>
        </p:spPr>
        <p:txBody>
          <a:bodyPr>
            <a:noAutofit/>
          </a:bodyPr>
          <a:lstStyle/>
          <a:p>
            <a:r>
              <a:rPr lang="en-US" sz="3600" b="1" dirty="0">
                <a:cs typeface="Times New Roman" pitchFamily="18" charset="0"/>
              </a:rPr>
              <a:t>Total Pool Characteristics</a:t>
            </a:r>
            <a:endParaRPr lang="en-US" sz="3600" b="1" dirty="0"/>
          </a:p>
        </p:txBody>
      </p:sp>
      <p:graphicFrame>
        <p:nvGraphicFramePr>
          <p:cNvPr id="5" name="Content Placeholder 4"/>
          <p:cNvGraphicFramePr>
            <a:graphicFrameLocks noGrp="1"/>
          </p:cNvGraphicFramePr>
          <p:nvPr>
            <p:ph idx="1"/>
            <p:extLst/>
          </p:nvPr>
        </p:nvGraphicFramePr>
        <p:xfrm>
          <a:off x="828674" y="3958630"/>
          <a:ext cx="7200510"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p:cNvGraphicFramePr>
            <a:graphicFrameLocks/>
          </p:cNvGraphicFramePr>
          <p:nvPr>
            <p:extLst/>
          </p:nvPr>
        </p:nvGraphicFramePr>
        <p:xfrm>
          <a:off x="828674" y="973909"/>
          <a:ext cx="4945825"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4"/>
          <p:cNvGraphicFramePr>
            <a:graphicFrameLocks/>
          </p:cNvGraphicFramePr>
          <p:nvPr>
            <p:extLst/>
          </p:nvPr>
        </p:nvGraphicFramePr>
        <p:xfrm>
          <a:off x="6635780" y="973909"/>
          <a:ext cx="4814208" cy="31451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617404" y="4697811"/>
            <a:ext cx="1981200" cy="1446550"/>
          </a:xfrm>
          <a:prstGeom prst="rect">
            <a:avLst/>
          </a:prstGeom>
          <a:noFill/>
        </p:spPr>
        <p:txBody>
          <a:bodyPr wrap="square" rtlCol="0">
            <a:spAutoFit/>
          </a:bodyPr>
          <a:lstStyle/>
          <a:p>
            <a:pPr>
              <a:defRPr/>
            </a:pPr>
            <a:r>
              <a:rPr lang="en-US" sz="1400" dirty="0">
                <a:latin typeface="+mj-lt"/>
              </a:rPr>
              <a:t>Yield 9/30/19:    2.15%</a:t>
            </a:r>
          </a:p>
          <a:p>
            <a:pPr>
              <a:defRPr/>
            </a:pPr>
            <a:endParaRPr lang="en-US" sz="1400" dirty="0">
              <a:latin typeface="+mj-lt"/>
            </a:endParaRPr>
          </a:p>
          <a:p>
            <a:pPr>
              <a:defRPr/>
            </a:pPr>
            <a:r>
              <a:rPr lang="en-US" sz="1400" dirty="0">
                <a:latin typeface="+mj-lt"/>
              </a:rPr>
              <a:t>Yield 3/31/19:    2.71%</a:t>
            </a:r>
          </a:p>
          <a:p>
            <a:pPr>
              <a:defRPr/>
            </a:pPr>
            <a:endParaRPr lang="en-US" sz="1400" dirty="0">
              <a:latin typeface="+mj-lt"/>
            </a:endParaRPr>
          </a:p>
          <a:p>
            <a:pPr>
              <a:defRPr/>
            </a:pPr>
            <a:r>
              <a:rPr lang="en-US" sz="1400" dirty="0">
                <a:latin typeface="+mj-lt"/>
              </a:rPr>
              <a:t>Yield 9/30/18:    2.95%</a:t>
            </a:r>
          </a:p>
          <a:p>
            <a:pPr>
              <a:defRPr/>
            </a:pPr>
            <a:endParaRPr lang="en-US" dirty="0">
              <a:solidFill>
                <a:srgbClr val="000000"/>
              </a:solidFill>
              <a:latin typeface="Constantia"/>
            </a:endParaRPr>
          </a:p>
        </p:txBody>
      </p:sp>
      <p:sp>
        <p:nvSpPr>
          <p:cNvPr id="3" name="Slide Number Placeholder 2">
            <a:extLst>
              <a:ext uri="{FF2B5EF4-FFF2-40B4-BE49-F238E27FC236}">
                <a16:creationId xmlns:a16="http://schemas.microsoft.com/office/drawing/2014/main" id="{BB78355E-24EE-406B-954A-55BA91A71CE0}"/>
              </a:ext>
            </a:extLst>
          </p:cNvPr>
          <p:cNvSpPr>
            <a:spLocks noGrp="1"/>
          </p:cNvSpPr>
          <p:nvPr>
            <p:ph type="sldNum" sz="quarter" idx="4"/>
          </p:nvPr>
        </p:nvSpPr>
        <p:spPr/>
        <p:txBody>
          <a:bodyPr/>
          <a:lstStyle/>
          <a:p>
            <a:fld id="{939BA12D-66C8-4ADD-AE22-8C591D475314}" type="slidenum">
              <a:rPr lang="en-US" smtClean="0"/>
              <a:t>33</a:t>
            </a:fld>
            <a:endParaRPr lang="en-US"/>
          </a:p>
        </p:txBody>
      </p:sp>
    </p:spTree>
    <p:extLst>
      <p:ext uri="{BB962C8B-B14F-4D97-AF65-F5344CB8AC3E}">
        <p14:creationId xmlns:p14="http://schemas.microsoft.com/office/powerpoint/2010/main" val="2001761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667910" y="1400174"/>
          <a:ext cx="10809715" cy="4514851"/>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a:xfrm>
            <a:off x="2062162" y="857250"/>
            <a:ext cx="8305800" cy="381000"/>
          </a:xfrm>
        </p:spPr>
        <p:txBody>
          <a:bodyPr>
            <a:noAutofit/>
          </a:bodyPr>
          <a:lstStyle/>
          <a:p>
            <a:r>
              <a:rPr lang="en-US" b="1" dirty="0">
                <a:cs typeface="Times New Roman" pitchFamily="18" charset="0"/>
              </a:rPr>
              <a:t>Fair Value Factor</a:t>
            </a:r>
            <a:endParaRPr lang="en-US" b="1" dirty="0"/>
          </a:p>
        </p:txBody>
      </p:sp>
      <p:sp>
        <p:nvSpPr>
          <p:cNvPr id="2" name="Slide Number Placeholder 1">
            <a:extLst>
              <a:ext uri="{FF2B5EF4-FFF2-40B4-BE49-F238E27FC236}">
                <a16:creationId xmlns:a16="http://schemas.microsoft.com/office/drawing/2014/main" id="{437C1B0A-8676-4B19-9B8C-77F065E228FA}"/>
              </a:ext>
            </a:extLst>
          </p:cNvPr>
          <p:cNvSpPr>
            <a:spLocks noGrp="1"/>
          </p:cNvSpPr>
          <p:nvPr>
            <p:ph type="sldNum" sz="quarter" idx="4"/>
          </p:nvPr>
        </p:nvSpPr>
        <p:spPr/>
        <p:txBody>
          <a:bodyPr/>
          <a:lstStyle/>
          <a:p>
            <a:fld id="{939BA12D-66C8-4ADD-AE22-8C591D475314}" type="slidenum">
              <a:rPr lang="en-US" smtClean="0"/>
              <a:t>34</a:t>
            </a:fld>
            <a:endParaRPr lang="en-US"/>
          </a:p>
        </p:txBody>
      </p:sp>
    </p:spTree>
    <p:extLst>
      <p:ext uri="{BB962C8B-B14F-4D97-AF65-F5344CB8AC3E}">
        <p14:creationId xmlns:p14="http://schemas.microsoft.com/office/powerpoint/2010/main" val="245687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456896"/>
          </a:xfrm>
        </p:spPr>
        <p:txBody>
          <a:bodyPr>
            <a:normAutofit fontScale="90000"/>
          </a:bodyPr>
          <a:lstStyle/>
          <a:p>
            <a:pPr algn="ctr"/>
            <a:br>
              <a:rPr lang="en-US" b="1" dirty="0">
                <a:latin typeface="Constantia" pitchFamily="18" charset="0"/>
              </a:rPr>
            </a:br>
            <a:br>
              <a:rPr lang="en-US" b="1" dirty="0">
                <a:latin typeface="Constantia" pitchFamily="18" charset="0"/>
              </a:rPr>
            </a:br>
            <a:r>
              <a:rPr lang="en-US" sz="5300" b="1" dirty="0">
                <a:latin typeface="Calibri" panose="020F0502020204030204" pitchFamily="34" charset="0"/>
              </a:rPr>
              <a:t>Top 10 Non-US Govt Holdings </a:t>
            </a:r>
            <a:br>
              <a:rPr lang="en-US" sz="5300" b="1" dirty="0">
                <a:latin typeface="Calibri" panose="020F0502020204030204" pitchFamily="34" charset="0"/>
              </a:rPr>
            </a:br>
            <a:r>
              <a:rPr lang="en-US" sz="4000" b="1" dirty="0">
                <a:latin typeface="Calibri" panose="020F0502020204030204" pitchFamily="34" charset="0"/>
              </a:rPr>
              <a:t>at September 30, 2019</a:t>
            </a:r>
            <a:br>
              <a:rPr lang="en-US" sz="5300" dirty="0">
                <a:latin typeface="Constantia" pitchFamily="18" charset="0"/>
              </a:rPr>
            </a:br>
            <a:endParaRPr lang="en-US" sz="5300" dirty="0"/>
          </a:p>
        </p:txBody>
      </p:sp>
      <p:sp>
        <p:nvSpPr>
          <p:cNvPr id="4" name="Slide Number Placeholder 3"/>
          <p:cNvSpPr>
            <a:spLocks noGrp="1"/>
          </p:cNvSpPr>
          <p:nvPr>
            <p:ph type="sldNum" sz="quarter" idx="12"/>
          </p:nvPr>
        </p:nvSpPr>
        <p:spPr>
          <a:xfrm>
            <a:off x="8912529" y="6400800"/>
            <a:ext cx="2823596"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4DA99-51F7-4326-AF7C-A0A095EF9237}"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CDB0739-08DF-4A3A-94C0-8D5B88CA41CF}"/>
              </a:ext>
            </a:extLst>
          </p:cNvPr>
          <p:cNvSpPr>
            <a:spLocks noGrp="1"/>
          </p:cNvSpPr>
          <p:nvPr>
            <p:ph type="ftr" sz="quarter" idx="11"/>
          </p:nvPr>
        </p:nvSpPr>
        <p:spPr>
          <a:xfrm>
            <a:off x="3446585" y="6248400"/>
            <a:ext cx="4579815"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p:txBody>
      </p:sp>
      <p:graphicFrame>
        <p:nvGraphicFramePr>
          <p:cNvPr id="10" name="Chart Placeholder 8">
            <a:extLst>
              <a:ext uri="{FF2B5EF4-FFF2-40B4-BE49-F238E27FC236}">
                <a16:creationId xmlns:a16="http://schemas.microsoft.com/office/drawing/2014/main" id="{5BE13018-60C3-445D-9CA8-64939EC692BE}"/>
              </a:ext>
            </a:extLst>
          </p:cNvPr>
          <p:cNvGraphicFramePr>
            <a:graphicFrameLocks/>
          </p:cNvGraphicFramePr>
          <p:nvPr>
            <p:extLst/>
          </p:nvPr>
        </p:nvGraphicFramePr>
        <p:xfrm>
          <a:off x="1352145" y="1900362"/>
          <a:ext cx="9192638" cy="4215901"/>
        </p:xfrm>
        <a:graphic>
          <a:graphicData uri="http://schemas.openxmlformats.org/drawingml/2006/table">
            <a:tbl>
              <a:tblPr>
                <a:tableStyleId>{5940675A-B579-460E-94D1-54222C63F5DA}</a:tableStyleId>
              </a:tblPr>
              <a:tblGrid>
                <a:gridCol w="3321051">
                  <a:extLst>
                    <a:ext uri="{9D8B030D-6E8A-4147-A177-3AD203B41FA5}">
                      <a16:colId xmlns:a16="http://schemas.microsoft.com/office/drawing/2014/main" val="20000"/>
                    </a:ext>
                  </a:extLst>
                </a:gridCol>
                <a:gridCol w="2042291">
                  <a:extLst>
                    <a:ext uri="{9D8B030D-6E8A-4147-A177-3AD203B41FA5}">
                      <a16:colId xmlns:a16="http://schemas.microsoft.com/office/drawing/2014/main" val="20001"/>
                    </a:ext>
                  </a:extLst>
                </a:gridCol>
                <a:gridCol w="1701909">
                  <a:extLst>
                    <a:ext uri="{9D8B030D-6E8A-4147-A177-3AD203B41FA5}">
                      <a16:colId xmlns:a16="http://schemas.microsoft.com/office/drawing/2014/main" val="20002"/>
                    </a:ext>
                  </a:extLst>
                </a:gridCol>
                <a:gridCol w="2127387">
                  <a:extLst>
                    <a:ext uri="{9D8B030D-6E8A-4147-A177-3AD203B41FA5}">
                      <a16:colId xmlns:a16="http://schemas.microsoft.com/office/drawing/2014/main" val="20003"/>
                    </a:ext>
                  </a:extLst>
                </a:gridCol>
              </a:tblGrid>
              <a:tr h="484902">
                <a:tc>
                  <a:txBody>
                    <a:bodyPr/>
                    <a:lstStyle/>
                    <a:p>
                      <a:pPr algn="ctr" fontAlgn="b"/>
                      <a:r>
                        <a:rPr lang="en-US" sz="1500" b="1" u="none" strike="noStrike" dirty="0">
                          <a:latin typeface="+mn-lt"/>
                        </a:rPr>
                        <a:t>ISSUER</a:t>
                      </a:r>
                      <a:endParaRPr lang="en-US" sz="1500" b="1" i="0" u="none" strike="noStrike" dirty="0">
                        <a:solidFill>
                          <a:srgbClr val="000000"/>
                        </a:solidFill>
                        <a:latin typeface="+mn-lt"/>
                      </a:endParaRPr>
                    </a:p>
                  </a:txBody>
                  <a:tcPr marL="6935" marR="6935" marT="6935" marB="0" anchor="b"/>
                </a:tc>
                <a:tc>
                  <a:txBody>
                    <a:bodyPr/>
                    <a:lstStyle/>
                    <a:p>
                      <a:pPr algn="ctr" fontAlgn="b"/>
                      <a:r>
                        <a:rPr lang="en-US" sz="1500" b="1" u="none" strike="noStrike" dirty="0">
                          <a:latin typeface="+mn-lt"/>
                        </a:rPr>
                        <a:t>MARKET VALUE</a:t>
                      </a:r>
                      <a:endParaRPr lang="en-US" sz="1500" b="1" i="0" u="none" strike="noStrike" dirty="0">
                        <a:solidFill>
                          <a:srgbClr val="000000"/>
                        </a:solidFill>
                        <a:latin typeface="+mn-lt"/>
                      </a:endParaRPr>
                    </a:p>
                  </a:txBody>
                  <a:tcPr marL="6935" marR="6935" marT="6935" marB="0" anchor="b"/>
                </a:tc>
                <a:tc>
                  <a:txBody>
                    <a:bodyPr/>
                    <a:lstStyle/>
                    <a:p>
                      <a:pPr algn="ctr" fontAlgn="b"/>
                      <a:r>
                        <a:rPr lang="en-US" sz="1500" b="1" u="none" strike="noStrike" dirty="0">
                          <a:latin typeface="+mn-lt"/>
                        </a:rPr>
                        <a:t>% OF TOTAL</a:t>
                      </a:r>
                      <a:endParaRPr lang="en-US" sz="1500" b="1" i="0" u="none" strike="noStrike" dirty="0">
                        <a:solidFill>
                          <a:srgbClr val="000000"/>
                        </a:solidFill>
                        <a:latin typeface="+mn-lt"/>
                      </a:endParaRPr>
                    </a:p>
                  </a:txBody>
                  <a:tcPr marL="6935" marR="6935" marT="6935" marB="0" anchor="b"/>
                </a:tc>
                <a:tc>
                  <a:txBody>
                    <a:bodyPr/>
                    <a:lstStyle/>
                    <a:p>
                      <a:pPr algn="ctr" fontAlgn="b"/>
                      <a:r>
                        <a:rPr lang="en-US" sz="1500" b="1" u="none" strike="noStrike" dirty="0">
                          <a:latin typeface="+mn-lt"/>
                        </a:rPr>
                        <a:t>S&amp;P LONG-TERM</a:t>
                      </a:r>
                      <a:r>
                        <a:rPr lang="en-US" sz="1500" b="1" u="none" strike="noStrike" baseline="0" dirty="0">
                          <a:latin typeface="+mn-lt"/>
                        </a:rPr>
                        <a:t> </a:t>
                      </a:r>
                    </a:p>
                    <a:p>
                      <a:pPr algn="ctr" fontAlgn="b"/>
                      <a:r>
                        <a:rPr lang="en-US" sz="1500" b="1" u="none" strike="noStrike" dirty="0">
                          <a:latin typeface="+mn-lt"/>
                        </a:rPr>
                        <a:t>RANKING</a:t>
                      </a:r>
                      <a:endParaRPr lang="en-US" sz="1500" b="1" i="0" u="none" strike="noStrike" dirty="0">
                        <a:solidFill>
                          <a:srgbClr val="000000"/>
                        </a:solidFill>
                        <a:latin typeface="+mn-lt"/>
                      </a:endParaRPr>
                    </a:p>
                  </a:txBody>
                  <a:tcPr marL="6935" marR="6935" marT="6935" marB="0" anchor="b"/>
                </a:tc>
                <a:extLst>
                  <a:ext uri="{0D108BD9-81ED-4DB2-BD59-A6C34878D82A}">
                    <a16:rowId xmlns:a16="http://schemas.microsoft.com/office/drawing/2014/main" val="10000"/>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J</a:t>
                      </a:r>
                      <a:r>
                        <a:rPr lang="en-US" sz="1600" u="none" strike="noStrike" baseline="0" dirty="0">
                          <a:solidFill>
                            <a:schemeClr val="tx1"/>
                          </a:solidFill>
                          <a:latin typeface="+mn-lt"/>
                        </a:rPr>
                        <a:t>PMorgan Chase &amp; Co</a:t>
                      </a:r>
                      <a:endParaRPr lang="en-US" sz="1600" b="0" i="0" u="none" strike="noStrike" baseline="0" dirty="0">
                        <a:solidFill>
                          <a:schemeClr val="tx1"/>
                        </a:solidFill>
                        <a:latin typeface="+mn-lt"/>
                      </a:endParaRPr>
                    </a:p>
                  </a:txBody>
                  <a:tcPr marL="7620" marR="7620" marT="7620" marB="0" anchor="b"/>
                </a:tc>
                <a:tc>
                  <a:txBody>
                    <a:bodyPr/>
                    <a:lstStyle/>
                    <a:p>
                      <a:pPr algn="l" fontAlgn="b"/>
                      <a:r>
                        <a:rPr lang="en-US" sz="1600" u="none" strike="noStrike" baseline="0" dirty="0">
                          <a:solidFill>
                            <a:schemeClr val="tx1"/>
                          </a:solidFill>
                          <a:latin typeface="+mn-lt"/>
                        </a:rPr>
                        <a:t>            208,887,711.18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0.83%</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A-</a:t>
                      </a:r>
                      <a:endParaRPr lang="en-US" sz="1600" b="0" i="0" u="none" strike="noStrike" baseline="0" dirty="0">
                        <a:solidFill>
                          <a:schemeClr val="tx1"/>
                        </a:solidFill>
                        <a:latin typeface="+mn-lt"/>
                      </a:endParaRPr>
                    </a:p>
                  </a:txBody>
                  <a:tcPr marL="7620" marR="7620" marT="7620" marB="0" anchor="b">
                    <a:noFill/>
                  </a:tcPr>
                </a:tc>
                <a:extLst>
                  <a:ext uri="{0D108BD9-81ED-4DB2-BD59-A6C34878D82A}">
                    <a16:rowId xmlns:a16="http://schemas.microsoft.com/office/drawing/2014/main" val="10001"/>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a:t>
                      </a:r>
                      <a:r>
                        <a:rPr lang="en-US" sz="1600" u="none" strike="noStrike" baseline="0" dirty="0">
                          <a:solidFill>
                            <a:schemeClr val="tx1"/>
                          </a:solidFill>
                          <a:latin typeface="+mn-lt"/>
                        </a:rPr>
                        <a:t>Bank of America Corp </a:t>
                      </a:r>
                      <a:endParaRPr lang="en-US" sz="1600" b="0" i="0" u="none" strike="noStrike" baseline="0" dirty="0">
                        <a:solidFill>
                          <a:schemeClr val="tx1"/>
                        </a:solidFill>
                        <a:latin typeface="+mn-lt"/>
                      </a:endParaRPr>
                    </a:p>
                  </a:txBody>
                  <a:tcPr marL="7620" marR="7620" marT="7620" marB="0" anchor="b"/>
                </a:tc>
                <a:tc>
                  <a:txBody>
                    <a:bodyPr/>
                    <a:lstStyle/>
                    <a:p>
                      <a:pPr algn="l" fontAlgn="b"/>
                      <a:r>
                        <a:rPr lang="en-US" sz="1600" u="none" strike="noStrike" baseline="0" dirty="0">
                          <a:solidFill>
                            <a:schemeClr val="tx1"/>
                          </a:solidFill>
                          <a:latin typeface="+mn-lt"/>
                        </a:rPr>
                        <a:t>            190,446,441.82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0.75%</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b="0" i="0" u="none" strike="noStrike" baseline="0" dirty="0">
                          <a:solidFill>
                            <a:schemeClr val="tx1"/>
                          </a:solidFill>
                          <a:latin typeface="+mn-lt"/>
                        </a:rPr>
                        <a:t>A-/BBB+</a:t>
                      </a:r>
                    </a:p>
                  </a:txBody>
                  <a:tcPr marL="7620" marR="7620" marT="7620" marB="0" anchor="b">
                    <a:noFill/>
                  </a:tcPr>
                </a:tc>
                <a:extLst>
                  <a:ext uri="{0D108BD9-81ED-4DB2-BD59-A6C34878D82A}">
                    <a16:rowId xmlns:a16="http://schemas.microsoft.com/office/drawing/2014/main" val="10002"/>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Citigroup Inc </a:t>
                      </a:r>
                    </a:p>
                  </a:txBody>
                  <a:tcPr marL="7620" marR="7620" marT="7620" marB="0" anchor="b"/>
                </a:tc>
                <a:tc>
                  <a:txBody>
                    <a:bodyPr/>
                    <a:lstStyle/>
                    <a:p>
                      <a:pPr algn="l" fontAlgn="b"/>
                      <a:r>
                        <a:rPr lang="en-US" sz="1600" u="none" strike="noStrike" baseline="0" dirty="0">
                          <a:solidFill>
                            <a:schemeClr val="tx1"/>
                          </a:solidFill>
                          <a:latin typeface="+mn-lt"/>
                        </a:rPr>
                        <a:t>            138,969,881.12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0.55%</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A+/BBB+</a:t>
                      </a:r>
                    </a:p>
                  </a:txBody>
                  <a:tcPr marL="7620" marR="7620" marT="7620" marB="0" anchor="b">
                    <a:noFill/>
                  </a:tcPr>
                </a:tc>
                <a:extLst>
                  <a:ext uri="{0D108BD9-81ED-4DB2-BD59-A6C34878D82A}">
                    <a16:rowId xmlns:a16="http://schemas.microsoft.com/office/drawing/2014/main" val="10003"/>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European Investment Bank</a:t>
                      </a:r>
                    </a:p>
                  </a:txBody>
                  <a:tcPr marL="7620" marR="7620" marT="7620" marB="0" anchor="b"/>
                </a:tc>
                <a:tc>
                  <a:txBody>
                    <a:bodyPr/>
                    <a:lstStyle/>
                    <a:p>
                      <a:pPr algn="l" fontAlgn="b"/>
                      <a:r>
                        <a:rPr lang="en-US" sz="1600" u="none" strike="noStrike" baseline="0" dirty="0">
                          <a:solidFill>
                            <a:schemeClr val="tx1"/>
                          </a:solidFill>
                          <a:latin typeface="+mn-lt"/>
                        </a:rPr>
                        <a:t>            135,058,217.98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0.53%</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AAA</a:t>
                      </a:r>
                      <a:endParaRPr lang="en-US" sz="1600" b="0" i="0" u="none" strike="noStrike" baseline="0" dirty="0">
                        <a:solidFill>
                          <a:schemeClr val="tx1"/>
                        </a:solidFill>
                        <a:latin typeface="+mn-lt"/>
                      </a:endParaRPr>
                    </a:p>
                  </a:txBody>
                  <a:tcPr marL="7620" marR="7620" marT="7620" marB="0" anchor="b">
                    <a:noFill/>
                  </a:tcPr>
                </a:tc>
                <a:extLst>
                  <a:ext uri="{0D108BD9-81ED-4DB2-BD59-A6C34878D82A}">
                    <a16:rowId xmlns:a16="http://schemas.microsoft.com/office/drawing/2014/main" val="10004"/>
                  </a:ext>
                </a:extLst>
              </a:tr>
              <a:tr h="4026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KFW</a:t>
                      </a:r>
                    </a:p>
                  </a:txBody>
                  <a:tcPr marL="7620" marR="7620" marT="7620" marB="0" anchor="b"/>
                </a:tc>
                <a:tc>
                  <a:txBody>
                    <a:bodyPr/>
                    <a:lstStyle/>
                    <a:p>
                      <a:pPr algn="l" fontAlgn="b"/>
                      <a:r>
                        <a:rPr lang="en-US" sz="1600" u="none" strike="noStrike" baseline="0" dirty="0">
                          <a:solidFill>
                            <a:schemeClr val="tx1"/>
                          </a:solidFill>
                          <a:latin typeface="+mn-lt"/>
                        </a:rPr>
                        <a:t>            131,803,517.07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0.52%</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AAA</a:t>
                      </a:r>
                    </a:p>
                  </a:txBody>
                  <a:tcPr marL="7620" marR="7620" marT="7620" marB="0" anchor="b">
                    <a:noFill/>
                  </a:tcPr>
                </a:tc>
                <a:extLst>
                  <a:ext uri="{0D108BD9-81ED-4DB2-BD59-A6C34878D82A}">
                    <a16:rowId xmlns:a16="http://schemas.microsoft.com/office/drawing/2014/main" val="10005"/>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 Wells Fargo &amp; Co </a:t>
                      </a:r>
                      <a:endParaRPr lang="en-US" sz="1600" b="0" i="0" u="none" strike="noStrike" baseline="0" dirty="0">
                        <a:solidFill>
                          <a:schemeClr val="tx1"/>
                        </a:solidFill>
                        <a:latin typeface="+mn-lt"/>
                      </a:endParaRPr>
                    </a:p>
                  </a:txBody>
                  <a:tcPr marL="7620" marR="7620" marT="7620" marB="0" anchor="b"/>
                </a:tc>
                <a:tc>
                  <a:txBody>
                    <a:bodyPr/>
                    <a:lstStyle/>
                    <a:p>
                      <a:pPr algn="l" fontAlgn="b"/>
                      <a:r>
                        <a:rPr lang="en-US" sz="1600" u="none" strike="noStrike" baseline="0" dirty="0">
                          <a:solidFill>
                            <a:schemeClr val="tx1"/>
                          </a:solidFill>
                          <a:latin typeface="+mn-lt"/>
                        </a:rPr>
                        <a:t>            128,465,844.01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0.51%</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A-/BBB+</a:t>
                      </a:r>
                      <a:endParaRPr lang="en-US" sz="1600" b="0" i="0" u="none" strike="noStrike" baseline="0" dirty="0">
                        <a:solidFill>
                          <a:schemeClr val="tx1"/>
                        </a:solidFill>
                        <a:latin typeface="+mn-lt"/>
                      </a:endParaRPr>
                    </a:p>
                  </a:txBody>
                  <a:tcPr marL="7620" marR="7620" marT="7620" marB="0" anchor="b">
                    <a:noFill/>
                  </a:tcPr>
                </a:tc>
                <a:extLst>
                  <a:ext uri="{0D108BD9-81ED-4DB2-BD59-A6C34878D82A}">
                    <a16:rowId xmlns:a16="http://schemas.microsoft.com/office/drawing/2014/main" val="10006"/>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a:t>
                      </a:r>
                      <a:r>
                        <a:rPr lang="en-US" sz="1600" u="none" strike="noStrike" baseline="0" dirty="0">
                          <a:solidFill>
                            <a:schemeClr val="tx1"/>
                          </a:solidFill>
                          <a:latin typeface="+mn-lt"/>
                        </a:rPr>
                        <a:t>Goldman Sachs Group Inc/The</a:t>
                      </a:r>
                      <a:r>
                        <a:rPr lang="en-US" sz="1600" b="0" i="0" u="none" strike="noStrike" baseline="0" dirty="0">
                          <a:solidFill>
                            <a:schemeClr val="tx1"/>
                          </a:solidFill>
                          <a:latin typeface="+mn-lt"/>
                        </a:rPr>
                        <a:t> </a:t>
                      </a:r>
                    </a:p>
                  </a:txBody>
                  <a:tcPr marL="7620" marR="7620" marT="7620" marB="0" anchor="b"/>
                </a:tc>
                <a:tc>
                  <a:txBody>
                    <a:bodyPr/>
                    <a:lstStyle/>
                    <a:p>
                      <a:pPr algn="l" fontAlgn="b"/>
                      <a:r>
                        <a:rPr lang="en-US" sz="1600" u="none" strike="noStrike" baseline="0" dirty="0">
                          <a:solidFill>
                            <a:schemeClr val="tx1"/>
                          </a:solidFill>
                          <a:latin typeface="+mn-lt"/>
                        </a:rPr>
                        <a:t>              92,683,497.95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0.37%</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BBB+</a:t>
                      </a:r>
                    </a:p>
                  </a:txBody>
                  <a:tcPr marL="7620" marR="7620" marT="7620" marB="0" anchor="b">
                    <a:noFill/>
                  </a:tcPr>
                </a:tc>
                <a:extLst>
                  <a:ext uri="{0D108BD9-81ED-4DB2-BD59-A6C34878D82A}">
                    <a16:rowId xmlns:a16="http://schemas.microsoft.com/office/drawing/2014/main" val="10007"/>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 Morgan Stanley</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b="0" i="0" u="none" strike="noStrike" baseline="0" dirty="0">
                          <a:solidFill>
                            <a:schemeClr val="tx1"/>
                          </a:solidFill>
                          <a:latin typeface="+mn-lt"/>
                        </a:rPr>
                        <a:t>         87,583,451.00</a:t>
                      </a:r>
                    </a:p>
                  </a:txBody>
                  <a:tcPr marL="7620" marR="7620" marT="7620" marB="0" anchor="b"/>
                </a:tc>
                <a:tc>
                  <a:txBody>
                    <a:bodyPr/>
                    <a:lstStyle/>
                    <a:p>
                      <a:pPr algn="ctr" fontAlgn="b"/>
                      <a:r>
                        <a:rPr lang="en-US" sz="1600" b="0" i="0" u="none" strike="noStrike" baseline="0" dirty="0">
                          <a:solidFill>
                            <a:schemeClr val="tx1"/>
                          </a:solidFill>
                          <a:latin typeface="+mn-lt"/>
                        </a:rPr>
                        <a:t>0.35%</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BBB+</a:t>
                      </a:r>
                    </a:p>
                  </a:txBody>
                  <a:tcPr marL="7620" marR="7620" marT="7620" marB="0" anchor="b">
                    <a:noFill/>
                  </a:tcPr>
                </a:tc>
                <a:extLst>
                  <a:ext uri="{0D108BD9-81ED-4DB2-BD59-A6C34878D82A}">
                    <a16:rowId xmlns:a16="http://schemas.microsoft.com/office/drawing/2014/main" val="10008"/>
                  </a:ext>
                </a:extLst>
              </a:tr>
              <a:tr h="369098">
                <a:tc>
                  <a:txBody>
                    <a:bodyPr/>
                    <a:lstStyle/>
                    <a:p>
                      <a:pPr algn="l" fontAlgn="b"/>
                      <a:r>
                        <a:rPr lang="en-US" sz="1600" b="0" i="0" u="none" strike="noStrike" baseline="0" dirty="0">
                          <a:solidFill>
                            <a:schemeClr val="tx1"/>
                          </a:solidFill>
                          <a:latin typeface="+mn-lt"/>
                        </a:rPr>
                        <a:t> Koch Industries</a:t>
                      </a:r>
                    </a:p>
                  </a:txBody>
                  <a:tcPr marL="7620" marR="7620" marT="7620" marB="0" anchor="b"/>
                </a:tc>
                <a:tc>
                  <a:txBody>
                    <a:bodyPr/>
                    <a:lstStyle/>
                    <a:p>
                      <a:pPr algn="l" fontAlgn="b"/>
                      <a:r>
                        <a:rPr lang="en-US" sz="1600" u="none" strike="noStrike" baseline="0" dirty="0">
                          <a:solidFill>
                            <a:schemeClr val="tx1"/>
                          </a:solidFill>
                          <a:latin typeface="+mn-lt"/>
                        </a:rPr>
                        <a:t>              79,956,900.00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0.32%</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b="0" i="0" u="none" strike="noStrike" baseline="0" dirty="0">
                          <a:solidFill>
                            <a:schemeClr val="tx1"/>
                          </a:solidFill>
                          <a:latin typeface="+mn-lt"/>
                        </a:rPr>
                        <a:t>AA-</a:t>
                      </a:r>
                    </a:p>
                  </a:txBody>
                  <a:tcPr marL="7620" marR="7620" marT="7620" marB="0" anchor="b">
                    <a:noFill/>
                  </a:tcPr>
                </a:tc>
                <a:extLst>
                  <a:ext uri="{0D108BD9-81ED-4DB2-BD59-A6C34878D82A}">
                    <a16:rowId xmlns:a16="http://schemas.microsoft.com/office/drawing/2014/main" val="10009"/>
                  </a:ext>
                </a:extLst>
              </a:tr>
              <a:tr h="37560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US Bancorp</a:t>
                      </a:r>
                    </a:p>
                  </a:txBody>
                  <a:tcPr marL="7620" marR="7620" marT="7620" marB="0" anchor="b"/>
                </a:tc>
                <a:tc>
                  <a:txBody>
                    <a:bodyPr/>
                    <a:lstStyle/>
                    <a:p>
                      <a:pPr algn="l" fontAlgn="b"/>
                      <a:r>
                        <a:rPr lang="en-US" sz="1600" u="none" strike="noStrike" baseline="0" dirty="0">
                          <a:solidFill>
                            <a:schemeClr val="tx1"/>
                          </a:solidFill>
                          <a:latin typeface="+mn-lt"/>
                        </a:rPr>
                        <a:t>              78,423,996.59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0.31%</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A+</a:t>
                      </a:r>
                    </a:p>
                  </a:txBody>
                  <a:tcPr marL="7620" marR="7620" marT="7620" marB="0" anchor="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67764037"/>
      </p:ext>
    </p:extLst>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4705" y="380365"/>
            <a:ext cx="10515600" cy="1325563"/>
          </a:xfrm>
        </p:spPr>
        <p:txBody>
          <a:bodyPr>
            <a:normAutofit/>
          </a:bodyPr>
          <a:lstStyle/>
          <a:p>
            <a:pPr algn="ctr"/>
            <a:r>
              <a:rPr lang="en-US" b="1" dirty="0"/>
              <a:t>Basket Clause</a:t>
            </a:r>
            <a:endParaRPr lang="en-US" dirty="0"/>
          </a:p>
        </p:txBody>
      </p:sp>
      <p:sp>
        <p:nvSpPr>
          <p:cNvPr id="6" name="Content Placeholder 5"/>
          <p:cNvSpPr>
            <a:spLocks noGrp="1"/>
          </p:cNvSpPr>
          <p:nvPr>
            <p:ph sz="half" idx="1"/>
          </p:nvPr>
        </p:nvSpPr>
        <p:spPr>
          <a:xfrm>
            <a:off x="6625314" y="1545992"/>
            <a:ext cx="4572000" cy="4038600"/>
          </a:xfrm>
        </p:spPr>
        <p:txBody>
          <a:bodyPr>
            <a:normAutofit fontScale="40000" lnSpcReduction="20000"/>
          </a:bodyPr>
          <a:lstStyle/>
          <a:p>
            <a:pPr eaLnBrk="1" hangingPunct="1">
              <a:lnSpc>
                <a:spcPct val="90000"/>
              </a:lnSpc>
            </a:pPr>
            <a:r>
              <a:rPr lang="en-US" sz="5000" b="1" dirty="0">
                <a:cs typeface="Arial" pitchFamily="34" charset="0"/>
              </a:rPr>
              <a:t>September 2019</a:t>
            </a:r>
          </a:p>
          <a:p>
            <a:pPr lvl="1" eaLnBrk="1" hangingPunct="1">
              <a:lnSpc>
                <a:spcPct val="90000"/>
              </a:lnSpc>
            </a:pPr>
            <a:r>
              <a:rPr lang="en-US" sz="3500" dirty="0">
                <a:cs typeface="Arial" pitchFamily="34" charset="0"/>
              </a:rPr>
              <a:t>28 items</a:t>
            </a:r>
          </a:p>
          <a:p>
            <a:pPr lvl="1" eaLnBrk="1" hangingPunct="1">
              <a:lnSpc>
                <a:spcPct val="90000"/>
              </a:lnSpc>
            </a:pPr>
            <a:r>
              <a:rPr lang="en-US" sz="3500" dirty="0">
                <a:cs typeface="Arial" pitchFamily="34" charset="0"/>
              </a:rPr>
              <a:t>$14.3 million Market Value</a:t>
            </a:r>
          </a:p>
          <a:p>
            <a:pPr lvl="2">
              <a:lnSpc>
                <a:spcPct val="90000"/>
              </a:lnSpc>
            </a:pPr>
            <a:r>
              <a:rPr lang="en-US" sz="3500" dirty="0">
                <a:cs typeface="Arial" pitchFamily="34" charset="0"/>
              </a:rPr>
              <a:t>ABS</a:t>
            </a:r>
          </a:p>
          <a:p>
            <a:pPr lvl="3">
              <a:lnSpc>
                <a:spcPct val="90000"/>
              </a:lnSpc>
            </a:pPr>
            <a:r>
              <a:rPr lang="en-US" sz="3500" dirty="0">
                <a:cs typeface="Arial" pitchFamily="34" charset="0"/>
              </a:rPr>
              <a:t>$11.5 million </a:t>
            </a:r>
          </a:p>
          <a:p>
            <a:pPr lvl="3">
              <a:lnSpc>
                <a:spcPct val="90000"/>
              </a:lnSpc>
            </a:pPr>
            <a:r>
              <a:rPr lang="en-US" sz="3500" dirty="0">
                <a:cs typeface="Arial" pitchFamily="34" charset="0"/>
              </a:rPr>
              <a:t>3.53 years WAM / 2.48 years WAL</a:t>
            </a:r>
          </a:p>
          <a:p>
            <a:pPr lvl="2">
              <a:lnSpc>
                <a:spcPct val="90000"/>
              </a:lnSpc>
            </a:pPr>
            <a:r>
              <a:rPr lang="en-US" sz="3500" dirty="0">
                <a:cs typeface="Arial" pitchFamily="34" charset="0"/>
              </a:rPr>
              <a:t>MBS</a:t>
            </a:r>
          </a:p>
          <a:p>
            <a:pPr lvl="3">
              <a:lnSpc>
                <a:spcPct val="90000"/>
              </a:lnSpc>
            </a:pPr>
            <a:r>
              <a:rPr lang="en-US" sz="3500" dirty="0">
                <a:cs typeface="Arial" pitchFamily="34" charset="0"/>
              </a:rPr>
              <a:t>$1.3 million</a:t>
            </a:r>
          </a:p>
          <a:p>
            <a:pPr lvl="3">
              <a:lnSpc>
                <a:spcPct val="90000"/>
              </a:lnSpc>
            </a:pPr>
            <a:r>
              <a:rPr lang="en-US" sz="3500" dirty="0">
                <a:cs typeface="Arial" pitchFamily="34" charset="0"/>
              </a:rPr>
              <a:t>15.67 years WAM / 4.84 years WAL</a:t>
            </a:r>
          </a:p>
          <a:p>
            <a:pPr lvl="2">
              <a:lnSpc>
                <a:spcPct val="90000"/>
              </a:lnSpc>
            </a:pPr>
            <a:r>
              <a:rPr lang="en-US" sz="3500" dirty="0">
                <a:cs typeface="Arial" pitchFamily="34" charset="0"/>
              </a:rPr>
              <a:t>CMBS</a:t>
            </a:r>
          </a:p>
          <a:p>
            <a:pPr lvl="3">
              <a:lnSpc>
                <a:spcPct val="90000"/>
              </a:lnSpc>
            </a:pPr>
            <a:r>
              <a:rPr lang="en-US" sz="3500" dirty="0">
                <a:cs typeface="Arial" pitchFamily="34" charset="0"/>
              </a:rPr>
              <a:t>$0.009 million</a:t>
            </a:r>
          </a:p>
          <a:p>
            <a:pPr lvl="3">
              <a:lnSpc>
                <a:spcPct val="90000"/>
              </a:lnSpc>
            </a:pPr>
            <a:r>
              <a:rPr lang="en-US" sz="3500" dirty="0">
                <a:cs typeface="Arial" pitchFamily="34" charset="0"/>
              </a:rPr>
              <a:t>24.34 years WAM / 1.88 WAL</a:t>
            </a:r>
          </a:p>
          <a:p>
            <a:pPr lvl="2">
              <a:lnSpc>
                <a:spcPct val="90000"/>
              </a:lnSpc>
            </a:pPr>
            <a:r>
              <a:rPr lang="en-US" sz="3500" dirty="0">
                <a:cs typeface="Arial" pitchFamily="34" charset="0"/>
              </a:rPr>
              <a:t>Corporate</a:t>
            </a:r>
          </a:p>
          <a:p>
            <a:pPr lvl="3">
              <a:lnSpc>
                <a:spcPct val="90000"/>
              </a:lnSpc>
            </a:pPr>
            <a:r>
              <a:rPr lang="en-US" sz="3500" dirty="0">
                <a:cs typeface="Arial" pitchFamily="34" charset="0"/>
              </a:rPr>
              <a:t>$1.5 million</a:t>
            </a:r>
          </a:p>
          <a:p>
            <a:pPr lvl="3">
              <a:lnSpc>
                <a:spcPct val="90000"/>
              </a:lnSpc>
            </a:pPr>
            <a:r>
              <a:rPr lang="en-US" sz="3500" dirty="0">
                <a:cs typeface="Arial" pitchFamily="34" charset="0"/>
              </a:rPr>
              <a:t>6.31 years WAM and WAL</a:t>
            </a:r>
          </a:p>
          <a:p>
            <a:pPr lvl="3">
              <a:lnSpc>
                <a:spcPct val="90000"/>
              </a:lnSpc>
            </a:pPr>
            <a:endParaRPr lang="en-US" sz="3500" dirty="0">
              <a:cs typeface="Arial" pitchFamily="34" charset="0"/>
            </a:endParaRPr>
          </a:p>
          <a:p>
            <a:pPr lvl="1" eaLnBrk="1" hangingPunct="1">
              <a:lnSpc>
                <a:spcPct val="90000"/>
              </a:lnSpc>
            </a:pPr>
            <a:r>
              <a:rPr lang="en-US" sz="3500" dirty="0">
                <a:cs typeface="Arial" pitchFamily="34" charset="0"/>
              </a:rPr>
              <a:t>$14.4 million Cost</a:t>
            </a:r>
          </a:p>
          <a:p>
            <a:pPr lvl="1" eaLnBrk="1" hangingPunct="1">
              <a:lnSpc>
                <a:spcPct val="90000"/>
              </a:lnSpc>
            </a:pPr>
            <a:r>
              <a:rPr lang="en-US" sz="3500" dirty="0">
                <a:cs typeface="Arial" pitchFamily="34" charset="0"/>
              </a:rPr>
              <a:t>0.06% of Investment Pool</a:t>
            </a:r>
          </a:p>
          <a:p>
            <a:endParaRPr lang="en-US" dirty="0"/>
          </a:p>
        </p:txBody>
      </p:sp>
      <p:sp>
        <p:nvSpPr>
          <p:cNvPr id="7" name="Content Placeholder 6"/>
          <p:cNvSpPr>
            <a:spLocks noGrp="1"/>
          </p:cNvSpPr>
          <p:nvPr>
            <p:ph sz="half" idx="2"/>
          </p:nvPr>
        </p:nvSpPr>
        <p:spPr>
          <a:xfrm>
            <a:off x="1626705" y="1545992"/>
            <a:ext cx="4495800" cy="3962400"/>
          </a:xfrm>
        </p:spPr>
        <p:txBody>
          <a:bodyPr>
            <a:normAutofit fontScale="85000" lnSpcReduction="20000"/>
          </a:bodyPr>
          <a:lstStyle/>
          <a:p>
            <a:pPr eaLnBrk="1" hangingPunct="1">
              <a:lnSpc>
                <a:spcPct val="90000"/>
              </a:lnSpc>
            </a:pPr>
            <a:r>
              <a:rPr lang="en-US" sz="2400" b="1" dirty="0">
                <a:cs typeface="Arial" pitchFamily="34" charset="0"/>
              </a:rPr>
              <a:t>March 2019</a:t>
            </a:r>
          </a:p>
          <a:p>
            <a:pPr lvl="1" eaLnBrk="1" hangingPunct="1">
              <a:lnSpc>
                <a:spcPct val="90000"/>
              </a:lnSpc>
            </a:pPr>
            <a:r>
              <a:rPr lang="en-US" sz="1600" dirty="0">
                <a:cs typeface="Arial" pitchFamily="34" charset="0"/>
              </a:rPr>
              <a:t>29 items</a:t>
            </a:r>
          </a:p>
          <a:p>
            <a:pPr lvl="1" eaLnBrk="1" hangingPunct="1">
              <a:lnSpc>
                <a:spcPct val="90000"/>
              </a:lnSpc>
            </a:pPr>
            <a:r>
              <a:rPr lang="en-US" sz="1600" dirty="0">
                <a:cs typeface="Arial" pitchFamily="34" charset="0"/>
              </a:rPr>
              <a:t>$15.8 million Market Value</a:t>
            </a:r>
          </a:p>
          <a:p>
            <a:pPr lvl="2">
              <a:lnSpc>
                <a:spcPct val="90000"/>
              </a:lnSpc>
            </a:pPr>
            <a:r>
              <a:rPr lang="en-US" sz="1600" dirty="0">
                <a:cs typeface="Arial" pitchFamily="34" charset="0"/>
              </a:rPr>
              <a:t>ABS</a:t>
            </a:r>
          </a:p>
          <a:p>
            <a:pPr lvl="3">
              <a:lnSpc>
                <a:spcPct val="90000"/>
              </a:lnSpc>
            </a:pPr>
            <a:r>
              <a:rPr lang="en-US" sz="1600" dirty="0">
                <a:cs typeface="Arial" pitchFamily="34" charset="0"/>
              </a:rPr>
              <a:t>$12.8 million </a:t>
            </a:r>
          </a:p>
          <a:p>
            <a:pPr lvl="3">
              <a:lnSpc>
                <a:spcPct val="90000"/>
              </a:lnSpc>
            </a:pPr>
            <a:r>
              <a:rPr lang="en-US" sz="1600" dirty="0">
                <a:cs typeface="Arial" pitchFamily="34" charset="0"/>
              </a:rPr>
              <a:t>4.02 years WAM / 2.77 years WAL</a:t>
            </a:r>
          </a:p>
          <a:p>
            <a:pPr lvl="2">
              <a:lnSpc>
                <a:spcPct val="90000"/>
              </a:lnSpc>
            </a:pPr>
            <a:r>
              <a:rPr lang="en-US" sz="1600" dirty="0">
                <a:cs typeface="Arial" pitchFamily="34" charset="0"/>
              </a:rPr>
              <a:t>MBS</a:t>
            </a:r>
          </a:p>
          <a:p>
            <a:pPr lvl="3">
              <a:lnSpc>
                <a:spcPct val="90000"/>
              </a:lnSpc>
            </a:pPr>
            <a:r>
              <a:rPr lang="en-US" sz="1600" dirty="0">
                <a:cs typeface="Arial" pitchFamily="34" charset="0"/>
              </a:rPr>
              <a:t>$1.5 million</a:t>
            </a:r>
          </a:p>
          <a:p>
            <a:pPr lvl="3">
              <a:lnSpc>
                <a:spcPct val="90000"/>
              </a:lnSpc>
            </a:pPr>
            <a:r>
              <a:rPr lang="en-US" sz="1600" dirty="0">
                <a:cs typeface="Arial" pitchFamily="34" charset="0"/>
              </a:rPr>
              <a:t>16.20 years WAM / 5.92 years WAL</a:t>
            </a:r>
          </a:p>
          <a:p>
            <a:pPr lvl="2">
              <a:lnSpc>
                <a:spcPct val="90000"/>
              </a:lnSpc>
            </a:pPr>
            <a:r>
              <a:rPr lang="en-US" sz="1600" dirty="0">
                <a:cs typeface="Arial" pitchFamily="34" charset="0"/>
              </a:rPr>
              <a:t>CMBS</a:t>
            </a:r>
          </a:p>
          <a:p>
            <a:pPr lvl="3">
              <a:lnSpc>
                <a:spcPct val="90000"/>
              </a:lnSpc>
            </a:pPr>
            <a:r>
              <a:rPr lang="en-US" sz="1600" dirty="0">
                <a:cs typeface="Arial" pitchFamily="34" charset="0"/>
              </a:rPr>
              <a:t>$0.01 million</a:t>
            </a:r>
          </a:p>
          <a:p>
            <a:pPr lvl="3">
              <a:lnSpc>
                <a:spcPct val="90000"/>
              </a:lnSpc>
            </a:pPr>
            <a:r>
              <a:rPr lang="en-US" sz="1600" dirty="0">
                <a:cs typeface="Arial" pitchFamily="34" charset="0"/>
              </a:rPr>
              <a:t>23.24 years WAM / 1.08 WAL</a:t>
            </a:r>
          </a:p>
          <a:p>
            <a:pPr lvl="2">
              <a:lnSpc>
                <a:spcPct val="90000"/>
              </a:lnSpc>
            </a:pPr>
            <a:r>
              <a:rPr lang="en-US" sz="1600" dirty="0">
                <a:cs typeface="Arial" pitchFamily="34" charset="0"/>
              </a:rPr>
              <a:t>Corporate</a:t>
            </a:r>
          </a:p>
          <a:p>
            <a:pPr lvl="3">
              <a:lnSpc>
                <a:spcPct val="90000"/>
              </a:lnSpc>
            </a:pPr>
            <a:r>
              <a:rPr lang="en-US" sz="1600" dirty="0">
                <a:cs typeface="Arial" pitchFamily="34" charset="0"/>
              </a:rPr>
              <a:t>$1.4 million</a:t>
            </a:r>
          </a:p>
          <a:p>
            <a:pPr lvl="3">
              <a:lnSpc>
                <a:spcPct val="90000"/>
              </a:lnSpc>
            </a:pPr>
            <a:r>
              <a:rPr lang="en-US" sz="1600" dirty="0">
                <a:cs typeface="Arial" pitchFamily="34" charset="0"/>
              </a:rPr>
              <a:t>6.61 years WAM and WAL</a:t>
            </a:r>
          </a:p>
          <a:p>
            <a:pPr lvl="3">
              <a:lnSpc>
                <a:spcPct val="90000"/>
              </a:lnSpc>
            </a:pPr>
            <a:endParaRPr lang="en-US" sz="1600" dirty="0">
              <a:solidFill>
                <a:srgbClr val="FF0000"/>
              </a:solidFill>
              <a:cs typeface="Arial" pitchFamily="34" charset="0"/>
            </a:endParaRPr>
          </a:p>
          <a:p>
            <a:pPr lvl="1" eaLnBrk="1" hangingPunct="1">
              <a:lnSpc>
                <a:spcPct val="90000"/>
              </a:lnSpc>
            </a:pPr>
            <a:r>
              <a:rPr lang="en-US" sz="1600" dirty="0">
                <a:cs typeface="Arial" pitchFamily="34" charset="0"/>
              </a:rPr>
              <a:t>$16.0 million Cost</a:t>
            </a:r>
          </a:p>
          <a:p>
            <a:pPr lvl="1" eaLnBrk="1" hangingPunct="1">
              <a:lnSpc>
                <a:spcPct val="90000"/>
              </a:lnSpc>
            </a:pPr>
            <a:r>
              <a:rPr lang="en-US" sz="1600" dirty="0">
                <a:cs typeface="Arial" pitchFamily="34" charset="0"/>
              </a:rPr>
              <a:t>0.07% of Investment Pool</a:t>
            </a:r>
          </a:p>
          <a:p>
            <a:endParaRPr lang="en-US" dirty="0"/>
          </a:p>
        </p:txBody>
      </p:sp>
      <p:sp>
        <p:nvSpPr>
          <p:cNvPr id="8" name="TextBox 7"/>
          <p:cNvSpPr txBox="1"/>
          <p:nvPr/>
        </p:nvSpPr>
        <p:spPr>
          <a:xfrm>
            <a:off x="7792279" y="5781924"/>
            <a:ext cx="3909391"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Statutes allow for 3% in basket clause items</a:t>
            </a:r>
          </a:p>
        </p:txBody>
      </p:sp>
      <p:sp>
        <p:nvSpPr>
          <p:cNvPr id="2" name="Slide Number Placeholder 1">
            <a:extLst>
              <a:ext uri="{FF2B5EF4-FFF2-40B4-BE49-F238E27FC236}">
                <a16:creationId xmlns:a16="http://schemas.microsoft.com/office/drawing/2014/main" id="{EC39C421-46A3-48EE-BA1A-D473DA02ABF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08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07109"/>
            <a:ext cx="8229600" cy="904872"/>
          </a:xfrm>
          <a:noFill/>
        </p:spPr>
        <p:txBody>
          <a:bodyPr>
            <a:normAutofit/>
          </a:bodyPr>
          <a:lstStyle/>
          <a:p>
            <a:pPr algn="ctr"/>
            <a:r>
              <a:rPr lang="en-US" b="1" dirty="0">
                <a:cs typeface="Times New Roman" pitchFamily="18" charset="0"/>
              </a:rPr>
              <a:t>Pool Rating</a:t>
            </a:r>
          </a:p>
        </p:txBody>
      </p:sp>
      <p:graphicFrame>
        <p:nvGraphicFramePr>
          <p:cNvPr id="7" name="Table 6"/>
          <p:cNvGraphicFramePr>
            <a:graphicFrameLocks noGrp="1"/>
          </p:cNvGraphicFramePr>
          <p:nvPr>
            <p:extLst/>
          </p:nvPr>
        </p:nvGraphicFramePr>
        <p:xfrm>
          <a:off x="9053322" y="3054176"/>
          <a:ext cx="2286000" cy="1702147"/>
        </p:xfrm>
        <a:graphic>
          <a:graphicData uri="http://schemas.openxmlformats.org/drawingml/2006/table">
            <a:tbl>
              <a:tblPr/>
              <a:tblGrid>
                <a:gridCol w="1389530">
                  <a:extLst>
                    <a:ext uri="{9D8B030D-6E8A-4147-A177-3AD203B41FA5}">
                      <a16:colId xmlns:a16="http://schemas.microsoft.com/office/drawing/2014/main" val="20000"/>
                    </a:ext>
                  </a:extLst>
                </a:gridCol>
                <a:gridCol w="896470">
                  <a:extLst>
                    <a:ext uri="{9D8B030D-6E8A-4147-A177-3AD203B41FA5}">
                      <a16:colId xmlns:a16="http://schemas.microsoft.com/office/drawing/2014/main" val="20001"/>
                    </a:ext>
                  </a:extLst>
                </a:gridCol>
              </a:tblGrid>
              <a:tr h="206619">
                <a:tc>
                  <a:txBody>
                    <a:bodyPr/>
                    <a:lstStyle/>
                    <a:p>
                      <a:pPr algn="ctr" fontAlgn="b"/>
                      <a:r>
                        <a:rPr lang="en-US" sz="1100" b="1" i="0" u="none" strike="noStrike" dirty="0">
                          <a:solidFill>
                            <a:srgbClr val="000000"/>
                          </a:solidFill>
                          <a:latin typeface="Arial"/>
                        </a:rPr>
                        <a:t>Maximum Score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latin typeface="Arial"/>
                        </a:rPr>
                        <a:t>Rating</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86941">
                <a:tc>
                  <a:txBody>
                    <a:bodyPr/>
                    <a:lstStyle/>
                    <a:p>
                      <a:pPr algn="ctr" fontAlgn="b"/>
                      <a:r>
                        <a:rPr lang="en-US" sz="1000" b="0" i="0" u="none" strike="noStrike" dirty="0">
                          <a:solidFill>
                            <a:srgbClr val="000000"/>
                          </a:solidFill>
                          <a:latin typeface="Arial"/>
                        </a:rPr>
                        <a:t>18.49</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AAAf</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6941">
                <a:tc>
                  <a:txBody>
                    <a:bodyPr/>
                    <a:lstStyle/>
                    <a:p>
                      <a:pPr algn="ctr" fontAlgn="b"/>
                      <a:r>
                        <a:rPr lang="en-US" sz="1000" b="0" i="0" u="none" strike="noStrike" dirty="0">
                          <a:solidFill>
                            <a:srgbClr val="000000"/>
                          </a:solidFill>
                          <a:latin typeface="Arial"/>
                        </a:rPr>
                        <a:t> 37.49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6941">
                <a:tc>
                  <a:txBody>
                    <a:bodyPr/>
                    <a:lstStyle/>
                    <a:p>
                      <a:pPr algn="ctr" fontAlgn="b"/>
                      <a:r>
                        <a:rPr lang="en-US" sz="1000" b="0" i="0" u="none" strike="noStrike" dirty="0">
                          <a:solidFill>
                            <a:srgbClr val="000000"/>
                          </a:solidFill>
                          <a:latin typeface="Arial"/>
                        </a:rPr>
                        <a:t>58.49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941">
                <a:tc>
                  <a:txBody>
                    <a:bodyPr/>
                    <a:lstStyle/>
                    <a:p>
                      <a:pPr algn="ctr" fontAlgn="b"/>
                      <a:r>
                        <a:rPr lang="en-US" sz="1000" b="1" i="0" u="none" strike="noStrike" dirty="0">
                          <a:solidFill>
                            <a:srgbClr val="FF0000"/>
                          </a:solidFill>
                          <a:latin typeface="Arial"/>
                        </a:rPr>
                        <a:t>91.49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FF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86941">
                <a:tc>
                  <a:txBody>
                    <a:bodyPr/>
                    <a:lstStyle/>
                    <a:p>
                      <a:pPr algn="ctr" fontAlgn="b"/>
                      <a:r>
                        <a:rPr lang="en-US" sz="1000" b="0" i="0" u="none" strike="noStrike" dirty="0">
                          <a:solidFill>
                            <a:srgbClr val="000000"/>
                          </a:solidFill>
                          <a:latin typeface="Arial"/>
                        </a:rPr>
                        <a:t>120.49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6941">
                <a:tc>
                  <a:txBody>
                    <a:bodyPr/>
                    <a:lstStyle/>
                    <a:p>
                      <a:pPr algn="ctr" fontAlgn="b"/>
                      <a:r>
                        <a:rPr lang="en-US" sz="1000" b="0" i="0" u="none" strike="noStrike" dirty="0">
                          <a:solidFill>
                            <a:srgbClr val="000000"/>
                          </a:solidFill>
                          <a:latin typeface="Arial"/>
                        </a:rPr>
                        <a:t>184.49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86941">
                <a:tc>
                  <a:txBody>
                    <a:bodyPr/>
                    <a:lstStyle/>
                    <a:p>
                      <a:pPr algn="ctr" fontAlgn="b"/>
                      <a:r>
                        <a:rPr lang="en-US" sz="1000" b="0" i="0" u="none" strike="noStrike" dirty="0">
                          <a:solidFill>
                            <a:srgbClr val="000000"/>
                          </a:solidFill>
                          <a:latin typeface="Arial"/>
                        </a:rPr>
                        <a:t>290.49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86941">
                <a:tc>
                  <a:txBody>
                    <a:bodyPr/>
                    <a:lstStyle/>
                    <a:p>
                      <a:pPr algn="ctr" fontAlgn="b"/>
                      <a:r>
                        <a:rPr lang="en-US" sz="1000" b="0" i="0" u="none" strike="noStrike" dirty="0">
                          <a:solidFill>
                            <a:srgbClr val="000000"/>
                          </a:solidFill>
                          <a:latin typeface="Arial"/>
                        </a:rPr>
                        <a:t>360.49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BBB+f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822763" y="1233380"/>
            <a:ext cx="9561773" cy="17543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Policy requirement:  A+ or better using S&amp;P rating matrix</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S&amp;P Rating as of September 30, 2019 = AA-f</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Credit Score as of September 30, 2019 = 58.47  (AA-f)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p:txBody>
      </p:sp>
      <p:sp>
        <p:nvSpPr>
          <p:cNvPr id="10" name="TextBox 9"/>
          <p:cNvSpPr txBox="1"/>
          <p:nvPr/>
        </p:nvSpPr>
        <p:spPr>
          <a:xfrm>
            <a:off x="9263855" y="2539773"/>
            <a:ext cx="1864934"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S&amp;P rating matrix</a:t>
            </a:r>
          </a:p>
        </p:txBody>
      </p:sp>
      <p:sp>
        <p:nvSpPr>
          <p:cNvPr id="3" name="Slide Number Placeholder 2">
            <a:extLst>
              <a:ext uri="{FF2B5EF4-FFF2-40B4-BE49-F238E27FC236}">
                <a16:creationId xmlns:a16="http://schemas.microsoft.com/office/drawing/2014/main" id="{5A01E216-7A6C-40D4-941A-E5D3251D08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ED39920F-0D27-4277-8FE7-0C3C77A6CD68}"/>
              </a:ext>
            </a:extLst>
          </p:cNvPr>
          <p:cNvGraphicFramePr/>
          <p:nvPr>
            <p:extLst/>
          </p:nvPr>
        </p:nvGraphicFramePr>
        <p:xfrm>
          <a:off x="657225" y="2909105"/>
          <a:ext cx="8229600" cy="3188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89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Individual Mandates Review</a:t>
            </a:r>
          </a:p>
        </p:txBody>
      </p:sp>
      <p:sp>
        <p:nvSpPr>
          <p:cNvPr id="2" name="Slide Number Placeholder 1">
            <a:extLst>
              <a:ext uri="{FF2B5EF4-FFF2-40B4-BE49-F238E27FC236}">
                <a16:creationId xmlns:a16="http://schemas.microsoft.com/office/drawing/2014/main" id="{3DCC7AB9-0B47-4D4C-BD38-0538D69A05C9}"/>
              </a:ext>
            </a:extLst>
          </p:cNvPr>
          <p:cNvSpPr>
            <a:spLocks noGrp="1"/>
          </p:cNvSpPr>
          <p:nvPr>
            <p:ph type="sldNum" sz="quarter" idx="12"/>
          </p:nvPr>
        </p:nvSpPr>
        <p:spPr/>
        <p:txBody>
          <a:bodyPr/>
          <a:lstStyle/>
          <a:p>
            <a:fld id="{939BA12D-66C8-4ADD-AE22-8C591D475314}" type="slidenum">
              <a:rPr lang="en-US" smtClean="0"/>
              <a:t>38</a:t>
            </a:fld>
            <a:endParaRPr lang="en-US"/>
          </a:p>
        </p:txBody>
      </p:sp>
    </p:spTree>
    <p:extLst>
      <p:ext uri="{BB962C8B-B14F-4D97-AF65-F5344CB8AC3E}">
        <p14:creationId xmlns:p14="http://schemas.microsoft.com/office/powerpoint/2010/main" val="845323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238375" y="1962150"/>
            <a:ext cx="8001000" cy="2127250"/>
          </a:xfrm>
        </p:spPr>
        <p:txBody>
          <a:bodyPr>
            <a:normAutofit fontScale="90000"/>
          </a:bodyPr>
          <a:lstStyle/>
          <a:p>
            <a:pPr eaLnBrk="1" hangingPunct="1"/>
            <a:r>
              <a:rPr lang="en-US" b="1" dirty="0">
                <a:cs typeface="Times New Roman" pitchFamily="18" charset="0"/>
              </a:rPr>
              <a:t>Liquidity, Ultra-Short and </a:t>
            </a:r>
            <a:br>
              <a:rPr lang="en-US" b="1" dirty="0">
                <a:cs typeface="Times New Roman" pitchFamily="18" charset="0"/>
              </a:rPr>
            </a:br>
            <a:r>
              <a:rPr lang="en-US" b="1" dirty="0">
                <a:cs typeface="Times New Roman" pitchFamily="18" charset="0"/>
              </a:rPr>
              <a:t>Short Duration Portfolios</a:t>
            </a:r>
          </a:p>
        </p:txBody>
      </p:sp>
      <p:sp>
        <p:nvSpPr>
          <p:cNvPr id="2" name="Slide Number Placeholder 1">
            <a:extLst>
              <a:ext uri="{FF2B5EF4-FFF2-40B4-BE49-F238E27FC236}">
                <a16:creationId xmlns:a16="http://schemas.microsoft.com/office/drawing/2014/main" id="{1D2A1635-55A1-47BE-850D-546406CEB9E5}"/>
              </a:ext>
            </a:extLst>
          </p:cNvPr>
          <p:cNvSpPr>
            <a:spLocks noGrp="1"/>
          </p:cNvSpPr>
          <p:nvPr>
            <p:ph type="sldNum" sz="quarter" idx="12"/>
          </p:nvPr>
        </p:nvSpPr>
        <p:spPr/>
        <p:txBody>
          <a:bodyPr/>
          <a:lstStyle/>
          <a:p>
            <a:fld id="{939BA12D-66C8-4ADD-AE22-8C591D475314}" type="slidenum">
              <a:rPr lang="en-US" smtClean="0"/>
              <a:t>39</a:t>
            </a:fld>
            <a:endParaRPr lang="en-US"/>
          </a:p>
        </p:txBody>
      </p:sp>
    </p:spTree>
    <p:extLst>
      <p:ext uri="{BB962C8B-B14F-4D97-AF65-F5344CB8AC3E}">
        <p14:creationId xmlns:p14="http://schemas.microsoft.com/office/powerpoint/2010/main" val="51088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144951" y="650876"/>
            <a:ext cx="8077200" cy="577850"/>
          </a:xfrm>
        </p:spPr>
        <p:txBody>
          <a:bodyPr>
            <a:noAutofit/>
          </a:bodyPr>
          <a:lstStyle/>
          <a:p>
            <a:pPr algn="ctr" eaLnBrk="1" hangingPunct="1"/>
            <a:r>
              <a:rPr lang="en-US" sz="3600" b="1" dirty="0"/>
              <a:t>State Net Receipts</a:t>
            </a:r>
            <a:endParaRPr lang="en-US" sz="3600" b="1" dirty="0">
              <a:solidFill>
                <a:srgbClr val="FF0000"/>
              </a:solidFill>
              <a:latin typeface="+mn-lt"/>
            </a:endParaRPr>
          </a:p>
        </p:txBody>
      </p:sp>
      <p:graphicFrame>
        <p:nvGraphicFramePr>
          <p:cNvPr id="8" name="Content Placeholder 7"/>
          <p:cNvGraphicFramePr>
            <a:graphicFrameLocks noGrp="1"/>
          </p:cNvGraphicFramePr>
          <p:nvPr>
            <p:ph idx="1"/>
            <p:extLst/>
          </p:nvPr>
        </p:nvGraphicFramePr>
        <p:xfrm>
          <a:off x="638175" y="1228726"/>
          <a:ext cx="10911866" cy="48920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EE02541C-2055-45D9-B314-5719DA1E8F1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524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nvPr>
        </p:nvGraphicFramePr>
        <p:xfrm>
          <a:off x="620671" y="2771577"/>
          <a:ext cx="3984665" cy="2057400"/>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46469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50508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1.18</a:t>
                      </a:r>
                    </a:p>
                  </a:txBody>
                  <a:tcPr/>
                </a:tc>
                <a:tc>
                  <a:txBody>
                    <a:bodyPr/>
                    <a:lstStyle/>
                    <a:p>
                      <a:pPr algn="ctr"/>
                      <a:r>
                        <a:rPr lang="en-US" sz="1400" dirty="0">
                          <a:latin typeface="+mj-lt"/>
                          <a:cs typeface="Times New Roman" pitchFamily="18" charset="0"/>
                        </a:rPr>
                        <a:t>2.39</a:t>
                      </a:r>
                    </a:p>
                  </a:txBody>
                  <a:tcPr/>
                </a:tc>
                <a:tc>
                  <a:txBody>
                    <a:bodyPr/>
                    <a:lstStyle/>
                    <a:p>
                      <a:pPr algn="ctr"/>
                      <a:r>
                        <a:rPr lang="en-US" sz="1400" dirty="0">
                          <a:latin typeface="+mj-lt"/>
                          <a:cs typeface="Times New Roman" pitchFamily="18" charset="0"/>
                        </a:rPr>
                        <a:t>1.53</a:t>
                      </a:r>
                    </a:p>
                  </a:txBody>
                  <a:tcPr/>
                </a:tc>
                <a:tc>
                  <a:txBody>
                    <a:bodyPr/>
                    <a:lstStyle/>
                    <a:p>
                      <a:pPr algn="ctr"/>
                      <a:r>
                        <a:rPr lang="en-US" sz="1400" dirty="0">
                          <a:latin typeface="+mj-lt"/>
                          <a:cs typeface="Times New Roman" pitchFamily="18" charset="0"/>
                        </a:rPr>
                        <a:t>1.05</a:t>
                      </a:r>
                    </a:p>
                  </a:txBody>
                  <a:tcPr/>
                </a:tc>
                <a:extLst>
                  <a:ext uri="{0D108BD9-81ED-4DB2-BD59-A6C34878D82A}">
                    <a16:rowId xmlns:a16="http://schemas.microsoft.com/office/drawing/2014/main" val="10001"/>
                  </a:ext>
                </a:extLst>
              </a:tr>
              <a:tr h="558654">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1.15</a:t>
                      </a:r>
                    </a:p>
                  </a:txBody>
                  <a:tcPr/>
                </a:tc>
                <a:tc>
                  <a:txBody>
                    <a:bodyPr/>
                    <a:lstStyle/>
                    <a:p>
                      <a:pPr algn="ctr"/>
                      <a:r>
                        <a:rPr lang="en-US" sz="1400" u="none" dirty="0">
                          <a:latin typeface="+mj-lt"/>
                          <a:cs typeface="Times New Roman" pitchFamily="18" charset="0"/>
                        </a:rPr>
                        <a:t>2.33</a:t>
                      </a:r>
                    </a:p>
                  </a:txBody>
                  <a:tcPr/>
                </a:tc>
                <a:tc>
                  <a:txBody>
                    <a:bodyPr/>
                    <a:lstStyle/>
                    <a:p>
                      <a:pPr algn="ctr"/>
                      <a:r>
                        <a:rPr lang="en-US" sz="1400" u="none" dirty="0">
                          <a:latin typeface="+mj-lt"/>
                          <a:cs typeface="Times New Roman" pitchFamily="18" charset="0"/>
                        </a:rPr>
                        <a:t>1.49</a:t>
                      </a:r>
                    </a:p>
                  </a:txBody>
                  <a:tcPr/>
                </a:tc>
                <a:tc>
                  <a:txBody>
                    <a:bodyPr/>
                    <a:lstStyle/>
                    <a:p>
                      <a:pPr algn="ctr"/>
                      <a:r>
                        <a:rPr lang="en-US" sz="1400" u="none" dirty="0">
                          <a:latin typeface="+mj-lt"/>
                          <a:cs typeface="Times New Roman" pitchFamily="18" charset="0"/>
                        </a:rPr>
                        <a:t>0.93</a:t>
                      </a:r>
                    </a:p>
                  </a:txBody>
                  <a:tcPr/>
                </a:tc>
                <a:extLst>
                  <a:ext uri="{0D108BD9-81ED-4DB2-BD59-A6C34878D82A}">
                    <a16:rowId xmlns:a16="http://schemas.microsoft.com/office/drawing/2014/main" val="10002"/>
                  </a:ext>
                </a:extLst>
              </a:tr>
              <a:tr h="528969">
                <a:tc>
                  <a:txBody>
                    <a:bodyPr/>
                    <a:lstStyle/>
                    <a:p>
                      <a:r>
                        <a:rPr lang="en-US" sz="1400" dirty="0">
                          <a:latin typeface="+mj-lt"/>
                          <a:cs typeface="Times New Roman" pitchFamily="18" charset="0"/>
                        </a:rPr>
                        <a:t>Excess Return</a:t>
                      </a:r>
                    </a:p>
                  </a:txBody>
                  <a:tcPr/>
                </a:tc>
                <a:tc>
                  <a:txBody>
                    <a:bodyPr/>
                    <a:lstStyle/>
                    <a:p>
                      <a:pPr marL="0" algn="ctr" defTabSz="913864" rtl="0" eaLnBrk="1" latinLnBrk="0" hangingPunct="1"/>
                      <a:r>
                        <a:rPr lang="en-US" sz="1400" kern="1200" dirty="0">
                          <a:solidFill>
                            <a:schemeClr val="tx1"/>
                          </a:solidFill>
                          <a:latin typeface="+mj-lt"/>
                          <a:ea typeface="+mn-ea"/>
                          <a:cs typeface="Times New Roman" pitchFamily="18" charset="0"/>
                        </a:rPr>
                        <a:t>0.03</a:t>
                      </a:r>
                    </a:p>
                  </a:txBody>
                  <a:tcPr/>
                </a:tc>
                <a:tc>
                  <a:txBody>
                    <a:bodyPr/>
                    <a:lstStyle/>
                    <a:p>
                      <a:pPr algn="ctr"/>
                      <a:r>
                        <a:rPr lang="en-US" sz="1400" dirty="0">
                          <a:solidFill>
                            <a:schemeClr val="tx1"/>
                          </a:solidFill>
                          <a:latin typeface="+mj-lt"/>
                          <a:cs typeface="Times New Roman" pitchFamily="18" charset="0"/>
                        </a:rPr>
                        <a:t>0.06</a:t>
                      </a:r>
                    </a:p>
                  </a:txBody>
                  <a:tcPr/>
                </a:tc>
                <a:tc>
                  <a:txBody>
                    <a:bodyPr/>
                    <a:lstStyle/>
                    <a:p>
                      <a:pPr algn="ctr"/>
                      <a:r>
                        <a:rPr lang="en-US" sz="1400" dirty="0">
                          <a:solidFill>
                            <a:schemeClr val="tx1"/>
                          </a:solidFill>
                          <a:latin typeface="+mj-lt"/>
                          <a:cs typeface="Times New Roman" pitchFamily="18" charset="0"/>
                        </a:rPr>
                        <a:t>0.04</a:t>
                      </a:r>
                    </a:p>
                  </a:txBody>
                  <a:tcPr/>
                </a:tc>
                <a:tc>
                  <a:txBody>
                    <a:bodyPr/>
                    <a:lstStyle/>
                    <a:p>
                      <a:pPr algn="ctr"/>
                      <a:r>
                        <a:rPr lang="en-US" sz="1400" dirty="0">
                          <a:solidFill>
                            <a:schemeClr val="tx1"/>
                          </a:solidFill>
                          <a:latin typeface="+mj-lt"/>
                          <a:cs typeface="Times New Roman" pitchFamily="18" charset="0"/>
                        </a:rPr>
                        <a:t>0.11</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279503" y="1899795"/>
            <a:ext cx="26670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as of September 30, 2019</a:t>
            </a:r>
          </a:p>
        </p:txBody>
      </p:sp>
      <p:sp>
        <p:nvSpPr>
          <p:cNvPr id="16" name="TextBox 15"/>
          <p:cNvSpPr txBox="1"/>
          <p:nvPr/>
        </p:nvSpPr>
        <p:spPr>
          <a:xfrm>
            <a:off x="2190750" y="4930259"/>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825961"/>
            <a:ext cx="10765597" cy="457200"/>
          </a:xfrm>
        </p:spPr>
        <p:txBody>
          <a:bodyPr>
            <a:noAutofit/>
          </a:bodyPr>
          <a:lstStyle/>
          <a:p>
            <a:r>
              <a:rPr lang="en-US" sz="3400" b="1" dirty="0">
                <a:solidFill>
                  <a:schemeClr val="tx1"/>
                </a:solidFill>
                <a:cs typeface="Times New Roman" pitchFamily="18" charset="0"/>
              </a:rPr>
              <a:t>Liquidity Portfolio - Performance and Attribution</a:t>
            </a:r>
          </a:p>
        </p:txBody>
      </p:sp>
      <p:sp>
        <p:nvSpPr>
          <p:cNvPr id="13" name="TextBox 12"/>
          <p:cNvSpPr txBox="1"/>
          <p:nvPr/>
        </p:nvSpPr>
        <p:spPr>
          <a:xfrm>
            <a:off x="161924" y="49760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0" name="TextBox 19"/>
          <p:cNvSpPr txBox="1"/>
          <p:nvPr/>
        </p:nvSpPr>
        <p:spPr>
          <a:xfrm>
            <a:off x="5238750" y="2497755"/>
            <a:ext cx="6343650" cy="26776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2</a:t>
            </a:r>
            <a:r>
              <a:rPr kumimoji="0" lang="en-US" sz="1400" b="1" i="0" u="none" strike="noStrike" kern="1200" cap="none" spc="0" normalizeH="0" baseline="30000" noProof="0" dirty="0">
                <a:ln>
                  <a:noFill/>
                </a:ln>
                <a:solidFill>
                  <a:srgbClr val="15234A"/>
                </a:solidFill>
                <a:effectLst/>
                <a:uLnTx/>
                <a:uFillTx/>
                <a:latin typeface="Calibri" panose="020F0502020204030204"/>
                <a:ea typeface="+mn-ea"/>
                <a:cs typeface="Times New Roman" pitchFamily="18" charset="0"/>
              </a:rPr>
              <a:t>nd</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Quarter and 3</a:t>
            </a:r>
            <a:r>
              <a:rPr kumimoji="0" lang="en-US" sz="1400" b="1" i="0" u="none" strike="noStrike" kern="1200" cap="none" spc="0" normalizeH="0" baseline="30000" noProof="0" dirty="0">
                <a:ln>
                  <a:noFill/>
                </a:ln>
                <a:solidFill>
                  <a:srgbClr val="15234A"/>
                </a:solidFill>
                <a:effectLst/>
                <a:uLnTx/>
                <a:uFillTx/>
                <a:latin typeface="Calibri" panose="020F0502020204030204"/>
                <a:ea typeface="+mn-ea"/>
                <a:cs typeface="Times New Roman" pitchFamily="18" charset="0"/>
              </a:rPr>
              <a:t>rd</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Quarter 2019 ( +3.0 b.p.)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eaLnBrk="0" fontAlgn="base" hangingPunct="0">
              <a:spcBef>
                <a:spcPct val="0"/>
              </a:spcBef>
              <a:spcAft>
                <a:spcPct val="0"/>
              </a:spcAft>
              <a:defRPr/>
            </a:pPr>
            <a:r>
              <a:rPr lang="en-US" sz="1400" b="1" dirty="0">
                <a:solidFill>
                  <a:srgbClr val="15234A"/>
                </a:solidFill>
                <a:cs typeface="Times New Roman" pitchFamily="18" charset="0"/>
              </a:rPr>
              <a:t>+</a:t>
            </a:r>
            <a:r>
              <a:rPr lang="en-US" sz="1400" dirty="0">
                <a:solidFill>
                  <a:srgbClr val="15234A"/>
                </a:solidFill>
                <a:cs typeface="Times New Roman" pitchFamily="18" charset="0"/>
              </a:rPr>
              <a:t>    </a:t>
            </a:r>
            <a:r>
              <a:rPr lang="en-US" sz="1400" b="1" dirty="0">
                <a:solidFill>
                  <a:srgbClr val="15234A"/>
                </a:solidFill>
                <a:cs typeface="Times New Roman" pitchFamily="18" charset="0"/>
              </a:rPr>
              <a:t>Yield: </a:t>
            </a:r>
            <a:r>
              <a:rPr lang="en-US" sz="1400" dirty="0">
                <a:solidFill>
                  <a:srgbClr val="15234A"/>
                </a:solidFill>
                <a:cs typeface="Times New Roman" pitchFamily="18" charset="0"/>
              </a:rPr>
              <a:t>The portfolio continued to benefit from a yield advantage obtained mostly by focusing on very short-term investments to benefit from an inverted yield curve.   Took advantage of dislocations in the repo market that presented higher yielding opportunities and continued to benefit from commercial paper exposure.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 -</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Duration / Yield Curve</a:t>
            </a:r>
            <a:r>
              <a:rPr kumimoji="0" lang="en-US" sz="140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The portfolio benefited from a slight exposure to the 6-month area of the curve as yields declined during the period.  However, overall duration stayed slightly below benchmark to take advantage of higher short term yields.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15234A"/>
                </a:solidFill>
                <a:effectLst/>
                <a:highlight>
                  <a:srgbClr val="FFFF00"/>
                </a:highlight>
                <a:uLnTx/>
                <a:uFillTx/>
                <a:latin typeface="Times New Roman" pitchFamily="18" charset="0"/>
                <a:ea typeface="+mn-ea"/>
                <a:cs typeface="Times New Roman" pitchFamily="18" charset="0"/>
              </a:rPr>
              <a:t> </a:t>
            </a:r>
          </a:p>
        </p:txBody>
      </p:sp>
      <p:sp>
        <p:nvSpPr>
          <p:cNvPr id="23" name="TextBox 22"/>
          <p:cNvSpPr txBox="1"/>
          <p:nvPr/>
        </p:nvSpPr>
        <p:spPr>
          <a:xfrm>
            <a:off x="6838950" y="1899795"/>
            <a:ext cx="3733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ATTRIBUTION NOTES</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190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29370" y="790185"/>
            <a:ext cx="11266999" cy="457200"/>
          </a:xfrm>
        </p:spPr>
        <p:txBody>
          <a:bodyPr>
            <a:noAutofit/>
          </a:bodyPr>
          <a:lstStyle/>
          <a:p>
            <a:r>
              <a:rPr lang="en-US" sz="3000" b="1" dirty="0">
                <a:solidFill>
                  <a:schemeClr val="tx1"/>
                </a:solidFill>
                <a:cs typeface="Times New Roman" pitchFamily="18" charset="0"/>
              </a:rPr>
              <a:t>Liquidity Portfolio - Current Strategy / Portfolio Characteristics</a:t>
            </a:r>
          </a:p>
        </p:txBody>
      </p:sp>
      <p:sp>
        <p:nvSpPr>
          <p:cNvPr id="20" name="TextBox 19"/>
          <p:cNvSpPr txBox="1"/>
          <p:nvPr/>
        </p:nvSpPr>
        <p:spPr>
          <a:xfrm>
            <a:off x="2122274" y="1657668"/>
            <a:ext cx="2667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extLst/>
          </p:nvPr>
        </p:nvGraphicFramePr>
        <p:xfrm>
          <a:off x="523875" y="2220540"/>
          <a:ext cx="5648325" cy="3541796"/>
        </p:xfrm>
        <a:graphic>
          <a:graphicData uri="http://schemas.openxmlformats.org/drawingml/2006/table">
            <a:tbl>
              <a:tblPr firstRow="1" bandRow="1">
                <a:tableStyleId>{69CF1AB2-1976-4502-BF36-3FF5EA218861}</a:tableStyleId>
              </a:tblPr>
              <a:tblGrid>
                <a:gridCol w="2215215">
                  <a:extLst>
                    <a:ext uri="{9D8B030D-6E8A-4147-A177-3AD203B41FA5}">
                      <a16:colId xmlns:a16="http://schemas.microsoft.com/office/drawing/2014/main" val="20000"/>
                    </a:ext>
                  </a:extLst>
                </a:gridCol>
                <a:gridCol w="3433110">
                  <a:extLst>
                    <a:ext uri="{9D8B030D-6E8A-4147-A177-3AD203B41FA5}">
                      <a16:colId xmlns:a16="http://schemas.microsoft.com/office/drawing/2014/main" val="20001"/>
                    </a:ext>
                  </a:extLst>
                </a:gridCol>
              </a:tblGrid>
              <a:tr h="1257834">
                <a:tc>
                  <a:txBody>
                    <a:bodyPr/>
                    <a:lstStyle/>
                    <a:p>
                      <a:r>
                        <a:rPr lang="en-US" sz="1400" dirty="0">
                          <a:latin typeface="+mj-lt"/>
                          <a:cs typeface="Times New Roman" pitchFamily="18" charset="0"/>
                        </a:rPr>
                        <a:t>Duration</a:t>
                      </a:r>
                      <a:r>
                        <a:rPr lang="en-US" sz="1400" baseline="0" dirty="0">
                          <a:latin typeface="+mj-lt"/>
                          <a:cs typeface="Times New Roman" pitchFamily="18" charset="0"/>
                        </a:rPr>
                        <a:t> / Yield Curve</a:t>
                      </a:r>
                      <a:endParaRPr lang="en-US" sz="1400" dirty="0">
                        <a:latin typeface="+mj-lt"/>
                        <a:cs typeface="Times New Roman" pitchFamily="18" charset="0"/>
                      </a:endParaRPr>
                    </a:p>
                  </a:txBody>
                  <a:tcPr/>
                </a:tc>
                <a:tc>
                  <a:txBody>
                    <a:bodyPr/>
                    <a:lstStyle/>
                    <a:p>
                      <a:r>
                        <a:rPr lang="en-US" sz="1400" b="0" dirty="0">
                          <a:solidFill>
                            <a:schemeClr val="tx1"/>
                          </a:solidFill>
                          <a:latin typeface="+mj-lt"/>
                          <a:cs typeface="Times New Roman" pitchFamily="18" charset="0"/>
                        </a:rPr>
                        <a:t>Continuing to favor staying short due to a flat yield curve through 1 year, and only extending out to match known expense dates.</a:t>
                      </a:r>
                    </a:p>
                  </a:txBody>
                  <a:tcPr/>
                </a:tc>
                <a:extLst>
                  <a:ext uri="{0D108BD9-81ED-4DB2-BD59-A6C34878D82A}">
                    <a16:rowId xmlns:a16="http://schemas.microsoft.com/office/drawing/2014/main" val="10000"/>
                  </a:ext>
                </a:extLst>
              </a:tr>
              <a:tr h="1026128">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Treasuries / Agencies</a:t>
                      </a:r>
                    </a:p>
                    <a:p>
                      <a:endParaRPr lang="en-US" sz="1400" dirty="0">
                        <a:latin typeface="+mj-lt"/>
                        <a:cs typeface="Times New Roman" pitchFamily="18" charset="0"/>
                      </a:endParaRPr>
                    </a:p>
                  </a:txBody>
                  <a:tcPr/>
                </a:tc>
                <a:tc>
                  <a:txBody>
                    <a:bodyPr/>
                    <a:lstStyle/>
                    <a:p>
                      <a:r>
                        <a:rPr lang="en-US" sz="1400" baseline="0" dirty="0">
                          <a:solidFill>
                            <a:schemeClr val="tx1"/>
                          </a:solidFill>
                          <a:latin typeface="+mj-lt"/>
                          <a:cs typeface="Times New Roman" pitchFamily="18" charset="0"/>
                        </a:rPr>
                        <a:t>Favoring Treasury bills for liquidity purposes and maximizing opportunities in agency called bonds, that offer additional yield.</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10001"/>
                  </a:ext>
                </a:extLst>
              </a:tr>
              <a:tr h="1257834">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Other</a:t>
                      </a:r>
                      <a:endParaRPr lang="en-US" sz="1400" dirty="0">
                        <a:latin typeface="+mj-lt"/>
                        <a:cs typeface="Times New Roman" pitchFamily="18" charset="0"/>
                      </a:endParaRP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mj-lt"/>
                          <a:cs typeface="Times New Roman" pitchFamily="18" charset="0"/>
                        </a:rPr>
                        <a:t>Take full advantage of CP opportunities.  Continue to favor term vs overnight repo and take advantage of month and quarter end higher repo rates, when available. </a:t>
                      </a:r>
                    </a:p>
                  </a:txBody>
                  <a:tcPr/>
                </a:tc>
                <a:extLst>
                  <a:ext uri="{0D108BD9-81ED-4DB2-BD59-A6C34878D82A}">
                    <a16:rowId xmlns:a16="http://schemas.microsoft.com/office/drawing/2014/main" val="10002"/>
                  </a:ext>
                </a:extLst>
              </a:tr>
            </a:tbl>
          </a:graphicData>
        </a:graphic>
      </p:graphicFrame>
      <p:sp>
        <p:nvSpPr>
          <p:cNvPr id="21" name="TextBox 20"/>
          <p:cNvSpPr txBox="1"/>
          <p:nvPr/>
        </p:nvSpPr>
        <p:spPr>
          <a:xfrm>
            <a:off x="7004589" y="1660426"/>
            <a:ext cx="4114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sp>
        <p:nvSpPr>
          <p:cNvPr id="2" name="Slide Number Placeholder 1">
            <a:extLst>
              <a:ext uri="{FF2B5EF4-FFF2-40B4-BE49-F238E27FC236}">
                <a16:creationId xmlns:a16="http://schemas.microsoft.com/office/drawing/2014/main" id="{852E321C-53A3-4D82-BBF4-33010609047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0" name="Content Placeholder 5">
            <a:extLst>
              <a:ext uri="{FF2B5EF4-FFF2-40B4-BE49-F238E27FC236}">
                <a16:creationId xmlns:a16="http://schemas.microsoft.com/office/drawing/2014/main" id="{2AE64BFB-AE3D-47E4-AB20-B363F3B1371D}"/>
              </a:ext>
            </a:extLst>
          </p:cNvPr>
          <p:cNvGraphicFramePr>
            <a:graphicFrameLocks/>
          </p:cNvGraphicFramePr>
          <p:nvPr>
            <p:extLst/>
          </p:nvPr>
        </p:nvGraphicFramePr>
        <p:xfrm>
          <a:off x="6502796" y="2220539"/>
          <a:ext cx="5020280" cy="3541797"/>
        </p:xfrm>
        <a:graphic>
          <a:graphicData uri="http://schemas.openxmlformats.org/drawingml/2006/table">
            <a:tbl>
              <a:tblPr firstRow="1" bandRow="1">
                <a:tableStyleId>{5C22544A-7EE6-4342-B048-85BDC9FD1C3A}</a:tableStyleId>
              </a:tblPr>
              <a:tblGrid>
                <a:gridCol w="1928305">
                  <a:extLst>
                    <a:ext uri="{9D8B030D-6E8A-4147-A177-3AD203B41FA5}">
                      <a16:colId xmlns:a16="http://schemas.microsoft.com/office/drawing/2014/main" val="20000"/>
                    </a:ext>
                  </a:extLst>
                </a:gridCol>
                <a:gridCol w="807903">
                  <a:extLst>
                    <a:ext uri="{9D8B030D-6E8A-4147-A177-3AD203B41FA5}">
                      <a16:colId xmlns:a16="http://schemas.microsoft.com/office/drawing/2014/main" val="20001"/>
                    </a:ext>
                  </a:extLst>
                </a:gridCol>
                <a:gridCol w="874373">
                  <a:extLst>
                    <a:ext uri="{9D8B030D-6E8A-4147-A177-3AD203B41FA5}">
                      <a16:colId xmlns:a16="http://schemas.microsoft.com/office/drawing/2014/main" val="20002"/>
                    </a:ext>
                  </a:extLst>
                </a:gridCol>
                <a:gridCol w="1409699">
                  <a:extLst>
                    <a:ext uri="{9D8B030D-6E8A-4147-A177-3AD203B41FA5}">
                      <a16:colId xmlns:a16="http://schemas.microsoft.com/office/drawing/2014/main" val="20004"/>
                    </a:ext>
                  </a:extLst>
                </a:gridCol>
              </a:tblGrid>
              <a:tr h="573004">
                <a:tc>
                  <a:txBody>
                    <a:bodyPr/>
                    <a:lstStyle/>
                    <a:p>
                      <a:pPr algn="ctr"/>
                      <a:endParaRPr lang="en-US" sz="1200" dirty="0">
                        <a:solidFill>
                          <a:schemeClr val="bg1"/>
                        </a:solidFill>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Times New Roman" pitchFamily="18" charset="0"/>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Times New Roman" pitchFamily="18" charset="0"/>
                          <a:cs typeface="Times New Roman" pitchFamily="18" charset="0"/>
                        </a:rPr>
                        <a:t>Duration </a:t>
                      </a:r>
                    </a:p>
                    <a:p>
                      <a:pPr marL="0" marR="0" indent="0" algn="ctr" defTabSz="913864"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Times New Roman" pitchFamily="18" charset="0"/>
                        <a:cs typeface="Times New Roman" pitchFamily="18" charset="0"/>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latin typeface="Times New Roman" pitchFamily="18" charset="0"/>
                          <a:cs typeface="Times New Roman" pitchFamily="18" charset="0"/>
                        </a:rPr>
                        <a:t>Non - Treasuries %</a:t>
                      </a:r>
                      <a:endParaRPr lang="en-US" sz="1200" dirty="0">
                        <a:solidFill>
                          <a:schemeClr val="bg1"/>
                        </a:solidFill>
                        <a:latin typeface="Times New Roman" pitchFamily="18" charset="0"/>
                        <a:cs typeface="Times New Roman" pitchFamily="18" charset="0"/>
                      </a:endParaRPr>
                    </a:p>
                    <a:p>
                      <a:pPr marL="0" marR="0" indent="0" algn="ctr" defTabSz="913864"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74005">
                <a:tc>
                  <a:txBody>
                    <a:bodyPr/>
                    <a:lstStyle/>
                    <a:p>
                      <a:pPr algn="ctr"/>
                      <a:r>
                        <a:rPr lang="en-US" sz="1400" b="1" baseline="0" dirty="0">
                          <a:latin typeface="+mj-lt"/>
                          <a:cs typeface="Times New Roman" pitchFamily="18" charset="0"/>
                        </a:rPr>
                        <a:t>ICEML US </a:t>
                      </a:r>
                      <a:r>
                        <a:rPr lang="en-US" sz="1400" b="1" baseline="0" dirty="0" err="1">
                          <a:latin typeface="+mj-lt"/>
                          <a:cs typeface="Times New Roman" pitchFamily="18" charset="0"/>
                        </a:rPr>
                        <a:t>Trs</a:t>
                      </a:r>
                      <a:r>
                        <a:rPr lang="en-US" sz="1400" b="1" baseline="0" dirty="0">
                          <a:latin typeface="+mj-lt"/>
                          <a:cs typeface="Times New Roman" pitchFamily="18" charset="0"/>
                        </a:rPr>
                        <a:t>. 0-3 M</a:t>
                      </a:r>
                    </a:p>
                    <a:p>
                      <a:pPr algn="ctr"/>
                      <a:r>
                        <a:rPr lang="en-US" sz="1400" b="1" dirty="0">
                          <a:latin typeface="+mj-lt"/>
                          <a:cs typeface="Times New Roman" pitchFamily="18" charset="0"/>
                        </a:rPr>
                        <a:t> </a:t>
                      </a:r>
                      <a:r>
                        <a:rPr lang="en-US" sz="1400" b="0" dirty="0">
                          <a:latin typeface="+mj-lt"/>
                          <a:cs typeface="Times New Roman" pitchFamily="18" charset="0"/>
                        </a:rPr>
                        <a:t>3/31/2019</a:t>
                      </a:r>
                    </a:p>
                  </a:txBody>
                  <a:tcPr/>
                </a:tc>
                <a:tc>
                  <a:txBody>
                    <a:bodyPr/>
                    <a:lstStyle/>
                    <a:p>
                      <a:pPr algn="ctr"/>
                      <a:r>
                        <a:rPr lang="en-US" sz="1400" dirty="0">
                          <a:latin typeface="+mj-lt"/>
                          <a:cs typeface="Times New Roman" pitchFamily="18" charset="0"/>
                        </a:rPr>
                        <a:t>1.79</a:t>
                      </a:r>
                    </a:p>
                  </a:txBody>
                  <a:tcPr/>
                </a:tc>
                <a:tc>
                  <a:txBody>
                    <a:bodyPr/>
                    <a:lstStyle/>
                    <a:p>
                      <a:pPr algn="ctr"/>
                      <a:r>
                        <a:rPr lang="en-US" sz="1400" dirty="0">
                          <a:latin typeface="+mj-lt"/>
                          <a:cs typeface="Times New Roman" pitchFamily="18" charset="0"/>
                        </a:rPr>
                        <a:t>0.15</a:t>
                      </a:r>
                    </a:p>
                  </a:txBody>
                  <a:tcPr/>
                </a:tc>
                <a:tc>
                  <a:txBody>
                    <a:bodyPr/>
                    <a:lstStyle/>
                    <a:p>
                      <a:pPr algn="ctr"/>
                      <a:r>
                        <a:rPr lang="en-US" sz="1400" dirty="0">
                          <a:latin typeface="+mj-lt"/>
                          <a:cs typeface="Times New Roman" pitchFamily="18" charset="0"/>
                        </a:rPr>
                        <a:t>0.0</a:t>
                      </a:r>
                    </a:p>
                  </a:txBody>
                  <a:tcPr/>
                </a:tc>
                <a:extLst>
                  <a:ext uri="{0D108BD9-81ED-4DB2-BD59-A6C34878D82A}">
                    <a16:rowId xmlns:a16="http://schemas.microsoft.com/office/drawing/2014/main" val="10001"/>
                  </a:ext>
                </a:extLst>
              </a:tr>
              <a:tr h="467187">
                <a:tc>
                  <a:txBody>
                    <a:bodyPr/>
                    <a:lstStyle/>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2"/>
                  </a:ext>
                </a:extLst>
              </a:tr>
              <a:tr h="566305">
                <a:tc>
                  <a:txBody>
                    <a:bodyPr/>
                    <a:lstStyle/>
                    <a:p>
                      <a:pPr algn="ctr"/>
                      <a:r>
                        <a:rPr lang="en-US" sz="1400" b="0" u="none" dirty="0">
                          <a:latin typeface="+mj-lt"/>
                          <a:cs typeface="Times New Roman" pitchFamily="18" charset="0"/>
                        </a:rPr>
                        <a:t>9/30/2019</a:t>
                      </a:r>
                    </a:p>
                  </a:txBody>
                  <a:tcPr/>
                </a:tc>
                <a:tc>
                  <a:txBody>
                    <a:bodyPr/>
                    <a:lstStyle/>
                    <a:p>
                      <a:pPr algn="ctr"/>
                      <a:r>
                        <a:rPr lang="en-US" sz="1400" u="none" dirty="0">
                          <a:latin typeface="+mj-lt"/>
                          <a:cs typeface="Times New Roman" pitchFamily="18" charset="0"/>
                        </a:rPr>
                        <a:t>1.89</a:t>
                      </a:r>
                    </a:p>
                  </a:txBody>
                  <a:tcPr/>
                </a:tc>
                <a:tc>
                  <a:txBody>
                    <a:bodyPr/>
                    <a:lstStyle/>
                    <a:p>
                      <a:pPr algn="ctr"/>
                      <a:r>
                        <a:rPr lang="en-US" sz="1400" u="none" dirty="0">
                          <a:latin typeface="+mj-lt"/>
                          <a:cs typeface="Times New Roman" pitchFamily="18" charset="0"/>
                        </a:rPr>
                        <a:t>0.10</a:t>
                      </a:r>
                    </a:p>
                  </a:txBody>
                  <a:tcPr/>
                </a:tc>
                <a:tc>
                  <a:txBody>
                    <a:bodyPr/>
                    <a:lstStyle/>
                    <a:p>
                      <a:pPr algn="ctr"/>
                      <a:r>
                        <a:rPr lang="en-US" sz="1400" u="none" dirty="0">
                          <a:latin typeface="+mj-lt"/>
                          <a:cs typeface="Times New Roman" pitchFamily="18" charset="0"/>
                        </a:rPr>
                        <a:t>76.4</a:t>
                      </a:r>
                    </a:p>
                  </a:txBody>
                  <a:tcPr/>
                </a:tc>
                <a:extLst>
                  <a:ext uri="{0D108BD9-81ED-4DB2-BD59-A6C34878D82A}">
                    <a16:rowId xmlns:a16="http://schemas.microsoft.com/office/drawing/2014/main" val="10003"/>
                  </a:ext>
                </a:extLst>
              </a:tr>
              <a:tr h="577548">
                <a:tc>
                  <a:txBody>
                    <a:bodyPr/>
                    <a:lstStyle/>
                    <a:p>
                      <a:pPr algn="ctr"/>
                      <a:r>
                        <a:rPr lang="en-US" sz="1400" b="0" u="none" dirty="0">
                          <a:latin typeface="+mj-lt"/>
                          <a:cs typeface="Times New Roman" pitchFamily="18" charset="0"/>
                        </a:rPr>
                        <a:t>3/31/2019</a:t>
                      </a:r>
                    </a:p>
                  </a:txBody>
                  <a:tcPr/>
                </a:tc>
                <a:tc>
                  <a:txBody>
                    <a:bodyPr/>
                    <a:lstStyle/>
                    <a:p>
                      <a:pPr algn="ctr"/>
                      <a:r>
                        <a:rPr lang="en-US" sz="1400" u="none" dirty="0">
                          <a:latin typeface="+mj-lt"/>
                          <a:cs typeface="Times New Roman" pitchFamily="18" charset="0"/>
                        </a:rPr>
                        <a:t>2.36</a:t>
                      </a:r>
                    </a:p>
                  </a:txBody>
                  <a:tcPr/>
                </a:tc>
                <a:tc>
                  <a:txBody>
                    <a:bodyPr/>
                    <a:lstStyle/>
                    <a:p>
                      <a:pPr algn="ctr"/>
                      <a:r>
                        <a:rPr lang="en-US" sz="1400" u="none" dirty="0">
                          <a:latin typeface="+mj-lt"/>
                          <a:cs typeface="Times New Roman" pitchFamily="18" charset="0"/>
                        </a:rPr>
                        <a:t>0.18</a:t>
                      </a:r>
                    </a:p>
                  </a:txBody>
                  <a:tcPr/>
                </a:tc>
                <a:tc>
                  <a:txBody>
                    <a:bodyPr/>
                    <a:lstStyle/>
                    <a:p>
                      <a:pPr algn="ctr"/>
                      <a:r>
                        <a:rPr lang="en-US" sz="1400" u="none" dirty="0">
                          <a:latin typeface="+mj-lt"/>
                          <a:cs typeface="Times New Roman" pitchFamily="18" charset="0"/>
                        </a:rPr>
                        <a:t>39.6</a:t>
                      </a:r>
                    </a:p>
                  </a:txBody>
                  <a:tcPr/>
                </a:tc>
                <a:extLst>
                  <a:ext uri="{0D108BD9-81ED-4DB2-BD59-A6C34878D82A}">
                    <a16:rowId xmlns:a16="http://schemas.microsoft.com/office/drawing/2014/main" val="10004"/>
                  </a:ext>
                </a:extLst>
              </a:tr>
              <a:tr h="616672">
                <a:tc>
                  <a:txBody>
                    <a:bodyPr/>
                    <a:lstStyle/>
                    <a:p>
                      <a:pPr algn="ctr"/>
                      <a:r>
                        <a:rPr lang="en-US" sz="1400" b="0" u="none" dirty="0">
                          <a:latin typeface="+mj-lt"/>
                          <a:cs typeface="Times New Roman" pitchFamily="18" charset="0"/>
                        </a:rPr>
                        <a:t>9/30/2018</a:t>
                      </a:r>
                    </a:p>
                  </a:txBody>
                  <a:tcPr/>
                </a:tc>
                <a:tc>
                  <a:txBody>
                    <a:bodyPr/>
                    <a:lstStyle/>
                    <a:p>
                      <a:pPr algn="ctr"/>
                      <a:r>
                        <a:rPr lang="en-US" sz="1400" u="none" dirty="0">
                          <a:latin typeface="+mj-lt"/>
                          <a:cs typeface="Times New Roman" pitchFamily="18" charset="0"/>
                        </a:rPr>
                        <a:t>2.02</a:t>
                      </a:r>
                    </a:p>
                  </a:txBody>
                  <a:tcPr/>
                </a:tc>
                <a:tc>
                  <a:txBody>
                    <a:bodyPr/>
                    <a:lstStyle/>
                    <a:p>
                      <a:pPr algn="ctr"/>
                      <a:r>
                        <a:rPr lang="en-US" sz="1400" u="none" dirty="0">
                          <a:latin typeface="+mj-lt"/>
                          <a:cs typeface="Times New Roman" pitchFamily="18" charset="0"/>
                        </a:rPr>
                        <a:t>0.11</a:t>
                      </a:r>
                    </a:p>
                  </a:txBody>
                  <a:tcPr/>
                </a:tc>
                <a:tc>
                  <a:txBody>
                    <a:bodyPr/>
                    <a:lstStyle/>
                    <a:p>
                      <a:pPr algn="ctr"/>
                      <a:r>
                        <a:rPr lang="en-US" sz="1400" u="none" dirty="0">
                          <a:latin typeface="+mj-lt"/>
                          <a:cs typeface="Times New Roman" pitchFamily="18" charset="0"/>
                        </a:rPr>
                        <a:t>55.8</a:t>
                      </a:r>
                    </a:p>
                  </a:txBody>
                  <a:tcPr/>
                </a:tc>
                <a:extLst>
                  <a:ext uri="{0D108BD9-81ED-4DB2-BD59-A6C34878D82A}">
                    <a16:rowId xmlns:a16="http://schemas.microsoft.com/office/drawing/2014/main" val="10005"/>
                  </a:ext>
                </a:extLst>
              </a:tr>
            </a:tbl>
          </a:graphicData>
        </a:graphic>
      </p:graphicFrame>
      <p:sp>
        <p:nvSpPr>
          <p:cNvPr id="12" name="TextBox 11">
            <a:extLst>
              <a:ext uri="{FF2B5EF4-FFF2-40B4-BE49-F238E27FC236}">
                <a16:creationId xmlns:a16="http://schemas.microsoft.com/office/drawing/2014/main" id="{A5A629D1-2ED5-4628-9A4D-6D412ED181C7}"/>
              </a:ext>
            </a:extLst>
          </p:cNvPr>
          <p:cNvSpPr txBox="1"/>
          <p:nvPr/>
        </p:nvSpPr>
        <p:spPr>
          <a:xfrm>
            <a:off x="8860536" y="5755236"/>
            <a:ext cx="30480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Data obtained from BNYM and Bloomberg</a:t>
            </a:r>
          </a:p>
        </p:txBody>
      </p:sp>
    </p:spTree>
    <p:extLst>
      <p:ext uri="{BB962C8B-B14F-4D97-AF65-F5344CB8AC3E}">
        <p14:creationId xmlns:p14="http://schemas.microsoft.com/office/powerpoint/2010/main" val="2695935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nvPr>
        </p:nvGraphicFramePr>
        <p:xfrm>
          <a:off x="648473" y="2642684"/>
          <a:ext cx="3694154" cy="2057400"/>
        </p:xfrm>
        <a:graphic>
          <a:graphicData uri="http://schemas.openxmlformats.org/drawingml/2006/table">
            <a:tbl>
              <a:tblPr firstRow="1" bandRow="1">
                <a:tableStyleId>{5C22544A-7EE6-4342-B048-85BDC9FD1C3A}</a:tableStyleId>
              </a:tblPr>
              <a:tblGrid>
                <a:gridCol w="1451478">
                  <a:extLst>
                    <a:ext uri="{9D8B030D-6E8A-4147-A177-3AD203B41FA5}">
                      <a16:colId xmlns:a16="http://schemas.microsoft.com/office/drawing/2014/main" val="20000"/>
                    </a:ext>
                  </a:extLst>
                </a:gridCol>
                <a:gridCol w="1052051">
                  <a:extLst>
                    <a:ext uri="{9D8B030D-6E8A-4147-A177-3AD203B41FA5}">
                      <a16:colId xmlns:a16="http://schemas.microsoft.com/office/drawing/2014/main" val="20002"/>
                    </a:ext>
                  </a:extLst>
                </a:gridCol>
                <a:gridCol w="1190625">
                  <a:extLst>
                    <a:ext uri="{9D8B030D-6E8A-4147-A177-3AD203B41FA5}">
                      <a16:colId xmlns:a16="http://schemas.microsoft.com/office/drawing/2014/main" val="20003"/>
                    </a:ext>
                  </a:extLst>
                </a:gridCol>
              </a:tblGrid>
              <a:tr h="46469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extLst>
                  <a:ext uri="{0D108BD9-81ED-4DB2-BD59-A6C34878D82A}">
                    <a16:rowId xmlns:a16="http://schemas.microsoft.com/office/drawing/2014/main" val="10000"/>
                  </a:ext>
                </a:extLst>
              </a:tr>
              <a:tr h="505087">
                <a:tc>
                  <a:txBody>
                    <a:bodyPr/>
                    <a:lstStyle/>
                    <a:p>
                      <a:r>
                        <a:rPr lang="en-US" sz="1400" dirty="0">
                          <a:latin typeface="Times New Roman" pitchFamily="18" charset="0"/>
                          <a:cs typeface="Times New Roman" pitchFamily="18" charset="0"/>
                        </a:rPr>
                        <a:t>Portfolio</a:t>
                      </a:r>
                    </a:p>
                  </a:txBody>
                  <a:tcPr/>
                </a:tc>
                <a:tc>
                  <a:txBody>
                    <a:bodyPr/>
                    <a:lstStyle/>
                    <a:p>
                      <a:pPr marL="0" algn="ctr" defTabSz="914400" rtl="0" eaLnBrk="1" latinLnBrk="0" hangingPunct="1"/>
                      <a:r>
                        <a:rPr lang="en-US" sz="1400" u="none" kern="1200" dirty="0">
                          <a:solidFill>
                            <a:schemeClr val="dk1"/>
                          </a:solidFill>
                          <a:latin typeface="+mj-lt"/>
                          <a:ea typeface="+mn-ea"/>
                          <a:cs typeface="Times New Roman" pitchFamily="18" charset="0"/>
                        </a:rPr>
                        <a:t>1.48</a:t>
                      </a:r>
                    </a:p>
                  </a:txBody>
                  <a:tcPr/>
                </a:tc>
                <a:tc>
                  <a:txBody>
                    <a:bodyPr/>
                    <a:lstStyle/>
                    <a:p>
                      <a:pPr marL="0" algn="ctr" defTabSz="914400" rtl="0" eaLnBrk="1" latinLnBrk="0" hangingPunct="1"/>
                      <a:r>
                        <a:rPr lang="en-US" sz="1400" u="none" kern="1200" dirty="0">
                          <a:solidFill>
                            <a:schemeClr val="dk1"/>
                          </a:solidFill>
                          <a:latin typeface="+mj-lt"/>
                          <a:ea typeface="+mn-ea"/>
                          <a:cs typeface="Times New Roman" pitchFamily="18" charset="0"/>
                        </a:rPr>
                        <a:t>3.16</a:t>
                      </a:r>
                    </a:p>
                  </a:txBody>
                  <a:tcPr/>
                </a:tc>
                <a:extLst>
                  <a:ext uri="{0D108BD9-81ED-4DB2-BD59-A6C34878D82A}">
                    <a16:rowId xmlns:a16="http://schemas.microsoft.com/office/drawing/2014/main" val="10001"/>
                  </a:ext>
                </a:extLst>
              </a:tr>
              <a:tr h="558654">
                <a:tc>
                  <a:txBody>
                    <a:bodyPr/>
                    <a:lstStyle/>
                    <a:p>
                      <a:r>
                        <a:rPr lang="en-US" sz="1400" u="none" dirty="0">
                          <a:latin typeface="Times New Roman" pitchFamily="18" charset="0"/>
                          <a:cs typeface="Times New Roman" pitchFamily="18" charset="0"/>
                        </a:rPr>
                        <a:t>Benchmark</a:t>
                      </a:r>
                    </a:p>
                  </a:txBody>
                  <a:tcPr/>
                </a:tc>
                <a:tc>
                  <a:txBody>
                    <a:bodyPr/>
                    <a:lstStyle/>
                    <a:p>
                      <a:pPr marL="0" algn="ctr" defTabSz="914400" rtl="0" eaLnBrk="1" latinLnBrk="0" hangingPunct="1"/>
                      <a:r>
                        <a:rPr lang="en-US" sz="1400" u="none" kern="1200" dirty="0">
                          <a:solidFill>
                            <a:schemeClr val="dk1"/>
                          </a:solidFill>
                          <a:latin typeface="+mj-lt"/>
                          <a:ea typeface="+mn-ea"/>
                          <a:cs typeface="Times New Roman" pitchFamily="18" charset="0"/>
                        </a:rPr>
                        <a:t>1.55</a:t>
                      </a:r>
                    </a:p>
                  </a:txBody>
                  <a:tcPr/>
                </a:tc>
                <a:tc>
                  <a:txBody>
                    <a:bodyPr/>
                    <a:lstStyle/>
                    <a:p>
                      <a:pPr marL="0" algn="ctr" defTabSz="914400" rtl="0" eaLnBrk="1" latinLnBrk="0" hangingPunct="1"/>
                      <a:r>
                        <a:rPr lang="en-US" sz="1400" u="none" kern="1200" dirty="0">
                          <a:solidFill>
                            <a:schemeClr val="dk1"/>
                          </a:solidFill>
                          <a:latin typeface="+mj-lt"/>
                          <a:ea typeface="+mn-ea"/>
                          <a:cs typeface="Times New Roman" pitchFamily="18" charset="0"/>
                        </a:rPr>
                        <a:t>3.20</a:t>
                      </a:r>
                    </a:p>
                  </a:txBody>
                  <a:tcPr/>
                </a:tc>
                <a:extLst>
                  <a:ext uri="{0D108BD9-81ED-4DB2-BD59-A6C34878D82A}">
                    <a16:rowId xmlns:a16="http://schemas.microsoft.com/office/drawing/2014/main" val="10002"/>
                  </a:ext>
                </a:extLst>
              </a:tr>
              <a:tr h="528969">
                <a:tc>
                  <a:txBody>
                    <a:bodyPr/>
                    <a:lstStyle/>
                    <a:p>
                      <a:r>
                        <a:rPr lang="en-US" sz="1400" b="1" dirty="0">
                          <a:latin typeface="Times New Roman" pitchFamily="18" charset="0"/>
                          <a:cs typeface="Times New Roman" pitchFamily="18" charset="0"/>
                        </a:rPr>
                        <a:t>Excess Return</a:t>
                      </a:r>
                    </a:p>
                  </a:txBody>
                  <a:tcPr/>
                </a:tc>
                <a:tc>
                  <a:txBody>
                    <a:bodyPr/>
                    <a:lstStyle/>
                    <a:p>
                      <a:pPr marL="0" algn="ctr" defTabSz="914400" rtl="0" eaLnBrk="1" latinLnBrk="0" hangingPunct="1"/>
                      <a:r>
                        <a:rPr lang="en-US" sz="1400" u="none" kern="1200" dirty="0">
                          <a:solidFill>
                            <a:schemeClr val="dk1"/>
                          </a:solidFill>
                          <a:latin typeface="+mj-lt"/>
                          <a:ea typeface="+mn-ea"/>
                          <a:cs typeface="Times New Roman" pitchFamily="18" charset="0"/>
                        </a:rPr>
                        <a:t>-0.07</a:t>
                      </a:r>
                    </a:p>
                  </a:txBody>
                  <a:tcPr/>
                </a:tc>
                <a:tc>
                  <a:txBody>
                    <a:bodyPr/>
                    <a:lstStyle/>
                    <a:p>
                      <a:pPr marL="0" algn="ctr" defTabSz="914400" rtl="0" eaLnBrk="1" latinLnBrk="0" hangingPunct="1"/>
                      <a:r>
                        <a:rPr lang="en-US" sz="1400" u="none" kern="1200" dirty="0">
                          <a:solidFill>
                            <a:schemeClr val="dk1"/>
                          </a:solidFill>
                          <a:latin typeface="+mj-lt"/>
                          <a:ea typeface="+mn-ea"/>
                          <a:cs typeface="Times New Roman" pitchFamily="18" charset="0"/>
                        </a:rPr>
                        <a:t>-0.04</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162050" y="1843544"/>
            <a:ext cx="2667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Times New Roman" pitchFamily="18" charset="0"/>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Times New Roman" pitchFamily="18" charset="0"/>
                <a:ea typeface="+mn-ea"/>
                <a:cs typeface="Times New Roman" pitchFamily="18" charset="0"/>
              </a:rPr>
              <a:t>as of September 30, 2019</a:t>
            </a:r>
          </a:p>
        </p:txBody>
      </p:sp>
      <p:sp>
        <p:nvSpPr>
          <p:cNvPr id="16" name="TextBox 15"/>
          <p:cNvSpPr txBox="1"/>
          <p:nvPr/>
        </p:nvSpPr>
        <p:spPr>
          <a:xfrm>
            <a:off x="2190750" y="4828499"/>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not annualized.</a:t>
            </a:r>
          </a:p>
        </p:txBody>
      </p:sp>
      <p:sp>
        <p:nvSpPr>
          <p:cNvPr id="11" name="Title 10"/>
          <p:cNvSpPr>
            <a:spLocks noGrp="1"/>
          </p:cNvSpPr>
          <p:nvPr>
            <p:ph type="title"/>
          </p:nvPr>
        </p:nvSpPr>
        <p:spPr>
          <a:xfrm>
            <a:off x="832084" y="645863"/>
            <a:ext cx="10601324" cy="457200"/>
          </a:xfrm>
        </p:spPr>
        <p:txBody>
          <a:bodyPr>
            <a:noAutofit/>
          </a:bodyPr>
          <a:lstStyle/>
          <a:p>
            <a:r>
              <a:rPr lang="en-US" sz="3200" b="1" dirty="0">
                <a:solidFill>
                  <a:schemeClr val="tx1"/>
                </a:solidFill>
                <a:latin typeface="+mn-lt"/>
                <a:cs typeface="Times New Roman" pitchFamily="18" charset="0"/>
              </a:rPr>
              <a:t>Ultra Short Duration Portfolio - Performance and Attribution</a:t>
            </a:r>
          </a:p>
        </p:txBody>
      </p:sp>
      <p:sp>
        <p:nvSpPr>
          <p:cNvPr id="13" name="TextBox 12"/>
          <p:cNvSpPr txBox="1"/>
          <p:nvPr/>
        </p:nvSpPr>
        <p:spPr>
          <a:xfrm>
            <a:off x="257174" y="4845199"/>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provided by BNY Mellon.</a:t>
            </a:r>
          </a:p>
        </p:txBody>
      </p:sp>
      <p:sp>
        <p:nvSpPr>
          <p:cNvPr id="14" name="Slide Number Placeholder 13"/>
          <p:cNvSpPr>
            <a:spLocks noGrp="1"/>
          </p:cNvSpPr>
          <p:nvPr>
            <p:ph type="sldNum" sz="quarter" idx="12"/>
          </p:nvPr>
        </p:nvSpPr>
        <p:spPr>
          <a:xfrm>
            <a:off x="10334624" y="6572847"/>
            <a:ext cx="1457325" cy="2476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3C3E94-8862-4467-8F19-CD52EB0E932F}" type="slidenum">
              <a:rPr kumimoji="0"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TextBox 19"/>
          <p:cNvSpPr txBox="1"/>
          <p:nvPr/>
        </p:nvSpPr>
        <p:spPr>
          <a:xfrm>
            <a:off x="5009377" y="2091323"/>
            <a:ext cx="6534150" cy="34932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Times New Roman" pitchFamily="18" charset="0"/>
                <a:ea typeface="+mn-ea"/>
                <a:cs typeface="Times New Roman" pitchFamily="18" charset="0"/>
              </a:rPr>
              <a:t>2</a:t>
            </a:r>
            <a:r>
              <a:rPr kumimoji="0" lang="en-US" sz="1400" b="1" i="0" u="none" strike="noStrike" kern="1200" cap="none" spc="0" normalizeH="0" baseline="30000" noProof="0" dirty="0">
                <a:ln>
                  <a:noFill/>
                </a:ln>
                <a:effectLst/>
                <a:uLnTx/>
                <a:uFillTx/>
                <a:latin typeface="Times New Roman" pitchFamily="18" charset="0"/>
                <a:ea typeface="+mn-ea"/>
                <a:cs typeface="Times New Roman" pitchFamily="18" charset="0"/>
              </a:rPr>
              <a:t>nd</a:t>
            </a:r>
            <a:r>
              <a:rPr kumimoji="0" lang="en-US" sz="1400" b="1" i="0" u="none" strike="noStrike" kern="1200" cap="none" spc="0" normalizeH="0" baseline="0" noProof="0" dirty="0">
                <a:ln>
                  <a:noFill/>
                </a:ln>
                <a:effectLst/>
                <a:uLnTx/>
                <a:uFillTx/>
                <a:latin typeface="Times New Roman" pitchFamily="18" charset="0"/>
                <a:ea typeface="+mn-ea"/>
                <a:cs typeface="Times New Roman" pitchFamily="18" charset="0"/>
              </a:rPr>
              <a:t> Quarter </a:t>
            </a:r>
            <a:r>
              <a:rPr lang="en-US" sz="1400" b="1" dirty="0">
                <a:latin typeface="Times New Roman" pitchFamily="18" charset="0"/>
                <a:cs typeface="Times New Roman" pitchFamily="18" charset="0"/>
              </a:rPr>
              <a:t>2019 </a:t>
            </a:r>
            <a:r>
              <a:rPr kumimoji="0" lang="en-US" sz="1400" b="1" i="0" u="none" strike="noStrike" kern="1200" cap="none" spc="0" normalizeH="0" baseline="0" noProof="0" dirty="0">
                <a:ln>
                  <a:noFill/>
                </a:ln>
                <a:effectLst/>
                <a:uLnTx/>
                <a:uFillTx/>
                <a:latin typeface="Times New Roman" pitchFamily="18" charset="0"/>
                <a:ea typeface="+mn-ea"/>
                <a:cs typeface="Times New Roman" pitchFamily="18" charset="0"/>
              </a:rPr>
              <a:t>and 3</a:t>
            </a:r>
            <a:r>
              <a:rPr kumimoji="0" lang="en-US" sz="1400" b="1" i="0" u="none" strike="noStrike" kern="1200" cap="none" spc="0" normalizeH="0" baseline="30000" noProof="0" dirty="0">
                <a:ln>
                  <a:noFill/>
                </a:ln>
                <a:effectLst/>
                <a:uLnTx/>
                <a:uFillTx/>
                <a:latin typeface="Times New Roman" pitchFamily="18" charset="0"/>
                <a:ea typeface="+mn-ea"/>
                <a:cs typeface="Times New Roman" pitchFamily="18" charset="0"/>
              </a:rPr>
              <a:t>rd</a:t>
            </a:r>
            <a:r>
              <a:rPr kumimoji="0" lang="en-US" sz="1400" b="1" i="0" u="none" strike="noStrike" kern="1200" cap="none" spc="0" normalizeH="0" baseline="0" noProof="0" dirty="0">
                <a:ln>
                  <a:noFill/>
                </a:ln>
                <a:effectLst/>
                <a:uLnTx/>
                <a:uFillTx/>
                <a:latin typeface="Times New Roman" pitchFamily="18" charset="0"/>
                <a:ea typeface="+mn-ea"/>
                <a:cs typeface="Times New Roman" pitchFamily="18" charset="0"/>
              </a:rPr>
              <a:t> Quarter 2019 ( -7.0 </a:t>
            </a:r>
            <a:r>
              <a:rPr kumimoji="0" lang="en-US" sz="1400" b="1" i="0" u="none" strike="noStrike" kern="1200" cap="none" spc="0" normalizeH="0" baseline="0" noProof="0" dirty="0" err="1">
                <a:ln>
                  <a:noFill/>
                </a:ln>
                <a:effectLst/>
                <a:uLnTx/>
                <a:uFillTx/>
                <a:latin typeface="Times New Roman" pitchFamily="18" charset="0"/>
                <a:ea typeface="+mn-ea"/>
                <a:cs typeface="Times New Roman" pitchFamily="18" charset="0"/>
              </a:rPr>
              <a:t>b.p</a:t>
            </a:r>
            <a:r>
              <a:rPr kumimoji="0" lang="en-US" sz="1400" b="1" i="0" u="none" strike="noStrike" kern="1200" cap="none" spc="0" normalizeH="0" baseline="0" noProof="0" dirty="0">
                <a:ln>
                  <a:noFill/>
                </a:ln>
                <a:effectLst/>
                <a:uLnTx/>
                <a:uFillTx/>
                <a:latin typeface="Times New Roman" pitchFamily="18" charset="0"/>
                <a:ea typeface="+mn-ea"/>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effectLst/>
              <a:uLnTx/>
              <a:uFillTx/>
              <a:latin typeface="Times New Roman" pitchFamily="18" charset="0"/>
              <a:ea typeface="+mn-ea"/>
              <a:cs typeface="Times New Roman" pitchFamily="18" charset="0"/>
            </a:endParaRPr>
          </a:p>
          <a:p>
            <a:pPr lvl="0" eaLnBrk="0" fontAlgn="base" hangingPunct="0">
              <a:spcBef>
                <a:spcPct val="0"/>
              </a:spcBef>
              <a:spcAft>
                <a:spcPct val="0"/>
              </a:spcAft>
              <a:defRPr/>
            </a:pPr>
            <a:endParaRPr lang="en-US" sz="1300" dirty="0">
              <a:latin typeface="Times New Roman" pitchFamily="18" charset="0"/>
              <a:cs typeface="Times New Roman" pitchFamily="18" charset="0"/>
            </a:endParaRPr>
          </a:p>
          <a:p>
            <a:pPr lvl="0" eaLnBrk="0" fontAlgn="base" hangingPunct="0">
              <a:spcBef>
                <a:spcPct val="0"/>
              </a:spcBef>
              <a:spcAft>
                <a:spcPct val="0"/>
              </a:spcAft>
              <a:defRPr/>
            </a:pPr>
            <a:r>
              <a:rPr lang="en-US" sz="1400" b="1" dirty="0">
                <a:solidFill>
                  <a:srgbClr val="15234A"/>
                </a:solidFill>
                <a:latin typeface="Calibri" panose="020F0502020204030204"/>
                <a:cs typeface="Times New Roman" pitchFamily="18" charset="0"/>
              </a:rPr>
              <a:t>-     Duration / Yield Curve:</a:t>
            </a:r>
            <a:r>
              <a:rPr lang="en-US" sz="1300" b="1" dirty="0">
                <a:latin typeface="Times New Roman" pitchFamily="18" charset="0"/>
                <a:cs typeface="Times New Roman" pitchFamily="18" charset="0"/>
              </a:rPr>
              <a:t>  </a:t>
            </a:r>
            <a:r>
              <a:rPr lang="en-US" sz="1400" dirty="0">
                <a:solidFill>
                  <a:srgbClr val="15234A"/>
                </a:solidFill>
                <a:latin typeface="Calibri" panose="020F0502020204030204"/>
                <a:cs typeface="Times New Roman" pitchFamily="18" charset="0"/>
              </a:rPr>
              <a:t>The significant interest rate movements experienced during the period resulted in a significant negative contribution to performance from agency callable bonds.  The negative convexity experienced by some of these bonds detracted from performance and overshadowed the benefits of higher yield and carry of owning these type of bonds.  A short position to the 2-year part of the curve was also detrimental as yields dropped by 64 basis points during the period.</a:t>
            </a:r>
          </a:p>
          <a:p>
            <a:pPr lvl="0" eaLnBrk="0" fontAlgn="base" hangingPunct="0">
              <a:spcBef>
                <a:spcPct val="0"/>
              </a:spcBef>
              <a:spcAft>
                <a:spcPct val="0"/>
              </a:spcAft>
              <a:defRPr/>
            </a:pPr>
            <a:endParaRPr lang="en-US" sz="1300" dirty="0">
              <a:latin typeface="Times New Roman" pitchFamily="18" charset="0"/>
              <a:cs typeface="Times New Roman" pitchFamily="18" charset="0"/>
            </a:endParaRPr>
          </a:p>
          <a:p>
            <a:pPr lvl="0" eaLnBrk="0" fontAlgn="base" hangingPunct="0">
              <a:spcBef>
                <a:spcPct val="0"/>
              </a:spcBef>
              <a:spcAft>
                <a:spcPct val="0"/>
              </a:spcAft>
              <a:defRPr/>
            </a:pPr>
            <a:r>
              <a:rPr lang="en-US" sz="1400" b="1" dirty="0">
                <a:solidFill>
                  <a:srgbClr val="15234A"/>
                </a:solidFill>
                <a:latin typeface="Calibri" panose="020F0502020204030204"/>
                <a:cs typeface="Times New Roman" pitchFamily="18" charset="0"/>
              </a:rPr>
              <a:t>+    Yield</a:t>
            </a:r>
            <a:r>
              <a:rPr lang="en-US" sz="1300" b="1" dirty="0">
                <a:latin typeface="Times New Roman" pitchFamily="18" charset="0"/>
                <a:cs typeface="Times New Roman" pitchFamily="18" charset="0"/>
              </a:rPr>
              <a:t>: 	</a:t>
            </a:r>
            <a:r>
              <a:rPr lang="en-US" sz="1400" dirty="0">
                <a:solidFill>
                  <a:srgbClr val="15234A"/>
                </a:solidFill>
                <a:latin typeface="Calibri" panose="020F0502020204030204"/>
                <a:cs typeface="Times New Roman" pitchFamily="18" charset="0"/>
              </a:rPr>
              <a:t>The portfolio maintained a significant yield advantage during the period that can be attributed to the incremental spread gained by owning US Agency callable debt, corporate &amp; SSA debt.  </a:t>
            </a:r>
          </a:p>
          <a:p>
            <a:pPr lvl="0" eaLnBrk="0" fontAlgn="base" hangingPunct="0">
              <a:spcBef>
                <a:spcPct val="0"/>
              </a:spcBef>
              <a:spcAft>
                <a:spcPct val="0"/>
              </a:spcAft>
              <a:defRPr/>
            </a:pPr>
            <a:endParaRPr lang="en-US" sz="1300" dirty="0">
              <a:latin typeface="Times New Roman" pitchFamily="18" charset="0"/>
              <a:cs typeface="Times New Roman" pitchFamily="18" charset="0"/>
            </a:endParaRPr>
          </a:p>
          <a:p>
            <a:pPr lvl="0" eaLnBrk="0" fontAlgn="base" hangingPunct="0">
              <a:spcBef>
                <a:spcPct val="0"/>
              </a:spcBef>
              <a:spcAft>
                <a:spcPct val="0"/>
              </a:spcAft>
              <a:defRPr/>
            </a:pPr>
            <a:r>
              <a:rPr lang="en-US" sz="1400" b="1" dirty="0">
                <a:solidFill>
                  <a:srgbClr val="15234A"/>
                </a:solidFill>
                <a:latin typeface="Calibri" panose="020F0502020204030204"/>
                <a:cs typeface="Times New Roman" pitchFamily="18" charset="0"/>
              </a:rPr>
              <a:t>+/-   Non U.S. Government Sector Exposure</a:t>
            </a:r>
            <a:r>
              <a:rPr lang="en-US" sz="1300" b="1" dirty="0">
                <a:latin typeface="Times New Roman" pitchFamily="18" charset="0"/>
                <a:cs typeface="Times New Roman" pitchFamily="18" charset="0"/>
              </a:rPr>
              <a:t>: </a:t>
            </a:r>
            <a:r>
              <a:rPr lang="en-US" sz="1400" dirty="0">
                <a:solidFill>
                  <a:srgbClr val="15234A"/>
                </a:solidFill>
                <a:latin typeface="Calibri" panose="020F0502020204030204"/>
                <a:cs typeface="Times New Roman" pitchFamily="18" charset="0"/>
              </a:rPr>
              <a:t>The portfolio took advantage of the tighter spreads to reduce almost in half its exposure to corporate debt. </a:t>
            </a:r>
          </a:p>
        </p:txBody>
      </p:sp>
      <p:sp>
        <p:nvSpPr>
          <p:cNvPr id="23" name="TextBox 22"/>
          <p:cNvSpPr txBox="1"/>
          <p:nvPr/>
        </p:nvSpPr>
        <p:spPr>
          <a:xfrm>
            <a:off x="6409552" y="1674267"/>
            <a:ext cx="37338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Times New Roman" pitchFamily="18" charset="0"/>
                <a:ea typeface="+mn-ea"/>
                <a:cs typeface="Times New Roman" pitchFamily="18" charset="0"/>
              </a:rPr>
              <a:t>ATTRIBUTION NOTES</a:t>
            </a:r>
          </a:p>
        </p:txBody>
      </p:sp>
    </p:spTree>
    <p:extLst>
      <p:ext uri="{BB962C8B-B14F-4D97-AF65-F5344CB8AC3E}">
        <p14:creationId xmlns:p14="http://schemas.microsoft.com/office/powerpoint/2010/main" val="921469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14375" y="771048"/>
            <a:ext cx="10668000" cy="457200"/>
          </a:xfrm>
        </p:spPr>
        <p:txBody>
          <a:bodyPr>
            <a:noAutofit/>
          </a:bodyPr>
          <a:lstStyle/>
          <a:p>
            <a:r>
              <a:rPr lang="en-US" sz="3000" b="1" dirty="0">
                <a:solidFill>
                  <a:schemeClr val="tx1"/>
                </a:solidFill>
                <a:cs typeface="Times New Roman" pitchFamily="18" charset="0"/>
              </a:rPr>
              <a:t>Ultra Short Duration Portfolio -</a:t>
            </a:r>
            <a:r>
              <a:rPr lang="en-US" sz="3000" b="1" dirty="0">
                <a:cs typeface="Times New Roman" pitchFamily="18" charset="0"/>
              </a:rPr>
              <a:t> </a:t>
            </a:r>
            <a:r>
              <a:rPr lang="en-US" sz="3000" b="1" dirty="0">
                <a:solidFill>
                  <a:schemeClr val="tx1"/>
                </a:solidFill>
                <a:cs typeface="Times New Roman" pitchFamily="18" charset="0"/>
              </a:rPr>
              <a:t>Current Strategy / Characteristics</a:t>
            </a:r>
          </a:p>
        </p:txBody>
      </p:sp>
      <p:sp>
        <p:nvSpPr>
          <p:cNvPr id="13" name="TextBox 12"/>
          <p:cNvSpPr txBox="1"/>
          <p:nvPr/>
        </p:nvSpPr>
        <p:spPr>
          <a:xfrm>
            <a:off x="8201025" y="6043668"/>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Data obtained from BNYM / Wilshire / Bloomberg</a:t>
            </a:r>
          </a:p>
        </p:txBody>
      </p:sp>
      <p:sp>
        <p:nvSpPr>
          <p:cNvPr id="20" name="TextBox 19"/>
          <p:cNvSpPr txBox="1"/>
          <p:nvPr/>
        </p:nvSpPr>
        <p:spPr>
          <a:xfrm>
            <a:off x="1938337" y="1394922"/>
            <a:ext cx="2667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sp>
        <p:nvSpPr>
          <p:cNvPr id="21" name="TextBox 20"/>
          <p:cNvSpPr txBox="1"/>
          <p:nvPr/>
        </p:nvSpPr>
        <p:spPr>
          <a:xfrm>
            <a:off x="7052214" y="1425700"/>
            <a:ext cx="4114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p:cNvGraphicFramePr>
            <a:graphicFrameLocks/>
          </p:cNvGraphicFramePr>
          <p:nvPr>
            <p:extLst/>
          </p:nvPr>
        </p:nvGraphicFramePr>
        <p:xfrm>
          <a:off x="6468713" y="1974120"/>
          <a:ext cx="5088446" cy="3745131"/>
        </p:xfrm>
        <a:graphic>
          <a:graphicData uri="http://schemas.openxmlformats.org/drawingml/2006/table">
            <a:tbl>
              <a:tblPr firstRow="1" bandRow="1">
                <a:tableStyleId>{5C22544A-7EE6-4342-B048-85BDC9FD1C3A}</a:tableStyleId>
              </a:tblPr>
              <a:tblGrid>
                <a:gridCol w="1943885">
                  <a:extLst>
                    <a:ext uri="{9D8B030D-6E8A-4147-A177-3AD203B41FA5}">
                      <a16:colId xmlns:a16="http://schemas.microsoft.com/office/drawing/2014/main" val="20000"/>
                    </a:ext>
                  </a:extLst>
                </a:gridCol>
                <a:gridCol w="641942">
                  <a:extLst>
                    <a:ext uri="{9D8B030D-6E8A-4147-A177-3AD203B41FA5}">
                      <a16:colId xmlns:a16="http://schemas.microsoft.com/office/drawing/2014/main" val="20001"/>
                    </a:ext>
                  </a:extLst>
                </a:gridCol>
                <a:gridCol w="905699">
                  <a:extLst>
                    <a:ext uri="{9D8B030D-6E8A-4147-A177-3AD203B41FA5}">
                      <a16:colId xmlns:a16="http://schemas.microsoft.com/office/drawing/2014/main" val="20002"/>
                    </a:ext>
                  </a:extLst>
                </a:gridCol>
                <a:gridCol w="959295">
                  <a:extLst>
                    <a:ext uri="{9D8B030D-6E8A-4147-A177-3AD203B41FA5}">
                      <a16:colId xmlns:a16="http://schemas.microsoft.com/office/drawing/2014/main" val="20003"/>
                    </a:ext>
                  </a:extLst>
                </a:gridCol>
                <a:gridCol w="637625">
                  <a:extLst>
                    <a:ext uri="{9D8B030D-6E8A-4147-A177-3AD203B41FA5}">
                      <a16:colId xmlns:a16="http://schemas.microsoft.com/office/drawing/2014/main" val="20004"/>
                    </a:ext>
                  </a:extLst>
                </a:gridCol>
              </a:tblGrid>
              <a:tr h="694642">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Non-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Treasuries</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 </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endParaRPr lang="en-US" sz="1400" baseline="0" dirty="0">
                        <a:solidFill>
                          <a:schemeClr val="bg1"/>
                        </a:solidFill>
                        <a:latin typeface="+mj-lt"/>
                        <a:cs typeface="Times New Roman" pitchFamily="18" charset="0"/>
                      </a:endParaRP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BBB</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584152">
                <a:tc>
                  <a:txBody>
                    <a:bodyPr/>
                    <a:lstStyle/>
                    <a:p>
                      <a:pPr algn="ctr"/>
                      <a:r>
                        <a:rPr lang="en-US" sz="1400" b="1" dirty="0">
                          <a:latin typeface="+mj-lt"/>
                          <a:cs typeface="Times New Roman" pitchFamily="18" charset="0"/>
                        </a:rPr>
                        <a:t>ICEML 0-2 </a:t>
                      </a:r>
                      <a:r>
                        <a:rPr lang="en-US" sz="1400" b="1" dirty="0" err="1">
                          <a:latin typeface="+mj-lt"/>
                          <a:cs typeface="Times New Roman" pitchFamily="18" charset="0"/>
                        </a:rPr>
                        <a:t>Yr</a:t>
                      </a:r>
                      <a:r>
                        <a:rPr lang="en-US" sz="1400" b="1" dirty="0">
                          <a:latin typeface="+mj-lt"/>
                          <a:cs typeface="Times New Roman" pitchFamily="18" charset="0"/>
                        </a:rPr>
                        <a:t> </a:t>
                      </a:r>
                    </a:p>
                    <a:p>
                      <a:pPr algn="ctr"/>
                      <a:r>
                        <a:rPr lang="en-US" sz="1400" b="1" dirty="0">
                          <a:latin typeface="+mj-lt"/>
                          <a:cs typeface="Times New Roman" pitchFamily="18" charset="0"/>
                        </a:rPr>
                        <a:t>US Treasuries Index</a:t>
                      </a:r>
                      <a:endParaRPr lang="en-US" sz="1400" b="0" dirty="0">
                        <a:latin typeface="+mj-lt"/>
                        <a:cs typeface="Times New Roman" pitchFamily="18" charset="0"/>
                      </a:endParaRPr>
                    </a:p>
                    <a:p>
                      <a:pPr algn="ctr"/>
                      <a:r>
                        <a:rPr lang="en-US" sz="1400" b="0" dirty="0">
                          <a:latin typeface="+mj-lt"/>
                          <a:cs typeface="Times New Roman" pitchFamily="18" charset="0"/>
                        </a:rPr>
                        <a:t>3/31/2019</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1.82</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1.02</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extLst>
                  <a:ext uri="{0D108BD9-81ED-4DB2-BD59-A6C34878D82A}">
                    <a16:rowId xmlns:a16="http://schemas.microsoft.com/office/drawing/2014/main" val="10001"/>
                  </a:ext>
                </a:extLst>
              </a:tr>
              <a:tr h="492038">
                <a:tc>
                  <a:txBody>
                    <a:bodyPr/>
                    <a:lstStyle/>
                    <a:p>
                      <a:pPr algn="ctr"/>
                      <a:endParaRPr lang="en-US" sz="1400" b="1" u="none" dirty="0">
                        <a:latin typeface="+mj-lt"/>
                        <a:cs typeface="Times New Roman" pitchFamily="18" charset="0"/>
                      </a:endParaRPr>
                    </a:p>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2"/>
                  </a:ext>
                </a:extLst>
              </a:tr>
              <a:tr h="587977">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9/30/2019</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1.94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0.95</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56.4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0.1</a:t>
                      </a:r>
                    </a:p>
                  </a:txBody>
                  <a:tcPr/>
                </a:tc>
                <a:extLst>
                  <a:ext uri="{0D108BD9-81ED-4DB2-BD59-A6C34878D82A}">
                    <a16:rowId xmlns:a16="http://schemas.microsoft.com/office/drawing/2014/main" val="10003"/>
                  </a:ext>
                </a:extLst>
              </a:tr>
              <a:tr h="587977">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3/31/2019</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2.48</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0.88</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56.5</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1.7</a:t>
                      </a:r>
                    </a:p>
                  </a:txBody>
                  <a:tcPr/>
                </a:tc>
                <a:extLst>
                  <a:ext uri="{0D108BD9-81ED-4DB2-BD59-A6C34878D82A}">
                    <a16:rowId xmlns:a16="http://schemas.microsoft.com/office/drawing/2014/main" val="1656441757"/>
                  </a:ext>
                </a:extLst>
              </a:tr>
              <a:tr h="587977">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9/30/2018</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2.67</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1.04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56.7</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1.1</a:t>
                      </a:r>
                    </a:p>
                  </a:txBody>
                  <a:tcPr/>
                </a:tc>
                <a:extLst>
                  <a:ext uri="{0D108BD9-81ED-4DB2-BD59-A6C34878D82A}">
                    <a16:rowId xmlns:a16="http://schemas.microsoft.com/office/drawing/2014/main" val="605838764"/>
                  </a:ext>
                </a:extLst>
              </a:tr>
            </a:tbl>
          </a:graphicData>
        </a:graphic>
      </p:graphicFrame>
      <p:sp>
        <p:nvSpPr>
          <p:cNvPr id="2" name="Slide Number Placeholder 1">
            <a:extLst>
              <a:ext uri="{FF2B5EF4-FFF2-40B4-BE49-F238E27FC236}">
                <a16:creationId xmlns:a16="http://schemas.microsoft.com/office/drawing/2014/main" id="{9EC62A27-24F5-4511-BE32-68A61D6D15B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7D0AEDCB-DE98-408E-AABD-722D1DEF35A9}"/>
              </a:ext>
            </a:extLst>
          </p:cNvPr>
          <p:cNvGraphicFramePr>
            <a:graphicFrameLocks noGrp="1"/>
          </p:cNvGraphicFramePr>
          <p:nvPr>
            <p:extLst/>
          </p:nvPr>
        </p:nvGraphicFramePr>
        <p:xfrm>
          <a:off x="838200" y="1974120"/>
          <a:ext cx="5191125" cy="3745130"/>
        </p:xfrm>
        <a:graphic>
          <a:graphicData uri="http://schemas.openxmlformats.org/drawingml/2006/table">
            <a:tbl>
              <a:tblPr firstRow="1" bandRow="1">
                <a:tableStyleId>{69CF1AB2-1976-4502-BF36-3FF5EA218861}</a:tableStyleId>
              </a:tblPr>
              <a:tblGrid>
                <a:gridCol w="2035906">
                  <a:extLst>
                    <a:ext uri="{9D8B030D-6E8A-4147-A177-3AD203B41FA5}">
                      <a16:colId xmlns:a16="http://schemas.microsoft.com/office/drawing/2014/main" val="257317634"/>
                    </a:ext>
                  </a:extLst>
                </a:gridCol>
                <a:gridCol w="3155219">
                  <a:extLst>
                    <a:ext uri="{9D8B030D-6E8A-4147-A177-3AD203B41FA5}">
                      <a16:colId xmlns:a16="http://schemas.microsoft.com/office/drawing/2014/main" val="3750090587"/>
                    </a:ext>
                  </a:extLst>
                </a:gridCol>
              </a:tblGrid>
              <a:tr h="1330046">
                <a:tc>
                  <a:txBody>
                    <a:bodyPr/>
                    <a:lstStyle/>
                    <a:p>
                      <a:r>
                        <a:rPr lang="en-US" sz="1400" dirty="0">
                          <a:latin typeface="+mj-lt"/>
                          <a:cs typeface="Times New Roman" pitchFamily="18" charset="0"/>
                        </a:rPr>
                        <a:t>Duration</a:t>
                      </a:r>
                      <a:r>
                        <a:rPr lang="en-US" sz="1400" baseline="0" dirty="0">
                          <a:latin typeface="+mj-lt"/>
                          <a:cs typeface="Times New Roman" pitchFamily="18" charset="0"/>
                        </a:rPr>
                        <a:t> / Yield Curve</a:t>
                      </a:r>
                      <a:endParaRPr lang="en-US" sz="1400" dirty="0">
                        <a:latin typeface="+mj-lt"/>
                        <a:cs typeface="Times New Roman" pitchFamily="18" charset="0"/>
                      </a:endParaRPr>
                    </a:p>
                  </a:txBody>
                  <a:tcPr/>
                </a:tc>
                <a:tc>
                  <a:txBody>
                    <a:bodyPr/>
                    <a:lstStyle/>
                    <a:p>
                      <a:r>
                        <a:rPr lang="en-US" sz="1400" b="0" dirty="0">
                          <a:solidFill>
                            <a:schemeClr val="tx1"/>
                          </a:solidFill>
                          <a:latin typeface="+mj-lt"/>
                          <a:cs typeface="Times New Roman" pitchFamily="18" charset="0"/>
                        </a:rPr>
                        <a:t>Tactical </a:t>
                      </a:r>
                      <a:r>
                        <a:rPr lang="en-US" sz="1400" b="0" baseline="0" dirty="0">
                          <a:solidFill>
                            <a:schemeClr val="tx1"/>
                          </a:solidFill>
                          <a:latin typeface="+mj-lt"/>
                          <a:cs typeface="Times New Roman" pitchFamily="18" charset="0"/>
                        </a:rPr>
                        <a:t>and targeting a more duration and yield curve neutral stances. Reduced exposure to the 2+ year bonds as yield curve has steepened.</a:t>
                      </a:r>
                      <a:endParaRPr lang="en-US" sz="1400" b="0" dirty="0">
                        <a:solidFill>
                          <a:schemeClr val="tx1"/>
                        </a:solidFill>
                        <a:latin typeface="+mj-lt"/>
                        <a:cs typeface="Times New Roman" pitchFamily="18" charset="0"/>
                      </a:endParaRPr>
                    </a:p>
                  </a:txBody>
                  <a:tcPr/>
                </a:tc>
                <a:extLst>
                  <a:ext uri="{0D108BD9-81ED-4DB2-BD59-A6C34878D82A}">
                    <a16:rowId xmlns:a16="http://schemas.microsoft.com/office/drawing/2014/main" val="4142415869"/>
                  </a:ext>
                </a:extLst>
              </a:tr>
              <a:tr h="1085038">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Treasuries / Agencies</a:t>
                      </a:r>
                    </a:p>
                    <a:p>
                      <a:endParaRPr lang="en-US" sz="1400" dirty="0">
                        <a:latin typeface="+mj-lt"/>
                        <a:cs typeface="Times New Roman" pitchFamily="18" charset="0"/>
                      </a:endParaRPr>
                    </a:p>
                  </a:txBody>
                  <a:tcPr/>
                </a:tc>
                <a:tc>
                  <a:txBody>
                    <a:bodyPr/>
                    <a:lstStyle/>
                    <a:p>
                      <a:r>
                        <a:rPr lang="en-US" sz="1400" baseline="0" dirty="0">
                          <a:solidFill>
                            <a:schemeClr val="tx1"/>
                          </a:solidFill>
                          <a:latin typeface="+mj-lt"/>
                          <a:cs typeface="Times New Roman" pitchFamily="18" charset="0"/>
                        </a:rPr>
                        <a:t>Agency spreads have been low; favoring Treasuries over Agencies. Significantly reduced Agency callable exposure.  Maintain exposure to agency floaters.</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4067212313"/>
                  </a:ext>
                </a:extLst>
              </a:tr>
              <a:tr h="1330046">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Credit / Other</a:t>
                      </a:r>
                      <a:r>
                        <a:rPr lang="en-US" sz="1400" b="1" baseline="0" dirty="0">
                          <a:latin typeface="+mj-lt"/>
                          <a:cs typeface="Times New Roman" pitchFamily="18" charset="0"/>
                        </a:rPr>
                        <a:t> Spread </a:t>
                      </a:r>
                    </a:p>
                    <a:p>
                      <a:pPr marL="0" marR="0" indent="0" algn="l" defTabSz="913864" rtl="0" eaLnBrk="1" fontAlgn="auto" latinLnBrk="0" hangingPunct="1">
                        <a:lnSpc>
                          <a:spcPct val="100000"/>
                        </a:lnSpc>
                        <a:spcBef>
                          <a:spcPts val="0"/>
                        </a:spcBef>
                        <a:spcAft>
                          <a:spcPts val="0"/>
                        </a:spcAft>
                        <a:buClrTx/>
                        <a:buSzTx/>
                        <a:buFontTx/>
                        <a:buNone/>
                        <a:tabLst/>
                        <a:defRPr/>
                      </a:pPr>
                      <a:r>
                        <a:rPr lang="en-US" sz="1400" b="1" baseline="0" dirty="0">
                          <a:latin typeface="+mj-lt"/>
                          <a:cs typeface="Times New Roman" pitchFamily="18" charset="0"/>
                        </a:rPr>
                        <a:t>Sectors</a:t>
                      </a:r>
                      <a:endParaRPr lang="en-US" sz="1400" dirty="0">
                        <a:latin typeface="+mj-lt"/>
                        <a:cs typeface="Times New Roman" pitchFamily="18" charset="0"/>
                      </a:endParaRP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mj-lt"/>
                          <a:cs typeface="Times New Roman" pitchFamily="18" charset="0"/>
                        </a:rPr>
                        <a:t>Reduced overweight in Corporates.  Prefer short bonds in the 3 to 6 months area as Corporate spreads are tight; will re-enter market when corporate bonds cheapen.</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2055807657"/>
                  </a:ext>
                </a:extLst>
              </a:tr>
            </a:tbl>
          </a:graphicData>
        </a:graphic>
      </p:graphicFrame>
    </p:spTree>
    <p:extLst>
      <p:ext uri="{BB962C8B-B14F-4D97-AF65-F5344CB8AC3E}">
        <p14:creationId xmlns:p14="http://schemas.microsoft.com/office/powerpoint/2010/main" val="2084107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588397" y="533400"/>
            <a:ext cx="10988701" cy="457200"/>
          </a:xfrm>
        </p:spPr>
        <p:txBody>
          <a:bodyPr>
            <a:noAutofit/>
          </a:bodyPr>
          <a:lstStyle/>
          <a:p>
            <a:pPr algn="ctr"/>
            <a:r>
              <a:rPr lang="en-US" sz="2800" b="1" dirty="0">
                <a:cs typeface="Times New Roman" pitchFamily="18" charset="0"/>
              </a:rPr>
              <a:t>Ultra </a:t>
            </a:r>
            <a:r>
              <a:rPr lang="en-US" sz="2800" b="1" dirty="0">
                <a:solidFill>
                  <a:schemeClr val="tx1"/>
                </a:solidFill>
                <a:cs typeface="Times New Roman" pitchFamily="18" charset="0"/>
              </a:rPr>
              <a:t>Short Duration Portfolio – Portfolio Characteristics (continued)</a:t>
            </a:r>
          </a:p>
        </p:txBody>
      </p:sp>
      <p:graphicFrame>
        <p:nvGraphicFramePr>
          <p:cNvPr id="7" name="Object 27"/>
          <p:cNvGraphicFramePr>
            <a:graphicFrameLocks noChangeAspect="1"/>
          </p:cNvGraphicFramePr>
          <p:nvPr>
            <p:extLst/>
          </p:nvPr>
        </p:nvGraphicFramePr>
        <p:xfrm>
          <a:off x="1047751" y="2933700"/>
          <a:ext cx="9782174" cy="1733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7"/>
          <p:cNvGraphicFramePr>
            <a:graphicFrameLocks noChangeAspect="1"/>
          </p:cNvGraphicFramePr>
          <p:nvPr>
            <p:extLst/>
          </p:nvPr>
        </p:nvGraphicFramePr>
        <p:xfrm>
          <a:off x="1047750" y="1129084"/>
          <a:ext cx="10000206" cy="180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27"/>
          <p:cNvGraphicFramePr>
            <a:graphicFrameLocks noChangeAspect="1"/>
          </p:cNvGraphicFramePr>
          <p:nvPr>
            <p:extLst/>
          </p:nvPr>
        </p:nvGraphicFramePr>
        <p:xfrm>
          <a:off x="1047750" y="4667416"/>
          <a:ext cx="9874946" cy="1661821"/>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060CD683-85EA-4E3D-8CB8-1C850659DA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734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nvPr>
        </p:nvGraphicFramePr>
        <p:xfrm>
          <a:off x="620671" y="2771577"/>
          <a:ext cx="3984665" cy="2057400"/>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46469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50508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2.11</a:t>
                      </a:r>
                    </a:p>
                  </a:txBody>
                  <a:tcPr/>
                </a:tc>
                <a:tc>
                  <a:txBody>
                    <a:bodyPr/>
                    <a:lstStyle/>
                    <a:p>
                      <a:pPr algn="ctr"/>
                      <a:r>
                        <a:rPr lang="en-US" sz="1400" dirty="0">
                          <a:latin typeface="+mj-lt"/>
                          <a:cs typeface="Times New Roman" pitchFamily="18" charset="0"/>
                        </a:rPr>
                        <a:t>4.49</a:t>
                      </a:r>
                    </a:p>
                  </a:txBody>
                  <a:tcPr/>
                </a:tc>
                <a:tc>
                  <a:txBody>
                    <a:bodyPr/>
                    <a:lstStyle/>
                    <a:p>
                      <a:pPr algn="ctr"/>
                      <a:r>
                        <a:rPr lang="en-US" sz="1400" dirty="0">
                          <a:latin typeface="+mj-lt"/>
                          <a:cs typeface="Times New Roman" pitchFamily="18" charset="0"/>
                        </a:rPr>
                        <a:t>1.76</a:t>
                      </a:r>
                    </a:p>
                  </a:txBody>
                  <a:tcPr/>
                </a:tc>
                <a:tc>
                  <a:txBody>
                    <a:bodyPr/>
                    <a:lstStyle/>
                    <a:p>
                      <a:pPr algn="ctr"/>
                      <a:r>
                        <a:rPr lang="en-US" sz="1400" dirty="0">
                          <a:latin typeface="+mj-lt"/>
                          <a:cs typeface="Times New Roman" pitchFamily="18" charset="0"/>
                        </a:rPr>
                        <a:t>1.56</a:t>
                      </a:r>
                    </a:p>
                  </a:txBody>
                  <a:tcPr/>
                </a:tc>
                <a:extLst>
                  <a:ext uri="{0D108BD9-81ED-4DB2-BD59-A6C34878D82A}">
                    <a16:rowId xmlns:a16="http://schemas.microsoft.com/office/drawing/2014/main" val="10001"/>
                  </a:ext>
                </a:extLst>
              </a:tr>
              <a:tr h="558654">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2.12</a:t>
                      </a:r>
                    </a:p>
                  </a:txBody>
                  <a:tcPr/>
                </a:tc>
                <a:tc>
                  <a:txBody>
                    <a:bodyPr/>
                    <a:lstStyle/>
                    <a:p>
                      <a:pPr algn="ctr"/>
                      <a:r>
                        <a:rPr lang="en-US" sz="1400" u="none" dirty="0">
                          <a:latin typeface="+mj-lt"/>
                          <a:cs typeface="Times New Roman" pitchFamily="18" charset="0"/>
                        </a:rPr>
                        <a:t>4.52</a:t>
                      </a:r>
                    </a:p>
                  </a:txBody>
                  <a:tcPr/>
                </a:tc>
                <a:tc>
                  <a:txBody>
                    <a:bodyPr/>
                    <a:lstStyle/>
                    <a:p>
                      <a:pPr algn="ctr"/>
                      <a:r>
                        <a:rPr lang="en-US" sz="1400" u="none" dirty="0">
                          <a:latin typeface="+mj-lt"/>
                          <a:cs typeface="Times New Roman" pitchFamily="18" charset="0"/>
                        </a:rPr>
                        <a:t>1.72</a:t>
                      </a:r>
                    </a:p>
                  </a:txBody>
                  <a:tcPr/>
                </a:tc>
                <a:tc>
                  <a:txBody>
                    <a:bodyPr/>
                    <a:lstStyle/>
                    <a:p>
                      <a:pPr algn="ctr"/>
                      <a:r>
                        <a:rPr lang="en-US" sz="1400" u="none" dirty="0">
                          <a:latin typeface="+mj-lt"/>
                          <a:cs typeface="Times New Roman" pitchFamily="18" charset="0"/>
                        </a:rPr>
                        <a:t>1.50</a:t>
                      </a:r>
                    </a:p>
                  </a:txBody>
                  <a:tcPr/>
                </a:tc>
                <a:extLst>
                  <a:ext uri="{0D108BD9-81ED-4DB2-BD59-A6C34878D82A}">
                    <a16:rowId xmlns:a16="http://schemas.microsoft.com/office/drawing/2014/main" val="10002"/>
                  </a:ext>
                </a:extLst>
              </a:tr>
              <a:tr h="528969">
                <a:tc>
                  <a:txBody>
                    <a:bodyPr/>
                    <a:lstStyle/>
                    <a:p>
                      <a:r>
                        <a:rPr lang="en-US" sz="1400" dirty="0">
                          <a:latin typeface="+mj-lt"/>
                          <a:cs typeface="Times New Roman" pitchFamily="18" charset="0"/>
                        </a:rPr>
                        <a:t>Excess Return</a:t>
                      </a:r>
                    </a:p>
                  </a:txBody>
                  <a:tcPr/>
                </a:tc>
                <a:tc>
                  <a:txBody>
                    <a:bodyPr/>
                    <a:lstStyle/>
                    <a:p>
                      <a:pPr marL="0" algn="ctr" defTabSz="914400" rtl="0" eaLnBrk="1" latinLnBrk="0" hangingPunct="1"/>
                      <a:r>
                        <a:rPr lang="en-US" sz="1400" kern="1200" dirty="0">
                          <a:solidFill>
                            <a:schemeClr val="tx1"/>
                          </a:solidFill>
                          <a:latin typeface="+mj-lt"/>
                          <a:ea typeface="+mn-ea"/>
                          <a:cs typeface="Times New Roman" pitchFamily="18" charset="0"/>
                        </a:rPr>
                        <a:t>-0.01</a:t>
                      </a:r>
                    </a:p>
                  </a:txBody>
                  <a:tcPr/>
                </a:tc>
                <a:tc>
                  <a:txBody>
                    <a:bodyPr/>
                    <a:lstStyle/>
                    <a:p>
                      <a:pPr marL="0" algn="ctr" defTabSz="914400" rtl="0" eaLnBrk="1" latinLnBrk="0" hangingPunct="1"/>
                      <a:r>
                        <a:rPr lang="en-US" sz="1400" kern="1200" dirty="0">
                          <a:solidFill>
                            <a:schemeClr val="tx1"/>
                          </a:solidFill>
                          <a:latin typeface="+mj-lt"/>
                          <a:ea typeface="+mn-ea"/>
                          <a:cs typeface="Times New Roman" pitchFamily="18" charset="0"/>
                        </a:rPr>
                        <a:t>-0.03</a:t>
                      </a:r>
                    </a:p>
                  </a:txBody>
                  <a:tcPr/>
                </a:tc>
                <a:tc>
                  <a:txBody>
                    <a:bodyPr/>
                    <a:lstStyle/>
                    <a:p>
                      <a:pPr algn="ctr"/>
                      <a:r>
                        <a:rPr lang="en-US" sz="1400" dirty="0">
                          <a:solidFill>
                            <a:schemeClr val="tx1"/>
                          </a:solidFill>
                          <a:latin typeface="+mj-lt"/>
                          <a:cs typeface="Times New Roman" pitchFamily="18" charset="0"/>
                        </a:rPr>
                        <a:t>0.04</a:t>
                      </a:r>
                    </a:p>
                  </a:txBody>
                  <a:tcPr/>
                </a:tc>
                <a:tc>
                  <a:txBody>
                    <a:bodyPr/>
                    <a:lstStyle/>
                    <a:p>
                      <a:pPr algn="ctr"/>
                      <a:r>
                        <a:rPr lang="en-US" sz="1400" dirty="0">
                          <a:solidFill>
                            <a:schemeClr val="tx1"/>
                          </a:solidFill>
                          <a:latin typeface="+mj-lt"/>
                          <a:cs typeface="Times New Roman" pitchFamily="18" charset="0"/>
                        </a:rPr>
                        <a:t>0.06</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279503" y="1899795"/>
            <a:ext cx="26670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cs typeface="Times New Roman" pitchFamily="18" charset="0"/>
              </a:rPr>
              <a:t>as of </a:t>
            </a:r>
            <a:r>
              <a:rPr lang="en-US" sz="1600" b="1" dirty="0">
                <a:latin typeface="Calibri" panose="020F0502020204030204"/>
                <a:cs typeface="Times New Roman" pitchFamily="18" charset="0"/>
              </a:rPr>
              <a:t>Sep.</a:t>
            </a:r>
            <a:r>
              <a:rPr kumimoji="0" lang="en-US" sz="1600" b="1" i="0" u="none" strike="noStrike" kern="1200" cap="none" spc="0" normalizeH="0" baseline="0" noProof="0" dirty="0">
                <a:ln>
                  <a:noFill/>
                </a:ln>
                <a:effectLst/>
                <a:uLnTx/>
                <a:uFillTx/>
                <a:latin typeface="Calibri" panose="020F0502020204030204"/>
                <a:ea typeface="+mn-ea"/>
                <a:cs typeface="Times New Roman" pitchFamily="18" charset="0"/>
              </a:rPr>
              <a:t> 30, 2019</a:t>
            </a:r>
          </a:p>
        </p:txBody>
      </p:sp>
      <p:sp>
        <p:nvSpPr>
          <p:cNvPr id="16" name="TextBox 15"/>
          <p:cNvSpPr txBox="1"/>
          <p:nvPr/>
        </p:nvSpPr>
        <p:spPr>
          <a:xfrm>
            <a:off x="2205038" y="4976004"/>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825961"/>
            <a:ext cx="10765597" cy="457200"/>
          </a:xfrm>
        </p:spPr>
        <p:txBody>
          <a:bodyPr>
            <a:noAutofit/>
          </a:bodyPr>
          <a:lstStyle/>
          <a:p>
            <a:r>
              <a:rPr lang="en-US" sz="3400" b="1" dirty="0">
                <a:cs typeface="Times New Roman" pitchFamily="18" charset="0"/>
              </a:rPr>
              <a:t>Short Duration</a:t>
            </a:r>
            <a:r>
              <a:rPr lang="en-US" sz="3400" b="1" dirty="0">
                <a:solidFill>
                  <a:schemeClr val="tx1"/>
                </a:solidFill>
                <a:cs typeface="Times New Roman" pitchFamily="18" charset="0"/>
              </a:rPr>
              <a:t> Portfolio - Performance and Attribution</a:t>
            </a:r>
          </a:p>
        </p:txBody>
      </p:sp>
      <p:sp>
        <p:nvSpPr>
          <p:cNvPr id="13" name="TextBox 12"/>
          <p:cNvSpPr txBox="1"/>
          <p:nvPr/>
        </p:nvSpPr>
        <p:spPr>
          <a:xfrm>
            <a:off x="161924" y="49760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3" name="TextBox 22"/>
          <p:cNvSpPr txBox="1"/>
          <p:nvPr/>
        </p:nvSpPr>
        <p:spPr>
          <a:xfrm>
            <a:off x="6465929" y="1926285"/>
            <a:ext cx="3733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ATTRIBUTION NOTES</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D996167-5CA6-4E59-BA40-FF55BE847D68}"/>
              </a:ext>
            </a:extLst>
          </p:cNvPr>
          <p:cNvSpPr txBox="1"/>
          <p:nvPr/>
        </p:nvSpPr>
        <p:spPr>
          <a:xfrm>
            <a:off x="5161004" y="2363367"/>
            <a:ext cx="6343650" cy="289310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2</a:t>
            </a:r>
            <a:r>
              <a:rPr kumimoji="0" lang="en-US" sz="1400" b="1" i="0" u="none" strike="noStrike" kern="1200" cap="none" spc="0" normalizeH="0" baseline="30000" noProof="0" dirty="0" err="1">
                <a:ln>
                  <a:noFill/>
                </a:ln>
                <a:solidFill>
                  <a:srgbClr val="15234A"/>
                </a:solidFill>
                <a:effectLst/>
                <a:uLnTx/>
                <a:uFillTx/>
                <a:latin typeface="Calibri" panose="020F0502020204030204"/>
                <a:ea typeface="+mn-ea"/>
                <a:cs typeface="Times New Roman" pitchFamily="18" charset="0"/>
              </a:rPr>
              <a:t>nd</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Quarter and 3</a:t>
            </a:r>
            <a:r>
              <a:rPr kumimoji="0" lang="en-US" sz="1400" b="1" i="0" u="none" strike="noStrike" kern="1200" cap="none" spc="0" normalizeH="0" baseline="30000" noProof="0" dirty="0">
                <a:ln>
                  <a:noFill/>
                </a:ln>
                <a:solidFill>
                  <a:srgbClr val="15234A"/>
                </a:solidFill>
                <a:effectLst/>
                <a:uLnTx/>
                <a:uFillTx/>
                <a:latin typeface="Calibri" panose="020F0502020204030204"/>
                <a:ea typeface="+mn-ea"/>
                <a:cs typeface="Times New Roman" pitchFamily="18" charset="0"/>
              </a:rPr>
              <a:t>rd</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Quarter 2019 ( -1.0 b.p.)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Yield:  </a:t>
            </a:r>
            <a:r>
              <a:rPr lang="en-US" sz="1400" dirty="0">
                <a:solidFill>
                  <a:srgbClr val="15234A"/>
                </a:solidFill>
                <a:latin typeface="Calibri" panose="020F0502020204030204"/>
                <a:cs typeface="Times New Roman" pitchFamily="18" charset="0"/>
              </a:rPr>
              <a:t>The portfolio</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maintained a benchmark-relative yield advantage throughout the entire  period.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Credit Exposure: </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IG corporate spreads widened </a:t>
            </a:r>
            <a:r>
              <a:rPr lang="en-US" sz="1400" dirty="0">
                <a:solidFill>
                  <a:srgbClr val="15234A"/>
                </a:solidFill>
                <a:latin typeface="Calibri" panose="020F0502020204030204"/>
                <a:cs typeface="Times New Roman" pitchFamily="18" charset="0"/>
              </a:rPr>
              <a:t>most notably in May and August due to economic slowdown risks and trade war fears. However, demand for IG credit has remained strong and overall spreads ended the two-quarter period 4bp tighter. </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The overweight positioning in corporates contributed to performance.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dirty="0">
                <a:solidFill>
                  <a:srgbClr val="15234A"/>
                </a:solidFill>
                <a:latin typeface="Calibri" panose="020F0502020204030204"/>
                <a:cs typeface="Times New Roman" pitchFamily="18" charset="0"/>
              </a:rPr>
              <a:t>-</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Duration / Yield Curve: </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Treasury yields continued in their decline as the Fed cut rates by 50bp over the period. The portfolio’s slight underweight to Treasuries in the 1-3 year area of the curve detracted from performance.</a:t>
            </a:r>
          </a:p>
        </p:txBody>
      </p:sp>
    </p:spTree>
    <p:extLst>
      <p:ext uri="{BB962C8B-B14F-4D97-AF65-F5344CB8AC3E}">
        <p14:creationId xmlns:p14="http://schemas.microsoft.com/office/powerpoint/2010/main" val="2343700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29370" y="790185"/>
            <a:ext cx="11266999" cy="457200"/>
          </a:xfrm>
        </p:spPr>
        <p:txBody>
          <a:bodyPr>
            <a:noAutofit/>
          </a:bodyPr>
          <a:lstStyle/>
          <a:p>
            <a:r>
              <a:rPr lang="en-US" sz="3000" b="1" dirty="0">
                <a:solidFill>
                  <a:schemeClr val="tx1"/>
                </a:solidFill>
                <a:cs typeface="Times New Roman" pitchFamily="18" charset="0"/>
              </a:rPr>
              <a:t>Short Duration Portfolio - Current Strategy / Portfolio Characteristics</a:t>
            </a:r>
          </a:p>
        </p:txBody>
      </p:sp>
      <p:sp>
        <p:nvSpPr>
          <p:cNvPr id="13" name="TextBox 12"/>
          <p:cNvSpPr txBox="1"/>
          <p:nvPr/>
        </p:nvSpPr>
        <p:spPr>
          <a:xfrm>
            <a:off x="8194647" y="58547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Data obtained from BNYM / Wilshire / Bloomberg</a:t>
            </a:r>
          </a:p>
        </p:txBody>
      </p:sp>
      <p:sp>
        <p:nvSpPr>
          <p:cNvPr id="20" name="TextBox 19"/>
          <p:cNvSpPr txBox="1"/>
          <p:nvPr/>
        </p:nvSpPr>
        <p:spPr>
          <a:xfrm>
            <a:off x="2122274" y="1657668"/>
            <a:ext cx="2667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extLst/>
          </p:nvPr>
        </p:nvGraphicFramePr>
        <p:xfrm>
          <a:off x="523875" y="2220540"/>
          <a:ext cx="5648325" cy="3474721"/>
        </p:xfrm>
        <a:graphic>
          <a:graphicData uri="http://schemas.openxmlformats.org/drawingml/2006/table">
            <a:tbl>
              <a:tblPr firstRow="1" bandRow="1">
                <a:tableStyleId>{69CF1AB2-1976-4502-BF36-3FF5EA218861}</a:tableStyleId>
              </a:tblPr>
              <a:tblGrid>
                <a:gridCol w="2215215">
                  <a:extLst>
                    <a:ext uri="{9D8B030D-6E8A-4147-A177-3AD203B41FA5}">
                      <a16:colId xmlns:a16="http://schemas.microsoft.com/office/drawing/2014/main" val="20000"/>
                    </a:ext>
                  </a:extLst>
                </a:gridCol>
                <a:gridCol w="3433110">
                  <a:extLst>
                    <a:ext uri="{9D8B030D-6E8A-4147-A177-3AD203B41FA5}">
                      <a16:colId xmlns:a16="http://schemas.microsoft.com/office/drawing/2014/main" val="20001"/>
                    </a:ext>
                  </a:extLst>
                </a:gridCol>
              </a:tblGrid>
              <a:tr h="1234013">
                <a:tc>
                  <a:txBody>
                    <a:bodyPr/>
                    <a:lstStyle/>
                    <a:p>
                      <a:r>
                        <a:rPr lang="en-US" sz="1400" dirty="0">
                          <a:latin typeface="+mj-lt"/>
                          <a:cs typeface="Times New Roman" pitchFamily="18" charset="0"/>
                        </a:rPr>
                        <a:t>Duration</a:t>
                      </a:r>
                      <a:r>
                        <a:rPr lang="en-US" sz="1400" baseline="0" dirty="0">
                          <a:latin typeface="+mj-lt"/>
                          <a:cs typeface="Times New Roman" pitchFamily="18" charset="0"/>
                        </a:rPr>
                        <a:t> / Yield Curve</a:t>
                      </a:r>
                      <a:endParaRPr lang="en-US" sz="1400" dirty="0">
                        <a:latin typeface="+mj-lt"/>
                        <a:cs typeface="Times New Roman" pitchFamily="18" charset="0"/>
                      </a:endParaRPr>
                    </a:p>
                  </a:txBody>
                  <a:tcPr/>
                </a:tc>
                <a:tc>
                  <a:txBody>
                    <a:bodyPr/>
                    <a:lstStyle/>
                    <a:p>
                      <a:r>
                        <a:rPr lang="en-US" sz="1400" b="0" dirty="0">
                          <a:solidFill>
                            <a:schemeClr val="tx1"/>
                          </a:solidFill>
                          <a:latin typeface="+mj-lt"/>
                          <a:cs typeface="Times New Roman" pitchFamily="18" charset="0"/>
                        </a:rPr>
                        <a:t>Tactical </a:t>
                      </a:r>
                      <a:r>
                        <a:rPr lang="en-US" sz="1400" b="0" baseline="0" dirty="0">
                          <a:solidFill>
                            <a:schemeClr val="tx1"/>
                          </a:solidFill>
                          <a:latin typeface="+mj-lt"/>
                          <a:cs typeface="Times New Roman" pitchFamily="18" charset="0"/>
                        </a:rPr>
                        <a:t>and maintaining duration to overall neutral stance. Removed barbell position by selling short corporates and pared holdings of 3+ year bonds as yield curve has steepened.</a:t>
                      </a:r>
                      <a:endParaRPr lang="en-US" sz="1400" b="0" dirty="0">
                        <a:solidFill>
                          <a:schemeClr val="tx1"/>
                        </a:solidFill>
                        <a:latin typeface="+mj-lt"/>
                        <a:cs typeface="Times New Roman" pitchFamily="18" charset="0"/>
                      </a:endParaRPr>
                    </a:p>
                  </a:txBody>
                  <a:tcPr/>
                </a:tc>
                <a:extLst>
                  <a:ext uri="{0D108BD9-81ED-4DB2-BD59-A6C34878D82A}">
                    <a16:rowId xmlns:a16="http://schemas.microsoft.com/office/drawing/2014/main" val="10000"/>
                  </a:ext>
                </a:extLst>
              </a:tr>
              <a:tr h="1006695">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Treasuries / Agencies</a:t>
                      </a:r>
                    </a:p>
                    <a:p>
                      <a:endParaRPr lang="en-US" sz="1400" dirty="0">
                        <a:latin typeface="+mj-lt"/>
                        <a:cs typeface="Times New Roman" pitchFamily="18" charset="0"/>
                      </a:endParaRPr>
                    </a:p>
                  </a:txBody>
                  <a:tcPr/>
                </a:tc>
                <a:tc>
                  <a:txBody>
                    <a:bodyPr/>
                    <a:lstStyle/>
                    <a:p>
                      <a:r>
                        <a:rPr lang="en-US" sz="1400" baseline="0" dirty="0">
                          <a:solidFill>
                            <a:schemeClr val="tx1"/>
                          </a:solidFill>
                          <a:latin typeface="+mj-lt"/>
                          <a:cs typeface="Times New Roman" pitchFamily="18" charset="0"/>
                        </a:rPr>
                        <a:t>Agency spreads have been low; favoring Treasuries over Agencies. Significantly reduced Agency callable exposure.</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10001"/>
                  </a:ext>
                </a:extLst>
              </a:tr>
              <a:tr h="1234013">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Credit / Other</a:t>
                      </a:r>
                      <a:r>
                        <a:rPr lang="en-US" sz="1400" b="1" baseline="0" dirty="0">
                          <a:latin typeface="+mj-lt"/>
                          <a:cs typeface="Times New Roman" pitchFamily="18" charset="0"/>
                        </a:rPr>
                        <a:t> Spread </a:t>
                      </a:r>
                    </a:p>
                    <a:p>
                      <a:pPr marL="0" marR="0" indent="0" algn="l" defTabSz="913864" rtl="0" eaLnBrk="1" fontAlgn="auto" latinLnBrk="0" hangingPunct="1">
                        <a:lnSpc>
                          <a:spcPct val="100000"/>
                        </a:lnSpc>
                        <a:spcBef>
                          <a:spcPts val="0"/>
                        </a:spcBef>
                        <a:spcAft>
                          <a:spcPts val="0"/>
                        </a:spcAft>
                        <a:buClrTx/>
                        <a:buSzTx/>
                        <a:buFontTx/>
                        <a:buNone/>
                        <a:tabLst/>
                        <a:defRPr/>
                      </a:pPr>
                      <a:r>
                        <a:rPr lang="en-US" sz="1400" b="1" baseline="0" dirty="0">
                          <a:latin typeface="+mj-lt"/>
                          <a:cs typeface="Times New Roman" pitchFamily="18" charset="0"/>
                        </a:rPr>
                        <a:t>Sectors</a:t>
                      </a:r>
                      <a:endParaRPr lang="en-US" sz="1400" dirty="0">
                        <a:latin typeface="+mj-lt"/>
                        <a:cs typeface="Times New Roman" pitchFamily="18" charset="0"/>
                      </a:endParaRP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mj-lt"/>
                          <a:cs typeface="Times New Roman" pitchFamily="18" charset="0"/>
                        </a:rPr>
                        <a:t>Still have a small overweight in Corporates but reduced exposure. Corporate spreads are tight; will re-enter market when corporate bonds cheapen.</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21" name="TextBox 20"/>
          <p:cNvSpPr txBox="1"/>
          <p:nvPr/>
        </p:nvSpPr>
        <p:spPr>
          <a:xfrm>
            <a:off x="7004589" y="1660426"/>
            <a:ext cx="4114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Times New Roman" pitchFamily="18" charset="0"/>
              </a:rPr>
              <a:t>Portfolio Characteristics Summary</a:t>
            </a:r>
          </a:p>
        </p:txBody>
      </p:sp>
      <p:graphicFrame>
        <p:nvGraphicFramePr>
          <p:cNvPr id="27" name="Content Placeholder 5"/>
          <p:cNvGraphicFramePr>
            <a:graphicFrameLocks/>
          </p:cNvGraphicFramePr>
          <p:nvPr>
            <p:extLst/>
          </p:nvPr>
        </p:nvGraphicFramePr>
        <p:xfrm>
          <a:off x="6644847" y="2201032"/>
          <a:ext cx="4813728" cy="3631817"/>
        </p:xfrm>
        <a:graphic>
          <a:graphicData uri="http://schemas.openxmlformats.org/drawingml/2006/table">
            <a:tbl>
              <a:tblPr firstRow="1" bandRow="1">
                <a:tableStyleId>{5C22544A-7EE6-4342-B048-85BDC9FD1C3A}</a:tableStyleId>
              </a:tblPr>
              <a:tblGrid>
                <a:gridCol w="1771333">
                  <a:extLst>
                    <a:ext uri="{9D8B030D-6E8A-4147-A177-3AD203B41FA5}">
                      <a16:colId xmlns:a16="http://schemas.microsoft.com/office/drawing/2014/main" val="20000"/>
                    </a:ext>
                  </a:extLst>
                </a:gridCol>
                <a:gridCol w="746870">
                  <a:extLst>
                    <a:ext uri="{9D8B030D-6E8A-4147-A177-3AD203B41FA5}">
                      <a16:colId xmlns:a16="http://schemas.microsoft.com/office/drawing/2014/main" val="20001"/>
                    </a:ext>
                  </a:extLst>
                </a:gridCol>
                <a:gridCol w="8477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561975">
                  <a:extLst>
                    <a:ext uri="{9D8B030D-6E8A-4147-A177-3AD203B41FA5}">
                      <a16:colId xmlns:a16="http://schemas.microsoft.com/office/drawing/2014/main" val="20004"/>
                    </a:ext>
                  </a:extLst>
                </a:gridCol>
              </a:tblGrid>
              <a:tr h="967411">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 &gt; 3</a:t>
                      </a: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Years</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BBB</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748963">
                <a:tc>
                  <a:txBody>
                    <a:bodyPr/>
                    <a:lstStyle/>
                    <a:p>
                      <a:pPr algn="ctr"/>
                      <a:r>
                        <a:rPr lang="en-US" sz="1400" b="1" kern="1200" dirty="0">
                          <a:solidFill>
                            <a:schemeClr val="dk1"/>
                          </a:solidFill>
                          <a:latin typeface="+mn-lt"/>
                          <a:ea typeface="+mn-ea"/>
                          <a:cs typeface="Times New Roman" pitchFamily="18" charset="0"/>
                        </a:rPr>
                        <a:t>ICEML 1-3Yr A-AAA </a:t>
                      </a:r>
                    </a:p>
                    <a:p>
                      <a:pPr algn="ctr"/>
                      <a:r>
                        <a:rPr lang="en-US" sz="1400" b="1" kern="1200" dirty="0">
                          <a:solidFill>
                            <a:schemeClr val="dk1"/>
                          </a:solidFill>
                          <a:latin typeface="+mn-lt"/>
                          <a:ea typeface="+mn-ea"/>
                          <a:cs typeface="Times New Roman" pitchFamily="18" charset="0"/>
                        </a:rPr>
                        <a:t>US Corp &amp; Gov. Index</a:t>
                      </a:r>
                    </a:p>
                    <a:p>
                      <a:pPr algn="ctr"/>
                      <a:r>
                        <a:rPr lang="en-US" sz="1400" b="0" dirty="0">
                          <a:latin typeface="+mj-lt"/>
                          <a:cs typeface="Times New Roman" pitchFamily="18" charset="0"/>
                        </a:rPr>
                        <a:t>9/30/2019</a:t>
                      </a:r>
                    </a:p>
                  </a:txBody>
                  <a:tcPr/>
                </a:tc>
                <a:tc>
                  <a:txBody>
                    <a:bodyPr/>
                    <a:lstStyle/>
                    <a:p>
                      <a:pPr algn="ctr"/>
                      <a:r>
                        <a:rPr lang="en-US" sz="1400" dirty="0">
                          <a:latin typeface="+mj-lt"/>
                          <a:cs typeface="Times New Roman" pitchFamily="18" charset="0"/>
                        </a:rPr>
                        <a:t>1.78</a:t>
                      </a:r>
                    </a:p>
                  </a:txBody>
                  <a:tcPr/>
                </a:tc>
                <a:tc>
                  <a:txBody>
                    <a:bodyPr/>
                    <a:lstStyle/>
                    <a:p>
                      <a:pPr algn="ctr"/>
                      <a:r>
                        <a:rPr lang="en-US" sz="1400" dirty="0">
                          <a:latin typeface="+mj-lt"/>
                          <a:cs typeface="Times New Roman" pitchFamily="18" charset="0"/>
                        </a:rPr>
                        <a:t>1.87</a:t>
                      </a:r>
                    </a:p>
                  </a:txBody>
                  <a:tcPr/>
                </a:tc>
                <a:tc>
                  <a:txBody>
                    <a:bodyPr/>
                    <a:lstStyle/>
                    <a:p>
                      <a:pPr algn="ctr"/>
                      <a:r>
                        <a:rPr lang="en-US" sz="1400" dirty="0">
                          <a:latin typeface="+mj-lt"/>
                          <a:cs typeface="Times New Roman" pitchFamily="18" charset="0"/>
                        </a:rPr>
                        <a:t>0.0</a:t>
                      </a:r>
                    </a:p>
                  </a:txBody>
                  <a:tcPr/>
                </a:tc>
                <a:tc>
                  <a:txBody>
                    <a:bodyPr/>
                    <a:lstStyle/>
                    <a:p>
                      <a:pPr algn="ctr"/>
                      <a:r>
                        <a:rPr lang="en-US" sz="1400" dirty="0">
                          <a:latin typeface="+mj-lt"/>
                          <a:cs typeface="Times New Roman" pitchFamily="18" charset="0"/>
                        </a:rPr>
                        <a:t>1.7</a:t>
                      </a:r>
                    </a:p>
                  </a:txBody>
                  <a:tcPr/>
                </a:tc>
                <a:extLst>
                  <a:ext uri="{0D108BD9-81ED-4DB2-BD59-A6C34878D82A}">
                    <a16:rowId xmlns:a16="http://schemas.microsoft.com/office/drawing/2014/main" val="10001"/>
                  </a:ext>
                </a:extLst>
              </a:tr>
              <a:tr h="358596">
                <a:tc>
                  <a:txBody>
                    <a:bodyPr/>
                    <a:lstStyle/>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2"/>
                  </a:ext>
                </a:extLst>
              </a:tr>
              <a:tr h="537895">
                <a:tc>
                  <a:txBody>
                    <a:bodyPr/>
                    <a:lstStyle/>
                    <a:p>
                      <a:pPr algn="ctr"/>
                      <a:r>
                        <a:rPr lang="en-US" sz="1400" b="0" u="none" dirty="0">
                          <a:latin typeface="+mj-lt"/>
                          <a:cs typeface="Times New Roman" pitchFamily="18" charset="0"/>
                        </a:rPr>
                        <a:t>9/30/2019</a:t>
                      </a:r>
                    </a:p>
                  </a:txBody>
                  <a:tcPr/>
                </a:tc>
                <a:tc>
                  <a:txBody>
                    <a:bodyPr/>
                    <a:lstStyle/>
                    <a:p>
                      <a:pPr algn="ctr"/>
                      <a:r>
                        <a:rPr lang="en-US" sz="1400" u="none" dirty="0">
                          <a:latin typeface="+mj-lt"/>
                          <a:cs typeface="Times New Roman" pitchFamily="18" charset="0"/>
                        </a:rPr>
                        <a:t>1.87</a:t>
                      </a:r>
                    </a:p>
                  </a:txBody>
                  <a:tcPr/>
                </a:tc>
                <a:tc>
                  <a:txBody>
                    <a:bodyPr/>
                    <a:lstStyle/>
                    <a:p>
                      <a:pPr algn="ctr"/>
                      <a:r>
                        <a:rPr lang="en-US" sz="1400" u="none" dirty="0">
                          <a:latin typeface="+mj-lt"/>
                          <a:cs typeface="Times New Roman" pitchFamily="18" charset="0"/>
                        </a:rPr>
                        <a:t>1.82</a:t>
                      </a:r>
                    </a:p>
                  </a:txBody>
                  <a:tcPr/>
                </a:tc>
                <a:tc>
                  <a:txBody>
                    <a:bodyPr/>
                    <a:lstStyle/>
                    <a:p>
                      <a:pPr algn="ctr"/>
                      <a:r>
                        <a:rPr lang="en-US" sz="1400" u="none" dirty="0">
                          <a:latin typeface="+mj-lt"/>
                          <a:cs typeface="Times New Roman" pitchFamily="18" charset="0"/>
                        </a:rPr>
                        <a:t>6.6</a:t>
                      </a:r>
                    </a:p>
                  </a:txBody>
                  <a:tcPr/>
                </a:tc>
                <a:tc>
                  <a:txBody>
                    <a:bodyPr/>
                    <a:lstStyle/>
                    <a:p>
                      <a:pPr algn="ctr"/>
                      <a:r>
                        <a:rPr lang="en-US" sz="1400" u="none" dirty="0">
                          <a:latin typeface="+mj-lt"/>
                          <a:cs typeface="Times New Roman" pitchFamily="18" charset="0"/>
                        </a:rPr>
                        <a:t>3.1</a:t>
                      </a:r>
                    </a:p>
                  </a:txBody>
                  <a:tcPr/>
                </a:tc>
                <a:extLst>
                  <a:ext uri="{0D108BD9-81ED-4DB2-BD59-A6C34878D82A}">
                    <a16:rowId xmlns:a16="http://schemas.microsoft.com/office/drawing/2014/main" val="10003"/>
                  </a:ext>
                </a:extLst>
              </a:tr>
              <a:tr h="448246">
                <a:tc>
                  <a:txBody>
                    <a:bodyPr/>
                    <a:lstStyle/>
                    <a:p>
                      <a:pPr algn="ctr"/>
                      <a:r>
                        <a:rPr lang="en-US" sz="1400" b="0" u="none" dirty="0">
                          <a:latin typeface="+mj-lt"/>
                          <a:cs typeface="Times New Roman" pitchFamily="18" charset="0"/>
                        </a:rPr>
                        <a:t>3/31/2019</a:t>
                      </a:r>
                    </a:p>
                  </a:txBody>
                  <a:tcPr/>
                </a:tc>
                <a:tc>
                  <a:txBody>
                    <a:bodyPr/>
                    <a:lstStyle/>
                    <a:p>
                      <a:pPr algn="ctr"/>
                      <a:r>
                        <a:rPr lang="en-US" sz="1400" u="none" dirty="0">
                          <a:latin typeface="+mj-lt"/>
                          <a:cs typeface="Times New Roman" pitchFamily="18" charset="0"/>
                        </a:rPr>
                        <a:t>2.45</a:t>
                      </a:r>
                    </a:p>
                  </a:txBody>
                  <a:tcPr/>
                </a:tc>
                <a:tc>
                  <a:txBody>
                    <a:bodyPr/>
                    <a:lstStyle/>
                    <a:p>
                      <a:pPr algn="ctr"/>
                      <a:r>
                        <a:rPr lang="en-US" sz="1400" u="none" dirty="0">
                          <a:latin typeface="+mj-lt"/>
                          <a:cs typeface="Times New Roman" pitchFamily="18" charset="0"/>
                        </a:rPr>
                        <a:t>1.78</a:t>
                      </a:r>
                    </a:p>
                  </a:txBody>
                  <a:tcPr/>
                </a:tc>
                <a:tc>
                  <a:txBody>
                    <a:bodyPr/>
                    <a:lstStyle/>
                    <a:p>
                      <a:pPr algn="ctr"/>
                      <a:r>
                        <a:rPr lang="en-US" sz="1400" u="none" dirty="0">
                          <a:latin typeface="+mj-lt"/>
                          <a:cs typeface="Times New Roman" pitchFamily="18" charset="0"/>
                        </a:rPr>
                        <a:t>5.9</a:t>
                      </a:r>
                    </a:p>
                  </a:txBody>
                  <a:tcPr/>
                </a:tc>
                <a:tc>
                  <a:txBody>
                    <a:bodyPr/>
                    <a:lstStyle/>
                    <a:p>
                      <a:pPr algn="ctr"/>
                      <a:r>
                        <a:rPr lang="en-US" sz="1400" u="none">
                          <a:latin typeface="+mj-lt"/>
                          <a:cs typeface="Times New Roman" pitchFamily="18" charset="0"/>
                        </a:rPr>
                        <a:t>3.2</a:t>
                      </a:r>
                      <a:endParaRPr lang="en-US" sz="1400" u="none" dirty="0">
                        <a:latin typeface="+mj-lt"/>
                        <a:cs typeface="Times New Roman" pitchFamily="18" charset="0"/>
                      </a:endParaRPr>
                    </a:p>
                  </a:txBody>
                  <a:tcPr/>
                </a:tc>
                <a:extLst>
                  <a:ext uri="{0D108BD9-81ED-4DB2-BD59-A6C34878D82A}">
                    <a16:rowId xmlns:a16="http://schemas.microsoft.com/office/drawing/2014/main" val="10004"/>
                  </a:ext>
                </a:extLst>
              </a:tr>
              <a:tr h="570706">
                <a:tc>
                  <a:txBody>
                    <a:bodyPr/>
                    <a:lstStyle/>
                    <a:p>
                      <a:pPr algn="ctr"/>
                      <a:r>
                        <a:rPr lang="en-US" sz="1400" b="0" u="none" dirty="0">
                          <a:latin typeface="+mj-lt"/>
                          <a:cs typeface="Times New Roman" pitchFamily="18" charset="0"/>
                        </a:rPr>
                        <a:t>9/30/2018</a:t>
                      </a:r>
                    </a:p>
                  </a:txBody>
                  <a:tcPr/>
                </a:tc>
                <a:tc>
                  <a:txBody>
                    <a:bodyPr/>
                    <a:lstStyle/>
                    <a:p>
                      <a:pPr algn="ctr"/>
                      <a:r>
                        <a:rPr lang="en-US" sz="1400" u="none" dirty="0">
                          <a:latin typeface="+mj-lt"/>
                          <a:cs typeface="Times New Roman" pitchFamily="18" charset="0"/>
                        </a:rPr>
                        <a:t>2.86</a:t>
                      </a:r>
                    </a:p>
                  </a:txBody>
                  <a:tcPr/>
                </a:tc>
                <a:tc>
                  <a:txBody>
                    <a:bodyPr/>
                    <a:lstStyle/>
                    <a:p>
                      <a:pPr algn="ctr"/>
                      <a:r>
                        <a:rPr lang="en-US" sz="1400" u="none" dirty="0">
                          <a:latin typeface="+mj-lt"/>
                          <a:cs typeface="Times New Roman" pitchFamily="18" charset="0"/>
                        </a:rPr>
                        <a:t>1.76</a:t>
                      </a:r>
                    </a:p>
                  </a:txBody>
                  <a:tcPr/>
                </a:tc>
                <a:tc>
                  <a:txBody>
                    <a:bodyPr/>
                    <a:lstStyle/>
                    <a:p>
                      <a:pPr algn="ctr"/>
                      <a:r>
                        <a:rPr lang="en-US" sz="1400" u="none" dirty="0">
                          <a:latin typeface="+mj-lt"/>
                          <a:cs typeface="Times New Roman" pitchFamily="18" charset="0"/>
                        </a:rPr>
                        <a:t>4.1</a:t>
                      </a:r>
                    </a:p>
                  </a:txBody>
                  <a:tcPr/>
                </a:tc>
                <a:tc>
                  <a:txBody>
                    <a:bodyPr/>
                    <a:lstStyle/>
                    <a:p>
                      <a:pPr algn="ctr"/>
                      <a:r>
                        <a:rPr lang="en-US" sz="1400" u="none" dirty="0">
                          <a:latin typeface="+mj-lt"/>
                          <a:cs typeface="Times New Roman" pitchFamily="18" charset="0"/>
                        </a:rPr>
                        <a:t>2.8</a:t>
                      </a:r>
                    </a:p>
                  </a:txBody>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852E321C-53A3-4D82-BBF4-33010609047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737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1192696" y="733420"/>
            <a:ext cx="10284929" cy="457200"/>
          </a:xfrm>
        </p:spPr>
        <p:txBody>
          <a:bodyPr>
            <a:noAutofit/>
          </a:bodyPr>
          <a:lstStyle/>
          <a:p>
            <a:r>
              <a:rPr lang="en-US" sz="3000" b="1" dirty="0">
                <a:solidFill>
                  <a:schemeClr val="tx1"/>
                </a:solidFill>
                <a:cs typeface="Times New Roman" pitchFamily="18" charset="0"/>
              </a:rPr>
              <a:t>Short Duration Portfolio – Portfolio Characteristics (continued)</a:t>
            </a:r>
          </a:p>
        </p:txBody>
      </p:sp>
      <p:graphicFrame>
        <p:nvGraphicFramePr>
          <p:cNvPr id="7" name="Object 27"/>
          <p:cNvGraphicFramePr>
            <a:graphicFrameLocks noChangeAspect="1"/>
          </p:cNvGraphicFramePr>
          <p:nvPr>
            <p:extLst/>
          </p:nvPr>
        </p:nvGraphicFramePr>
        <p:xfrm>
          <a:off x="938255" y="3857626"/>
          <a:ext cx="10377446" cy="23682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27"/>
          <p:cNvGraphicFramePr>
            <a:graphicFrameLocks noChangeAspect="1"/>
          </p:cNvGraphicFramePr>
          <p:nvPr>
            <p:extLst/>
          </p:nvPr>
        </p:nvGraphicFramePr>
        <p:xfrm>
          <a:off x="938255" y="1190620"/>
          <a:ext cx="10463170" cy="276913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A145A5BF-F9FE-4002-BBC4-6D9F3EE42C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642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644057" y="762000"/>
            <a:ext cx="10901238" cy="457200"/>
          </a:xfrm>
        </p:spPr>
        <p:txBody>
          <a:bodyPr>
            <a:noAutofit/>
          </a:bodyPr>
          <a:lstStyle/>
          <a:p>
            <a:r>
              <a:rPr lang="en-US" sz="3200" b="1" dirty="0">
                <a:solidFill>
                  <a:schemeClr val="tx1"/>
                </a:solidFill>
                <a:cs typeface="Times New Roman" pitchFamily="18" charset="0"/>
              </a:rPr>
              <a:t>Short Duration Portfolio – Portfolio Characteristics (continued)</a:t>
            </a:r>
          </a:p>
        </p:txBody>
      </p:sp>
      <p:graphicFrame>
        <p:nvGraphicFramePr>
          <p:cNvPr id="10" name="Object 27"/>
          <p:cNvGraphicFramePr>
            <a:graphicFrameLocks noChangeAspect="1"/>
          </p:cNvGraphicFramePr>
          <p:nvPr>
            <p:extLst/>
          </p:nvPr>
        </p:nvGraphicFramePr>
        <p:xfrm>
          <a:off x="1104899" y="1466850"/>
          <a:ext cx="9972675" cy="2266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27"/>
          <p:cNvGraphicFramePr>
            <a:graphicFrameLocks noChangeAspect="1"/>
          </p:cNvGraphicFramePr>
          <p:nvPr>
            <p:extLst/>
          </p:nvPr>
        </p:nvGraphicFramePr>
        <p:xfrm>
          <a:off x="1104899" y="3886200"/>
          <a:ext cx="9972675" cy="2200275"/>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3A6937E1-F866-46E2-8F03-D11BDF56C6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697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dirty="0">
                <a:latin typeface="+mn-lt"/>
              </a:rPr>
              <a:t>Intermediate and </a:t>
            </a:r>
            <a:br>
              <a:rPr lang="en-US" dirty="0">
                <a:latin typeface="+mn-lt"/>
              </a:rPr>
            </a:br>
            <a:r>
              <a:rPr lang="en-US" dirty="0">
                <a:latin typeface="+mn-lt"/>
              </a:rPr>
              <a:t>Long Duration Portfolios</a:t>
            </a:r>
          </a:p>
        </p:txBody>
      </p:sp>
      <p:sp>
        <p:nvSpPr>
          <p:cNvPr id="2" name="Slide Number Placeholder 1">
            <a:extLst>
              <a:ext uri="{FF2B5EF4-FFF2-40B4-BE49-F238E27FC236}">
                <a16:creationId xmlns:a16="http://schemas.microsoft.com/office/drawing/2014/main" id="{5FFA8526-3EC8-4B1F-AED8-D94FC945DE8D}"/>
              </a:ext>
            </a:extLst>
          </p:cNvPr>
          <p:cNvSpPr>
            <a:spLocks noGrp="1"/>
          </p:cNvSpPr>
          <p:nvPr>
            <p:ph type="sldNum" sz="quarter" idx="12"/>
          </p:nvPr>
        </p:nvSpPr>
        <p:spPr/>
        <p:txBody>
          <a:bodyPr/>
          <a:lstStyle/>
          <a:p>
            <a:fld id="{939BA12D-66C8-4ADD-AE22-8C591D475314}" type="slidenum">
              <a:rPr lang="en-US" smtClean="0"/>
              <a:t>49</a:t>
            </a:fld>
            <a:endParaRPr lang="en-US"/>
          </a:p>
        </p:txBody>
      </p:sp>
    </p:spTree>
    <p:extLst>
      <p:ext uri="{BB962C8B-B14F-4D97-AF65-F5344CB8AC3E}">
        <p14:creationId xmlns:p14="http://schemas.microsoft.com/office/powerpoint/2010/main" val="277616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144951" y="650876"/>
            <a:ext cx="8077200" cy="577850"/>
          </a:xfrm>
        </p:spPr>
        <p:txBody>
          <a:bodyPr>
            <a:noAutofit/>
          </a:bodyPr>
          <a:lstStyle/>
          <a:p>
            <a:pPr algn="ctr" eaLnBrk="1" hangingPunct="1"/>
            <a:r>
              <a:rPr lang="en-US" sz="3600" b="1" dirty="0"/>
              <a:t>State Receipts and Disbursements</a:t>
            </a:r>
            <a:endParaRPr lang="en-US" sz="3600" b="1" dirty="0">
              <a:solidFill>
                <a:srgbClr val="FF0000"/>
              </a:solidFill>
              <a:latin typeface="+mn-lt"/>
            </a:endParaRPr>
          </a:p>
        </p:txBody>
      </p:sp>
      <p:graphicFrame>
        <p:nvGraphicFramePr>
          <p:cNvPr id="8" name="Content Placeholder 7"/>
          <p:cNvGraphicFramePr>
            <a:graphicFrameLocks noGrp="1"/>
          </p:cNvGraphicFramePr>
          <p:nvPr>
            <p:ph idx="1"/>
            <p:extLst/>
          </p:nvPr>
        </p:nvGraphicFramePr>
        <p:xfrm>
          <a:off x="662029" y="1228726"/>
          <a:ext cx="10911866" cy="48920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E6299FD4-2608-4B9F-B8D7-DAB1A08C0EB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02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6"/>
            <a:ext cx="10515600" cy="809680"/>
          </a:xfrm>
        </p:spPr>
        <p:txBody>
          <a:bodyPr/>
          <a:lstStyle/>
          <a:p>
            <a:r>
              <a:rPr lang="en-US" b="1" dirty="0"/>
              <a:t>Managers Outlook</a:t>
            </a:r>
            <a:endParaRPr lang="en-US" dirty="0"/>
          </a:p>
        </p:txBody>
      </p:sp>
      <p:sp>
        <p:nvSpPr>
          <p:cNvPr id="3" name="Content Placeholder 2"/>
          <p:cNvSpPr>
            <a:spLocks noGrp="1"/>
          </p:cNvSpPr>
          <p:nvPr>
            <p:ph idx="1"/>
          </p:nvPr>
        </p:nvSpPr>
        <p:spPr>
          <a:xfrm>
            <a:off x="838200" y="1566407"/>
            <a:ext cx="10515600" cy="4789943"/>
          </a:xfrm>
        </p:spPr>
        <p:txBody>
          <a:bodyPr>
            <a:normAutofit/>
          </a:bodyPr>
          <a:lstStyle/>
          <a:p>
            <a:r>
              <a:rPr lang="en-US" sz="2400" dirty="0"/>
              <a:t>US growth in the high 1%- low 2% range (downgraded from 2.5-2.75%) &amp; inflation expectations rising slightly</a:t>
            </a:r>
          </a:p>
          <a:p>
            <a:r>
              <a:rPr lang="en-US" sz="2400" dirty="0"/>
              <a:t>No recession forecasts, but slower growth, both domestic &amp; global</a:t>
            </a:r>
          </a:p>
          <a:p>
            <a:r>
              <a:rPr lang="en-US" sz="2400" dirty="0"/>
              <a:t>Federal Reserve reverses course with 2 </a:t>
            </a:r>
            <a:r>
              <a:rPr lang="en-US" sz="2400" dirty="0" err="1"/>
              <a:t>easings</a:t>
            </a:r>
            <a:r>
              <a:rPr lang="en-US" sz="2400" dirty="0"/>
              <a:t> (mid-cycle adjustment) to date, expect one more cut, then could potentially be on hold into 2020</a:t>
            </a:r>
          </a:p>
          <a:p>
            <a:r>
              <a:rPr lang="en-US" sz="2400" dirty="0"/>
              <a:t>Credit spreads could grind tighter, fundamentals still positive, managers  migrating to the belly of the curve, use Treasuries for duration</a:t>
            </a:r>
          </a:p>
          <a:p>
            <a:r>
              <a:rPr lang="en-US" sz="2400" dirty="0"/>
              <a:t>Continued preference for up-in-quality assets (consumer ABS, CMBS &amp; MBS)</a:t>
            </a:r>
          </a:p>
          <a:p>
            <a:r>
              <a:rPr lang="en-US" sz="2400" dirty="0"/>
              <a:t>Year-to-date Aggregate Index total return of 8.52%, 10.30% last 12 months, as of September 30, 2019</a:t>
            </a:r>
          </a:p>
        </p:txBody>
      </p:sp>
      <p:sp>
        <p:nvSpPr>
          <p:cNvPr id="4" name="Slide Number Placeholder 3">
            <a:extLst>
              <a:ext uri="{FF2B5EF4-FFF2-40B4-BE49-F238E27FC236}">
                <a16:creationId xmlns:a16="http://schemas.microsoft.com/office/drawing/2014/main" id="{383CB2FB-2CC0-45C5-82BC-5C823A67C0EA}"/>
              </a:ext>
            </a:extLst>
          </p:cNvPr>
          <p:cNvSpPr>
            <a:spLocks noGrp="1"/>
          </p:cNvSpPr>
          <p:nvPr>
            <p:ph type="sldNum" sz="quarter" idx="4"/>
          </p:nvPr>
        </p:nvSpPr>
        <p:spPr/>
        <p:txBody>
          <a:bodyPr/>
          <a:lstStyle/>
          <a:p>
            <a:fld id="{939BA12D-66C8-4ADD-AE22-8C591D475314}" type="slidenum">
              <a:rPr lang="en-US" smtClean="0"/>
              <a:t>50</a:t>
            </a:fld>
            <a:endParaRPr lang="en-US"/>
          </a:p>
        </p:txBody>
      </p:sp>
    </p:spTree>
    <p:extLst>
      <p:ext uri="{BB962C8B-B14F-4D97-AF65-F5344CB8AC3E}">
        <p14:creationId xmlns:p14="http://schemas.microsoft.com/office/powerpoint/2010/main" val="3327104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9F69-99DD-45F3-8A0D-B6107F1416A4}"/>
              </a:ext>
            </a:extLst>
          </p:cNvPr>
          <p:cNvSpPr>
            <a:spLocks noGrp="1"/>
          </p:cNvSpPr>
          <p:nvPr>
            <p:ph type="title"/>
          </p:nvPr>
        </p:nvSpPr>
        <p:spPr/>
        <p:txBody>
          <a:bodyPr>
            <a:noAutofit/>
          </a:bodyPr>
          <a:lstStyle/>
          <a:p>
            <a:r>
              <a:rPr lang="en-US" sz="4000" b="1" dirty="0"/>
              <a:t>Intermediate Duration Portfolio Net of Fee Performance as of September 30, 2019</a:t>
            </a:r>
            <a:endParaRPr lang="en-US" sz="4000" dirty="0"/>
          </a:p>
        </p:txBody>
      </p:sp>
      <p:graphicFrame>
        <p:nvGraphicFramePr>
          <p:cNvPr id="4" name="Content Placeholder 3">
            <a:extLst>
              <a:ext uri="{FF2B5EF4-FFF2-40B4-BE49-F238E27FC236}">
                <a16:creationId xmlns:a16="http://schemas.microsoft.com/office/drawing/2014/main" id="{FE07F40D-C1B2-4137-99A4-619B3410DC42}"/>
              </a:ext>
            </a:extLst>
          </p:cNvPr>
          <p:cNvGraphicFramePr>
            <a:graphicFrameLocks noGrp="1"/>
          </p:cNvGraphicFramePr>
          <p:nvPr>
            <p:ph idx="1"/>
            <p:extLst/>
          </p:nvPr>
        </p:nvGraphicFramePr>
        <p:xfrm>
          <a:off x="1517514" y="2186609"/>
          <a:ext cx="9105090" cy="3127926"/>
        </p:xfrm>
        <a:graphic>
          <a:graphicData uri="http://schemas.openxmlformats.org/drawingml/2006/table">
            <a:tbl>
              <a:tblPr/>
              <a:tblGrid>
                <a:gridCol w="1181688">
                  <a:extLst>
                    <a:ext uri="{9D8B030D-6E8A-4147-A177-3AD203B41FA5}">
                      <a16:colId xmlns:a16="http://schemas.microsoft.com/office/drawing/2014/main" val="2080105963"/>
                    </a:ext>
                  </a:extLst>
                </a:gridCol>
                <a:gridCol w="1181688">
                  <a:extLst>
                    <a:ext uri="{9D8B030D-6E8A-4147-A177-3AD203B41FA5}">
                      <a16:colId xmlns:a16="http://schemas.microsoft.com/office/drawing/2014/main" val="1013671915"/>
                    </a:ext>
                  </a:extLst>
                </a:gridCol>
                <a:gridCol w="1425058">
                  <a:extLst>
                    <a:ext uri="{9D8B030D-6E8A-4147-A177-3AD203B41FA5}">
                      <a16:colId xmlns:a16="http://schemas.microsoft.com/office/drawing/2014/main" val="273882755"/>
                    </a:ext>
                  </a:extLst>
                </a:gridCol>
                <a:gridCol w="480038">
                  <a:extLst>
                    <a:ext uri="{9D8B030D-6E8A-4147-A177-3AD203B41FA5}">
                      <a16:colId xmlns:a16="http://schemas.microsoft.com/office/drawing/2014/main" val="2130893084"/>
                    </a:ext>
                  </a:extLst>
                </a:gridCol>
                <a:gridCol w="561555">
                  <a:extLst>
                    <a:ext uri="{9D8B030D-6E8A-4147-A177-3AD203B41FA5}">
                      <a16:colId xmlns:a16="http://schemas.microsoft.com/office/drawing/2014/main" val="4031773322"/>
                    </a:ext>
                  </a:extLst>
                </a:gridCol>
                <a:gridCol w="244548">
                  <a:extLst>
                    <a:ext uri="{9D8B030D-6E8A-4147-A177-3AD203B41FA5}">
                      <a16:colId xmlns:a16="http://schemas.microsoft.com/office/drawing/2014/main" val="1141306908"/>
                    </a:ext>
                  </a:extLst>
                </a:gridCol>
                <a:gridCol w="561555">
                  <a:extLst>
                    <a:ext uri="{9D8B030D-6E8A-4147-A177-3AD203B41FA5}">
                      <a16:colId xmlns:a16="http://schemas.microsoft.com/office/drawing/2014/main" val="1999270097"/>
                    </a:ext>
                  </a:extLst>
                </a:gridCol>
                <a:gridCol w="244548">
                  <a:extLst>
                    <a:ext uri="{9D8B030D-6E8A-4147-A177-3AD203B41FA5}">
                      <a16:colId xmlns:a16="http://schemas.microsoft.com/office/drawing/2014/main" val="990650952"/>
                    </a:ext>
                  </a:extLst>
                </a:gridCol>
                <a:gridCol w="561555">
                  <a:extLst>
                    <a:ext uri="{9D8B030D-6E8A-4147-A177-3AD203B41FA5}">
                      <a16:colId xmlns:a16="http://schemas.microsoft.com/office/drawing/2014/main" val="2428013332"/>
                    </a:ext>
                  </a:extLst>
                </a:gridCol>
                <a:gridCol w="244548">
                  <a:extLst>
                    <a:ext uri="{9D8B030D-6E8A-4147-A177-3AD203B41FA5}">
                      <a16:colId xmlns:a16="http://schemas.microsoft.com/office/drawing/2014/main" val="91769476"/>
                    </a:ext>
                  </a:extLst>
                </a:gridCol>
                <a:gridCol w="561555">
                  <a:extLst>
                    <a:ext uri="{9D8B030D-6E8A-4147-A177-3AD203B41FA5}">
                      <a16:colId xmlns:a16="http://schemas.microsoft.com/office/drawing/2014/main" val="959711977"/>
                    </a:ext>
                  </a:extLst>
                </a:gridCol>
                <a:gridCol w="244548">
                  <a:extLst>
                    <a:ext uri="{9D8B030D-6E8A-4147-A177-3AD203B41FA5}">
                      <a16:colId xmlns:a16="http://schemas.microsoft.com/office/drawing/2014/main" val="714905488"/>
                    </a:ext>
                  </a:extLst>
                </a:gridCol>
                <a:gridCol w="561555">
                  <a:extLst>
                    <a:ext uri="{9D8B030D-6E8A-4147-A177-3AD203B41FA5}">
                      <a16:colId xmlns:a16="http://schemas.microsoft.com/office/drawing/2014/main" val="4207867487"/>
                    </a:ext>
                  </a:extLst>
                </a:gridCol>
                <a:gridCol w="244548">
                  <a:extLst>
                    <a:ext uri="{9D8B030D-6E8A-4147-A177-3AD203B41FA5}">
                      <a16:colId xmlns:a16="http://schemas.microsoft.com/office/drawing/2014/main" val="1010827809"/>
                    </a:ext>
                  </a:extLst>
                </a:gridCol>
                <a:gridCol w="561555">
                  <a:extLst>
                    <a:ext uri="{9D8B030D-6E8A-4147-A177-3AD203B41FA5}">
                      <a16:colId xmlns:a16="http://schemas.microsoft.com/office/drawing/2014/main" val="2963057746"/>
                    </a:ext>
                  </a:extLst>
                </a:gridCol>
                <a:gridCol w="244548">
                  <a:extLst>
                    <a:ext uri="{9D8B030D-6E8A-4147-A177-3AD203B41FA5}">
                      <a16:colId xmlns:a16="http://schemas.microsoft.com/office/drawing/2014/main" val="1941275795"/>
                    </a:ext>
                  </a:extLst>
                </a:gridCol>
              </a:tblGrid>
              <a:tr h="299499">
                <a:tc gridSpan="16">
                  <a:txBody>
                    <a:bodyPr/>
                    <a:lstStyle/>
                    <a:p>
                      <a:pPr algn="ctr" fontAlgn="b"/>
                      <a:r>
                        <a:rPr lang="en-US" sz="1600" b="1" i="0" u="none" strike="noStrike" dirty="0">
                          <a:effectLst/>
                          <a:latin typeface="+mn-lt"/>
                        </a:rPr>
                        <a:t>Intermediate Duration Portfolio</a:t>
                      </a:r>
                    </a:p>
                  </a:txBody>
                  <a:tcPr marL="5715" marR="5715" marT="571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1239220"/>
                  </a:ext>
                </a:extLst>
              </a:tr>
              <a:tr h="299499">
                <a:tc>
                  <a:txBody>
                    <a:bodyPr/>
                    <a:lstStyle/>
                    <a:p>
                      <a:pPr algn="l" fontAlgn="b"/>
                      <a:r>
                        <a:rPr lang="en-US" sz="1400" b="1" i="0" u="none" strike="noStrike" dirty="0">
                          <a:effectLst/>
                          <a:latin typeface="+mn-lt"/>
                        </a:rPr>
                        <a:t>Ranked by Assets</a:t>
                      </a:r>
                    </a:p>
                  </a:txBody>
                  <a:tcPr marL="5715" marR="5715" marT="5715" marB="0" anchor="b">
                    <a:lnL>
                      <a:noFill/>
                    </a:lnL>
                    <a:lnR>
                      <a:noFill/>
                    </a:lnR>
                    <a:lnT>
                      <a:noFill/>
                    </a:lnT>
                    <a:lnB>
                      <a:noFill/>
                    </a:lnB>
                  </a:tcPr>
                </a:tc>
                <a:tc>
                  <a:txBody>
                    <a:bodyPr/>
                    <a:lstStyle/>
                    <a:p>
                      <a:pPr algn="l" fontAlgn="b"/>
                      <a:endParaRPr lang="en-US" sz="1400" b="1" i="0" u="none" strike="noStrike" dirty="0">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dirty="0">
                        <a:effectLst/>
                        <a:latin typeface="+mn-lt"/>
                      </a:endParaRPr>
                    </a:p>
                  </a:txBody>
                  <a:tcPr marL="5715" marR="5715" marT="5715" marB="0" anchor="b">
                    <a:lnL>
                      <a:noFill/>
                    </a:lnL>
                    <a:lnR>
                      <a:noFill/>
                    </a:lnR>
                    <a:lnT>
                      <a:noFill/>
                    </a:lnT>
                    <a:lnB>
                      <a:noFill/>
                    </a:lnB>
                  </a:tcPr>
                </a:tc>
                <a:tc>
                  <a:txBody>
                    <a:bodyPr/>
                    <a:lstStyle/>
                    <a:p>
                      <a:pPr algn="ctr" fontAlgn="b"/>
                      <a:r>
                        <a:rPr lang="en-US" sz="1400" b="1" i="0" u="none" strike="noStrike" dirty="0">
                          <a:effectLst/>
                          <a:latin typeface="+mn-lt"/>
                        </a:rPr>
                        <a:t>Mgr </a:t>
                      </a:r>
                    </a:p>
                  </a:txBody>
                  <a:tcPr marL="5715" marR="5715" marT="5715" marB="0" anchor="b">
                    <a:lnL>
                      <a:noFill/>
                    </a:lnL>
                    <a:lnR>
                      <a:noFill/>
                    </a:lnR>
                    <a:lnT>
                      <a:noFill/>
                    </a:lnT>
                    <a:lnB>
                      <a:noFill/>
                    </a:lnB>
                  </a:tcPr>
                </a:tc>
                <a:tc>
                  <a:txBody>
                    <a:bodyPr/>
                    <a:lstStyle/>
                    <a:p>
                      <a:pPr algn="l" fontAlgn="b"/>
                      <a:endParaRPr lang="en-US" sz="14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dirty="0">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a:effectLst/>
                        <a:latin typeface="+mn-lt"/>
                      </a:endParaRPr>
                    </a:p>
                  </a:txBody>
                  <a:tcPr marL="5715" marR="5715" marT="5715"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US" sz="1400" b="1" i="0" u="none" strike="noStrike" dirty="0">
                          <a:effectLst/>
                          <a:latin typeface="+mn-lt"/>
                        </a:rPr>
                        <a:t>Annualized</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4430214"/>
                  </a:ext>
                </a:extLst>
              </a:tr>
              <a:tr h="299499">
                <a:tc>
                  <a:txBody>
                    <a:bodyPr/>
                    <a:lstStyle/>
                    <a:p>
                      <a:pPr algn="l" fontAlgn="b"/>
                      <a:endParaRPr lang="en-US" sz="1400" b="1"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1400" b="1" i="0" u="none" strike="noStrike">
                        <a:effectLst/>
                        <a:latin typeface="+mn-lt"/>
                      </a:endParaRPr>
                    </a:p>
                  </a:txBody>
                  <a:tcPr marL="5715" marR="5715" marT="5715" marB="0" anchor="b">
                    <a:lnL>
                      <a:noFill/>
                    </a:lnL>
                    <a:lnR>
                      <a:noFill/>
                    </a:lnR>
                    <a:lnT>
                      <a:noFill/>
                    </a:lnT>
                    <a:lnB>
                      <a:noFill/>
                    </a:lnB>
                  </a:tcPr>
                </a:tc>
                <a:tc>
                  <a:txBody>
                    <a:bodyPr/>
                    <a:lstStyle/>
                    <a:p>
                      <a:pPr algn="ctr" fontAlgn="b"/>
                      <a:r>
                        <a:rPr lang="en-US" sz="1400" b="1" i="0" u="none" strike="noStrike">
                          <a:effectLst/>
                          <a:latin typeface="+mn-lt"/>
                        </a:rPr>
                        <a:t>Market Value</a:t>
                      </a:r>
                    </a:p>
                  </a:txBody>
                  <a:tcPr marL="5715" marR="5715" marT="5715" marB="0" anchor="b">
                    <a:lnL>
                      <a:noFill/>
                    </a:lnL>
                    <a:lnR>
                      <a:noFill/>
                    </a:lnR>
                    <a:lnT>
                      <a:noFill/>
                    </a:lnT>
                    <a:lnB>
                      <a:noFill/>
                    </a:lnB>
                  </a:tcPr>
                </a:tc>
                <a:tc>
                  <a:txBody>
                    <a:bodyPr/>
                    <a:lstStyle/>
                    <a:p>
                      <a:pPr algn="ctr" fontAlgn="b"/>
                      <a:r>
                        <a:rPr lang="en-US" sz="1400" b="1" i="0" u="none" strike="noStrike">
                          <a:effectLst/>
                          <a:latin typeface="+mn-lt"/>
                        </a:rPr>
                        <a:t>Rank*</a:t>
                      </a:r>
                    </a:p>
                  </a:txBody>
                  <a:tcPr marL="5715" marR="5715" marT="5715" marB="0" anchor="b">
                    <a:lnL>
                      <a:noFill/>
                    </a:lnL>
                    <a:lnR>
                      <a:noFill/>
                    </a:lnR>
                    <a:lnT>
                      <a:noFill/>
                    </a:lnT>
                    <a:lnB>
                      <a:noFill/>
                    </a:lnB>
                  </a:tcPr>
                </a:tc>
                <a:tc gridSpan="2">
                  <a:txBody>
                    <a:bodyPr/>
                    <a:lstStyle/>
                    <a:p>
                      <a:pPr algn="ctr" fontAlgn="b"/>
                      <a:r>
                        <a:rPr lang="en-US" sz="1400" b="1" i="0" u="none" strike="noStrike" dirty="0">
                          <a:effectLst/>
                          <a:latin typeface="+mn-lt"/>
                        </a:rPr>
                        <a:t>3 Month</a:t>
                      </a:r>
                    </a:p>
                  </a:txBody>
                  <a:tcPr marL="5715" marR="5715" marT="5715" marB="0" anchor="b">
                    <a:lnL>
                      <a:noFill/>
                    </a:lnL>
                    <a:lnR>
                      <a:noFill/>
                    </a:lnR>
                    <a:lnT>
                      <a:noFill/>
                    </a:lnT>
                    <a:lnB>
                      <a:noFill/>
                    </a:lnB>
                  </a:tcPr>
                </a:tc>
                <a:tc hMerge="1">
                  <a:txBody>
                    <a:bodyPr/>
                    <a:lstStyle/>
                    <a:p>
                      <a:endParaRPr lang="en-US"/>
                    </a:p>
                  </a:txBody>
                  <a:tcPr/>
                </a:tc>
                <a:tc gridSpan="2">
                  <a:txBody>
                    <a:bodyPr/>
                    <a:lstStyle/>
                    <a:p>
                      <a:pPr algn="ctr" fontAlgn="b"/>
                      <a:r>
                        <a:rPr lang="en-US" sz="1400" b="1" i="0" u="none" strike="noStrike" dirty="0">
                          <a:effectLst/>
                          <a:latin typeface="+mn-lt"/>
                        </a:rPr>
                        <a:t>6 Month</a:t>
                      </a:r>
                    </a:p>
                  </a:txBody>
                  <a:tcPr marL="5715" marR="5715" marT="5715" marB="0" anchor="b">
                    <a:lnL>
                      <a:noFill/>
                    </a:lnL>
                    <a:lnR>
                      <a:noFill/>
                    </a:lnR>
                    <a:lnT>
                      <a:noFill/>
                    </a:lnT>
                    <a:lnB>
                      <a:noFill/>
                    </a:lnB>
                  </a:tcPr>
                </a:tc>
                <a:tc hMerge="1">
                  <a:txBody>
                    <a:bodyPr/>
                    <a:lstStyle/>
                    <a:p>
                      <a:endParaRPr lang="en-US"/>
                    </a:p>
                  </a:txBody>
                  <a:tcPr/>
                </a:tc>
                <a:tc gridSpan="2">
                  <a:txBody>
                    <a:bodyPr/>
                    <a:lstStyle/>
                    <a:p>
                      <a:pPr algn="ctr" fontAlgn="b"/>
                      <a:r>
                        <a:rPr lang="en-US" sz="1400" b="1" i="0" u="none" strike="noStrike" dirty="0">
                          <a:effectLst/>
                          <a:latin typeface="+mn-lt"/>
                        </a:rPr>
                        <a:t>1 Year</a:t>
                      </a:r>
                    </a:p>
                  </a:txBody>
                  <a:tcPr marL="5715" marR="5715" marT="571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1400" b="1" i="0" u="none" strike="noStrike" dirty="0">
                          <a:effectLst/>
                          <a:latin typeface="+mn-lt"/>
                        </a:rPr>
                        <a:t>2 Year</a:t>
                      </a:r>
                    </a:p>
                  </a:txBody>
                  <a:tcPr marL="5715" marR="5715" marT="5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1" i="0" u="none" strike="noStrike" dirty="0">
                          <a:effectLst/>
                          <a:latin typeface="+mn-lt"/>
                        </a:rPr>
                        <a:t>3 Year</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1" i="0" u="none" strike="noStrike" dirty="0">
                          <a:effectLst/>
                          <a:latin typeface="+mn-lt"/>
                        </a:rPr>
                        <a:t>5 Year</a:t>
                      </a:r>
                    </a:p>
                  </a:txBody>
                  <a:tcPr marL="5715" marR="5715" marT="5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46592421"/>
                  </a:ext>
                </a:extLst>
              </a:tr>
              <a:tr h="299499">
                <a:tc>
                  <a:txBody>
                    <a:bodyPr/>
                    <a:lstStyle/>
                    <a:p>
                      <a:pPr algn="l" fontAlgn="b"/>
                      <a:r>
                        <a:rPr lang="en-US" sz="1200" b="1" i="0" u="none" strike="noStrike" dirty="0">
                          <a:effectLst/>
                          <a:latin typeface="Arial" panose="020B0604020202020204" pitchFamily="34" charset="0"/>
                        </a:rPr>
                        <a:t>Galliard</a:t>
                      </a:r>
                    </a:p>
                  </a:txBody>
                  <a:tcPr marL="7620" marR="7620" marT="7620" marB="0" anchor="b">
                    <a:lnL>
                      <a:noFill/>
                    </a:lnL>
                    <a:lnR>
                      <a:noFill/>
                    </a:lnR>
                    <a:lnT>
                      <a:noFill/>
                    </a:lnT>
                    <a:lnB>
                      <a:noFill/>
                    </a:lnB>
                    <a:solidFill>
                      <a:srgbClr val="D8D8D8"/>
                    </a:solidFill>
                  </a:tcPr>
                </a:tc>
                <a:tc>
                  <a:txBody>
                    <a:bodyPr/>
                    <a:lstStyle/>
                    <a:p>
                      <a:pPr algn="ctr" fontAlgn="b"/>
                      <a:r>
                        <a:rPr lang="en-US" sz="1200" b="1" i="0" u="none" strike="noStrike">
                          <a:effectLst/>
                          <a:latin typeface="Arial" panose="020B0604020202020204" pitchFamily="34" charset="0"/>
                        </a:rPr>
                        <a:t>3.36%</a:t>
                      </a:r>
                    </a:p>
                  </a:txBody>
                  <a:tcPr marL="7620" marR="7620" marT="7620" marB="0" anchor="b">
                    <a:lnL>
                      <a:noFill/>
                    </a:lnL>
                    <a:lnR>
                      <a:noFill/>
                    </a:lnR>
                    <a:lnT>
                      <a:noFill/>
                    </a:lnT>
                    <a:lnB>
                      <a:noFill/>
                    </a:lnB>
                    <a:solidFill>
                      <a:srgbClr val="D8D8D8"/>
                    </a:solidFill>
                  </a:tcPr>
                </a:tc>
                <a:tc>
                  <a:txBody>
                    <a:bodyPr/>
                    <a:lstStyle/>
                    <a:p>
                      <a:pPr algn="ctr" fontAlgn="b"/>
                      <a:r>
                        <a:rPr lang="en-US" sz="1200" b="1" i="0" u="none" strike="noStrike">
                          <a:effectLst/>
                          <a:latin typeface="Arial" panose="020B0604020202020204" pitchFamily="34" charset="0"/>
                        </a:rPr>
                        <a:t>$849,615,016.88</a:t>
                      </a:r>
                    </a:p>
                  </a:txBody>
                  <a:tcPr marL="7620" marR="7620" marT="7620" marB="0" anchor="b">
                    <a:lnL>
                      <a:noFill/>
                    </a:lnL>
                    <a:lnR>
                      <a:noFill/>
                    </a:lnR>
                    <a:lnT>
                      <a:noFill/>
                    </a:lnT>
                    <a:lnB>
                      <a:noFill/>
                    </a:lnB>
                    <a:solidFill>
                      <a:srgbClr val="D8D8D8"/>
                    </a:solidFill>
                  </a:tcPr>
                </a:tc>
                <a:tc>
                  <a:txBody>
                    <a:bodyPr/>
                    <a:lstStyle/>
                    <a:p>
                      <a:pPr algn="ctr" fontAlgn="b"/>
                      <a:r>
                        <a:rPr lang="en-US" sz="1200" b="1" i="0" u="none" strike="noStrike">
                          <a:effectLst/>
                          <a:latin typeface="Arial" panose="020B0604020202020204" pitchFamily="34" charset="0"/>
                        </a:rPr>
                        <a:t>1</a:t>
                      </a:r>
                    </a:p>
                  </a:txBody>
                  <a:tcPr marL="7620" marR="7620" marT="7620" marB="0" anchor="b">
                    <a:lnL>
                      <a:noFill/>
                    </a:lnL>
                    <a:lnR>
                      <a:noFill/>
                    </a:lnR>
                    <a:lnT>
                      <a:noFill/>
                    </a:lnT>
                    <a:lnB>
                      <a:noFill/>
                    </a:lnB>
                    <a:solidFill>
                      <a:srgbClr val="D8D8D8"/>
                    </a:solidFill>
                  </a:tcPr>
                </a:tc>
                <a:tc>
                  <a:txBody>
                    <a:bodyPr/>
                    <a:lstStyle/>
                    <a:p>
                      <a:pPr algn="ctr" fontAlgn="b"/>
                      <a:r>
                        <a:rPr lang="en-US" sz="1200" b="0" i="0" u="none" strike="noStrike">
                          <a:solidFill>
                            <a:srgbClr val="FF0000"/>
                          </a:solidFill>
                          <a:effectLst/>
                          <a:latin typeface="Arial" panose="020B0604020202020204" pitchFamily="34" charset="0"/>
                        </a:rPr>
                        <a:t>1.380</a:t>
                      </a:r>
                    </a:p>
                  </a:txBody>
                  <a:tcPr marL="7620" marR="7620" marT="7620" marB="0" anchor="b">
                    <a:lnL>
                      <a:noFill/>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3.921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8.091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3.725</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9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200" b="0" i="0" u="none" strike="noStrike">
                          <a:effectLst/>
                          <a:latin typeface="Arial" panose="020B0604020202020204" pitchFamily="34" charset="0"/>
                        </a:rPr>
                        <a:t>2.597</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9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200" b="0" i="0" u="none" strike="noStrike">
                          <a:effectLst/>
                          <a:latin typeface="Arial" panose="020B0604020202020204" pitchFamily="34" charset="0"/>
                        </a:rPr>
                        <a:t>2.962</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9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266475179"/>
                  </a:ext>
                </a:extLst>
              </a:tr>
              <a:tr h="299499">
                <a:tc>
                  <a:txBody>
                    <a:bodyPr/>
                    <a:lstStyle/>
                    <a:p>
                      <a:pPr algn="l" fontAlgn="b"/>
                      <a:r>
                        <a:rPr lang="en-US" sz="1200" b="1" i="0" u="none" strike="noStrike" dirty="0">
                          <a:effectLst/>
                          <a:latin typeface="Arial" panose="020B0604020202020204" pitchFamily="34" charset="0"/>
                        </a:rPr>
                        <a:t>IR+M</a:t>
                      </a:r>
                    </a:p>
                  </a:txBody>
                  <a:tcPr marL="7620" marR="7620" marT="7620" marB="0" anchor="b">
                    <a:lnL>
                      <a:noFill/>
                    </a:lnL>
                    <a:lnR>
                      <a:noFill/>
                    </a:lnR>
                    <a:lnT>
                      <a:noFill/>
                    </a:lnT>
                    <a:lnB>
                      <a:noFill/>
                    </a:lnB>
                  </a:tcPr>
                </a:tc>
                <a:tc>
                  <a:txBody>
                    <a:bodyPr/>
                    <a:lstStyle/>
                    <a:p>
                      <a:pPr algn="ctr" fontAlgn="b"/>
                      <a:r>
                        <a:rPr lang="en-US" sz="1200" b="1" i="0" u="none" strike="noStrike">
                          <a:effectLst/>
                          <a:latin typeface="Arial" panose="020B0604020202020204" pitchFamily="34" charset="0"/>
                        </a:rPr>
                        <a:t>3.02%</a:t>
                      </a:r>
                    </a:p>
                  </a:txBody>
                  <a:tcPr marL="7620" marR="7620" marT="7620" marB="0" anchor="b">
                    <a:lnL>
                      <a:noFill/>
                    </a:lnL>
                    <a:lnR>
                      <a:noFill/>
                    </a:lnR>
                    <a:lnT>
                      <a:noFill/>
                    </a:lnT>
                    <a:lnB>
                      <a:noFill/>
                    </a:lnB>
                  </a:tcPr>
                </a:tc>
                <a:tc>
                  <a:txBody>
                    <a:bodyPr/>
                    <a:lstStyle/>
                    <a:p>
                      <a:pPr algn="ctr" fontAlgn="b"/>
                      <a:r>
                        <a:rPr lang="en-US" sz="1200" b="1" i="0" u="none" strike="noStrike">
                          <a:effectLst/>
                          <a:latin typeface="Arial" panose="020B0604020202020204" pitchFamily="34" charset="0"/>
                        </a:rPr>
                        <a:t>$763,393,482.19</a:t>
                      </a:r>
                    </a:p>
                  </a:txBody>
                  <a:tcPr marL="7620" marR="7620" marT="7620" marB="0" anchor="b">
                    <a:lnL>
                      <a:noFill/>
                    </a:lnL>
                    <a:lnR>
                      <a:noFill/>
                    </a:lnR>
                    <a:lnT>
                      <a:noFill/>
                    </a:lnT>
                    <a:lnB>
                      <a:noFill/>
                    </a:lnB>
                  </a:tcPr>
                </a:tc>
                <a:tc>
                  <a:txBody>
                    <a:bodyPr/>
                    <a:lstStyle/>
                    <a:p>
                      <a:pPr algn="ctr" fontAlgn="b"/>
                      <a:r>
                        <a:rPr lang="en-US" sz="1200" b="1" i="0" u="none" strike="noStrike">
                          <a:effectLst/>
                          <a:latin typeface="Arial" panose="020B0604020202020204" pitchFamily="34" charset="0"/>
                        </a:rPr>
                        <a:t>3</a:t>
                      </a:r>
                    </a:p>
                  </a:txBody>
                  <a:tcPr marL="7620" marR="7620" marT="7620" marB="0" anchor="b">
                    <a:lnL>
                      <a:noFill/>
                    </a:lnL>
                    <a:lnR>
                      <a:noFill/>
                    </a:lnR>
                    <a:lnT>
                      <a:noFill/>
                    </a:lnT>
                    <a:lnB>
                      <a:noFill/>
                    </a:lnB>
                  </a:tcPr>
                </a:tc>
                <a:tc>
                  <a:txBody>
                    <a:bodyPr/>
                    <a:lstStyle/>
                    <a:p>
                      <a:pPr algn="ctr" fontAlgn="b"/>
                      <a:r>
                        <a:rPr lang="en-US" sz="1200" b="0" i="0" u="none" strike="noStrike">
                          <a:effectLst/>
                          <a:latin typeface="Arial" panose="020B0604020202020204" pitchFamily="34" charset="0"/>
                        </a:rPr>
                        <a:t>1.504</a:t>
                      </a:r>
                    </a:p>
                  </a:txBody>
                  <a:tcPr marL="7620" marR="7620" marT="7620"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Arial" panose="020B0604020202020204" pitchFamily="34" charset="0"/>
                        </a:rPr>
                        <a:t>3.968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Arial" panose="020B0604020202020204" pitchFamily="34" charset="0"/>
                        </a:rPr>
                        <a:t>8.149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Arial" panose="020B0604020202020204" pitchFamily="34" charset="0"/>
                        </a:rPr>
                        <a:t>3.615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Arial" panose="020B0604020202020204" pitchFamily="34" charset="0"/>
                        </a:rPr>
                        <a:t>2.518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Arial" panose="020B0604020202020204" pitchFamily="34" charset="0"/>
                        </a:rPr>
                        <a:t>2.777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6709991"/>
                  </a:ext>
                </a:extLst>
              </a:tr>
              <a:tr h="299499">
                <a:tc>
                  <a:txBody>
                    <a:bodyPr/>
                    <a:lstStyle/>
                    <a:p>
                      <a:pPr algn="l" fontAlgn="b"/>
                      <a:r>
                        <a:rPr lang="en-US" sz="1200" b="1" i="0" u="none" strike="noStrike">
                          <a:effectLst/>
                          <a:latin typeface="Arial" panose="020B0604020202020204" pitchFamily="34" charset="0"/>
                        </a:rPr>
                        <a:t>Sterling Capital</a:t>
                      </a:r>
                    </a:p>
                  </a:txBody>
                  <a:tcPr marL="7620" marR="7620" marT="7620" marB="0" anchor="b">
                    <a:lnL>
                      <a:noFill/>
                    </a:lnL>
                    <a:lnR>
                      <a:noFill/>
                    </a:lnR>
                    <a:lnT>
                      <a:noFill/>
                    </a:lnT>
                    <a:lnB>
                      <a:noFill/>
                    </a:lnB>
                    <a:solidFill>
                      <a:srgbClr val="D8D8D8"/>
                    </a:solidFill>
                  </a:tcPr>
                </a:tc>
                <a:tc>
                  <a:txBody>
                    <a:bodyPr/>
                    <a:lstStyle/>
                    <a:p>
                      <a:pPr algn="ctr" fontAlgn="b"/>
                      <a:r>
                        <a:rPr lang="en-US" sz="1200" b="1" i="0" u="none" strike="noStrike">
                          <a:effectLst/>
                          <a:latin typeface="Arial" panose="020B0604020202020204" pitchFamily="34" charset="0"/>
                        </a:rPr>
                        <a:t>2.97%</a:t>
                      </a:r>
                    </a:p>
                  </a:txBody>
                  <a:tcPr marL="7620" marR="7620" marT="7620" marB="0" anchor="b">
                    <a:lnL>
                      <a:noFill/>
                    </a:lnL>
                    <a:lnR>
                      <a:noFill/>
                    </a:lnR>
                    <a:lnT>
                      <a:noFill/>
                    </a:lnT>
                    <a:lnB>
                      <a:noFill/>
                    </a:lnB>
                    <a:solidFill>
                      <a:srgbClr val="D8D8D8"/>
                    </a:solidFill>
                  </a:tcPr>
                </a:tc>
                <a:tc>
                  <a:txBody>
                    <a:bodyPr/>
                    <a:lstStyle/>
                    <a:p>
                      <a:pPr algn="ctr" fontAlgn="b"/>
                      <a:r>
                        <a:rPr lang="en-US" sz="1200" b="1" i="0" u="none" strike="noStrike">
                          <a:effectLst/>
                          <a:latin typeface="Arial" panose="020B0604020202020204" pitchFamily="34" charset="0"/>
                        </a:rPr>
                        <a:t>$751,848,922.27</a:t>
                      </a:r>
                    </a:p>
                  </a:txBody>
                  <a:tcPr marL="7620" marR="7620" marT="7620" marB="0" anchor="b">
                    <a:lnL>
                      <a:noFill/>
                    </a:lnL>
                    <a:lnR>
                      <a:noFill/>
                    </a:lnR>
                    <a:lnT>
                      <a:noFill/>
                    </a:lnT>
                    <a:lnB>
                      <a:noFill/>
                    </a:lnB>
                    <a:solidFill>
                      <a:srgbClr val="D8D8D8"/>
                    </a:solidFill>
                  </a:tcPr>
                </a:tc>
                <a:tc>
                  <a:txBody>
                    <a:bodyPr/>
                    <a:lstStyle/>
                    <a:p>
                      <a:pPr algn="ctr" fontAlgn="b"/>
                      <a:r>
                        <a:rPr lang="en-US" sz="1200" b="1" i="0" u="none" strike="noStrike">
                          <a:effectLst/>
                          <a:latin typeface="Arial" panose="020B0604020202020204" pitchFamily="34" charset="0"/>
                        </a:rPr>
                        <a:t>2</a:t>
                      </a:r>
                    </a:p>
                  </a:txBody>
                  <a:tcPr marL="7620" marR="7620" marT="7620" marB="0" anchor="b">
                    <a:lnL>
                      <a:noFill/>
                    </a:lnL>
                    <a:lnR>
                      <a:noFill/>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1.497</a:t>
                      </a:r>
                    </a:p>
                  </a:txBody>
                  <a:tcPr marL="7620" marR="7620" marT="7620" marB="0" anchor="b">
                    <a:lnL>
                      <a:noFill/>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dirty="0">
                          <a:effectLst/>
                          <a:latin typeface="Arial" panose="020B0604020202020204" pitchFamily="34" charset="0"/>
                        </a:rPr>
                        <a:t>4.102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8.108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3.751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dirty="0">
                          <a:effectLst/>
                          <a:latin typeface="Arial" panose="020B0604020202020204" pitchFamily="34" charset="0"/>
                        </a:rPr>
                        <a:t>2.620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2.781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14910329"/>
                  </a:ext>
                </a:extLst>
              </a:tr>
              <a:tr h="299499">
                <a:tc>
                  <a:txBody>
                    <a:bodyPr/>
                    <a:lstStyle/>
                    <a:p>
                      <a:pPr algn="l" fontAlgn="b"/>
                      <a:r>
                        <a:rPr lang="en-US" sz="1200" b="1" i="0" u="none" strike="noStrike">
                          <a:effectLst/>
                          <a:latin typeface="Arial" panose="020B0604020202020204" pitchFamily="34" charset="0"/>
                        </a:rPr>
                        <a:t>MetWest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Arial" panose="020B0604020202020204" pitchFamily="34" charset="0"/>
                        </a:rPr>
                        <a:t>1.88%</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Arial" panose="020B0604020202020204" pitchFamily="34" charset="0"/>
                        </a:rPr>
                        <a:t>$475,215,332.40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Arial" panose="020B0604020202020204" pitchFamily="34" charset="0"/>
                        </a:rPr>
                        <a:t>4</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panose="020B0604020202020204" pitchFamily="34" charset="0"/>
                        </a:rPr>
                        <a:t>1.396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Arial" panose="020B0604020202020204" pitchFamily="34" charset="0"/>
                        </a:rPr>
                        <a:t>3.868</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panose="020B0604020202020204" pitchFamily="34" charset="0"/>
                        </a:rPr>
                        <a:t>8.125</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panose="020B0604020202020204" pitchFamily="34" charset="0"/>
                        </a:rPr>
                        <a:t>3.628</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2.522</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FF0000"/>
                          </a:solidFill>
                          <a:effectLst/>
                          <a:latin typeface="Arial" panose="020B0604020202020204" pitchFamily="34" charset="0"/>
                        </a:rPr>
                        <a:t>2.604</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50464"/>
                  </a:ext>
                </a:extLst>
              </a:tr>
              <a:tr h="299499">
                <a:tc>
                  <a:txBody>
                    <a:bodyPr/>
                    <a:lstStyle/>
                    <a:p>
                      <a:pPr algn="l" fontAlgn="b"/>
                      <a:r>
                        <a:rPr lang="en-US" sz="1200" b="1" i="0" u="none" strike="noStrike">
                          <a:effectLst/>
                          <a:latin typeface="Arial" panose="020B0604020202020204" pitchFamily="34" charset="0"/>
                        </a:rPr>
                        <a:t>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11.22%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$2,840,072,753.74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200" b="1" i="0" u="none" strike="noStrike">
                          <a:effectLst/>
                          <a:latin typeface="Arial" panose="020B060402020202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200" b="1" i="0" u="none" strike="noStrike">
                          <a:effectLst/>
                          <a:latin typeface="Arial" panose="020B0604020202020204" pitchFamily="34" charset="0"/>
                        </a:rPr>
                        <a:t>1.447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3.973</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8.117</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3.686</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2.571</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2.787</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254636978"/>
                  </a:ext>
                </a:extLst>
              </a:tr>
              <a:tr h="299499">
                <a:tc>
                  <a:txBody>
                    <a:bodyPr/>
                    <a:lstStyle/>
                    <a:p>
                      <a:pPr algn="l" fontAlgn="b"/>
                      <a:r>
                        <a:rPr lang="en-US" sz="1200" b="1" i="0" u="none" strike="noStrike">
                          <a:solidFill>
                            <a:srgbClr val="0000FF"/>
                          </a:solidFill>
                          <a:effectLst/>
                          <a:latin typeface="Arial" panose="020B0604020202020204" pitchFamily="34" charset="0"/>
                        </a:rPr>
                        <a:t>Benchmark</a:t>
                      </a:r>
                    </a:p>
                  </a:txBody>
                  <a:tcPr marL="7620" marR="7620" marT="7620" marB="0" anchor="b">
                    <a:lnL>
                      <a:noFill/>
                    </a:lnL>
                    <a:lnR>
                      <a:noFill/>
                    </a:lnR>
                    <a:lnT>
                      <a:noFill/>
                    </a:lnT>
                    <a:lnB>
                      <a:noFill/>
                    </a:lnB>
                  </a:tcPr>
                </a:tc>
                <a:tc>
                  <a:txBody>
                    <a:bodyPr/>
                    <a:lstStyle/>
                    <a:p>
                      <a:pPr algn="l" fontAlgn="b"/>
                      <a:endParaRPr lang="en-US" sz="12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2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2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1.380</a:t>
                      </a:r>
                    </a:p>
                  </a:txBody>
                  <a:tcPr marL="7620" marR="7620" marT="7620" marB="0" anchor="b">
                    <a:lnL>
                      <a:noFill/>
                    </a:lnL>
                    <a:lnR>
                      <a:noFill/>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3.878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8.047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3.444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2.361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2.654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dirty="0">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6304848"/>
                  </a:ext>
                </a:extLst>
              </a:tr>
              <a:tr h="299499">
                <a:tc gridSpan="3">
                  <a:txBody>
                    <a:bodyPr/>
                    <a:lstStyle/>
                    <a:p>
                      <a:pPr algn="l" fontAlgn="b"/>
                      <a:r>
                        <a:rPr lang="en-US" sz="1050" b="0" i="0" u="none" strike="noStrike" dirty="0">
                          <a:effectLst/>
                          <a:latin typeface="+mn-lt"/>
                        </a:rPr>
                        <a:t>*  1, 3 &amp; 5 Year Risk-Adjusted Ranking</a:t>
                      </a:r>
                    </a:p>
                  </a:txBody>
                  <a:tcPr marL="5715" marR="5715" marT="571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dirty="0">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dirty="0">
                        <a:effectLst/>
                        <a:latin typeface="+mn-lt"/>
                      </a:endParaRPr>
                    </a:p>
                  </a:txBody>
                  <a:tcPr marL="5715" marR="5715" marT="5715" marB="0" anchor="b">
                    <a:lnL>
                      <a:noFill/>
                    </a:lnL>
                    <a:lnR>
                      <a:noFill/>
                    </a:lnR>
                    <a:lnT>
                      <a:noFill/>
                    </a:lnT>
                    <a:lnB>
                      <a:noFill/>
                    </a:lnB>
                  </a:tcPr>
                </a:tc>
                <a:extLst>
                  <a:ext uri="{0D108BD9-81ED-4DB2-BD59-A6C34878D82A}">
                    <a16:rowId xmlns:a16="http://schemas.microsoft.com/office/drawing/2014/main" val="1539846898"/>
                  </a:ext>
                </a:extLst>
              </a:tr>
            </a:tbl>
          </a:graphicData>
        </a:graphic>
      </p:graphicFrame>
      <p:sp>
        <p:nvSpPr>
          <p:cNvPr id="5" name="Slide Number Placeholder 4">
            <a:extLst>
              <a:ext uri="{FF2B5EF4-FFF2-40B4-BE49-F238E27FC236}">
                <a16:creationId xmlns:a16="http://schemas.microsoft.com/office/drawing/2014/main" id="{FA72D4EE-D404-4835-B5BA-53FC99AE9BA6}"/>
              </a:ext>
            </a:extLst>
          </p:cNvPr>
          <p:cNvSpPr>
            <a:spLocks noGrp="1"/>
          </p:cNvSpPr>
          <p:nvPr>
            <p:ph type="sldNum" sz="quarter" idx="4"/>
          </p:nvPr>
        </p:nvSpPr>
        <p:spPr/>
        <p:txBody>
          <a:bodyPr/>
          <a:lstStyle/>
          <a:p>
            <a:pPr defTabSz="685800"/>
            <a:fld id="{939BA12D-66C8-4ADD-AE22-8C591D475314}" type="slidenum">
              <a:rPr lang="en-US">
                <a:solidFill>
                  <a:srgbClr val="15234A">
                    <a:tint val="75000"/>
                  </a:srgbClr>
                </a:solidFill>
                <a:latin typeface="Calibri" panose="020F0502020204030204"/>
              </a:rPr>
              <a:pPr defTabSz="685800"/>
              <a:t>51</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2693885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2444-A0C9-4642-AD60-9CA2F1690724}"/>
              </a:ext>
            </a:extLst>
          </p:cNvPr>
          <p:cNvSpPr>
            <a:spLocks noGrp="1"/>
          </p:cNvSpPr>
          <p:nvPr>
            <p:ph type="title"/>
          </p:nvPr>
        </p:nvSpPr>
        <p:spPr/>
        <p:txBody>
          <a:bodyPr/>
          <a:lstStyle/>
          <a:p>
            <a:r>
              <a:rPr lang="en-US" b="1" dirty="0"/>
              <a:t>Long Duration Portfolio Net of Fee Performance as of September 30, 2019</a:t>
            </a:r>
            <a:endParaRPr lang="en-US" dirty="0"/>
          </a:p>
        </p:txBody>
      </p:sp>
      <p:graphicFrame>
        <p:nvGraphicFramePr>
          <p:cNvPr id="5" name="Content Placeholder 4">
            <a:extLst>
              <a:ext uri="{FF2B5EF4-FFF2-40B4-BE49-F238E27FC236}">
                <a16:creationId xmlns:a16="http://schemas.microsoft.com/office/drawing/2014/main" id="{8C2FA9F7-89E0-469F-A72E-51C69277A586}"/>
              </a:ext>
            </a:extLst>
          </p:cNvPr>
          <p:cNvGraphicFramePr>
            <a:graphicFrameLocks noGrp="1"/>
          </p:cNvGraphicFramePr>
          <p:nvPr>
            <p:ph idx="1"/>
            <p:extLst/>
          </p:nvPr>
        </p:nvGraphicFramePr>
        <p:xfrm>
          <a:off x="710120" y="2116621"/>
          <a:ext cx="10719877" cy="4146340"/>
        </p:xfrm>
        <a:graphic>
          <a:graphicData uri="http://schemas.openxmlformats.org/drawingml/2006/table">
            <a:tbl>
              <a:tblPr/>
              <a:tblGrid>
                <a:gridCol w="1258556">
                  <a:extLst>
                    <a:ext uri="{9D8B030D-6E8A-4147-A177-3AD203B41FA5}">
                      <a16:colId xmlns:a16="http://schemas.microsoft.com/office/drawing/2014/main" val="4280312066"/>
                    </a:ext>
                  </a:extLst>
                </a:gridCol>
                <a:gridCol w="633669">
                  <a:extLst>
                    <a:ext uri="{9D8B030D-6E8A-4147-A177-3AD203B41FA5}">
                      <a16:colId xmlns:a16="http://schemas.microsoft.com/office/drawing/2014/main" val="1829081517"/>
                    </a:ext>
                  </a:extLst>
                </a:gridCol>
                <a:gridCol w="1187710">
                  <a:extLst>
                    <a:ext uri="{9D8B030D-6E8A-4147-A177-3AD203B41FA5}">
                      <a16:colId xmlns:a16="http://schemas.microsoft.com/office/drawing/2014/main" val="4132057263"/>
                    </a:ext>
                  </a:extLst>
                </a:gridCol>
                <a:gridCol w="390510">
                  <a:extLst>
                    <a:ext uri="{9D8B030D-6E8A-4147-A177-3AD203B41FA5}">
                      <a16:colId xmlns:a16="http://schemas.microsoft.com/office/drawing/2014/main" val="812581057"/>
                    </a:ext>
                  </a:extLst>
                </a:gridCol>
                <a:gridCol w="628011">
                  <a:extLst>
                    <a:ext uri="{9D8B030D-6E8A-4147-A177-3AD203B41FA5}">
                      <a16:colId xmlns:a16="http://schemas.microsoft.com/office/drawing/2014/main" val="1334621013"/>
                    </a:ext>
                  </a:extLst>
                </a:gridCol>
                <a:gridCol w="273048">
                  <a:extLst>
                    <a:ext uri="{9D8B030D-6E8A-4147-A177-3AD203B41FA5}">
                      <a16:colId xmlns:a16="http://schemas.microsoft.com/office/drawing/2014/main" val="3455681313"/>
                    </a:ext>
                  </a:extLst>
                </a:gridCol>
                <a:gridCol w="628011">
                  <a:extLst>
                    <a:ext uri="{9D8B030D-6E8A-4147-A177-3AD203B41FA5}">
                      <a16:colId xmlns:a16="http://schemas.microsoft.com/office/drawing/2014/main" val="3678873679"/>
                    </a:ext>
                  </a:extLst>
                </a:gridCol>
                <a:gridCol w="273048">
                  <a:extLst>
                    <a:ext uri="{9D8B030D-6E8A-4147-A177-3AD203B41FA5}">
                      <a16:colId xmlns:a16="http://schemas.microsoft.com/office/drawing/2014/main" val="1567807569"/>
                    </a:ext>
                  </a:extLst>
                </a:gridCol>
                <a:gridCol w="628011">
                  <a:extLst>
                    <a:ext uri="{9D8B030D-6E8A-4147-A177-3AD203B41FA5}">
                      <a16:colId xmlns:a16="http://schemas.microsoft.com/office/drawing/2014/main" val="2259401878"/>
                    </a:ext>
                  </a:extLst>
                </a:gridCol>
                <a:gridCol w="273048">
                  <a:extLst>
                    <a:ext uri="{9D8B030D-6E8A-4147-A177-3AD203B41FA5}">
                      <a16:colId xmlns:a16="http://schemas.microsoft.com/office/drawing/2014/main" val="257082268"/>
                    </a:ext>
                  </a:extLst>
                </a:gridCol>
                <a:gridCol w="628011">
                  <a:extLst>
                    <a:ext uri="{9D8B030D-6E8A-4147-A177-3AD203B41FA5}">
                      <a16:colId xmlns:a16="http://schemas.microsoft.com/office/drawing/2014/main" val="3694535584"/>
                    </a:ext>
                  </a:extLst>
                </a:gridCol>
                <a:gridCol w="273048">
                  <a:extLst>
                    <a:ext uri="{9D8B030D-6E8A-4147-A177-3AD203B41FA5}">
                      <a16:colId xmlns:a16="http://schemas.microsoft.com/office/drawing/2014/main" val="4127964034"/>
                    </a:ext>
                  </a:extLst>
                </a:gridCol>
                <a:gridCol w="628011">
                  <a:extLst>
                    <a:ext uri="{9D8B030D-6E8A-4147-A177-3AD203B41FA5}">
                      <a16:colId xmlns:a16="http://schemas.microsoft.com/office/drawing/2014/main" val="3971249948"/>
                    </a:ext>
                  </a:extLst>
                </a:gridCol>
                <a:gridCol w="273048">
                  <a:extLst>
                    <a:ext uri="{9D8B030D-6E8A-4147-A177-3AD203B41FA5}">
                      <a16:colId xmlns:a16="http://schemas.microsoft.com/office/drawing/2014/main" val="3889123165"/>
                    </a:ext>
                  </a:extLst>
                </a:gridCol>
                <a:gridCol w="628011">
                  <a:extLst>
                    <a:ext uri="{9D8B030D-6E8A-4147-A177-3AD203B41FA5}">
                      <a16:colId xmlns:a16="http://schemas.microsoft.com/office/drawing/2014/main" val="3770949868"/>
                    </a:ext>
                  </a:extLst>
                </a:gridCol>
                <a:gridCol w="286702">
                  <a:extLst>
                    <a:ext uri="{9D8B030D-6E8A-4147-A177-3AD203B41FA5}">
                      <a16:colId xmlns:a16="http://schemas.microsoft.com/office/drawing/2014/main" val="863661103"/>
                    </a:ext>
                  </a:extLst>
                </a:gridCol>
                <a:gridCol w="628011">
                  <a:extLst>
                    <a:ext uri="{9D8B030D-6E8A-4147-A177-3AD203B41FA5}">
                      <a16:colId xmlns:a16="http://schemas.microsoft.com/office/drawing/2014/main" val="254322999"/>
                    </a:ext>
                  </a:extLst>
                </a:gridCol>
                <a:gridCol w="273048">
                  <a:extLst>
                    <a:ext uri="{9D8B030D-6E8A-4147-A177-3AD203B41FA5}">
                      <a16:colId xmlns:a16="http://schemas.microsoft.com/office/drawing/2014/main" val="1447347230"/>
                    </a:ext>
                  </a:extLst>
                </a:gridCol>
                <a:gridCol w="655317">
                  <a:extLst>
                    <a:ext uri="{9D8B030D-6E8A-4147-A177-3AD203B41FA5}">
                      <a16:colId xmlns:a16="http://schemas.microsoft.com/office/drawing/2014/main" val="1519134099"/>
                    </a:ext>
                  </a:extLst>
                </a:gridCol>
                <a:gridCol w="273048">
                  <a:extLst>
                    <a:ext uri="{9D8B030D-6E8A-4147-A177-3AD203B41FA5}">
                      <a16:colId xmlns:a16="http://schemas.microsoft.com/office/drawing/2014/main" val="3165176196"/>
                    </a:ext>
                  </a:extLst>
                </a:gridCol>
              </a:tblGrid>
              <a:tr h="199998">
                <a:tc gridSpan="20">
                  <a:txBody>
                    <a:bodyPr/>
                    <a:lstStyle/>
                    <a:p>
                      <a:pPr algn="ctr" fontAlgn="b"/>
                      <a:r>
                        <a:rPr lang="en-US" sz="1400" b="1" i="0" u="none" strike="noStrike" dirty="0">
                          <a:effectLst/>
                          <a:latin typeface="Arial" panose="020B0604020202020204" pitchFamily="34" charset="0"/>
                        </a:rPr>
                        <a:t>Long Duration Portfolio</a:t>
                      </a:r>
                    </a:p>
                  </a:txBody>
                  <a:tcPr marL="6487" marR="6487" marT="648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6882821"/>
                  </a:ext>
                </a:extLst>
              </a:tr>
              <a:tr h="199998">
                <a:tc>
                  <a:txBody>
                    <a:bodyPr/>
                    <a:lstStyle/>
                    <a:p>
                      <a:pPr algn="l" fontAlgn="b"/>
                      <a:r>
                        <a:rPr lang="en-US" sz="1050" b="1" i="0" u="none" strike="noStrike">
                          <a:effectLst/>
                          <a:latin typeface="Arial" panose="020B0604020202020204" pitchFamily="34" charset="0"/>
                        </a:rPr>
                        <a:t>Ranked by Assets</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 Total</a:t>
                      </a:r>
                    </a:p>
                  </a:txBody>
                  <a:tcPr marL="6487" marR="6487" marT="6487" marB="0" anchor="b">
                    <a:lnL>
                      <a:noFill/>
                    </a:lnL>
                    <a:lnR>
                      <a:noFill/>
                    </a:lnR>
                    <a:lnT>
                      <a:noFill/>
                    </a:lnT>
                    <a:lnB>
                      <a:noFill/>
                    </a:lnB>
                  </a:tcPr>
                </a:tc>
                <a:tc>
                  <a:txBody>
                    <a:bodyPr/>
                    <a:lstStyle/>
                    <a:p>
                      <a:pPr algn="l" fontAlgn="b"/>
                      <a:endParaRPr lang="en-US" sz="105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Mgr </a:t>
                      </a:r>
                    </a:p>
                  </a:txBody>
                  <a:tcPr marL="6487" marR="6487" marT="6487" marB="0" anchor="b">
                    <a:lnL>
                      <a:noFill/>
                    </a:lnL>
                    <a:lnR>
                      <a:noFill/>
                    </a:lnR>
                    <a:lnT>
                      <a:noFill/>
                    </a:lnT>
                    <a:lnB>
                      <a:noFill/>
                    </a:lnB>
                  </a:tcPr>
                </a:tc>
                <a:tc>
                  <a:txBody>
                    <a:bodyPr/>
                    <a:lstStyle/>
                    <a:p>
                      <a:pPr algn="ctr" fontAlgn="b"/>
                      <a:endParaRPr lang="en-US" sz="1050" b="1"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dirty="0">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dirty="0">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effectLst/>
                        <a:latin typeface="Arial" panose="020B0604020202020204" pitchFamily="34" charset="0"/>
                      </a:endParaRP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gridSpan="10">
                  <a:txBody>
                    <a:bodyPr/>
                    <a:lstStyle/>
                    <a:p>
                      <a:pPr algn="ctr" fontAlgn="b"/>
                      <a:r>
                        <a:rPr lang="en-US" sz="1050" b="1" i="0" u="none" strike="noStrike" dirty="0">
                          <a:effectLst/>
                          <a:latin typeface="Arial" panose="020B0604020202020204" pitchFamily="34" charset="0"/>
                        </a:rPr>
                        <a:t>Annualized</a:t>
                      </a:r>
                    </a:p>
                  </a:txBody>
                  <a:tcPr marL="6487" marR="6487" marT="64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5340875"/>
                  </a:ext>
                </a:extLst>
              </a:tr>
              <a:tr h="256248">
                <a:tc>
                  <a:txBody>
                    <a:bodyPr/>
                    <a:lstStyle/>
                    <a:p>
                      <a:pPr algn="l" fontAlgn="b"/>
                      <a:endParaRPr lang="en-US" sz="1050" b="1" i="0" u="none" strike="noStrike">
                        <a:solidFill>
                          <a:srgbClr val="FF0000"/>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Portfolio</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Market Value</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Rank*</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3 Month</a:t>
                      </a:r>
                    </a:p>
                  </a:txBody>
                  <a:tcPr marL="6487" marR="6487" marT="6487" marB="0" anchor="b">
                    <a:lnL>
                      <a:noFill/>
                    </a:lnL>
                    <a:lnR>
                      <a:noFill/>
                    </a:lnR>
                    <a:lnT>
                      <a:noFill/>
                    </a:lnT>
                    <a:lnB>
                      <a:noFill/>
                    </a:lnB>
                  </a:tcPr>
                </a:tc>
                <a:tc>
                  <a:txBody>
                    <a:bodyPr/>
                    <a:lstStyle/>
                    <a:p>
                      <a:pPr algn="ctr" fontAlgn="b"/>
                      <a:endParaRPr lang="en-US" sz="1050" b="1"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6 Month</a:t>
                      </a:r>
                    </a:p>
                  </a:txBody>
                  <a:tcPr marL="6487" marR="6487" marT="6487" marB="0" anchor="b">
                    <a:lnL>
                      <a:noFill/>
                    </a:lnL>
                    <a:lnR>
                      <a:noFill/>
                    </a:lnR>
                    <a:lnT>
                      <a:noFill/>
                    </a:lnT>
                    <a:lnB>
                      <a:noFill/>
                    </a:lnB>
                  </a:tcPr>
                </a:tc>
                <a:tc>
                  <a:txBody>
                    <a:bodyPr/>
                    <a:lstStyle/>
                    <a:p>
                      <a:pPr algn="ctr" fontAlgn="b"/>
                      <a:endParaRPr lang="en-US" sz="1050" b="1"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r>
                        <a:rPr lang="en-US" sz="1050" b="1" i="0" u="none" strike="noStrike" dirty="0">
                          <a:effectLst/>
                          <a:latin typeface="Arial" panose="020B0604020202020204" pitchFamily="34" charset="0"/>
                        </a:rPr>
                        <a:t>1 Year</a:t>
                      </a:r>
                    </a:p>
                  </a:txBody>
                  <a:tcPr marL="6487" marR="6487" marT="6487" marB="0" anchor="b">
                    <a:lnL>
                      <a:noFill/>
                    </a:lnL>
                    <a:lnR>
                      <a:noFill/>
                    </a:lnR>
                    <a:lnT>
                      <a:noFill/>
                    </a:lnT>
                    <a:lnB>
                      <a:noFill/>
                    </a:lnB>
                  </a:tcPr>
                </a:tc>
                <a:tc>
                  <a:txBody>
                    <a:bodyPr/>
                    <a:lstStyle/>
                    <a:p>
                      <a:pPr algn="ctr" fontAlgn="b"/>
                      <a:endParaRPr lang="en-US" sz="1050" b="1" i="0" u="none" strike="noStrike" dirty="0">
                        <a:effectLst/>
                        <a:latin typeface="Arial" panose="020B0604020202020204" pitchFamily="34" charset="0"/>
                      </a:endParaRP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dirty="0">
                          <a:effectLst/>
                          <a:latin typeface="Arial" panose="020B0604020202020204" pitchFamily="34" charset="0"/>
                        </a:rPr>
                        <a:t>3 Year</a:t>
                      </a:r>
                    </a:p>
                  </a:txBody>
                  <a:tcPr marL="6487" marR="6487" marT="64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effectLst/>
                          <a:latin typeface="Arial" panose="020B0604020202020204" pitchFamily="34" charset="0"/>
                        </a:rPr>
                        <a:t> </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5 Year</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 </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7 Year</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 </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effectLst/>
                          <a:latin typeface="Arial" panose="020B0604020202020204" pitchFamily="34" charset="0"/>
                        </a:rPr>
                        <a:t>10 Year</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panose="020B0604020202020204" pitchFamily="34" charset="0"/>
                        </a:rPr>
                        <a:t> </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Arial" panose="020B0604020202020204" pitchFamily="34" charset="0"/>
                        </a:rPr>
                        <a:t>15 Year</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152417"/>
                  </a:ext>
                </a:extLst>
              </a:tr>
              <a:tr h="256248">
                <a:tc>
                  <a:txBody>
                    <a:bodyPr/>
                    <a:lstStyle/>
                    <a:p>
                      <a:pPr algn="l" fontAlgn="b"/>
                      <a:r>
                        <a:rPr lang="en-US" sz="1050" b="1" i="0" u="none" strike="noStrike">
                          <a:effectLst/>
                          <a:latin typeface="Arial" panose="020B0604020202020204" pitchFamily="34" charset="0"/>
                        </a:rPr>
                        <a:t>Amundi Pioneer</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5.23%</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dirty="0">
                          <a:effectLst/>
                          <a:latin typeface="Arial" panose="020B0604020202020204" pitchFamily="34" charset="0"/>
                        </a:rPr>
                        <a:t>$1,322,090,103.48</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10</a:t>
                      </a:r>
                    </a:p>
                  </a:txBody>
                  <a:tcPr marL="6487" marR="6487" marT="6487" marB="0" anchor="b">
                    <a:lnL>
                      <a:noFill/>
                    </a:lnL>
                    <a:lnR>
                      <a:noFill/>
                    </a:lnR>
                    <a:lnT>
                      <a:noFill/>
                    </a:lnT>
                    <a:lnB>
                      <a:noFill/>
                    </a:lnB>
                    <a:solidFill>
                      <a:srgbClr val="D8D8D8"/>
                    </a:solidFill>
                  </a:tcPr>
                </a:tc>
                <a:tc>
                  <a:txBody>
                    <a:bodyPr/>
                    <a:lstStyle/>
                    <a:p>
                      <a:pPr algn="ctr" fontAlgn="b"/>
                      <a:r>
                        <a:rPr lang="en-US" sz="1050" b="0" i="0" u="none" strike="noStrike">
                          <a:solidFill>
                            <a:srgbClr val="FF0000"/>
                          </a:solidFill>
                          <a:effectLst/>
                          <a:latin typeface="Arial" panose="020B0604020202020204" pitchFamily="34" charset="0"/>
                        </a:rPr>
                        <a:t>2.105</a:t>
                      </a:r>
                    </a:p>
                  </a:txBody>
                  <a:tcPr marL="6487" marR="6487" marT="6487" marB="0" anchor="b">
                    <a:lnL>
                      <a:noFill/>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dirty="0">
                          <a:solidFill>
                            <a:srgbClr val="FF0000"/>
                          </a:solidFill>
                          <a:effectLst/>
                          <a:latin typeface="Arial" panose="020B0604020202020204" pitchFamily="34" charset="0"/>
                        </a:rPr>
                        <a:t>5.158</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solidFill>
                            <a:srgbClr val="FF0000"/>
                          </a:solidFill>
                          <a:effectLst/>
                          <a:latin typeface="Arial" panose="020B0604020202020204" pitchFamily="34" charset="0"/>
                        </a:rPr>
                        <a:t>9.881</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3.035</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900" b="0" i="0" u="none" strike="noStrike" dirty="0">
                          <a:effectLst/>
                          <a:latin typeface="Arial" panose="020B0604020202020204" pitchFamily="34" charset="0"/>
                        </a:rPr>
                        <a:t>10</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050" b="0" i="0" u="none" strike="noStrike">
                          <a:effectLst/>
                          <a:latin typeface="Arial" panose="020B0604020202020204" pitchFamily="34" charset="0"/>
                        </a:rPr>
                        <a:t>3.607</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900" b="0" i="0" u="none" strike="noStrike" dirty="0">
                          <a:effectLst/>
                          <a:latin typeface="Arial" panose="020B0604020202020204" pitchFamily="34" charset="0"/>
                        </a:rPr>
                        <a:t>6</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050" b="0" i="0" u="none" strike="noStrike">
                          <a:effectLst/>
                          <a:latin typeface="Arial" panose="020B0604020202020204" pitchFamily="34" charset="0"/>
                        </a:rPr>
                        <a:t>3.018</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900" b="0" i="0" u="none" strike="noStrike" dirty="0">
                          <a:effectLst/>
                          <a:latin typeface="Arial" panose="020B0604020202020204" pitchFamily="34" charset="0"/>
                        </a:rPr>
                        <a:t>3</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050" b="0" i="0" u="none" strike="noStrike">
                          <a:effectLst/>
                          <a:latin typeface="Arial" panose="020B0604020202020204" pitchFamily="34" charset="0"/>
                        </a:rPr>
                        <a:t>4.539</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900" b="0" i="0" u="none" strike="noStrike" dirty="0">
                          <a:effectLst/>
                          <a:latin typeface="Arial" panose="020B0604020202020204" pitchFamily="34" charset="0"/>
                        </a:rPr>
                        <a:t>1</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050" b="0" i="0" u="none" strike="noStrike">
                          <a:effectLst/>
                          <a:latin typeface="Arial" panose="020B0604020202020204" pitchFamily="34" charset="0"/>
                        </a:rPr>
                        <a:t>4.742</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900" b="0" i="0" u="none" strike="noStrike" dirty="0">
                          <a:effectLst/>
                          <a:latin typeface="Arial" panose="020B0604020202020204" pitchFamily="34" charset="0"/>
                        </a:rPr>
                        <a:t>1</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538580966"/>
                  </a:ext>
                </a:extLst>
              </a:tr>
              <a:tr h="256248">
                <a:tc>
                  <a:txBody>
                    <a:bodyPr/>
                    <a:lstStyle/>
                    <a:p>
                      <a:pPr algn="l" fontAlgn="b"/>
                      <a:r>
                        <a:rPr lang="en-US" sz="1050" b="1" i="0" u="none" strike="noStrike">
                          <a:effectLst/>
                          <a:latin typeface="Arial" panose="020B0604020202020204" pitchFamily="34" charset="0"/>
                        </a:rPr>
                        <a:t>Sterling Capital</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4.25%</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$1,075,669,490.05</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3</a:t>
                      </a:r>
                    </a:p>
                  </a:txBody>
                  <a:tcPr marL="6487" marR="6487" marT="6487" marB="0" anchor="b">
                    <a:lnL>
                      <a:noFill/>
                    </a:lnL>
                    <a:lnR>
                      <a:noFill/>
                    </a:lnR>
                    <a:lnT>
                      <a:noFill/>
                    </a:lnT>
                    <a:lnB>
                      <a:noFill/>
                    </a:lnB>
                  </a:tcPr>
                </a:tc>
                <a:tc>
                  <a:txBody>
                    <a:bodyPr/>
                    <a:lstStyle/>
                    <a:p>
                      <a:pPr algn="ctr" fontAlgn="b"/>
                      <a:r>
                        <a:rPr lang="en-US" sz="1050" b="0" i="0" u="none" strike="noStrike">
                          <a:solidFill>
                            <a:srgbClr val="FF0000"/>
                          </a:solidFill>
                          <a:effectLst/>
                          <a:latin typeface="Arial" panose="020B0604020202020204" pitchFamily="34" charset="0"/>
                        </a:rPr>
                        <a:t>2.124</a:t>
                      </a:r>
                    </a:p>
                  </a:txBody>
                  <a:tcPr marL="6487" marR="6487" marT="6487"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solidFill>
                            <a:srgbClr val="FF0000"/>
                          </a:solidFill>
                          <a:effectLst/>
                          <a:latin typeface="Arial" panose="020B0604020202020204" pitchFamily="34" charset="0"/>
                        </a:rPr>
                        <a:t>5.400</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solidFill>
                            <a:srgbClr val="FF0000"/>
                          </a:solidFill>
                          <a:effectLst/>
                          <a:latin typeface="Arial" panose="020B0604020202020204" pitchFamily="34" charset="0"/>
                        </a:rPr>
                        <a:t>10.198</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3.333</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3.690</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3.046</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4.064</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50" b="0" i="0" u="none" strike="noStrike">
                        <a:solidFill>
                          <a:srgbClr val="FF0000"/>
                        </a:solidFill>
                        <a:effectLst/>
                        <a:latin typeface="Arial" panose="020B0604020202020204" pitchFamily="34" charset="0"/>
                      </a:endParaRP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83873330"/>
                  </a:ext>
                </a:extLst>
              </a:tr>
              <a:tr h="199998">
                <a:tc>
                  <a:txBody>
                    <a:bodyPr/>
                    <a:lstStyle/>
                    <a:p>
                      <a:pPr algn="l" fontAlgn="b"/>
                      <a:r>
                        <a:rPr lang="en-US" sz="1050" b="1" i="0" u="none" strike="noStrike">
                          <a:effectLst/>
                          <a:latin typeface="Arial" panose="020B0604020202020204" pitchFamily="34" charset="0"/>
                        </a:rPr>
                        <a:t>Fidelity</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3.82%</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$967,201,033.54</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8</a:t>
                      </a:r>
                    </a:p>
                  </a:txBody>
                  <a:tcPr marL="6487" marR="6487" marT="6487" marB="0" anchor="b">
                    <a:lnL>
                      <a:noFill/>
                    </a:lnL>
                    <a:lnR>
                      <a:noFill/>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2.284</a:t>
                      </a:r>
                    </a:p>
                  </a:txBody>
                  <a:tcPr marL="6487" marR="6487" marT="6487" marB="0" anchor="b">
                    <a:lnL>
                      <a:noFill/>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7</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5.457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10</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10.427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6</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3.118</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8</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3.504</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9</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2.790</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9</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4.035</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6</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4.699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756623097"/>
                  </a:ext>
                </a:extLst>
              </a:tr>
              <a:tr h="199998">
                <a:tc>
                  <a:txBody>
                    <a:bodyPr/>
                    <a:lstStyle/>
                    <a:p>
                      <a:pPr algn="l" fontAlgn="b"/>
                      <a:r>
                        <a:rPr lang="en-US" sz="1050" b="1" i="0" u="none" strike="noStrike">
                          <a:effectLst/>
                          <a:latin typeface="Arial" panose="020B0604020202020204" pitchFamily="34" charset="0"/>
                        </a:rPr>
                        <a:t>Galliard</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3.72%</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$941,282,380.57</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1</a:t>
                      </a:r>
                    </a:p>
                  </a:txBody>
                  <a:tcPr marL="6487" marR="6487" marT="6487" marB="0" anchor="b">
                    <a:lnL>
                      <a:noFill/>
                    </a:lnL>
                    <a:lnR>
                      <a:noFill/>
                    </a:lnR>
                    <a:lnT>
                      <a:noFill/>
                    </a:lnT>
                    <a:lnB>
                      <a:noFill/>
                    </a:lnB>
                  </a:tcPr>
                </a:tc>
                <a:tc>
                  <a:txBody>
                    <a:bodyPr/>
                    <a:lstStyle/>
                    <a:p>
                      <a:pPr algn="ctr" fontAlgn="b"/>
                      <a:r>
                        <a:rPr lang="en-US" sz="1050" b="0" i="0" u="none" strike="noStrike">
                          <a:effectLst/>
                          <a:latin typeface="Arial" panose="020B0604020202020204" pitchFamily="34" charset="0"/>
                        </a:rPr>
                        <a:t>2.365</a:t>
                      </a:r>
                    </a:p>
                  </a:txBody>
                  <a:tcPr marL="6487" marR="6487" marT="6487"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4</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5.619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10.973</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1</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3.200</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4</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3.834</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1</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3.113</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1</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50" b="0" i="0" u="none" strike="noStrike">
                        <a:solidFill>
                          <a:srgbClr val="FF0000"/>
                        </a:solidFill>
                        <a:effectLst/>
                        <a:latin typeface="Arial" panose="020B0604020202020204" pitchFamily="34" charset="0"/>
                      </a:endParaRP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50" b="0" i="0" u="none" strike="noStrike">
                        <a:solidFill>
                          <a:srgbClr val="FF0000"/>
                        </a:solidFill>
                        <a:effectLst/>
                        <a:latin typeface="Arial" panose="020B0604020202020204" pitchFamily="34" charset="0"/>
                      </a:endParaRP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7926168"/>
                  </a:ext>
                </a:extLst>
              </a:tr>
              <a:tr h="199998">
                <a:tc>
                  <a:txBody>
                    <a:bodyPr/>
                    <a:lstStyle/>
                    <a:p>
                      <a:pPr algn="l" fontAlgn="b"/>
                      <a:r>
                        <a:rPr lang="en-US" sz="1050" b="1" i="0" u="none" strike="noStrike">
                          <a:effectLst/>
                          <a:latin typeface="Arial" panose="020B0604020202020204" pitchFamily="34" charset="0"/>
                        </a:rPr>
                        <a:t>Manulife </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3.34%</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$844,936,008.18</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2</a:t>
                      </a:r>
                    </a:p>
                  </a:txBody>
                  <a:tcPr marL="6487" marR="6487" marT="6487" marB="0" anchor="b">
                    <a:lnL>
                      <a:noFill/>
                    </a:lnL>
                    <a:lnR>
                      <a:noFill/>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2.337</a:t>
                      </a:r>
                    </a:p>
                  </a:txBody>
                  <a:tcPr marL="6487" marR="6487" marT="6487" marB="0" anchor="b">
                    <a:lnL>
                      <a:noFill/>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6</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5.520</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7</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10.679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4</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3.357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3.681</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3</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2.928</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6</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4.217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3</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4.615</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3</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644900138"/>
                  </a:ext>
                </a:extLst>
              </a:tr>
              <a:tr h="199998">
                <a:tc>
                  <a:txBody>
                    <a:bodyPr/>
                    <a:lstStyle/>
                    <a:p>
                      <a:pPr algn="l" fontAlgn="b"/>
                      <a:r>
                        <a:rPr lang="en-US" sz="1050" b="1" i="0" u="none" strike="noStrike">
                          <a:effectLst/>
                          <a:latin typeface="Arial" panose="020B0604020202020204" pitchFamily="34" charset="0"/>
                        </a:rPr>
                        <a:t>Prudential</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3.18%</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$804,661,305.28</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4</a:t>
                      </a:r>
                    </a:p>
                  </a:txBody>
                  <a:tcPr marL="6487" marR="6487" marT="6487" marB="0" anchor="b">
                    <a:lnL>
                      <a:noFill/>
                    </a:lnL>
                    <a:lnR>
                      <a:noFill/>
                    </a:lnR>
                    <a:lnT>
                      <a:noFill/>
                    </a:lnT>
                    <a:lnB>
                      <a:noFill/>
                    </a:lnB>
                  </a:tcPr>
                </a:tc>
                <a:tc>
                  <a:txBody>
                    <a:bodyPr/>
                    <a:lstStyle/>
                    <a:p>
                      <a:pPr algn="ctr" fontAlgn="b"/>
                      <a:r>
                        <a:rPr lang="en-US" sz="1050" b="0" i="0" u="none" strike="noStrike">
                          <a:effectLst/>
                          <a:latin typeface="Arial" panose="020B0604020202020204" pitchFamily="34" charset="0"/>
                        </a:rPr>
                        <a:t>2.422</a:t>
                      </a:r>
                    </a:p>
                  </a:txBody>
                  <a:tcPr marL="6487" marR="6487" marT="6487"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3</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5.633</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4</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10.519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5</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3.193</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3.669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4</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3.007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4</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4.199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4</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50" b="0" i="0" u="none" strike="noStrike">
                        <a:solidFill>
                          <a:srgbClr val="FF0000"/>
                        </a:solidFill>
                        <a:effectLst/>
                        <a:latin typeface="Arial" panose="020B0604020202020204" pitchFamily="34" charset="0"/>
                      </a:endParaRP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101186"/>
                  </a:ext>
                </a:extLst>
              </a:tr>
              <a:tr h="199998">
                <a:tc>
                  <a:txBody>
                    <a:bodyPr/>
                    <a:lstStyle/>
                    <a:p>
                      <a:pPr algn="l" fontAlgn="b"/>
                      <a:r>
                        <a:rPr lang="en-US" sz="1050" b="1" i="0" u="none" strike="noStrike">
                          <a:effectLst/>
                          <a:latin typeface="Arial" panose="020B0604020202020204" pitchFamily="34" charset="0"/>
                        </a:rPr>
                        <a:t>Western Asset</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3.17%</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$801,641,893.39</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9</a:t>
                      </a:r>
                    </a:p>
                  </a:txBody>
                  <a:tcPr marL="6487" marR="6487" marT="6487" marB="0" anchor="b">
                    <a:lnL>
                      <a:noFill/>
                    </a:lnL>
                    <a:lnR>
                      <a:noFill/>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2.484</a:t>
                      </a:r>
                    </a:p>
                  </a:txBody>
                  <a:tcPr marL="6487" marR="6487" marT="6487" marB="0" anchor="b">
                    <a:lnL>
                      <a:noFill/>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5.531</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6</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solidFill>
                            <a:srgbClr val="FF0000"/>
                          </a:solidFill>
                          <a:effectLst/>
                          <a:latin typeface="Arial" panose="020B0604020202020204" pitchFamily="34" charset="0"/>
                        </a:rPr>
                        <a:t>10.286</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9</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3.239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3</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3.648</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5</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2.943</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5</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4.345</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dirty="0">
                          <a:effectLst/>
                          <a:latin typeface="Arial" panose="020B0604020202020204" pitchFamily="34" charset="0"/>
                        </a:rPr>
                        <a:t>4.420</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6</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2945116246"/>
                  </a:ext>
                </a:extLst>
              </a:tr>
              <a:tr h="199998">
                <a:tc>
                  <a:txBody>
                    <a:bodyPr/>
                    <a:lstStyle/>
                    <a:p>
                      <a:pPr algn="l" fontAlgn="b"/>
                      <a:r>
                        <a:rPr lang="en-US" sz="1050" b="1" i="0" u="none" strike="noStrike">
                          <a:effectLst/>
                          <a:latin typeface="Arial" panose="020B0604020202020204" pitchFamily="34" charset="0"/>
                        </a:rPr>
                        <a:t>Wells Capital </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2.97%</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$750,658,308.96</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7</a:t>
                      </a:r>
                    </a:p>
                  </a:txBody>
                  <a:tcPr marL="6487" marR="6487" marT="6487" marB="0" anchor="b">
                    <a:lnL>
                      <a:noFill/>
                    </a:lnL>
                    <a:lnR>
                      <a:noFill/>
                    </a:lnR>
                    <a:lnT>
                      <a:noFill/>
                    </a:lnT>
                    <a:lnB>
                      <a:noFill/>
                    </a:lnB>
                  </a:tcPr>
                </a:tc>
                <a:tc>
                  <a:txBody>
                    <a:bodyPr/>
                    <a:lstStyle/>
                    <a:p>
                      <a:pPr algn="ctr" fontAlgn="b"/>
                      <a:r>
                        <a:rPr lang="en-US" sz="1050" b="0" i="0" u="none" strike="noStrike">
                          <a:effectLst/>
                          <a:latin typeface="Arial" panose="020B0604020202020204" pitchFamily="34" charset="0"/>
                        </a:rPr>
                        <a:t>2.270</a:t>
                      </a:r>
                    </a:p>
                  </a:txBody>
                  <a:tcPr marL="6487" marR="6487" marT="6487"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8</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5.481</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8</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10.312</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8</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dirty="0">
                          <a:effectLst/>
                          <a:latin typeface="Arial" panose="020B0604020202020204" pitchFamily="34" charset="0"/>
                        </a:rPr>
                        <a:t>3.105</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9</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3.527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7</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2.859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7</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3.951</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8</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dirty="0">
                          <a:effectLst/>
                          <a:latin typeface="Arial" panose="020B0604020202020204" pitchFamily="34" charset="0"/>
                        </a:rPr>
                        <a:t>4.480</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4</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0919385"/>
                  </a:ext>
                </a:extLst>
              </a:tr>
              <a:tr h="199998">
                <a:tc>
                  <a:txBody>
                    <a:bodyPr/>
                    <a:lstStyle/>
                    <a:p>
                      <a:pPr algn="l" fontAlgn="b"/>
                      <a:r>
                        <a:rPr lang="en-US" sz="1050" b="1" i="0" u="none" strike="noStrike">
                          <a:effectLst/>
                          <a:latin typeface="Arial" panose="020B0604020202020204" pitchFamily="34" charset="0"/>
                        </a:rPr>
                        <a:t>Goldman Sachs</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2.11%</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$533,398,155.27</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6</a:t>
                      </a:r>
                    </a:p>
                  </a:txBody>
                  <a:tcPr marL="6487" marR="6487" marT="6487" marB="0" anchor="b">
                    <a:lnL>
                      <a:noFill/>
                    </a:lnL>
                    <a:lnR>
                      <a:noFill/>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2.440</a:t>
                      </a:r>
                    </a:p>
                  </a:txBody>
                  <a:tcPr marL="6487" marR="6487" marT="6487" marB="0" anchor="b">
                    <a:lnL>
                      <a:noFill/>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5.643</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3</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10.737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dirty="0">
                          <a:effectLst/>
                          <a:latin typeface="Arial" panose="020B0604020202020204" pitchFamily="34" charset="0"/>
                        </a:rPr>
                        <a:t>3.169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6</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3.457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10</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solidFill>
                            <a:srgbClr val="FF0000"/>
                          </a:solidFill>
                          <a:effectLst/>
                          <a:latin typeface="Arial" panose="020B0604020202020204" pitchFamily="34" charset="0"/>
                        </a:rPr>
                        <a:t>2.717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11</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3.905</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9</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dirty="0">
                          <a:effectLst/>
                          <a:latin typeface="Arial" panose="020B0604020202020204" pitchFamily="34" charset="0"/>
                        </a:rPr>
                        <a:t>4.376</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7</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3381604755"/>
                  </a:ext>
                </a:extLst>
              </a:tr>
              <a:tr h="199998">
                <a:tc>
                  <a:txBody>
                    <a:bodyPr/>
                    <a:lstStyle/>
                    <a:p>
                      <a:pPr algn="l" fontAlgn="b"/>
                      <a:r>
                        <a:rPr lang="en-US" sz="1050" b="1" i="0" u="none" strike="noStrike">
                          <a:effectLst/>
                          <a:latin typeface="Arial" panose="020B0604020202020204" pitchFamily="34" charset="0"/>
                        </a:rPr>
                        <a:t>Blackrock</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1.75%</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$442,635,361.49</a:t>
                      </a:r>
                    </a:p>
                  </a:txBody>
                  <a:tcPr marL="6487" marR="6487" marT="6487" marB="0" anchor="b">
                    <a:lnL>
                      <a:noFill/>
                    </a:lnL>
                    <a:lnR>
                      <a:noFill/>
                    </a:lnR>
                    <a:lnT>
                      <a:noFill/>
                    </a:lnT>
                    <a:lnB>
                      <a:noFill/>
                    </a:lnB>
                  </a:tcPr>
                </a:tc>
                <a:tc>
                  <a:txBody>
                    <a:bodyPr/>
                    <a:lstStyle/>
                    <a:p>
                      <a:pPr algn="ctr" fontAlgn="b"/>
                      <a:r>
                        <a:rPr lang="en-US" sz="1050" b="1" i="0" u="none" strike="noStrike">
                          <a:effectLst/>
                          <a:latin typeface="Arial" panose="020B0604020202020204" pitchFamily="34" charset="0"/>
                        </a:rPr>
                        <a:t>5</a:t>
                      </a:r>
                    </a:p>
                  </a:txBody>
                  <a:tcPr marL="6487" marR="6487" marT="6487" marB="0" anchor="b">
                    <a:lnL>
                      <a:noFill/>
                    </a:lnL>
                    <a:lnR>
                      <a:noFill/>
                    </a:lnR>
                    <a:lnT>
                      <a:noFill/>
                    </a:lnT>
                    <a:lnB>
                      <a:noFill/>
                    </a:lnB>
                  </a:tcPr>
                </a:tc>
                <a:tc>
                  <a:txBody>
                    <a:bodyPr/>
                    <a:lstStyle/>
                    <a:p>
                      <a:pPr algn="ctr" fontAlgn="b"/>
                      <a:r>
                        <a:rPr lang="en-US" sz="1050" b="0" i="0" u="none" strike="noStrike">
                          <a:effectLst/>
                          <a:latin typeface="Arial" panose="020B0604020202020204" pitchFamily="34" charset="0"/>
                        </a:rPr>
                        <a:t>2.339</a:t>
                      </a:r>
                    </a:p>
                  </a:txBody>
                  <a:tcPr marL="6487" marR="6487" marT="6487"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5.707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1</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10.689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3</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dirty="0">
                          <a:effectLst/>
                          <a:latin typeface="Arial" panose="020B0604020202020204" pitchFamily="34" charset="0"/>
                        </a:rPr>
                        <a:t>3.146</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7</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3.525</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8</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2.759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effectLst/>
                          <a:latin typeface="Arial" panose="020B0604020202020204" pitchFamily="34" charset="0"/>
                        </a:rPr>
                        <a:t>10</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effectLst/>
                          <a:latin typeface="Arial" panose="020B0604020202020204" pitchFamily="34" charset="0"/>
                        </a:rPr>
                        <a:t>3.965</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7</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dirty="0">
                          <a:effectLst/>
                          <a:latin typeface="Arial" panose="020B0604020202020204" pitchFamily="34" charset="0"/>
                        </a:rPr>
                        <a:t>4.360</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effectLst/>
                          <a:latin typeface="Arial" panose="020B0604020202020204" pitchFamily="34" charset="0"/>
                        </a:rPr>
                        <a:t>8</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9846115"/>
                  </a:ext>
                </a:extLst>
              </a:tr>
              <a:tr h="199998">
                <a:tc>
                  <a:txBody>
                    <a:bodyPr/>
                    <a:lstStyle/>
                    <a:p>
                      <a:pPr algn="l" fontAlgn="b"/>
                      <a:r>
                        <a:rPr lang="en-US" sz="1050" b="1" i="0" u="none" strike="noStrike">
                          <a:effectLst/>
                          <a:latin typeface="Arial" panose="020B0604020202020204" pitchFamily="34" charset="0"/>
                        </a:rPr>
                        <a:t>Nuveen </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1.69%</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$427,283,495.96</a:t>
                      </a:r>
                    </a:p>
                  </a:txBody>
                  <a:tcPr marL="6487" marR="6487" marT="6487" marB="0" anchor="b">
                    <a:lnL>
                      <a:noFill/>
                    </a:lnL>
                    <a:lnR>
                      <a:noFill/>
                    </a:lnR>
                    <a:lnT>
                      <a:noFill/>
                    </a:lnT>
                    <a:lnB>
                      <a:noFill/>
                    </a:lnB>
                    <a:solidFill>
                      <a:srgbClr val="D8D8D8"/>
                    </a:solidFill>
                  </a:tcPr>
                </a:tc>
                <a:tc>
                  <a:txBody>
                    <a:bodyPr/>
                    <a:lstStyle/>
                    <a:p>
                      <a:pPr algn="ctr" fontAlgn="b"/>
                      <a:r>
                        <a:rPr lang="en-US" sz="1050" b="1" i="0" u="none" strike="noStrike">
                          <a:effectLst/>
                          <a:latin typeface="Arial" panose="020B0604020202020204" pitchFamily="34" charset="0"/>
                        </a:rPr>
                        <a:t>12</a:t>
                      </a:r>
                    </a:p>
                  </a:txBody>
                  <a:tcPr marL="6487" marR="6487" marT="6487" marB="0" anchor="b">
                    <a:lnL>
                      <a:noFill/>
                    </a:lnL>
                    <a:lnR>
                      <a:noFill/>
                    </a:lnR>
                    <a:lnT>
                      <a:noFill/>
                    </a:lnT>
                    <a:lnB>
                      <a:noFill/>
                    </a:lnB>
                    <a:solidFill>
                      <a:srgbClr val="D8D8D8"/>
                    </a:solidFill>
                  </a:tcPr>
                </a:tc>
                <a:tc>
                  <a:txBody>
                    <a:bodyPr/>
                    <a:lstStyle/>
                    <a:p>
                      <a:pPr algn="ctr" fontAlgn="b"/>
                      <a:r>
                        <a:rPr lang="en-US" sz="1050" b="0" i="0" u="none" strike="noStrike">
                          <a:solidFill>
                            <a:srgbClr val="FF0000"/>
                          </a:solidFill>
                          <a:effectLst/>
                          <a:latin typeface="Arial" panose="020B0604020202020204" pitchFamily="34" charset="0"/>
                        </a:rPr>
                        <a:t>2.247</a:t>
                      </a:r>
                    </a:p>
                  </a:txBody>
                  <a:tcPr marL="6487" marR="6487" marT="6487" marB="0" anchor="b">
                    <a:lnL>
                      <a:noFill/>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10</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5.480</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9</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solidFill>
                            <a:srgbClr val="FF0000"/>
                          </a:solidFill>
                          <a:effectLst/>
                          <a:latin typeface="Arial" panose="020B0604020202020204" pitchFamily="34" charset="0"/>
                        </a:rPr>
                        <a:t>10.285</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10</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dirty="0">
                          <a:effectLst/>
                          <a:latin typeface="Arial" panose="020B0604020202020204" pitchFamily="34" charset="0"/>
                        </a:rPr>
                        <a:t>2.927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solidFill>
                            <a:srgbClr val="FF0000"/>
                          </a:solidFill>
                          <a:effectLst/>
                          <a:latin typeface="Arial" panose="020B0604020202020204" pitchFamily="34" charset="0"/>
                        </a:rPr>
                        <a:t>3.292</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solidFill>
                            <a:srgbClr val="FF0000"/>
                          </a:solidFill>
                          <a:effectLst/>
                          <a:latin typeface="Arial" panose="020B0604020202020204" pitchFamily="34" charset="0"/>
                        </a:rPr>
                        <a:t>2.703</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12</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a:effectLst/>
                          <a:latin typeface="Arial" panose="020B0604020202020204" pitchFamily="34" charset="0"/>
                        </a:rPr>
                        <a:t>3.850</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a:effectLst/>
                          <a:latin typeface="Arial" panose="020B0604020202020204" pitchFamily="34" charset="0"/>
                        </a:rPr>
                        <a:t>10</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050" b="0" i="0" u="none" strike="noStrike" dirty="0">
                          <a:effectLst/>
                          <a:latin typeface="Arial" panose="020B0604020202020204" pitchFamily="34" charset="0"/>
                        </a:rPr>
                        <a:t>4.437</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900" b="0" i="0" u="none" strike="noStrike" dirty="0">
                          <a:effectLst/>
                          <a:latin typeface="Arial" panose="020B0604020202020204" pitchFamily="34" charset="0"/>
                        </a:rPr>
                        <a:t>5</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2564974588"/>
                  </a:ext>
                </a:extLst>
              </a:tr>
              <a:tr h="199998">
                <a:tc>
                  <a:txBody>
                    <a:bodyPr/>
                    <a:lstStyle/>
                    <a:p>
                      <a:pPr algn="l" fontAlgn="b"/>
                      <a:r>
                        <a:rPr lang="en-US" sz="1050" b="1" i="0" u="none" strike="noStrike">
                          <a:effectLst/>
                          <a:latin typeface="Arial" panose="020B0604020202020204" pitchFamily="34" charset="0"/>
                        </a:rPr>
                        <a:t>Insight Investment</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effectLst/>
                          <a:latin typeface="Arial" panose="020B0604020202020204" pitchFamily="34" charset="0"/>
                        </a:rPr>
                        <a:t>0.90%</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effectLst/>
                          <a:latin typeface="Arial" panose="020B0604020202020204" pitchFamily="34" charset="0"/>
                        </a:rPr>
                        <a:t>$228,778,067.29</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effectLst/>
                          <a:latin typeface="Arial" panose="020B0604020202020204" pitchFamily="34" charset="0"/>
                        </a:rPr>
                        <a:t>11</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FF0000"/>
                          </a:solidFill>
                          <a:effectLst/>
                          <a:latin typeface="Arial" panose="020B0604020202020204" pitchFamily="34" charset="0"/>
                        </a:rPr>
                        <a:t>2.250</a:t>
                      </a:r>
                    </a:p>
                  </a:txBody>
                  <a:tcPr marL="6487" marR="6487" marT="6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9</a:t>
                      </a:r>
                    </a:p>
                  </a:txBody>
                  <a:tcPr marL="6487" marR="6487" marT="64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effectLst/>
                          <a:latin typeface="Arial" panose="020B0604020202020204" pitchFamily="34" charset="0"/>
                        </a:rPr>
                        <a:t>5.683</a:t>
                      </a:r>
                    </a:p>
                  </a:txBody>
                  <a:tcPr marL="6487" marR="6487" marT="64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2</a:t>
                      </a:r>
                    </a:p>
                  </a:txBody>
                  <a:tcPr marL="6487" marR="6487" marT="64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effectLst/>
                          <a:latin typeface="Arial" panose="020B0604020202020204" pitchFamily="34" charset="0"/>
                        </a:rPr>
                        <a:t>10.416</a:t>
                      </a:r>
                    </a:p>
                  </a:txBody>
                  <a:tcPr marL="6487" marR="6487" marT="64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a:t>
                      </a:r>
                    </a:p>
                  </a:txBody>
                  <a:tcPr marL="6487" marR="6487" marT="64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effectLst/>
                          <a:latin typeface="Arial" panose="020B0604020202020204" pitchFamily="34" charset="0"/>
                        </a:rPr>
                        <a:t>2.976</a:t>
                      </a:r>
                    </a:p>
                  </a:txBody>
                  <a:tcPr marL="6487" marR="6487" marT="64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11</a:t>
                      </a:r>
                    </a:p>
                  </a:txBody>
                  <a:tcPr marL="6487" marR="6487" marT="64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effectLst/>
                          <a:latin typeface="Arial" panose="020B0604020202020204" pitchFamily="34" charset="0"/>
                        </a:rPr>
                        <a:t>3.388</a:t>
                      </a:r>
                    </a:p>
                  </a:txBody>
                  <a:tcPr marL="6487" marR="6487" marT="64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11</a:t>
                      </a:r>
                    </a:p>
                  </a:txBody>
                  <a:tcPr marL="6487" marR="6487" marT="64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effectLst/>
                          <a:latin typeface="Arial" panose="020B0604020202020204" pitchFamily="34" charset="0"/>
                        </a:rPr>
                        <a:t>2.796</a:t>
                      </a:r>
                    </a:p>
                  </a:txBody>
                  <a:tcPr marL="6487" marR="6487" marT="64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a:t>
                      </a:r>
                    </a:p>
                  </a:txBody>
                  <a:tcPr marL="6487" marR="6487" marT="64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FF0000"/>
                          </a:solidFill>
                          <a:effectLst/>
                          <a:latin typeface="Arial" panose="020B0604020202020204" pitchFamily="34" charset="0"/>
                        </a:rPr>
                        <a:t> </a:t>
                      </a:r>
                    </a:p>
                  </a:txBody>
                  <a:tcPr marL="6487" marR="6487" marT="64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FF0000"/>
                          </a:solidFill>
                          <a:effectLst/>
                          <a:latin typeface="Arial" panose="020B0604020202020204" pitchFamily="34" charset="0"/>
                        </a:rPr>
                        <a:t> </a:t>
                      </a:r>
                    </a:p>
                  </a:txBody>
                  <a:tcPr marL="6487" marR="6487" marT="64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427008"/>
                  </a:ext>
                </a:extLst>
              </a:tr>
              <a:tr h="256248">
                <a:tc>
                  <a:txBody>
                    <a:bodyPr/>
                    <a:lstStyle/>
                    <a:p>
                      <a:pPr algn="l" fontAlgn="b"/>
                      <a:r>
                        <a:rPr lang="en-US" sz="1050" b="1" i="0" u="none" strike="noStrike">
                          <a:effectLst/>
                          <a:latin typeface="Arial" panose="020B0604020202020204" pitchFamily="34" charset="0"/>
                        </a:rPr>
                        <a:t>Total</a:t>
                      </a:r>
                    </a:p>
                  </a:txBody>
                  <a:tcPr marL="6487" marR="6487" marT="648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36.12%</a:t>
                      </a:r>
                    </a:p>
                  </a:txBody>
                  <a:tcPr marL="6487" marR="6487" marT="6487"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050" b="1" i="0" u="none" strike="noStrike">
                          <a:effectLst/>
                          <a:latin typeface="Arial" panose="020B0604020202020204" pitchFamily="34" charset="0"/>
                        </a:rPr>
                        <a:t>$9,140,235,603.46</a:t>
                      </a:r>
                    </a:p>
                  </a:txBody>
                  <a:tcPr marL="6487" marR="6487" marT="648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 </a:t>
                      </a:r>
                    </a:p>
                  </a:txBody>
                  <a:tcPr marL="6487" marR="6487" marT="648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2.290</a:t>
                      </a:r>
                    </a:p>
                  </a:txBody>
                  <a:tcPr marL="6487" marR="6487" marT="6487"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050" b="1" i="0" u="none" strike="noStrike">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5.483</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10.384</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3.136</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3.554</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dirty="0">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dirty="0">
                          <a:effectLst/>
                          <a:latin typeface="Arial" panose="020B0604020202020204" pitchFamily="34" charset="0"/>
                        </a:rPr>
                        <a:t>2.847</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4.079</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a:effectLst/>
                          <a:latin typeface="Arial" panose="020B0604020202020204" pitchFamily="34" charset="0"/>
                        </a:rPr>
                        <a:t>4.372</a:t>
                      </a:r>
                    </a:p>
                  </a:txBody>
                  <a:tcPr marL="6487" marR="6487" marT="64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050" b="1" i="0" u="none" strike="noStrike" dirty="0">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022494740"/>
                  </a:ext>
                </a:extLst>
              </a:tr>
              <a:tr h="199998">
                <a:tc>
                  <a:txBody>
                    <a:bodyPr/>
                    <a:lstStyle/>
                    <a:p>
                      <a:pPr algn="l" fontAlgn="b"/>
                      <a:r>
                        <a:rPr lang="en-US" sz="1050" b="1" i="0" u="none" strike="noStrike">
                          <a:solidFill>
                            <a:srgbClr val="0000FF"/>
                          </a:solidFill>
                          <a:effectLst/>
                          <a:latin typeface="Arial" panose="020B0604020202020204" pitchFamily="34" charset="0"/>
                        </a:rPr>
                        <a:t>Benchmark</a:t>
                      </a:r>
                    </a:p>
                  </a:txBody>
                  <a:tcPr marL="6487" marR="6487" marT="6487" marB="0" anchor="b">
                    <a:lnL>
                      <a:noFill/>
                    </a:lnL>
                    <a:lnR>
                      <a:noFill/>
                    </a:lnR>
                    <a:lnT>
                      <a:noFill/>
                    </a:lnT>
                    <a:lnB>
                      <a:noFill/>
                    </a:lnB>
                  </a:tcPr>
                </a:tc>
                <a:tc>
                  <a:txBody>
                    <a:bodyPr/>
                    <a:lstStyle/>
                    <a:p>
                      <a:pPr algn="l" fontAlgn="b"/>
                      <a:endParaRPr lang="en-US" sz="1050" b="1" i="0" u="none" strike="noStrike">
                        <a:solidFill>
                          <a:srgbClr val="0000FF"/>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solidFill>
                          <a:srgbClr val="0000FF"/>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solidFill>
                          <a:srgbClr val="0000FF"/>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2.269</a:t>
                      </a:r>
                    </a:p>
                  </a:txBody>
                  <a:tcPr marL="6487" marR="6487" marT="6487" marB="0" anchor="b">
                    <a:lnL>
                      <a:noFill/>
                    </a:lnL>
                    <a:lnR>
                      <a:noFill/>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5.419</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10.296</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2.925</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3.378</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2.721</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3.748</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4.205</a:t>
                      </a:r>
                    </a:p>
                  </a:txBody>
                  <a:tcPr marL="6487" marR="6487" marT="6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1" i="0" u="none" strike="noStrike">
                          <a:solidFill>
                            <a:srgbClr val="0000FF"/>
                          </a:solidFill>
                          <a:effectLst/>
                          <a:latin typeface="Arial" panose="020B0604020202020204" pitchFamily="34" charset="0"/>
                        </a:rPr>
                        <a:t> </a:t>
                      </a:r>
                    </a:p>
                  </a:txBody>
                  <a:tcPr marL="6487" marR="6487" marT="64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8295616"/>
                  </a:ext>
                </a:extLst>
              </a:tr>
              <a:tr h="199998">
                <a:tc>
                  <a:txBody>
                    <a:bodyPr/>
                    <a:lstStyle/>
                    <a:p>
                      <a:pPr algn="l" fontAlgn="b"/>
                      <a:endParaRPr lang="en-US" sz="1050" b="1"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1"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solidFill>
                          <a:srgbClr val="0000FF"/>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solidFill>
                          <a:srgbClr val="0000FF"/>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solidFill>
                          <a:srgbClr val="0000FF"/>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solidFill>
                          <a:srgbClr val="0000FF"/>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solidFill>
                          <a:srgbClr val="0000FF"/>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solidFill>
                          <a:srgbClr val="0000FF"/>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ctr" fontAlgn="b"/>
                      <a:endParaRPr lang="en-US" sz="1050" b="1" i="0" u="none" strike="noStrike">
                        <a:solidFill>
                          <a:srgbClr val="0000FF"/>
                        </a:solidFill>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050" b="0" i="0" u="none" strike="noStrike" dirty="0">
                        <a:effectLst/>
                        <a:latin typeface="Arial" panose="020B0604020202020204" pitchFamily="34" charset="0"/>
                      </a:endParaRPr>
                    </a:p>
                  </a:txBody>
                  <a:tcPr marL="6487" marR="6487" marT="6487" marB="0" anchor="b">
                    <a:lnL>
                      <a:noFill/>
                    </a:lnL>
                    <a:lnR>
                      <a:noFill/>
                    </a:lnR>
                    <a:lnT>
                      <a:noFill/>
                    </a:lnT>
                    <a:lnB>
                      <a:noFill/>
                    </a:lnB>
                  </a:tcPr>
                </a:tc>
                <a:extLst>
                  <a:ext uri="{0D108BD9-81ED-4DB2-BD59-A6C34878D82A}">
                    <a16:rowId xmlns:a16="http://schemas.microsoft.com/office/drawing/2014/main" val="3105390378"/>
                  </a:ext>
                </a:extLst>
              </a:tr>
              <a:tr h="231248">
                <a:tc gridSpan="3">
                  <a:txBody>
                    <a:bodyPr/>
                    <a:lstStyle/>
                    <a:p>
                      <a:pPr algn="l" rtl="0" fontAlgn="b"/>
                      <a:r>
                        <a:rPr lang="en-US" sz="1100" b="0" i="0" u="none" strike="noStrike">
                          <a:solidFill>
                            <a:srgbClr val="15234A"/>
                          </a:solidFill>
                          <a:effectLst/>
                          <a:latin typeface="Calibri" panose="020F0502020204030204" pitchFamily="34" charset="0"/>
                        </a:rPr>
                        <a:t>*  1, 3 &amp; 5 Year Risk-Adjusted Ranking</a:t>
                      </a:r>
                    </a:p>
                  </a:txBody>
                  <a:tcPr marL="6487" marR="6487" marT="6487"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a:effectLst/>
                        <a:latin typeface="Arial" panose="020B0604020202020204" pitchFamily="34" charset="0"/>
                      </a:endParaRPr>
                    </a:p>
                  </a:txBody>
                  <a:tcPr marL="6487" marR="6487" marT="6487" marB="0" anchor="b">
                    <a:lnL>
                      <a:noFill/>
                    </a:lnL>
                    <a:lnR>
                      <a:noFill/>
                    </a:lnR>
                    <a:lnT>
                      <a:noFill/>
                    </a:lnT>
                    <a:lnB>
                      <a:noFill/>
                    </a:lnB>
                  </a:tcPr>
                </a:tc>
                <a:tc>
                  <a:txBody>
                    <a:bodyPr/>
                    <a:lstStyle/>
                    <a:p>
                      <a:pPr algn="l" fontAlgn="b"/>
                      <a:endParaRPr lang="en-US" sz="1100" b="0" i="0" u="none" strike="noStrike" dirty="0">
                        <a:effectLst/>
                        <a:latin typeface="Arial" panose="020B0604020202020204" pitchFamily="34" charset="0"/>
                      </a:endParaRPr>
                    </a:p>
                  </a:txBody>
                  <a:tcPr marL="6487" marR="6487" marT="6487" marB="0" anchor="b">
                    <a:lnL>
                      <a:noFill/>
                    </a:lnL>
                    <a:lnR>
                      <a:noFill/>
                    </a:lnR>
                    <a:lnT>
                      <a:noFill/>
                    </a:lnT>
                    <a:lnB>
                      <a:noFill/>
                    </a:lnB>
                  </a:tcPr>
                </a:tc>
                <a:extLst>
                  <a:ext uri="{0D108BD9-81ED-4DB2-BD59-A6C34878D82A}">
                    <a16:rowId xmlns:a16="http://schemas.microsoft.com/office/drawing/2014/main" val="510099087"/>
                  </a:ext>
                </a:extLst>
              </a:tr>
            </a:tbl>
          </a:graphicData>
        </a:graphic>
      </p:graphicFrame>
      <p:sp>
        <p:nvSpPr>
          <p:cNvPr id="4" name="Slide Number Placeholder 3">
            <a:extLst>
              <a:ext uri="{FF2B5EF4-FFF2-40B4-BE49-F238E27FC236}">
                <a16:creationId xmlns:a16="http://schemas.microsoft.com/office/drawing/2014/main" id="{0A503839-2FD7-4F70-82E8-E4BE19898DAC}"/>
              </a:ext>
            </a:extLst>
          </p:cNvPr>
          <p:cNvSpPr>
            <a:spLocks noGrp="1"/>
          </p:cNvSpPr>
          <p:nvPr>
            <p:ph type="sldNum" sz="quarter" idx="4"/>
          </p:nvPr>
        </p:nvSpPr>
        <p:spPr/>
        <p:txBody>
          <a:bodyPr/>
          <a:lstStyle/>
          <a:p>
            <a:fld id="{939BA12D-66C8-4ADD-AE22-8C591D475314}" type="slidenum">
              <a:rPr lang="en-US" smtClean="0"/>
              <a:t>52</a:t>
            </a:fld>
            <a:endParaRPr lang="en-US"/>
          </a:p>
        </p:txBody>
      </p:sp>
    </p:spTree>
    <p:extLst>
      <p:ext uri="{BB962C8B-B14F-4D97-AF65-F5344CB8AC3E}">
        <p14:creationId xmlns:p14="http://schemas.microsoft.com/office/powerpoint/2010/main" val="3382104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Long Duration Manager </a:t>
            </a:r>
            <a:r>
              <a:rPr lang="en-US" b="1" dirty="0"/>
              <a:t>Attribution</a:t>
            </a:r>
          </a:p>
        </p:txBody>
      </p:sp>
      <p:sp>
        <p:nvSpPr>
          <p:cNvPr id="3" name="Slide Number Placeholder 2"/>
          <p:cNvSpPr>
            <a:spLocks noGrp="1"/>
          </p:cNvSpPr>
          <p:nvPr>
            <p:ph type="sldNum" sz="quarter" idx="12"/>
          </p:nvPr>
        </p:nvSpPr>
        <p:spPr/>
        <p:txBody>
          <a:bodyPr/>
          <a:lstStyle/>
          <a:p>
            <a:endParaRPr lang="en-US" dirty="0"/>
          </a:p>
          <a:p>
            <a:endParaRPr lang="en-US" dirty="0"/>
          </a:p>
        </p:txBody>
      </p:sp>
      <p:graphicFrame>
        <p:nvGraphicFramePr>
          <p:cNvPr id="4" name="Table 3"/>
          <p:cNvGraphicFramePr>
            <a:graphicFrameLocks noGrp="1"/>
          </p:cNvGraphicFramePr>
          <p:nvPr>
            <p:extLst/>
          </p:nvPr>
        </p:nvGraphicFramePr>
        <p:xfrm>
          <a:off x="2209801" y="2057401"/>
          <a:ext cx="7772399" cy="2830875"/>
        </p:xfrm>
        <a:graphic>
          <a:graphicData uri="http://schemas.openxmlformats.org/drawingml/2006/table">
            <a:tbl>
              <a:tblPr firstRow="1" bandRow="1">
                <a:tableStyleId>{5940675A-B579-460E-94D1-54222C63F5DA}</a:tableStyleId>
              </a:tblPr>
              <a:tblGrid>
                <a:gridCol w="1613169">
                  <a:extLst>
                    <a:ext uri="{9D8B030D-6E8A-4147-A177-3AD203B41FA5}">
                      <a16:colId xmlns:a16="http://schemas.microsoft.com/office/drawing/2014/main" val="20000"/>
                    </a:ext>
                  </a:extLst>
                </a:gridCol>
                <a:gridCol w="856034">
                  <a:extLst>
                    <a:ext uri="{9D8B030D-6E8A-4147-A177-3AD203B41FA5}">
                      <a16:colId xmlns:a16="http://schemas.microsoft.com/office/drawing/2014/main" val="20001"/>
                    </a:ext>
                  </a:extLst>
                </a:gridCol>
                <a:gridCol w="1259021">
                  <a:extLst>
                    <a:ext uri="{9D8B030D-6E8A-4147-A177-3AD203B41FA5}">
                      <a16:colId xmlns:a16="http://schemas.microsoft.com/office/drawing/2014/main" val="20002"/>
                    </a:ext>
                  </a:extLst>
                </a:gridCol>
                <a:gridCol w="1326995">
                  <a:extLst>
                    <a:ext uri="{9D8B030D-6E8A-4147-A177-3AD203B41FA5}">
                      <a16:colId xmlns:a16="http://schemas.microsoft.com/office/drawing/2014/main" val="20003"/>
                    </a:ext>
                  </a:extLst>
                </a:gridCol>
                <a:gridCol w="1390185">
                  <a:extLst>
                    <a:ext uri="{9D8B030D-6E8A-4147-A177-3AD203B41FA5}">
                      <a16:colId xmlns:a16="http://schemas.microsoft.com/office/drawing/2014/main" val="20004"/>
                    </a:ext>
                  </a:extLst>
                </a:gridCol>
                <a:gridCol w="1326995">
                  <a:extLst>
                    <a:ext uri="{9D8B030D-6E8A-4147-A177-3AD203B41FA5}">
                      <a16:colId xmlns:a16="http://schemas.microsoft.com/office/drawing/2014/main" val="20005"/>
                    </a:ext>
                  </a:extLst>
                </a:gridCol>
              </a:tblGrid>
              <a:tr h="506686">
                <a:tc>
                  <a:txBody>
                    <a:bodyPr/>
                    <a:lstStyle/>
                    <a:p>
                      <a:pPr algn="ctr"/>
                      <a:r>
                        <a:rPr lang="en-US" sz="1400" b="1" dirty="0"/>
                        <a:t>MANAGER</a:t>
                      </a:r>
                    </a:p>
                  </a:txBody>
                  <a:tcPr/>
                </a:tc>
                <a:tc>
                  <a:txBody>
                    <a:bodyPr/>
                    <a:lstStyle/>
                    <a:p>
                      <a:pPr algn="ctr"/>
                      <a:r>
                        <a:rPr lang="en-US" sz="1200" b="1" dirty="0"/>
                        <a:t>Q1 2019 RANK</a:t>
                      </a:r>
                    </a:p>
                  </a:txBody>
                  <a:tcPr/>
                </a:tc>
                <a:tc>
                  <a:txBody>
                    <a:bodyPr/>
                    <a:lstStyle/>
                    <a:p>
                      <a:pPr algn="ctr"/>
                      <a:r>
                        <a:rPr lang="en-US" sz="1400" b="1" dirty="0"/>
                        <a:t>DURATION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YIELD CURVE</a:t>
                      </a:r>
                    </a:p>
                    <a:p>
                      <a:pPr algn="ctr"/>
                      <a:endParaRPr lang="en-US" sz="1400" b="1" dirty="0"/>
                    </a:p>
                  </a:txBody>
                  <a:tcPr/>
                </a:tc>
                <a:tc>
                  <a:txBody>
                    <a:bodyPr/>
                    <a:lstStyle/>
                    <a:p>
                      <a:pPr algn="ctr"/>
                      <a:r>
                        <a:rPr lang="en-US" sz="1400" b="1" dirty="0"/>
                        <a:t>SECTOR</a:t>
                      </a:r>
                    </a:p>
                  </a:txBody>
                  <a:tcPr/>
                </a:tc>
                <a:tc>
                  <a:txBody>
                    <a:bodyPr/>
                    <a:lstStyle/>
                    <a:p>
                      <a:pPr algn="ctr"/>
                      <a:r>
                        <a:rPr lang="en-US" sz="1400" b="1" dirty="0"/>
                        <a:t>SELECTION</a:t>
                      </a:r>
                    </a:p>
                  </a:txBody>
                  <a:tcPr/>
                </a:tc>
                <a:extLst>
                  <a:ext uri="{0D108BD9-81ED-4DB2-BD59-A6C34878D82A}">
                    <a16:rowId xmlns:a16="http://schemas.microsoft.com/office/drawing/2014/main" val="10000"/>
                  </a:ext>
                </a:extLst>
              </a:tr>
              <a:tr h="593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GALLIARD</a:t>
                      </a:r>
                    </a:p>
                  </a:txBody>
                  <a:tcPr/>
                </a:tc>
                <a:tc>
                  <a:txBody>
                    <a:bodyPr/>
                    <a:lstStyle/>
                    <a:p>
                      <a:pPr algn="ctr"/>
                      <a:r>
                        <a:rPr lang="en-US" sz="1400" b="1" dirty="0">
                          <a:solidFill>
                            <a:schemeClr val="tx1"/>
                          </a:solidFill>
                        </a:rPr>
                        <a:t>1</a:t>
                      </a:r>
                    </a:p>
                  </a:txBody>
                  <a:tcPr/>
                </a:tc>
                <a:tc>
                  <a:txBody>
                    <a:bodyPr/>
                    <a:lstStyle/>
                    <a:p>
                      <a:pPr algn="ctr"/>
                      <a:r>
                        <a:rPr lang="en-US" sz="1400" b="0" dirty="0">
                          <a:solidFill>
                            <a:schemeClr val="tx1"/>
                          </a:solidFill>
                        </a:rPr>
                        <a:t>0</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0 / -</a:t>
                      </a:r>
                    </a:p>
                  </a:txBody>
                  <a:tcPr/>
                </a:tc>
                <a:extLst>
                  <a:ext uri="{0D108BD9-81ED-4DB2-BD59-A6C34878D82A}">
                    <a16:rowId xmlns:a16="http://schemas.microsoft.com/office/drawing/2014/main" val="10001"/>
                  </a:ext>
                </a:extLst>
              </a:tr>
              <a:tr h="573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MANULIFE</a:t>
                      </a:r>
                    </a:p>
                    <a:p>
                      <a:endParaRPr lang="en-US" sz="1400" b="1" dirty="0">
                        <a:solidFill>
                          <a:schemeClr val="tx1"/>
                        </a:solidFill>
                      </a:endParaRPr>
                    </a:p>
                  </a:txBody>
                  <a:tcPr/>
                </a:tc>
                <a:tc>
                  <a:txBody>
                    <a:bodyPr/>
                    <a:lstStyle/>
                    <a:p>
                      <a:pPr algn="ctr"/>
                      <a:r>
                        <a:rPr lang="en-US" sz="1400" b="1" dirty="0">
                          <a:solidFill>
                            <a:schemeClr val="tx1"/>
                          </a:solidFill>
                        </a:rPr>
                        <a:t>2</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 </a:t>
                      </a:r>
                    </a:p>
                  </a:txBody>
                  <a:tcPr/>
                </a:tc>
                <a:extLst>
                  <a:ext uri="{0D108BD9-81ED-4DB2-BD59-A6C34878D82A}">
                    <a16:rowId xmlns:a16="http://schemas.microsoft.com/office/drawing/2014/main" val="10002"/>
                  </a:ext>
                </a:extLst>
              </a:tr>
              <a:tr h="573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INSIGHT</a:t>
                      </a:r>
                    </a:p>
                  </a:txBody>
                  <a:tcPr/>
                </a:tc>
                <a:tc>
                  <a:txBody>
                    <a:bodyPr/>
                    <a:lstStyle/>
                    <a:p>
                      <a:pPr algn="ctr"/>
                      <a:r>
                        <a:rPr lang="en-US" sz="1400" b="1" dirty="0">
                          <a:solidFill>
                            <a:schemeClr val="tx1"/>
                          </a:solidFill>
                        </a:rPr>
                        <a:t>11</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extLst>
                  <a:ext uri="{0D108BD9-81ED-4DB2-BD59-A6C34878D82A}">
                    <a16:rowId xmlns:a16="http://schemas.microsoft.com/office/drawing/2014/main" val="10003"/>
                  </a:ext>
                </a:extLst>
              </a:tr>
              <a:tr h="573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NUVEEN</a:t>
                      </a:r>
                    </a:p>
                  </a:txBody>
                  <a:tcPr/>
                </a:tc>
                <a:tc>
                  <a:txBody>
                    <a:bodyPr/>
                    <a:lstStyle/>
                    <a:p>
                      <a:pPr algn="ctr"/>
                      <a:r>
                        <a:rPr lang="en-US" sz="1400" b="1" dirty="0">
                          <a:solidFill>
                            <a:schemeClr val="tx1"/>
                          </a:solidFill>
                        </a:rPr>
                        <a:t>12</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extLst>
                  <a:ext uri="{0D108BD9-81ED-4DB2-BD59-A6C34878D82A}">
                    <a16:rowId xmlns:a16="http://schemas.microsoft.com/office/drawing/2014/main" val="10004"/>
                  </a:ext>
                </a:extLst>
              </a:tr>
            </a:tbl>
          </a:graphicData>
        </a:graphic>
      </p:graphicFrame>
      <p:sp>
        <p:nvSpPr>
          <p:cNvPr id="5" name="Slide Number Placeholder 4">
            <a:extLst>
              <a:ext uri="{FF2B5EF4-FFF2-40B4-BE49-F238E27FC236}">
                <a16:creationId xmlns:a16="http://schemas.microsoft.com/office/drawing/2014/main" id="{3D9270B3-5F68-47DF-A79F-2CF1BA8F6B95}"/>
              </a:ext>
            </a:extLst>
          </p:cNvPr>
          <p:cNvSpPr>
            <a:spLocks noGrp="1"/>
          </p:cNvSpPr>
          <p:nvPr>
            <p:ph type="sldNum" sz="quarter" idx="4"/>
          </p:nvPr>
        </p:nvSpPr>
        <p:spPr>
          <a:xfrm>
            <a:off x="9012936" y="6484366"/>
            <a:ext cx="2743200" cy="365125"/>
          </a:xfrm>
        </p:spPr>
        <p:txBody>
          <a:bodyPr/>
          <a:lstStyle/>
          <a:p>
            <a:pPr defTabSz="685800"/>
            <a:fld id="{939BA12D-66C8-4ADD-AE22-8C591D475314}" type="slidenum">
              <a:rPr lang="en-US">
                <a:solidFill>
                  <a:srgbClr val="15234A">
                    <a:tint val="75000"/>
                  </a:srgbClr>
                </a:solidFill>
                <a:latin typeface="Calibri" panose="020F0502020204030204"/>
              </a:rPr>
              <a:pPr defTabSz="685800"/>
              <a:t>53</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3989554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5166"/>
            <a:ext cx="10515600" cy="944852"/>
          </a:xfrm>
        </p:spPr>
        <p:txBody>
          <a:bodyPr/>
          <a:lstStyle/>
          <a:p>
            <a:pPr algn="ctr"/>
            <a:r>
              <a:rPr lang="en-US" b="1" dirty="0">
                <a:solidFill>
                  <a:schemeClr val="tx1"/>
                </a:solidFill>
              </a:rPr>
              <a:t>Fixed Income Characteristics</a:t>
            </a:r>
          </a:p>
        </p:txBody>
      </p:sp>
      <p:graphicFrame>
        <p:nvGraphicFramePr>
          <p:cNvPr id="8" name="Content Placeholder 7"/>
          <p:cNvGraphicFramePr>
            <a:graphicFrameLocks noGrp="1"/>
          </p:cNvGraphicFramePr>
          <p:nvPr>
            <p:ph sz="half" idx="1"/>
            <p:extLst/>
          </p:nvPr>
        </p:nvGraphicFramePr>
        <p:xfrm>
          <a:off x="1981200" y="1524001"/>
          <a:ext cx="4038600" cy="411480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36105">
                <a:tc gridSpan="3">
                  <a:txBody>
                    <a:body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Intermediate Duration Composite</a:t>
                      </a:r>
                      <a:endParaRPr lang="en-US" sz="1400" dirty="0">
                        <a:latin typeface="+mn-lt"/>
                      </a:endParaRPr>
                    </a:p>
                  </a:txBody>
                  <a:tcPr marL="92295" marR="92295"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tc>
                <a:extLst>
                  <a:ext uri="{0D108BD9-81ED-4DB2-BD59-A6C34878D82A}">
                    <a16:rowId xmlns:a16="http://schemas.microsoft.com/office/drawing/2014/main" val="10001"/>
                  </a:ext>
                </a:extLst>
              </a:tr>
              <a:tr h="76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3.13%</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3.03%</a:t>
                      </a:r>
                    </a:p>
                  </a:txBody>
                  <a:tcPr marL="92295" marR="92295" anchor="ctr" horzOverflow="overflow"/>
                </a:tc>
                <a:extLst>
                  <a:ext uri="{0D108BD9-81ED-4DB2-BD59-A6C34878D82A}">
                    <a16:rowId xmlns:a16="http://schemas.microsoft.com/office/drawing/2014/main" val="10002"/>
                  </a:ext>
                </a:extLst>
              </a:tr>
              <a:tr h="786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2.22%</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mn-lt"/>
                        </a:rPr>
                        <a:t>2.12%</a:t>
                      </a:r>
                      <a:endParaRPr kumimoji="0" lang="en-US" sz="1400" b="0" i="0" u="none" strike="noStrike" cap="none" normalizeH="0" baseline="0" dirty="0">
                        <a:ln>
                          <a:noFill/>
                        </a:ln>
                        <a:solidFill>
                          <a:schemeClr val="tx1"/>
                        </a:solidFill>
                        <a:effectLst/>
                        <a:latin typeface="+mn-lt"/>
                      </a:endParaRPr>
                    </a:p>
                  </a:txBody>
                  <a:tcPr marL="92295" marR="92295" anchor="ctr" horzOverflow="overflow"/>
                </a:tc>
                <a:extLst>
                  <a:ext uri="{0D108BD9-81ED-4DB2-BD59-A6C34878D82A}">
                    <a16:rowId xmlns:a16="http://schemas.microsoft.com/office/drawing/2014/main" val="10003"/>
                  </a:ext>
                </a:extLst>
              </a:tr>
              <a:tr h="803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3.30 years</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3.40 years</a:t>
                      </a:r>
                    </a:p>
                  </a:txBody>
                  <a:tcPr marL="92295" marR="92295" anchor="ctr" horzOverflow="overflow"/>
                </a:tc>
                <a:extLst>
                  <a:ext uri="{0D108BD9-81ED-4DB2-BD59-A6C34878D82A}">
                    <a16:rowId xmlns:a16="http://schemas.microsoft.com/office/drawing/2014/main" val="10004"/>
                  </a:ext>
                </a:extLst>
              </a:tr>
            </a:tbl>
          </a:graphicData>
        </a:graphic>
      </p:graphicFrame>
      <p:graphicFrame>
        <p:nvGraphicFramePr>
          <p:cNvPr id="9" name="Content Placeholder 8"/>
          <p:cNvGraphicFramePr>
            <a:graphicFrameLocks noGrp="1"/>
          </p:cNvGraphicFramePr>
          <p:nvPr>
            <p:ph sz="half" idx="2"/>
            <p:extLst/>
          </p:nvPr>
        </p:nvGraphicFramePr>
        <p:xfrm>
          <a:off x="6172200" y="1524000"/>
          <a:ext cx="4038600" cy="411480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14400">
                <a:tc gridSpan="3">
                  <a:txBody>
                    <a:body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Long Duration Composite</a:t>
                      </a:r>
                      <a:endParaRPr lang="en-US" sz="1400" dirty="0">
                        <a:latin typeface="+mn-lt"/>
                      </a:endParaRPr>
                    </a:p>
                  </a:txBody>
                  <a:tcPr marL="92295" marR="92295"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6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tc>
                <a:extLst>
                  <a:ext uri="{0D108BD9-81ED-4DB2-BD59-A6C34878D82A}">
                    <a16:rowId xmlns:a16="http://schemas.microsoft.com/office/drawing/2014/main" val="10001"/>
                  </a:ext>
                </a:extLst>
              </a:tr>
              <a:tr h="761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3.40%</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3.26%</a:t>
                      </a:r>
                    </a:p>
                  </a:txBody>
                  <a:tcPr marL="92295" marR="92295" anchor="ctr" horzOverflow="overflow"/>
                </a:tc>
                <a:extLst>
                  <a:ext uri="{0D108BD9-81ED-4DB2-BD59-A6C34878D82A}">
                    <a16:rowId xmlns:a16="http://schemas.microsoft.com/office/drawing/2014/main" val="10002"/>
                  </a:ext>
                </a:extLst>
              </a:tr>
              <a:tr h="761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2.43%</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2.27%</a:t>
                      </a:r>
                    </a:p>
                  </a:txBody>
                  <a:tcPr marL="92295" marR="92295" anchor="ctr" horzOverflow="overflow"/>
                </a:tc>
                <a:extLst>
                  <a:ext uri="{0D108BD9-81ED-4DB2-BD59-A6C34878D82A}">
                    <a16:rowId xmlns:a16="http://schemas.microsoft.com/office/drawing/2014/main" val="10003"/>
                  </a:ext>
                </a:extLst>
              </a:tr>
              <a:tr h="8509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5.42 years</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5.59 years</a:t>
                      </a:r>
                    </a:p>
                  </a:txBody>
                  <a:tcPr marL="92295" marR="92295" anchor="ctr" horzOverflow="overflow"/>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93497334-606F-44E3-91D6-A5A31540003E}"/>
              </a:ext>
            </a:extLst>
          </p:cNvPr>
          <p:cNvSpPr>
            <a:spLocks noGrp="1"/>
          </p:cNvSpPr>
          <p:nvPr>
            <p:ph type="sldNum" sz="quarter" idx="4"/>
          </p:nvPr>
        </p:nvSpPr>
        <p:spPr/>
        <p:txBody>
          <a:bodyPr/>
          <a:lstStyle/>
          <a:p>
            <a:fld id="{939BA12D-66C8-4ADD-AE22-8C591D475314}" type="slidenum">
              <a:rPr lang="en-US" smtClean="0"/>
              <a:t>54</a:t>
            </a:fld>
            <a:endParaRPr lang="en-US"/>
          </a:p>
        </p:txBody>
      </p:sp>
    </p:spTree>
    <p:extLst>
      <p:ext uri="{BB962C8B-B14F-4D97-AF65-F5344CB8AC3E}">
        <p14:creationId xmlns:p14="http://schemas.microsoft.com/office/powerpoint/2010/main" val="2243158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81200" y="533400"/>
            <a:ext cx="8229600" cy="762000"/>
          </a:xfrm>
        </p:spPr>
        <p:txBody>
          <a:bodyPr>
            <a:normAutofit/>
          </a:bodyPr>
          <a:lstStyle/>
          <a:p>
            <a:pPr algn="ctr"/>
            <a:r>
              <a:rPr lang="en-US" b="1" dirty="0">
                <a:solidFill>
                  <a:schemeClr val="tx1"/>
                </a:solidFill>
              </a:rPr>
              <a:t>Credit Quality</a:t>
            </a:r>
            <a:endParaRPr lang="en-US" b="1" dirty="0"/>
          </a:p>
        </p:txBody>
      </p:sp>
      <p:graphicFrame>
        <p:nvGraphicFramePr>
          <p:cNvPr id="14" name="Object 27"/>
          <p:cNvGraphicFramePr>
            <a:graphicFrameLocks noGrp="1" noChangeAspect="1"/>
          </p:cNvGraphicFramePr>
          <p:nvPr>
            <p:ph sz="half" idx="1"/>
            <p:extLst/>
          </p:nvPr>
        </p:nvGraphicFramePr>
        <p:xfrm>
          <a:off x="1352145" y="1295400"/>
          <a:ext cx="9484467"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27"/>
          <p:cNvGraphicFramePr>
            <a:graphicFrameLocks noGrp="1" noChangeAspect="1"/>
          </p:cNvGraphicFramePr>
          <p:nvPr>
            <p:ph sz="half" idx="2"/>
            <p:extLst/>
          </p:nvPr>
        </p:nvGraphicFramePr>
        <p:xfrm>
          <a:off x="1352145" y="3657601"/>
          <a:ext cx="9484467"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08C87D4F-773C-4961-A26B-B56484E35959}"/>
              </a:ext>
            </a:extLst>
          </p:cNvPr>
          <p:cNvSpPr>
            <a:spLocks noGrp="1"/>
          </p:cNvSpPr>
          <p:nvPr>
            <p:ph type="sldNum" sz="quarter" idx="4"/>
          </p:nvPr>
        </p:nvSpPr>
        <p:spPr>
          <a:xfrm>
            <a:off x="9012936" y="6484366"/>
            <a:ext cx="2743200" cy="365125"/>
          </a:xfrm>
        </p:spPr>
        <p:txBody>
          <a:bodyPr/>
          <a:lstStyle/>
          <a:p>
            <a:pPr defTabSz="685800"/>
            <a:fld id="{939BA12D-66C8-4ADD-AE22-8C591D475314}" type="slidenum">
              <a:rPr lang="en-US">
                <a:solidFill>
                  <a:srgbClr val="15234A">
                    <a:tint val="75000"/>
                  </a:srgbClr>
                </a:solidFill>
                <a:latin typeface="Calibri" panose="020F0502020204030204"/>
              </a:rPr>
              <a:pPr defTabSz="685800"/>
              <a:t>55</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1943415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6"/>
            <a:ext cx="10515600" cy="928950"/>
          </a:xfrm>
        </p:spPr>
        <p:txBody>
          <a:bodyPr/>
          <a:lstStyle/>
          <a:p>
            <a:pPr algn="ctr"/>
            <a:r>
              <a:rPr lang="en-US" b="1" dirty="0">
                <a:solidFill>
                  <a:schemeClr val="tx1"/>
                </a:solidFill>
              </a:rPr>
              <a:t>Sector Allocation</a:t>
            </a:r>
          </a:p>
        </p:txBody>
      </p:sp>
      <p:graphicFrame>
        <p:nvGraphicFramePr>
          <p:cNvPr id="10" name="Object 6"/>
          <p:cNvGraphicFramePr>
            <a:graphicFrameLocks noGrp="1" noChangeAspect="1"/>
          </p:cNvGraphicFramePr>
          <p:nvPr>
            <p:ph sz="half" idx="1"/>
            <p:extLst/>
          </p:nvPr>
        </p:nvGraphicFramePr>
        <p:xfrm>
          <a:off x="1361872" y="1371599"/>
          <a:ext cx="9435829" cy="2429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6"/>
          <p:cNvGraphicFramePr>
            <a:graphicFrameLocks noGrp="1" noChangeAspect="1"/>
          </p:cNvGraphicFramePr>
          <p:nvPr>
            <p:ph sz="half" idx="2"/>
            <p:extLst/>
          </p:nvPr>
        </p:nvGraphicFramePr>
        <p:xfrm>
          <a:off x="1361872" y="3745064"/>
          <a:ext cx="9435829"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D8A600BD-B857-49E6-BC15-E8BC6539A2F3}"/>
              </a:ext>
            </a:extLst>
          </p:cNvPr>
          <p:cNvSpPr>
            <a:spLocks noGrp="1"/>
          </p:cNvSpPr>
          <p:nvPr>
            <p:ph type="sldNum" sz="quarter" idx="4"/>
          </p:nvPr>
        </p:nvSpPr>
        <p:spPr>
          <a:xfrm>
            <a:off x="9012936" y="6484366"/>
            <a:ext cx="2743200" cy="365125"/>
          </a:xfrm>
        </p:spPr>
        <p:txBody>
          <a:bodyPr/>
          <a:lstStyle/>
          <a:p>
            <a:pPr defTabSz="685800"/>
            <a:fld id="{939BA12D-66C8-4ADD-AE22-8C591D475314}" type="slidenum">
              <a:rPr lang="en-US">
                <a:solidFill>
                  <a:srgbClr val="15234A">
                    <a:tint val="75000"/>
                  </a:srgbClr>
                </a:solidFill>
                <a:latin typeface="Calibri" panose="020F0502020204030204"/>
              </a:rPr>
              <a:pPr defTabSz="685800"/>
              <a:t>56</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2324292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5"/>
            <a:ext cx="10515600" cy="762635"/>
          </a:xfrm>
        </p:spPr>
        <p:txBody>
          <a:bodyPr/>
          <a:lstStyle/>
          <a:p>
            <a:pPr algn="ctr"/>
            <a:r>
              <a:rPr lang="en-US" b="1" dirty="0">
                <a:solidFill>
                  <a:schemeClr val="tx1"/>
                </a:solidFill>
              </a:rPr>
              <a:t>Corporate Sector Allocation</a:t>
            </a:r>
            <a:endParaRPr lang="en-US" b="1" dirty="0"/>
          </a:p>
        </p:txBody>
      </p:sp>
      <p:graphicFrame>
        <p:nvGraphicFramePr>
          <p:cNvPr id="7" name="Object 27"/>
          <p:cNvGraphicFramePr>
            <a:graphicFrameLocks noGrp="1" noChangeAspect="1"/>
          </p:cNvGraphicFramePr>
          <p:nvPr>
            <p:ph sz="half" idx="1"/>
            <p:extLst/>
          </p:nvPr>
        </p:nvGraphicFramePr>
        <p:xfrm>
          <a:off x="1701579" y="1447800"/>
          <a:ext cx="8802094"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27"/>
          <p:cNvGraphicFramePr>
            <a:graphicFrameLocks noGrp="1" noChangeAspect="1"/>
          </p:cNvGraphicFramePr>
          <p:nvPr>
            <p:ph sz="half" idx="2"/>
            <p:extLst/>
          </p:nvPr>
        </p:nvGraphicFramePr>
        <p:xfrm>
          <a:off x="1701579" y="3657600"/>
          <a:ext cx="8802094" cy="229792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5EE25AD1-ED97-49BB-9C8A-11BF76881C2B}"/>
              </a:ext>
            </a:extLst>
          </p:cNvPr>
          <p:cNvSpPr>
            <a:spLocks noGrp="1"/>
          </p:cNvSpPr>
          <p:nvPr>
            <p:ph type="sldNum" sz="quarter" idx="4"/>
          </p:nvPr>
        </p:nvSpPr>
        <p:spPr>
          <a:xfrm>
            <a:off x="9012936" y="6484366"/>
            <a:ext cx="2743200" cy="365125"/>
          </a:xfrm>
        </p:spPr>
        <p:txBody>
          <a:bodyPr/>
          <a:lstStyle/>
          <a:p>
            <a:pPr defTabSz="685800"/>
            <a:fld id="{939BA12D-66C8-4ADD-AE22-8C591D475314}" type="slidenum">
              <a:rPr lang="en-US">
                <a:solidFill>
                  <a:srgbClr val="15234A">
                    <a:tint val="75000"/>
                  </a:srgbClr>
                </a:solidFill>
                <a:latin typeface="Calibri" panose="020F0502020204030204"/>
              </a:rPr>
              <a:pPr defTabSz="685800"/>
              <a:t>57</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3662651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5"/>
            <a:ext cx="10515600" cy="658605"/>
          </a:xfrm>
        </p:spPr>
        <p:txBody>
          <a:bodyPr>
            <a:noAutofit/>
          </a:bodyPr>
          <a:lstStyle/>
          <a:p>
            <a:pPr algn="ctr"/>
            <a:r>
              <a:rPr lang="en-US" b="1" dirty="0">
                <a:solidFill>
                  <a:schemeClr val="tx1"/>
                </a:solidFill>
              </a:rPr>
              <a:t>Effective Duration Distribution</a:t>
            </a:r>
            <a:endParaRPr lang="en-US" b="1" dirty="0"/>
          </a:p>
        </p:txBody>
      </p:sp>
      <p:graphicFrame>
        <p:nvGraphicFramePr>
          <p:cNvPr id="6" name="Object 6"/>
          <p:cNvGraphicFramePr>
            <a:graphicFrameLocks noGrp="1" noChangeAspect="1"/>
          </p:cNvGraphicFramePr>
          <p:nvPr>
            <p:ph sz="half" idx="1"/>
            <p:extLst/>
          </p:nvPr>
        </p:nvGraphicFramePr>
        <p:xfrm>
          <a:off x="321014" y="1447800"/>
          <a:ext cx="11556458" cy="21614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6"/>
          <p:cNvGraphicFramePr>
            <a:graphicFrameLocks noGrp="1" noChangeAspect="1"/>
          </p:cNvGraphicFramePr>
          <p:nvPr>
            <p:ph sz="half" idx="2"/>
            <p:extLst/>
          </p:nvPr>
        </p:nvGraphicFramePr>
        <p:xfrm>
          <a:off x="321014" y="3609231"/>
          <a:ext cx="11556458" cy="255303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4">
            <a:extLst>
              <a:ext uri="{FF2B5EF4-FFF2-40B4-BE49-F238E27FC236}">
                <a16:creationId xmlns:a16="http://schemas.microsoft.com/office/drawing/2014/main" id="{8FDF0E7F-1850-41CF-8D1B-0B2DC2697238}"/>
              </a:ext>
            </a:extLst>
          </p:cNvPr>
          <p:cNvSpPr>
            <a:spLocks noGrp="1"/>
          </p:cNvSpPr>
          <p:nvPr>
            <p:ph type="sldNum" sz="quarter" idx="4"/>
          </p:nvPr>
        </p:nvSpPr>
        <p:spPr>
          <a:xfrm>
            <a:off x="9012936" y="6484366"/>
            <a:ext cx="2743200" cy="365125"/>
          </a:xfrm>
        </p:spPr>
        <p:txBody>
          <a:bodyPr/>
          <a:lstStyle/>
          <a:p>
            <a:pPr defTabSz="685800"/>
            <a:fld id="{939BA12D-66C8-4ADD-AE22-8C591D475314}" type="slidenum">
              <a:rPr lang="en-US">
                <a:solidFill>
                  <a:srgbClr val="15234A">
                    <a:tint val="75000"/>
                  </a:srgbClr>
                </a:solidFill>
                <a:latin typeface="Calibri" panose="020F0502020204030204"/>
              </a:rPr>
              <a:pPr defTabSz="685800"/>
              <a:t>58</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3087986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5"/>
            <a:ext cx="10515600" cy="658605"/>
          </a:xfrm>
        </p:spPr>
        <p:txBody>
          <a:bodyPr>
            <a:noAutofit/>
          </a:bodyPr>
          <a:lstStyle/>
          <a:p>
            <a:pPr algn="ctr"/>
            <a:r>
              <a:rPr lang="en-US" b="1" dirty="0">
                <a:solidFill>
                  <a:schemeClr val="tx1"/>
                </a:solidFill>
              </a:rPr>
              <a:t>Effective Duration by Sector</a:t>
            </a:r>
            <a:endParaRPr lang="en-US" b="1" dirty="0"/>
          </a:p>
        </p:txBody>
      </p:sp>
      <p:graphicFrame>
        <p:nvGraphicFramePr>
          <p:cNvPr id="6" name="Object 6"/>
          <p:cNvGraphicFramePr>
            <a:graphicFrameLocks noGrp="1" noChangeAspect="1"/>
          </p:cNvGraphicFramePr>
          <p:nvPr>
            <p:ph sz="half" idx="1"/>
            <p:extLst/>
          </p:nvPr>
        </p:nvGraphicFramePr>
        <p:xfrm>
          <a:off x="1664474" y="1252360"/>
          <a:ext cx="8857753" cy="24099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6"/>
          <p:cNvGraphicFramePr>
            <a:graphicFrameLocks noGrp="1" noChangeAspect="1"/>
          </p:cNvGraphicFramePr>
          <p:nvPr>
            <p:ph sz="half" idx="2"/>
            <p:extLst/>
          </p:nvPr>
        </p:nvGraphicFramePr>
        <p:xfrm>
          <a:off x="1669773" y="3637935"/>
          <a:ext cx="8857753" cy="2534899"/>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4">
            <a:extLst>
              <a:ext uri="{FF2B5EF4-FFF2-40B4-BE49-F238E27FC236}">
                <a16:creationId xmlns:a16="http://schemas.microsoft.com/office/drawing/2014/main" id="{8FDF0E7F-1850-41CF-8D1B-0B2DC2697238}"/>
              </a:ext>
            </a:extLst>
          </p:cNvPr>
          <p:cNvSpPr>
            <a:spLocks noGrp="1"/>
          </p:cNvSpPr>
          <p:nvPr>
            <p:ph type="sldNum" sz="quarter" idx="4"/>
          </p:nvPr>
        </p:nvSpPr>
        <p:spPr>
          <a:xfrm>
            <a:off x="9012936" y="6484366"/>
            <a:ext cx="2743200" cy="365125"/>
          </a:xfrm>
        </p:spPr>
        <p:txBody>
          <a:bodyPr/>
          <a:lstStyle/>
          <a:p>
            <a:pPr defTabSz="685800"/>
            <a:fld id="{939BA12D-66C8-4ADD-AE22-8C591D475314}" type="slidenum">
              <a:rPr lang="en-US">
                <a:solidFill>
                  <a:srgbClr val="15234A">
                    <a:tint val="75000"/>
                  </a:srgbClr>
                </a:solidFill>
                <a:latin typeface="Calibri" panose="020F0502020204030204"/>
              </a:rPr>
              <a:pPr defTabSz="685800"/>
              <a:t>59</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408760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Treasury Overview</a:t>
            </a:r>
          </a:p>
        </p:txBody>
      </p:sp>
      <p:sp>
        <p:nvSpPr>
          <p:cNvPr id="2" name="Slide Number Placeholder 1">
            <a:extLst>
              <a:ext uri="{FF2B5EF4-FFF2-40B4-BE49-F238E27FC236}">
                <a16:creationId xmlns:a16="http://schemas.microsoft.com/office/drawing/2014/main" id="{5FC2E565-A5DF-48D2-B01B-54E3933CBB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398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085349-9982-4E02-8933-FC5B3EBAA337}"/>
              </a:ext>
            </a:extLst>
          </p:cNvPr>
          <p:cNvSpPr>
            <a:spLocks noGrp="1"/>
          </p:cNvSpPr>
          <p:nvPr>
            <p:ph type="title"/>
          </p:nvPr>
        </p:nvSpPr>
        <p:spPr>
          <a:xfrm>
            <a:off x="838200" y="685165"/>
            <a:ext cx="10515600" cy="795452"/>
          </a:xfrm>
        </p:spPr>
        <p:txBody>
          <a:bodyPr>
            <a:normAutofit fontScale="90000"/>
          </a:bodyPr>
          <a:lstStyle/>
          <a:p>
            <a:r>
              <a:rPr lang="en-US" b="1" dirty="0"/>
              <a:t>Overall Ranking Using </a:t>
            </a:r>
            <a:br>
              <a:rPr lang="en-US" b="1" dirty="0"/>
            </a:br>
            <a:r>
              <a:rPr lang="en-US" b="1" dirty="0"/>
              <a:t>Absolute and Risk-Adjusted Returns</a:t>
            </a:r>
            <a:endParaRPr lang="en-US" dirty="0"/>
          </a:p>
        </p:txBody>
      </p:sp>
      <p:graphicFrame>
        <p:nvGraphicFramePr>
          <p:cNvPr id="8" name="Content Placeholder 7">
            <a:extLst>
              <a:ext uri="{FF2B5EF4-FFF2-40B4-BE49-F238E27FC236}">
                <a16:creationId xmlns:a16="http://schemas.microsoft.com/office/drawing/2014/main" id="{3C88F95B-9E70-4BED-BBAC-655118E6138B}"/>
              </a:ext>
            </a:extLst>
          </p:cNvPr>
          <p:cNvGraphicFramePr>
            <a:graphicFrameLocks noGrp="1"/>
          </p:cNvGraphicFramePr>
          <p:nvPr>
            <p:ph idx="1"/>
            <p:extLst/>
          </p:nvPr>
        </p:nvGraphicFramePr>
        <p:xfrm>
          <a:off x="838197" y="1692612"/>
          <a:ext cx="10515603" cy="4103504"/>
        </p:xfrm>
        <a:graphic>
          <a:graphicData uri="http://schemas.openxmlformats.org/drawingml/2006/table">
            <a:tbl>
              <a:tblPr firstRow="1" bandRow="1">
                <a:tableStyleId>{5940675A-B579-460E-94D1-54222C63F5DA}</a:tableStyleId>
              </a:tblPr>
              <a:tblGrid>
                <a:gridCol w="2736273">
                  <a:extLst>
                    <a:ext uri="{9D8B030D-6E8A-4147-A177-3AD203B41FA5}">
                      <a16:colId xmlns:a16="http://schemas.microsoft.com/office/drawing/2014/main" val="165021996"/>
                    </a:ext>
                  </a:extLst>
                </a:gridCol>
                <a:gridCol w="1330036">
                  <a:extLst>
                    <a:ext uri="{9D8B030D-6E8A-4147-A177-3AD203B41FA5}">
                      <a16:colId xmlns:a16="http://schemas.microsoft.com/office/drawing/2014/main" val="1936485735"/>
                    </a:ext>
                  </a:extLst>
                </a:gridCol>
                <a:gridCol w="1237673">
                  <a:extLst>
                    <a:ext uri="{9D8B030D-6E8A-4147-A177-3AD203B41FA5}">
                      <a16:colId xmlns:a16="http://schemas.microsoft.com/office/drawing/2014/main" val="3608739309"/>
                    </a:ext>
                  </a:extLst>
                </a:gridCol>
                <a:gridCol w="1477818">
                  <a:extLst>
                    <a:ext uri="{9D8B030D-6E8A-4147-A177-3AD203B41FA5}">
                      <a16:colId xmlns:a16="http://schemas.microsoft.com/office/drawing/2014/main" val="2268561129"/>
                    </a:ext>
                  </a:extLst>
                </a:gridCol>
                <a:gridCol w="1320800">
                  <a:extLst>
                    <a:ext uri="{9D8B030D-6E8A-4147-A177-3AD203B41FA5}">
                      <a16:colId xmlns:a16="http://schemas.microsoft.com/office/drawing/2014/main" val="3596165575"/>
                    </a:ext>
                  </a:extLst>
                </a:gridCol>
                <a:gridCol w="1246909">
                  <a:extLst>
                    <a:ext uri="{9D8B030D-6E8A-4147-A177-3AD203B41FA5}">
                      <a16:colId xmlns:a16="http://schemas.microsoft.com/office/drawing/2014/main" val="11464324"/>
                    </a:ext>
                  </a:extLst>
                </a:gridCol>
                <a:gridCol w="1166094">
                  <a:extLst>
                    <a:ext uri="{9D8B030D-6E8A-4147-A177-3AD203B41FA5}">
                      <a16:colId xmlns:a16="http://schemas.microsoft.com/office/drawing/2014/main" val="2204322441"/>
                    </a:ext>
                  </a:extLst>
                </a:gridCol>
              </a:tblGrid>
              <a:tr h="422240">
                <a:tc>
                  <a:txBody>
                    <a:bodyPr/>
                    <a:lstStyle/>
                    <a:p>
                      <a:pPr algn="l" fontAlgn="b"/>
                      <a:endParaRPr lang="en-US" sz="1400" b="1" i="0" u="none" strike="noStrike" dirty="0">
                        <a:solidFill>
                          <a:srgbClr val="000000"/>
                        </a:solidFill>
                        <a:effectLst/>
                        <a:latin typeface="+mj-lt"/>
                      </a:endParaRPr>
                    </a:p>
                  </a:txBody>
                  <a:tcPr marL="7620" marR="7620" marT="7620" marB="0" anchor="b"/>
                </a:tc>
                <a:tc>
                  <a:txBody>
                    <a:bodyPr/>
                    <a:lstStyle/>
                    <a:p>
                      <a:pPr algn="ctr" rtl="0" fontAlgn="b"/>
                      <a:r>
                        <a:rPr lang="en-US" sz="1400" b="1" u="none" strike="noStrike" dirty="0">
                          <a:effectLst/>
                          <a:latin typeface="+mj-lt"/>
                        </a:rPr>
                        <a:t>Overall Ranking Sept 30, 2019</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dirty="0">
                          <a:effectLst/>
                          <a:latin typeface="+mj-lt"/>
                        </a:rPr>
                        <a:t>Ranking as of March 31, 2019</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dirty="0">
                          <a:effectLst/>
                          <a:latin typeface="+mj-lt"/>
                        </a:rPr>
                        <a:t>Weighted Return</a:t>
                      </a:r>
                      <a:endParaRPr lang="en-US" sz="1400" b="1" i="0" u="none" strike="noStrike" dirty="0">
                        <a:solidFill>
                          <a:srgbClr val="000000"/>
                        </a:solidFill>
                        <a:effectLst/>
                        <a:latin typeface="+mj-lt"/>
                      </a:endParaRPr>
                    </a:p>
                  </a:txBody>
                  <a:tcPr marL="7620" marR="7620" marT="7620" marB="0" anchor="b"/>
                </a:tc>
                <a:tc>
                  <a:txBody>
                    <a:bodyPr/>
                    <a:lstStyle/>
                    <a:p>
                      <a:pPr algn="ctr" rtl="0" fontAlgn="b"/>
                      <a:r>
                        <a:rPr lang="en-US" sz="1400" b="1" u="none" strike="noStrike" dirty="0">
                          <a:effectLst/>
                          <a:latin typeface="+mj-lt"/>
                        </a:rPr>
                        <a:t>Weighted Info Ratio</a:t>
                      </a:r>
                      <a:endParaRPr lang="en-US" sz="1400" b="1" i="0" u="none" strike="noStrike" dirty="0">
                        <a:solidFill>
                          <a:srgbClr val="000000"/>
                        </a:solidFill>
                        <a:effectLst/>
                        <a:latin typeface="+mj-lt"/>
                      </a:endParaRPr>
                    </a:p>
                  </a:txBody>
                  <a:tcPr marL="7620" marR="7620" marT="7620" marB="0" anchor="b"/>
                </a:tc>
                <a:tc>
                  <a:txBody>
                    <a:bodyPr/>
                    <a:lstStyle/>
                    <a:p>
                      <a:pPr algn="ctr" rtl="0" fontAlgn="b"/>
                      <a:r>
                        <a:rPr lang="en-US" sz="1400" b="1" u="none" strike="noStrike" dirty="0">
                          <a:effectLst/>
                          <a:latin typeface="+mj-lt"/>
                        </a:rPr>
                        <a:t>Weighted Sharpe Ratio</a:t>
                      </a:r>
                      <a:endParaRPr lang="en-US" sz="1400" b="1" i="0" u="none" strike="noStrike" dirty="0">
                        <a:solidFill>
                          <a:srgbClr val="000000"/>
                        </a:solidFill>
                        <a:effectLst/>
                        <a:latin typeface="+mj-lt"/>
                      </a:endParaRPr>
                    </a:p>
                  </a:txBody>
                  <a:tcPr marL="7620" marR="7620" marT="7620" marB="0" anchor="b"/>
                </a:tc>
                <a:tc>
                  <a:txBody>
                    <a:bodyPr/>
                    <a:lstStyle/>
                    <a:p>
                      <a:pPr algn="ctr" rtl="0" fontAlgn="b"/>
                      <a:r>
                        <a:rPr lang="en-US" sz="1400" b="1" u="none" strike="noStrike" dirty="0">
                          <a:effectLst/>
                          <a:latin typeface="+mj-lt"/>
                        </a:rPr>
                        <a:t>Weighted Alpha </a:t>
                      </a:r>
                      <a:endParaRPr lang="en-US" sz="14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317743801"/>
                  </a:ext>
                </a:extLst>
              </a:tr>
              <a:tr h="304277">
                <a:tc>
                  <a:txBody>
                    <a:bodyPr/>
                    <a:lstStyle/>
                    <a:p>
                      <a:pPr algn="l" rtl="0" fontAlgn="b"/>
                      <a:r>
                        <a:rPr lang="en-US" sz="1400" b="1" u="none" strike="noStrike" dirty="0">
                          <a:effectLst/>
                          <a:latin typeface="+mj-lt"/>
                        </a:rPr>
                        <a:t>Galliard</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a:effectLst/>
                          <a:latin typeface="+mj-lt"/>
                        </a:rPr>
                        <a:t>1</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i="0" u="none" strike="noStrike" dirty="0">
                          <a:solidFill>
                            <a:srgbClr val="15234A"/>
                          </a:solidFill>
                          <a:effectLst/>
                          <a:latin typeface="+mj-lt"/>
                        </a:rPr>
                        <a:t>1</a:t>
                      </a:r>
                    </a:p>
                  </a:txBody>
                  <a:tcPr marL="7620" marR="7620" marT="7620" marB="0" anchor="b"/>
                </a:tc>
                <a:tc>
                  <a:txBody>
                    <a:bodyPr/>
                    <a:lstStyle/>
                    <a:p>
                      <a:pPr algn="ctr" rtl="0" fontAlgn="b"/>
                      <a:r>
                        <a:rPr lang="en-US" sz="1400" b="1" i="0" u="none" strike="noStrike" dirty="0">
                          <a:solidFill>
                            <a:srgbClr val="15234A"/>
                          </a:solidFill>
                          <a:effectLst/>
                          <a:latin typeface="+mj-lt"/>
                        </a:rPr>
                        <a:t>1</a:t>
                      </a:r>
                    </a:p>
                  </a:txBody>
                  <a:tcPr marL="7620" marR="7620" marT="7620" marB="0" anchor="b"/>
                </a:tc>
                <a:tc>
                  <a:txBody>
                    <a:bodyPr/>
                    <a:lstStyle/>
                    <a:p>
                      <a:pPr algn="ctr" rtl="0" fontAlgn="b"/>
                      <a:r>
                        <a:rPr lang="en-US" sz="1400" b="1" i="0" u="none" strike="noStrike" dirty="0">
                          <a:solidFill>
                            <a:srgbClr val="15234A"/>
                          </a:solidFill>
                          <a:effectLst/>
                          <a:latin typeface="+mj-lt"/>
                        </a:rPr>
                        <a:t>1</a:t>
                      </a:r>
                    </a:p>
                  </a:txBody>
                  <a:tcPr marL="7620" marR="7620" marT="7620" marB="0" anchor="b"/>
                </a:tc>
                <a:tc>
                  <a:txBody>
                    <a:bodyPr/>
                    <a:lstStyle/>
                    <a:p>
                      <a:pPr algn="ctr" rtl="0" fontAlgn="b"/>
                      <a:r>
                        <a:rPr lang="en-US" sz="1400" b="1" i="0" u="none" strike="noStrike" dirty="0">
                          <a:solidFill>
                            <a:srgbClr val="15234A"/>
                          </a:solidFill>
                          <a:effectLst/>
                          <a:latin typeface="+mj-lt"/>
                        </a:rPr>
                        <a:t>3</a:t>
                      </a:r>
                    </a:p>
                  </a:txBody>
                  <a:tcPr marL="7620" marR="7620" marT="7620" marB="0" anchor="b"/>
                </a:tc>
                <a:tc>
                  <a:txBody>
                    <a:bodyPr/>
                    <a:lstStyle/>
                    <a:p>
                      <a:pPr algn="ctr" rtl="0" fontAlgn="b"/>
                      <a:r>
                        <a:rPr lang="en-US" sz="1400" b="1" i="0" u="none" strike="noStrike" dirty="0">
                          <a:solidFill>
                            <a:srgbClr val="15234A"/>
                          </a:solidFill>
                          <a:effectLst/>
                          <a:latin typeface="+mj-lt"/>
                        </a:rPr>
                        <a:t>2</a:t>
                      </a:r>
                    </a:p>
                  </a:txBody>
                  <a:tcPr marL="7620" marR="7620" marT="7620" marB="0" anchor="b"/>
                </a:tc>
                <a:extLst>
                  <a:ext uri="{0D108BD9-81ED-4DB2-BD59-A6C34878D82A}">
                    <a16:rowId xmlns:a16="http://schemas.microsoft.com/office/drawing/2014/main" val="529534054"/>
                  </a:ext>
                </a:extLst>
              </a:tr>
              <a:tr h="304277">
                <a:tc>
                  <a:txBody>
                    <a:bodyPr/>
                    <a:lstStyle/>
                    <a:p>
                      <a:pPr algn="l" rtl="0" fontAlgn="b"/>
                      <a:r>
                        <a:rPr lang="en-US" sz="1400" b="1" u="none" strike="noStrike">
                          <a:effectLst/>
                          <a:latin typeface="+mj-lt"/>
                        </a:rPr>
                        <a:t>Manulife</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u="none" strike="noStrike">
                          <a:effectLst/>
                          <a:latin typeface="+mj-lt"/>
                        </a:rPr>
                        <a:t>2</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i="0" u="none" strike="noStrike" dirty="0">
                          <a:solidFill>
                            <a:srgbClr val="15234A"/>
                          </a:solidFill>
                          <a:effectLst/>
                          <a:latin typeface="+mj-lt"/>
                        </a:rPr>
                        <a:t>2</a:t>
                      </a:r>
                    </a:p>
                  </a:txBody>
                  <a:tcPr marL="7620" marR="7620" marT="7620" marB="0" anchor="b"/>
                </a:tc>
                <a:tc>
                  <a:txBody>
                    <a:bodyPr/>
                    <a:lstStyle/>
                    <a:p>
                      <a:pPr algn="ctr" rtl="0" fontAlgn="b"/>
                      <a:r>
                        <a:rPr lang="en-US" sz="1400" b="1" i="0" u="none" strike="noStrike" dirty="0">
                          <a:solidFill>
                            <a:srgbClr val="15234A"/>
                          </a:solidFill>
                          <a:effectLst/>
                          <a:latin typeface="+mj-lt"/>
                        </a:rPr>
                        <a:t>2</a:t>
                      </a:r>
                    </a:p>
                  </a:txBody>
                  <a:tcPr marL="7620" marR="7620" marT="7620" marB="0" anchor="b"/>
                </a:tc>
                <a:tc>
                  <a:txBody>
                    <a:bodyPr/>
                    <a:lstStyle/>
                    <a:p>
                      <a:pPr algn="ctr" rtl="0" fontAlgn="b"/>
                      <a:r>
                        <a:rPr lang="en-US" sz="1400" b="1" i="0" u="none" strike="noStrike" dirty="0">
                          <a:solidFill>
                            <a:srgbClr val="15234A"/>
                          </a:solidFill>
                          <a:effectLst/>
                          <a:latin typeface="+mj-lt"/>
                        </a:rPr>
                        <a:t>2</a:t>
                      </a:r>
                    </a:p>
                  </a:txBody>
                  <a:tcPr marL="7620" marR="7620" marT="7620" marB="0" anchor="b"/>
                </a:tc>
                <a:tc>
                  <a:txBody>
                    <a:bodyPr/>
                    <a:lstStyle/>
                    <a:p>
                      <a:pPr algn="ctr" rtl="0" fontAlgn="b"/>
                      <a:r>
                        <a:rPr lang="en-US" sz="1400" b="1" i="0" u="none" strike="noStrike" dirty="0">
                          <a:solidFill>
                            <a:srgbClr val="15234A"/>
                          </a:solidFill>
                          <a:effectLst/>
                          <a:latin typeface="+mj-lt"/>
                        </a:rPr>
                        <a:t>2</a:t>
                      </a:r>
                    </a:p>
                  </a:txBody>
                  <a:tcPr marL="7620" marR="7620" marT="7620" marB="0" anchor="b"/>
                </a:tc>
                <a:tc>
                  <a:txBody>
                    <a:bodyPr/>
                    <a:lstStyle/>
                    <a:p>
                      <a:pPr algn="ctr" rtl="0" fontAlgn="b"/>
                      <a:r>
                        <a:rPr lang="en-US" sz="1400" b="1" i="0" u="none" strike="noStrike" dirty="0">
                          <a:solidFill>
                            <a:srgbClr val="15234A"/>
                          </a:solidFill>
                          <a:effectLst/>
                          <a:latin typeface="+mj-lt"/>
                        </a:rPr>
                        <a:t>3</a:t>
                      </a:r>
                    </a:p>
                  </a:txBody>
                  <a:tcPr marL="7620" marR="7620" marT="7620" marB="0" anchor="b"/>
                </a:tc>
                <a:extLst>
                  <a:ext uri="{0D108BD9-81ED-4DB2-BD59-A6C34878D82A}">
                    <a16:rowId xmlns:a16="http://schemas.microsoft.com/office/drawing/2014/main" val="647952868"/>
                  </a:ext>
                </a:extLst>
              </a:tr>
              <a:tr h="304277">
                <a:tc>
                  <a:txBody>
                    <a:bodyPr/>
                    <a:lstStyle/>
                    <a:p>
                      <a:pPr algn="l" rtl="0" fontAlgn="b"/>
                      <a:r>
                        <a:rPr lang="en-US" sz="1400" b="1" u="none" strike="noStrike">
                          <a:effectLst/>
                          <a:latin typeface="+mj-lt"/>
                        </a:rPr>
                        <a:t>Sterling</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u="none" strike="noStrike">
                          <a:effectLst/>
                          <a:latin typeface="+mj-lt"/>
                        </a:rPr>
                        <a:t>3</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i="0" u="none" strike="noStrike" dirty="0">
                          <a:solidFill>
                            <a:srgbClr val="15234A"/>
                          </a:solidFill>
                          <a:effectLst/>
                          <a:latin typeface="+mj-lt"/>
                        </a:rPr>
                        <a:t>3</a:t>
                      </a:r>
                    </a:p>
                  </a:txBody>
                  <a:tcPr marL="7620" marR="7620" marT="7620" marB="0" anchor="b"/>
                </a:tc>
                <a:tc>
                  <a:txBody>
                    <a:bodyPr/>
                    <a:lstStyle/>
                    <a:p>
                      <a:pPr algn="ctr" rtl="0" fontAlgn="b"/>
                      <a:r>
                        <a:rPr lang="en-US" sz="1400" b="1" i="0" u="none" strike="noStrike" dirty="0">
                          <a:solidFill>
                            <a:srgbClr val="15234A"/>
                          </a:solidFill>
                          <a:effectLst/>
                          <a:latin typeface="+mj-lt"/>
                        </a:rPr>
                        <a:t>4</a:t>
                      </a:r>
                    </a:p>
                  </a:txBody>
                  <a:tcPr marL="7620" marR="7620" marT="7620" marB="0" anchor="b"/>
                </a:tc>
                <a:tc>
                  <a:txBody>
                    <a:bodyPr/>
                    <a:lstStyle/>
                    <a:p>
                      <a:pPr algn="ctr" rtl="0" fontAlgn="b"/>
                      <a:r>
                        <a:rPr lang="en-US" sz="1400" b="1" i="0" u="none" strike="noStrike" dirty="0">
                          <a:solidFill>
                            <a:srgbClr val="15234A"/>
                          </a:solidFill>
                          <a:effectLst/>
                          <a:latin typeface="+mj-lt"/>
                        </a:rPr>
                        <a:t>6</a:t>
                      </a:r>
                    </a:p>
                  </a:txBody>
                  <a:tcPr marL="7620" marR="7620" marT="7620" marB="0" anchor="b"/>
                </a:tc>
                <a:tc>
                  <a:txBody>
                    <a:bodyPr/>
                    <a:lstStyle/>
                    <a:p>
                      <a:pPr algn="ctr" rtl="0" fontAlgn="b"/>
                      <a:r>
                        <a:rPr lang="en-US" sz="1400" b="1" i="0" u="none" strike="noStrike" dirty="0">
                          <a:solidFill>
                            <a:srgbClr val="15234A"/>
                          </a:solidFill>
                          <a:effectLst/>
                          <a:latin typeface="+mj-lt"/>
                        </a:rPr>
                        <a:t>1</a:t>
                      </a:r>
                    </a:p>
                  </a:txBody>
                  <a:tcPr marL="7620" marR="7620" marT="7620" marB="0" anchor="b"/>
                </a:tc>
                <a:tc>
                  <a:txBody>
                    <a:bodyPr/>
                    <a:lstStyle/>
                    <a:p>
                      <a:pPr algn="ctr" rtl="0" fontAlgn="b"/>
                      <a:r>
                        <a:rPr lang="en-US" sz="1400" b="1" i="0" u="none" strike="noStrike" dirty="0">
                          <a:solidFill>
                            <a:srgbClr val="15234A"/>
                          </a:solidFill>
                          <a:effectLst/>
                          <a:latin typeface="+mj-lt"/>
                        </a:rPr>
                        <a:t>1</a:t>
                      </a:r>
                    </a:p>
                  </a:txBody>
                  <a:tcPr marL="7620" marR="7620" marT="7620" marB="0" anchor="b"/>
                </a:tc>
                <a:extLst>
                  <a:ext uri="{0D108BD9-81ED-4DB2-BD59-A6C34878D82A}">
                    <a16:rowId xmlns:a16="http://schemas.microsoft.com/office/drawing/2014/main" val="1415835644"/>
                  </a:ext>
                </a:extLst>
              </a:tr>
              <a:tr h="30427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mj-lt"/>
                        </a:rPr>
                        <a:t>Prudential</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a:effectLst/>
                          <a:latin typeface="+mj-lt"/>
                        </a:rPr>
                        <a:t>4</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i="0" u="none" strike="noStrike" dirty="0">
                          <a:solidFill>
                            <a:srgbClr val="15234A"/>
                          </a:solidFill>
                          <a:effectLst/>
                          <a:latin typeface="+mj-lt"/>
                        </a:rPr>
                        <a:t>7</a:t>
                      </a:r>
                    </a:p>
                  </a:txBody>
                  <a:tcPr marL="7620" marR="7620" marT="7620" marB="0" anchor="b"/>
                </a:tc>
                <a:tc>
                  <a:txBody>
                    <a:bodyPr/>
                    <a:lstStyle/>
                    <a:p>
                      <a:pPr algn="ctr" rtl="0" fontAlgn="b"/>
                      <a:r>
                        <a:rPr lang="en-US" sz="1400" b="1" i="0" u="none" strike="noStrike" dirty="0">
                          <a:solidFill>
                            <a:srgbClr val="15234A"/>
                          </a:solidFill>
                          <a:effectLst/>
                          <a:latin typeface="+mj-lt"/>
                        </a:rPr>
                        <a:t>3</a:t>
                      </a:r>
                    </a:p>
                  </a:txBody>
                  <a:tcPr marL="7620" marR="7620" marT="7620" marB="0" anchor="b"/>
                </a:tc>
                <a:tc>
                  <a:txBody>
                    <a:bodyPr/>
                    <a:lstStyle/>
                    <a:p>
                      <a:pPr algn="ctr" rtl="0" fontAlgn="b"/>
                      <a:r>
                        <a:rPr lang="en-US" sz="1400" b="1" i="0" u="none" strike="noStrike" dirty="0">
                          <a:solidFill>
                            <a:srgbClr val="15234A"/>
                          </a:solidFill>
                          <a:effectLst/>
                          <a:latin typeface="+mj-lt"/>
                        </a:rPr>
                        <a:t>4</a:t>
                      </a:r>
                    </a:p>
                  </a:txBody>
                  <a:tcPr marL="7620" marR="7620" marT="7620" marB="0" anchor="b"/>
                </a:tc>
                <a:tc>
                  <a:txBody>
                    <a:bodyPr/>
                    <a:lstStyle/>
                    <a:p>
                      <a:pPr algn="ctr" rtl="0" fontAlgn="b"/>
                      <a:r>
                        <a:rPr lang="en-US" sz="1400" b="1" i="0" u="none" strike="noStrike" dirty="0">
                          <a:solidFill>
                            <a:srgbClr val="15234A"/>
                          </a:solidFill>
                          <a:effectLst/>
                          <a:latin typeface="+mj-lt"/>
                        </a:rPr>
                        <a:t>4</a:t>
                      </a:r>
                    </a:p>
                  </a:txBody>
                  <a:tcPr marL="7620" marR="7620" marT="7620" marB="0" anchor="b"/>
                </a:tc>
                <a:tc>
                  <a:txBody>
                    <a:bodyPr/>
                    <a:lstStyle/>
                    <a:p>
                      <a:pPr algn="ctr" rtl="0" fontAlgn="b"/>
                      <a:r>
                        <a:rPr lang="en-US" sz="1400" b="1" i="0" u="none" strike="noStrike" dirty="0">
                          <a:solidFill>
                            <a:srgbClr val="15234A"/>
                          </a:solidFill>
                          <a:effectLst/>
                          <a:latin typeface="+mj-lt"/>
                        </a:rPr>
                        <a:t>4</a:t>
                      </a:r>
                    </a:p>
                  </a:txBody>
                  <a:tcPr marL="7620" marR="7620" marT="7620" marB="0" anchor="b"/>
                </a:tc>
                <a:extLst>
                  <a:ext uri="{0D108BD9-81ED-4DB2-BD59-A6C34878D82A}">
                    <a16:rowId xmlns:a16="http://schemas.microsoft.com/office/drawing/2014/main" val="559082507"/>
                  </a:ext>
                </a:extLst>
              </a:tr>
              <a:tr h="30427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mj-lt"/>
                        </a:rPr>
                        <a:t>Blackrock</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dirty="0">
                          <a:effectLst/>
                          <a:latin typeface="+mj-lt"/>
                        </a:rPr>
                        <a:t>5</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i="0" u="none" strike="noStrike" dirty="0">
                          <a:solidFill>
                            <a:srgbClr val="15234A"/>
                          </a:solidFill>
                          <a:effectLst/>
                          <a:latin typeface="+mj-lt"/>
                        </a:rPr>
                        <a:t>9</a:t>
                      </a:r>
                    </a:p>
                  </a:txBody>
                  <a:tcPr marL="7620" marR="7620" marT="7620" marB="0" anchor="b"/>
                </a:tc>
                <a:tc>
                  <a:txBody>
                    <a:bodyPr/>
                    <a:lstStyle/>
                    <a:p>
                      <a:pPr algn="ctr" rtl="0" fontAlgn="b"/>
                      <a:r>
                        <a:rPr lang="en-US" sz="1400" b="1" i="0" u="none" strike="noStrike" dirty="0">
                          <a:solidFill>
                            <a:srgbClr val="15234A"/>
                          </a:solidFill>
                          <a:effectLst/>
                          <a:latin typeface="+mj-lt"/>
                        </a:rPr>
                        <a:t>6</a:t>
                      </a:r>
                    </a:p>
                  </a:txBody>
                  <a:tcPr marL="7620" marR="7620" marT="7620" marB="0" anchor="b"/>
                </a:tc>
                <a:tc>
                  <a:txBody>
                    <a:bodyPr/>
                    <a:lstStyle/>
                    <a:p>
                      <a:pPr algn="ctr" rtl="0" fontAlgn="b"/>
                      <a:r>
                        <a:rPr lang="en-US" sz="1400" b="1" i="0" u="none" strike="noStrike" dirty="0">
                          <a:solidFill>
                            <a:srgbClr val="15234A"/>
                          </a:solidFill>
                          <a:effectLst/>
                          <a:latin typeface="+mj-lt"/>
                        </a:rPr>
                        <a:t>3</a:t>
                      </a:r>
                    </a:p>
                  </a:txBody>
                  <a:tcPr marL="7620" marR="7620" marT="7620" marB="0" anchor="b"/>
                </a:tc>
                <a:tc>
                  <a:txBody>
                    <a:bodyPr/>
                    <a:lstStyle/>
                    <a:p>
                      <a:pPr algn="ctr" rtl="0" fontAlgn="b"/>
                      <a:r>
                        <a:rPr lang="en-US" sz="1400" b="1" i="0" u="none" strike="noStrike" dirty="0">
                          <a:solidFill>
                            <a:srgbClr val="15234A"/>
                          </a:solidFill>
                          <a:effectLst/>
                          <a:latin typeface="+mj-lt"/>
                        </a:rPr>
                        <a:t>9</a:t>
                      </a:r>
                    </a:p>
                  </a:txBody>
                  <a:tcPr marL="7620" marR="7620" marT="7620" marB="0" anchor="b"/>
                </a:tc>
                <a:tc>
                  <a:txBody>
                    <a:bodyPr/>
                    <a:lstStyle/>
                    <a:p>
                      <a:pPr algn="ctr" rtl="0" fontAlgn="b"/>
                      <a:r>
                        <a:rPr lang="en-US" sz="1400" b="1" i="0" u="none" strike="noStrike" dirty="0">
                          <a:solidFill>
                            <a:srgbClr val="15234A"/>
                          </a:solidFill>
                          <a:effectLst/>
                          <a:latin typeface="+mj-lt"/>
                        </a:rPr>
                        <a:t>9</a:t>
                      </a:r>
                    </a:p>
                  </a:txBody>
                  <a:tcPr marL="7620" marR="7620" marT="7620" marB="0" anchor="b"/>
                </a:tc>
                <a:extLst>
                  <a:ext uri="{0D108BD9-81ED-4DB2-BD59-A6C34878D82A}">
                    <a16:rowId xmlns:a16="http://schemas.microsoft.com/office/drawing/2014/main" val="2655902199"/>
                  </a:ext>
                </a:extLst>
              </a:tr>
              <a:tr h="304277">
                <a:tc>
                  <a:txBody>
                    <a:bodyPr/>
                    <a:lstStyle/>
                    <a:p>
                      <a:pPr algn="l" rtl="0" fontAlgn="b"/>
                      <a:r>
                        <a:rPr lang="en-US" sz="1400" b="1" u="none" strike="noStrike" kern="1200" dirty="0">
                          <a:solidFill>
                            <a:schemeClr val="tx1"/>
                          </a:solidFill>
                          <a:effectLst/>
                          <a:latin typeface="+mn-lt"/>
                          <a:ea typeface="+mn-ea"/>
                          <a:cs typeface="+mn-cs"/>
                        </a:rPr>
                        <a:t>Goldman Sachs </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a:effectLst/>
                          <a:latin typeface="+mj-lt"/>
                        </a:rPr>
                        <a:t>6</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i="0" u="none" strike="noStrike" dirty="0">
                          <a:solidFill>
                            <a:srgbClr val="15234A"/>
                          </a:solidFill>
                          <a:effectLst/>
                          <a:latin typeface="+mj-lt"/>
                        </a:rPr>
                        <a:t>10</a:t>
                      </a:r>
                    </a:p>
                  </a:txBody>
                  <a:tcPr marL="7620" marR="7620" marT="7620" marB="0" anchor="b"/>
                </a:tc>
                <a:tc>
                  <a:txBody>
                    <a:bodyPr/>
                    <a:lstStyle/>
                    <a:p>
                      <a:pPr algn="ctr" rtl="0" fontAlgn="b"/>
                      <a:r>
                        <a:rPr lang="en-US" sz="1400" b="1" i="0" u="none" strike="noStrike" dirty="0">
                          <a:solidFill>
                            <a:srgbClr val="15234A"/>
                          </a:solidFill>
                          <a:effectLst/>
                          <a:latin typeface="+mj-lt"/>
                        </a:rPr>
                        <a:t>7</a:t>
                      </a:r>
                    </a:p>
                  </a:txBody>
                  <a:tcPr marL="7620" marR="7620" marT="7620" marB="0" anchor="b"/>
                </a:tc>
                <a:tc>
                  <a:txBody>
                    <a:bodyPr/>
                    <a:lstStyle/>
                    <a:p>
                      <a:pPr algn="ctr" rtl="0" fontAlgn="b"/>
                      <a:r>
                        <a:rPr lang="en-US" sz="1400" b="1" i="0" u="none" strike="noStrike" dirty="0">
                          <a:solidFill>
                            <a:srgbClr val="15234A"/>
                          </a:solidFill>
                          <a:effectLst/>
                          <a:latin typeface="+mj-lt"/>
                        </a:rPr>
                        <a:t>7</a:t>
                      </a:r>
                    </a:p>
                  </a:txBody>
                  <a:tcPr marL="7620" marR="7620" marT="7620" marB="0" anchor="b"/>
                </a:tc>
                <a:tc>
                  <a:txBody>
                    <a:bodyPr/>
                    <a:lstStyle/>
                    <a:p>
                      <a:pPr algn="ctr" rtl="0" fontAlgn="b"/>
                      <a:r>
                        <a:rPr lang="en-US" sz="1400" b="1" i="0" u="none" strike="noStrike" dirty="0">
                          <a:solidFill>
                            <a:srgbClr val="15234A"/>
                          </a:solidFill>
                          <a:effectLst/>
                          <a:latin typeface="+mj-lt"/>
                        </a:rPr>
                        <a:t>8</a:t>
                      </a:r>
                    </a:p>
                  </a:txBody>
                  <a:tcPr marL="7620" marR="7620" marT="7620" marB="0" anchor="b"/>
                </a:tc>
                <a:tc>
                  <a:txBody>
                    <a:bodyPr/>
                    <a:lstStyle/>
                    <a:p>
                      <a:pPr algn="ctr" rtl="0" fontAlgn="b"/>
                      <a:r>
                        <a:rPr lang="en-US" sz="1400" b="1" i="0" u="none" strike="noStrike" dirty="0">
                          <a:solidFill>
                            <a:srgbClr val="15234A"/>
                          </a:solidFill>
                          <a:effectLst/>
                          <a:latin typeface="+mj-lt"/>
                        </a:rPr>
                        <a:t>8</a:t>
                      </a:r>
                    </a:p>
                  </a:txBody>
                  <a:tcPr marL="7620" marR="7620" marT="7620" marB="0" anchor="b"/>
                </a:tc>
                <a:extLst>
                  <a:ext uri="{0D108BD9-81ED-4DB2-BD59-A6C34878D82A}">
                    <a16:rowId xmlns:a16="http://schemas.microsoft.com/office/drawing/2014/main" val="935503928"/>
                  </a:ext>
                </a:extLst>
              </a:tr>
              <a:tr h="30427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mj-lt"/>
                        </a:rPr>
                        <a:t>Wells</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a:effectLst/>
                          <a:latin typeface="+mj-lt"/>
                        </a:rPr>
                        <a:t>7</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i="0" u="none" strike="noStrike" dirty="0">
                          <a:solidFill>
                            <a:srgbClr val="15234A"/>
                          </a:solidFill>
                          <a:effectLst/>
                          <a:latin typeface="+mj-lt"/>
                        </a:rPr>
                        <a:t>6</a:t>
                      </a:r>
                    </a:p>
                  </a:txBody>
                  <a:tcPr marL="7620" marR="7620" marT="7620" marB="0" anchor="b"/>
                </a:tc>
                <a:tc>
                  <a:txBody>
                    <a:bodyPr/>
                    <a:lstStyle/>
                    <a:p>
                      <a:pPr algn="ctr" rtl="0" fontAlgn="b"/>
                      <a:r>
                        <a:rPr lang="en-US" sz="1400" b="1" i="0" u="none" strike="noStrike" dirty="0">
                          <a:solidFill>
                            <a:srgbClr val="15234A"/>
                          </a:solidFill>
                          <a:effectLst/>
                          <a:latin typeface="+mj-lt"/>
                        </a:rPr>
                        <a:t>9</a:t>
                      </a:r>
                    </a:p>
                  </a:txBody>
                  <a:tcPr marL="7620" marR="7620" marT="7620" marB="0" anchor="b"/>
                </a:tc>
                <a:tc>
                  <a:txBody>
                    <a:bodyPr/>
                    <a:lstStyle/>
                    <a:p>
                      <a:pPr algn="ctr" rtl="0" fontAlgn="b"/>
                      <a:r>
                        <a:rPr lang="en-US" sz="1400" b="1" i="0" u="none" strike="noStrike" dirty="0">
                          <a:solidFill>
                            <a:srgbClr val="15234A"/>
                          </a:solidFill>
                          <a:effectLst/>
                          <a:latin typeface="+mj-lt"/>
                        </a:rPr>
                        <a:t>5</a:t>
                      </a:r>
                    </a:p>
                  </a:txBody>
                  <a:tcPr marL="7620" marR="7620" marT="7620" marB="0" anchor="b"/>
                </a:tc>
                <a:tc>
                  <a:txBody>
                    <a:bodyPr/>
                    <a:lstStyle/>
                    <a:p>
                      <a:pPr algn="ctr" rtl="0" fontAlgn="b"/>
                      <a:r>
                        <a:rPr lang="en-US" sz="1400" b="1" i="0" u="none" strike="noStrike" dirty="0">
                          <a:solidFill>
                            <a:srgbClr val="15234A"/>
                          </a:solidFill>
                          <a:effectLst/>
                          <a:latin typeface="+mj-lt"/>
                        </a:rPr>
                        <a:t>10</a:t>
                      </a:r>
                    </a:p>
                  </a:txBody>
                  <a:tcPr marL="7620" marR="7620" marT="7620" marB="0" anchor="b"/>
                </a:tc>
                <a:tc>
                  <a:txBody>
                    <a:bodyPr/>
                    <a:lstStyle/>
                    <a:p>
                      <a:pPr algn="ctr" rtl="0" fontAlgn="b"/>
                      <a:r>
                        <a:rPr lang="en-US" sz="1400" b="1" i="0" u="none" strike="noStrike" dirty="0">
                          <a:solidFill>
                            <a:srgbClr val="15234A"/>
                          </a:solidFill>
                          <a:effectLst/>
                          <a:latin typeface="+mj-lt"/>
                        </a:rPr>
                        <a:t>10</a:t>
                      </a:r>
                    </a:p>
                  </a:txBody>
                  <a:tcPr marL="7620" marR="7620" marT="7620" marB="0" anchor="b"/>
                </a:tc>
                <a:extLst>
                  <a:ext uri="{0D108BD9-81ED-4DB2-BD59-A6C34878D82A}">
                    <a16:rowId xmlns:a16="http://schemas.microsoft.com/office/drawing/2014/main" val="1747773795"/>
                  </a:ext>
                </a:extLst>
              </a:tr>
              <a:tr h="304277">
                <a:tc>
                  <a:txBody>
                    <a:bodyPr/>
                    <a:lstStyle/>
                    <a:p>
                      <a:pPr algn="l" rtl="0" fontAlgn="b"/>
                      <a:r>
                        <a:rPr lang="en-US" sz="1400" b="1" u="none" strike="noStrike" kern="1200" dirty="0">
                          <a:solidFill>
                            <a:schemeClr val="tx1"/>
                          </a:solidFill>
                          <a:effectLst/>
                          <a:latin typeface="+mn-lt"/>
                          <a:ea typeface="+mn-ea"/>
                          <a:cs typeface="+mn-cs"/>
                        </a:rPr>
                        <a:t>Fidelity</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a:effectLst/>
                          <a:latin typeface="+mj-lt"/>
                        </a:rPr>
                        <a:t>8</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i="0" u="none" strike="noStrike" dirty="0">
                          <a:solidFill>
                            <a:srgbClr val="15234A"/>
                          </a:solidFill>
                          <a:effectLst/>
                          <a:latin typeface="+mj-lt"/>
                        </a:rPr>
                        <a:t>5</a:t>
                      </a:r>
                    </a:p>
                  </a:txBody>
                  <a:tcPr marL="7620" marR="7620" marT="7620" marB="0" anchor="b"/>
                </a:tc>
                <a:tc>
                  <a:txBody>
                    <a:bodyPr/>
                    <a:lstStyle/>
                    <a:p>
                      <a:pPr algn="ctr" rtl="0" fontAlgn="b"/>
                      <a:r>
                        <a:rPr lang="en-US" sz="1400" b="1" i="0" u="none" strike="noStrike" dirty="0">
                          <a:solidFill>
                            <a:srgbClr val="15234A"/>
                          </a:solidFill>
                          <a:effectLst/>
                          <a:latin typeface="+mj-lt"/>
                        </a:rPr>
                        <a:t>8</a:t>
                      </a:r>
                    </a:p>
                  </a:txBody>
                  <a:tcPr marL="7620" marR="7620" marT="7620" marB="0" anchor="b"/>
                </a:tc>
                <a:tc>
                  <a:txBody>
                    <a:bodyPr/>
                    <a:lstStyle/>
                    <a:p>
                      <a:pPr algn="ctr" rtl="0" fontAlgn="b"/>
                      <a:r>
                        <a:rPr lang="en-US" sz="1400" b="1" i="0" u="none" strike="noStrike" dirty="0">
                          <a:solidFill>
                            <a:srgbClr val="15234A"/>
                          </a:solidFill>
                          <a:effectLst/>
                          <a:latin typeface="+mj-lt"/>
                        </a:rPr>
                        <a:t>8</a:t>
                      </a:r>
                    </a:p>
                  </a:txBody>
                  <a:tcPr marL="7620" marR="7620" marT="7620" marB="0" anchor="b"/>
                </a:tc>
                <a:tc>
                  <a:txBody>
                    <a:bodyPr/>
                    <a:lstStyle/>
                    <a:p>
                      <a:pPr algn="ctr" rtl="0" fontAlgn="b"/>
                      <a:r>
                        <a:rPr lang="en-US" sz="1400" b="1" i="0" u="none" strike="noStrike" dirty="0">
                          <a:solidFill>
                            <a:srgbClr val="15234A"/>
                          </a:solidFill>
                          <a:effectLst/>
                          <a:latin typeface="+mj-lt"/>
                        </a:rPr>
                        <a:t>7</a:t>
                      </a:r>
                    </a:p>
                  </a:txBody>
                  <a:tcPr marL="7620" marR="7620" marT="7620" marB="0" anchor="b"/>
                </a:tc>
                <a:tc>
                  <a:txBody>
                    <a:bodyPr/>
                    <a:lstStyle/>
                    <a:p>
                      <a:pPr algn="ctr" rtl="0" fontAlgn="b"/>
                      <a:r>
                        <a:rPr lang="en-US" sz="1400" b="1" i="0" u="none" strike="noStrike" dirty="0">
                          <a:solidFill>
                            <a:srgbClr val="15234A"/>
                          </a:solidFill>
                          <a:effectLst/>
                          <a:latin typeface="+mj-lt"/>
                        </a:rPr>
                        <a:t>7</a:t>
                      </a:r>
                    </a:p>
                  </a:txBody>
                  <a:tcPr marL="7620" marR="7620" marT="7620" marB="0" anchor="b"/>
                </a:tc>
                <a:extLst>
                  <a:ext uri="{0D108BD9-81ED-4DB2-BD59-A6C34878D82A}">
                    <a16:rowId xmlns:a16="http://schemas.microsoft.com/office/drawing/2014/main" val="2509239471"/>
                  </a:ext>
                </a:extLst>
              </a:tr>
              <a:tr h="3221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mj-lt"/>
                        </a:rPr>
                        <a:t>Western Asset</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a:effectLst/>
                          <a:latin typeface="+mj-lt"/>
                        </a:rPr>
                        <a:t>9</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i="0" u="none" strike="noStrike" dirty="0">
                          <a:solidFill>
                            <a:srgbClr val="15234A"/>
                          </a:solidFill>
                          <a:effectLst/>
                          <a:latin typeface="+mj-lt"/>
                        </a:rPr>
                        <a:t>8</a:t>
                      </a:r>
                    </a:p>
                  </a:txBody>
                  <a:tcPr marL="7620" marR="7620" marT="7620" marB="0" anchor="b"/>
                </a:tc>
                <a:tc>
                  <a:txBody>
                    <a:bodyPr/>
                    <a:lstStyle/>
                    <a:p>
                      <a:pPr algn="ctr" rtl="0" fontAlgn="b"/>
                      <a:r>
                        <a:rPr lang="en-US" sz="1400" b="1" i="0" u="none" strike="noStrike" dirty="0">
                          <a:solidFill>
                            <a:srgbClr val="15234A"/>
                          </a:solidFill>
                          <a:effectLst/>
                          <a:latin typeface="+mj-lt"/>
                        </a:rPr>
                        <a:t>5</a:t>
                      </a:r>
                    </a:p>
                  </a:txBody>
                  <a:tcPr marL="7620" marR="7620" marT="7620" marB="0" anchor="b"/>
                </a:tc>
                <a:tc>
                  <a:txBody>
                    <a:bodyPr/>
                    <a:lstStyle/>
                    <a:p>
                      <a:pPr algn="ctr" rtl="0" fontAlgn="b"/>
                      <a:r>
                        <a:rPr lang="en-US" sz="1400" b="1" i="0" u="none" strike="noStrike" dirty="0">
                          <a:solidFill>
                            <a:srgbClr val="15234A"/>
                          </a:solidFill>
                          <a:effectLst/>
                          <a:latin typeface="+mj-lt"/>
                        </a:rPr>
                        <a:t>9</a:t>
                      </a:r>
                    </a:p>
                  </a:txBody>
                  <a:tcPr marL="7620" marR="7620" marT="7620" marB="0" anchor="b"/>
                </a:tc>
                <a:tc>
                  <a:txBody>
                    <a:bodyPr/>
                    <a:lstStyle/>
                    <a:p>
                      <a:pPr algn="ctr" rtl="0" fontAlgn="b"/>
                      <a:r>
                        <a:rPr lang="en-US" sz="1400" b="1" i="0" u="none" strike="noStrike" dirty="0">
                          <a:solidFill>
                            <a:srgbClr val="15234A"/>
                          </a:solidFill>
                          <a:effectLst/>
                          <a:latin typeface="+mj-lt"/>
                        </a:rPr>
                        <a:t>6</a:t>
                      </a:r>
                    </a:p>
                  </a:txBody>
                  <a:tcPr marL="7620" marR="7620" marT="7620" marB="0" anchor="b"/>
                </a:tc>
                <a:tc>
                  <a:txBody>
                    <a:bodyPr/>
                    <a:lstStyle/>
                    <a:p>
                      <a:pPr algn="ctr" rtl="0" fontAlgn="b"/>
                      <a:r>
                        <a:rPr lang="en-US" sz="1400" b="1" i="0" u="none" strike="noStrike" dirty="0">
                          <a:solidFill>
                            <a:srgbClr val="15234A"/>
                          </a:solidFill>
                          <a:effectLst/>
                          <a:latin typeface="+mj-lt"/>
                        </a:rPr>
                        <a:t>5</a:t>
                      </a:r>
                    </a:p>
                  </a:txBody>
                  <a:tcPr marL="7620" marR="7620" marT="7620" marB="0" anchor="b"/>
                </a:tc>
                <a:extLst>
                  <a:ext uri="{0D108BD9-81ED-4DB2-BD59-A6C34878D82A}">
                    <a16:rowId xmlns:a16="http://schemas.microsoft.com/office/drawing/2014/main" val="687402830"/>
                  </a:ext>
                </a:extLst>
              </a:tr>
              <a:tr h="30427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mj-lt"/>
                        </a:rPr>
                        <a:t>Amundi Pioneer</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a:effectLst/>
                          <a:latin typeface="+mj-lt"/>
                        </a:rPr>
                        <a:t>10</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i="0" u="none" strike="noStrike" dirty="0">
                          <a:solidFill>
                            <a:srgbClr val="15234A"/>
                          </a:solidFill>
                          <a:effectLst/>
                          <a:latin typeface="+mj-lt"/>
                        </a:rPr>
                        <a:t>4</a:t>
                      </a:r>
                    </a:p>
                  </a:txBody>
                  <a:tcPr marL="7620" marR="7620" marT="7620" marB="0" anchor="b"/>
                </a:tc>
                <a:tc>
                  <a:txBody>
                    <a:bodyPr/>
                    <a:lstStyle/>
                    <a:p>
                      <a:pPr algn="ctr" rtl="0" fontAlgn="b"/>
                      <a:r>
                        <a:rPr lang="en-US" sz="1400" b="1" i="0" u="none" strike="noStrike" dirty="0">
                          <a:solidFill>
                            <a:srgbClr val="15234A"/>
                          </a:solidFill>
                          <a:effectLst/>
                          <a:latin typeface="+mj-lt"/>
                        </a:rPr>
                        <a:t>10</a:t>
                      </a:r>
                    </a:p>
                  </a:txBody>
                  <a:tcPr marL="7620" marR="7620" marT="7620" marB="0" anchor="b"/>
                </a:tc>
                <a:tc>
                  <a:txBody>
                    <a:bodyPr/>
                    <a:lstStyle/>
                    <a:p>
                      <a:pPr algn="ctr" rtl="0" fontAlgn="b"/>
                      <a:r>
                        <a:rPr lang="en-US" sz="1400" b="1" i="0" u="none" strike="noStrike" dirty="0">
                          <a:solidFill>
                            <a:srgbClr val="15234A"/>
                          </a:solidFill>
                          <a:effectLst/>
                          <a:latin typeface="+mj-lt"/>
                        </a:rPr>
                        <a:t>10</a:t>
                      </a:r>
                    </a:p>
                  </a:txBody>
                  <a:tcPr marL="7620" marR="7620" marT="7620" marB="0" anchor="b"/>
                </a:tc>
                <a:tc>
                  <a:txBody>
                    <a:bodyPr/>
                    <a:lstStyle/>
                    <a:p>
                      <a:pPr algn="ctr" rtl="0" fontAlgn="b"/>
                      <a:r>
                        <a:rPr lang="en-US" sz="1400" b="1" i="0" u="none" strike="noStrike" dirty="0">
                          <a:solidFill>
                            <a:srgbClr val="15234A"/>
                          </a:solidFill>
                          <a:effectLst/>
                          <a:latin typeface="+mj-lt"/>
                        </a:rPr>
                        <a:t>5</a:t>
                      </a:r>
                    </a:p>
                  </a:txBody>
                  <a:tcPr marL="7620" marR="7620" marT="7620" marB="0" anchor="b"/>
                </a:tc>
                <a:tc>
                  <a:txBody>
                    <a:bodyPr/>
                    <a:lstStyle/>
                    <a:p>
                      <a:pPr algn="ctr" rtl="0" fontAlgn="b"/>
                      <a:r>
                        <a:rPr lang="en-US" sz="1400" b="1" i="0" u="none" strike="noStrike" dirty="0">
                          <a:solidFill>
                            <a:srgbClr val="15234A"/>
                          </a:solidFill>
                          <a:effectLst/>
                          <a:latin typeface="+mj-lt"/>
                        </a:rPr>
                        <a:t>6</a:t>
                      </a:r>
                    </a:p>
                  </a:txBody>
                  <a:tcPr marL="7620" marR="7620" marT="7620" marB="0" anchor="b"/>
                </a:tc>
                <a:extLst>
                  <a:ext uri="{0D108BD9-81ED-4DB2-BD59-A6C34878D82A}">
                    <a16:rowId xmlns:a16="http://schemas.microsoft.com/office/drawing/2014/main" val="161365067"/>
                  </a:ext>
                </a:extLst>
              </a:tr>
              <a:tr h="304277">
                <a:tc>
                  <a:txBody>
                    <a:bodyPr/>
                    <a:lstStyle/>
                    <a:p>
                      <a:pPr algn="l" rtl="0" fontAlgn="b"/>
                      <a:r>
                        <a:rPr lang="en-US" sz="1400" b="1" u="none" strike="noStrike">
                          <a:effectLst/>
                          <a:latin typeface="+mj-lt"/>
                        </a:rPr>
                        <a:t>Insight Investment</a:t>
                      </a:r>
                      <a:endParaRPr lang="en-US" sz="1400" b="1" i="0" u="none" strike="noStrike">
                        <a:solidFill>
                          <a:srgbClr val="15234A"/>
                        </a:solidFill>
                        <a:effectLst/>
                        <a:latin typeface="+mj-lt"/>
                      </a:endParaRPr>
                    </a:p>
                  </a:txBody>
                  <a:tcPr marL="7620" marR="7620" marT="7620" marB="0" anchor="b"/>
                </a:tc>
                <a:tc>
                  <a:txBody>
                    <a:bodyPr/>
                    <a:lstStyle/>
                    <a:p>
                      <a:pPr algn="ctr" rtl="0" fontAlgn="b"/>
                      <a:r>
                        <a:rPr lang="en-US" sz="1400" b="1" u="none" strike="noStrike">
                          <a:effectLst/>
                          <a:latin typeface="+mj-lt"/>
                        </a:rPr>
                        <a:t>11</a:t>
                      </a:r>
                      <a:endParaRPr lang="en-US" sz="1400" b="1" i="0" u="none" strike="noStrike">
                        <a:solidFill>
                          <a:srgbClr val="15234A"/>
                        </a:solidFill>
                        <a:effectLst/>
                        <a:latin typeface="+mj-lt"/>
                      </a:endParaRPr>
                    </a:p>
                  </a:txBody>
                  <a:tcPr marL="7620" marR="7620" marT="7620" marB="0" anchor="b"/>
                </a:tc>
                <a:tc>
                  <a:txBody>
                    <a:bodyPr/>
                    <a:lstStyle/>
                    <a:p>
                      <a:pPr algn="ctr" fontAlgn="b"/>
                      <a:r>
                        <a:rPr lang="en-US" sz="1400" b="1" i="0" u="none" strike="noStrike" dirty="0">
                          <a:solidFill>
                            <a:srgbClr val="000000"/>
                          </a:solidFill>
                          <a:effectLst/>
                          <a:latin typeface="+mj-lt"/>
                        </a:rPr>
                        <a:t>11</a:t>
                      </a:r>
                    </a:p>
                  </a:txBody>
                  <a:tcPr marL="7620" marR="7620" marT="7620" marB="0" anchor="b"/>
                </a:tc>
                <a:tc>
                  <a:txBody>
                    <a:bodyPr/>
                    <a:lstStyle/>
                    <a:p>
                      <a:pPr algn="ctr" fontAlgn="b"/>
                      <a:r>
                        <a:rPr lang="en-US" sz="1400" b="1" i="0" u="none" strike="noStrike" dirty="0">
                          <a:solidFill>
                            <a:srgbClr val="000000"/>
                          </a:solidFill>
                          <a:effectLst/>
                          <a:latin typeface="+mj-lt"/>
                        </a:rPr>
                        <a:t>11</a:t>
                      </a:r>
                    </a:p>
                  </a:txBody>
                  <a:tcPr marL="7620" marR="7620" marT="7620" marB="0" anchor="b"/>
                </a:tc>
                <a:tc>
                  <a:txBody>
                    <a:bodyPr/>
                    <a:lstStyle/>
                    <a:p>
                      <a:pPr algn="ctr" fontAlgn="b"/>
                      <a:r>
                        <a:rPr lang="en-US" sz="1400" b="1" i="0" u="none" strike="noStrike" dirty="0">
                          <a:solidFill>
                            <a:srgbClr val="000000"/>
                          </a:solidFill>
                          <a:effectLst/>
                          <a:latin typeface="+mj-lt"/>
                        </a:rPr>
                        <a:t>11</a:t>
                      </a:r>
                    </a:p>
                  </a:txBody>
                  <a:tcPr marL="7620" marR="7620" marT="7620" marB="0" anchor="b"/>
                </a:tc>
                <a:tc>
                  <a:txBody>
                    <a:bodyPr/>
                    <a:lstStyle/>
                    <a:p>
                      <a:pPr algn="ctr" fontAlgn="b"/>
                      <a:r>
                        <a:rPr lang="en-US" sz="1400" b="1" i="0" u="none" strike="noStrike" dirty="0">
                          <a:solidFill>
                            <a:srgbClr val="000000"/>
                          </a:solidFill>
                          <a:effectLst/>
                          <a:latin typeface="+mj-lt"/>
                        </a:rPr>
                        <a:t>11</a:t>
                      </a:r>
                    </a:p>
                  </a:txBody>
                  <a:tcPr marL="7620" marR="7620" marT="7620" marB="0" anchor="b"/>
                </a:tc>
                <a:tc>
                  <a:txBody>
                    <a:bodyPr/>
                    <a:lstStyle/>
                    <a:p>
                      <a:pPr algn="ctr" fontAlgn="b"/>
                      <a:r>
                        <a:rPr lang="en-US" sz="1400" b="1" i="0" u="none" strike="noStrike" dirty="0">
                          <a:solidFill>
                            <a:srgbClr val="000000"/>
                          </a:solidFill>
                          <a:effectLst/>
                          <a:latin typeface="+mj-lt"/>
                        </a:rPr>
                        <a:t>11</a:t>
                      </a:r>
                    </a:p>
                  </a:txBody>
                  <a:tcPr marL="7620" marR="7620" marT="7620" marB="0" anchor="b"/>
                </a:tc>
                <a:extLst>
                  <a:ext uri="{0D108BD9-81ED-4DB2-BD59-A6C34878D82A}">
                    <a16:rowId xmlns:a16="http://schemas.microsoft.com/office/drawing/2014/main" val="1808838160"/>
                  </a:ext>
                </a:extLst>
              </a:tr>
              <a:tr h="304277">
                <a:tc>
                  <a:txBody>
                    <a:bodyPr/>
                    <a:lstStyle/>
                    <a:p>
                      <a:pPr algn="l" rtl="0" fontAlgn="b"/>
                      <a:r>
                        <a:rPr lang="en-US" sz="1400" b="1" u="none" strike="noStrike" dirty="0">
                          <a:effectLst/>
                          <a:latin typeface="+mj-lt"/>
                        </a:rPr>
                        <a:t>Nuveen</a:t>
                      </a:r>
                      <a:endParaRPr lang="en-US" sz="1400" b="1" i="0" u="none" strike="noStrike" dirty="0">
                        <a:solidFill>
                          <a:srgbClr val="15234A"/>
                        </a:solidFill>
                        <a:effectLst/>
                        <a:latin typeface="+mj-lt"/>
                      </a:endParaRPr>
                    </a:p>
                  </a:txBody>
                  <a:tcPr marL="7620" marR="7620" marT="7620" marB="0" anchor="b"/>
                </a:tc>
                <a:tc>
                  <a:txBody>
                    <a:bodyPr/>
                    <a:lstStyle/>
                    <a:p>
                      <a:pPr algn="ctr" rtl="0" fontAlgn="b"/>
                      <a:r>
                        <a:rPr lang="en-US" sz="1400" b="1" u="none" strike="noStrike" dirty="0">
                          <a:effectLst/>
                          <a:latin typeface="+mj-lt"/>
                        </a:rPr>
                        <a:t>12</a:t>
                      </a:r>
                      <a:endParaRPr lang="en-US" sz="1400" b="1" i="0" u="none" strike="noStrike" dirty="0">
                        <a:solidFill>
                          <a:srgbClr val="15234A"/>
                        </a:solidFill>
                        <a:effectLst/>
                        <a:latin typeface="+mj-lt"/>
                      </a:endParaRPr>
                    </a:p>
                  </a:txBody>
                  <a:tcPr marL="7620" marR="7620" marT="7620" marB="0" anchor="b"/>
                </a:tc>
                <a:tc>
                  <a:txBody>
                    <a:bodyPr/>
                    <a:lstStyle/>
                    <a:p>
                      <a:pPr algn="ctr" fontAlgn="b"/>
                      <a:r>
                        <a:rPr lang="en-US" sz="1400" b="1" i="0" u="none" strike="noStrike" dirty="0">
                          <a:solidFill>
                            <a:srgbClr val="000000"/>
                          </a:solidFill>
                          <a:effectLst/>
                          <a:latin typeface="+mj-lt"/>
                        </a:rPr>
                        <a:t>12</a:t>
                      </a:r>
                    </a:p>
                  </a:txBody>
                  <a:tcPr marL="7620" marR="7620" marT="7620" marB="0" anchor="b"/>
                </a:tc>
                <a:tc>
                  <a:txBody>
                    <a:bodyPr/>
                    <a:lstStyle/>
                    <a:p>
                      <a:pPr algn="ctr" fontAlgn="b"/>
                      <a:r>
                        <a:rPr lang="en-US" sz="1400" b="1" i="0" u="none" strike="noStrike" dirty="0">
                          <a:solidFill>
                            <a:srgbClr val="000000"/>
                          </a:solidFill>
                          <a:effectLst/>
                          <a:latin typeface="+mj-lt"/>
                        </a:rPr>
                        <a:t>12</a:t>
                      </a:r>
                    </a:p>
                  </a:txBody>
                  <a:tcPr marL="7620" marR="7620" marT="7620" marB="0" anchor="b"/>
                </a:tc>
                <a:tc>
                  <a:txBody>
                    <a:bodyPr/>
                    <a:lstStyle/>
                    <a:p>
                      <a:pPr algn="ctr" fontAlgn="b"/>
                      <a:r>
                        <a:rPr lang="en-US" sz="1400" b="1" i="0" u="none" strike="noStrike" dirty="0">
                          <a:solidFill>
                            <a:srgbClr val="000000"/>
                          </a:solidFill>
                          <a:effectLst/>
                          <a:latin typeface="+mj-lt"/>
                        </a:rPr>
                        <a:t>12</a:t>
                      </a:r>
                    </a:p>
                  </a:txBody>
                  <a:tcPr marL="7620" marR="7620" marT="7620" marB="0" anchor="b"/>
                </a:tc>
                <a:tc>
                  <a:txBody>
                    <a:bodyPr/>
                    <a:lstStyle/>
                    <a:p>
                      <a:pPr algn="ctr" fontAlgn="b"/>
                      <a:r>
                        <a:rPr lang="en-US" sz="1400" b="1" i="0" u="none" strike="noStrike" dirty="0">
                          <a:solidFill>
                            <a:srgbClr val="000000"/>
                          </a:solidFill>
                          <a:effectLst/>
                          <a:latin typeface="+mj-lt"/>
                        </a:rPr>
                        <a:t>12</a:t>
                      </a:r>
                    </a:p>
                  </a:txBody>
                  <a:tcPr marL="7620" marR="7620" marT="7620" marB="0" anchor="b"/>
                </a:tc>
                <a:tc>
                  <a:txBody>
                    <a:bodyPr/>
                    <a:lstStyle/>
                    <a:p>
                      <a:pPr algn="ctr" fontAlgn="b"/>
                      <a:r>
                        <a:rPr lang="en-US" sz="1400" b="1" i="0" u="none" strike="noStrike" dirty="0">
                          <a:solidFill>
                            <a:srgbClr val="000000"/>
                          </a:solidFill>
                          <a:effectLst/>
                          <a:latin typeface="+mj-lt"/>
                        </a:rPr>
                        <a:t>12</a:t>
                      </a:r>
                    </a:p>
                  </a:txBody>
                  <a:tcPr marL="7620" marR="7620" marT="7620" marB="0" anchor="b"/>
                </a:tc>
                <a:extLst>
                  <a:ext uri="{0D108BD9-81ED-4DB2-BD59-A6C34878D82A}">
                    <a16:rowId xmlns:a16="http://schemas.microsoft.com/office/drawing/2014/main" val="3771975565"/>
                  </a:ext>
                </a:extLst>
              </a:tr>
            </a:tbl>
          </a:graphicData>
        </a:graphic>
      </p:graphicFrame>
      <p:sp>
        <p:nvSpPr>
          <p:cNvPr id="5" name="Slide Number Placeholder 4">
            <a:extLst>
              <a:ext uri="{FF2B5EF4-FFF2-40B4-BE49-F238E27FC236}">
                <a16:creationId xmlns:a16="http://schemas.microsoft.com/office/drawing/2014/main" id="{0F82CADB-E812-4B13-9FA9-A5C95EFF355F}"/>
              </a:ext>
            </a:extLst>
          </p:cNvPr>
          <p:cNvSpPr>
            <a:spLocks noGrp="1"/>
          </p:cNvSpPr>
          <p:nvPr>
            <p:ph type="sldNum" sz="quarter" idx="4"/>
          </p:nvPr>
        </p:nvSpPr>
        <p:spPr>
          <a:xfrm>
            <a:off x="8867021" y="5990271"/>
            <a:ext cx="2743200" cy="365125"/>
          </a:xfrm>
        </p:spPr>
        <p:txBody>
          <a:bodyPr/>
          <a:lstStyle/>
          <a:p>
            <a:r>
              <a:rPr lang="en-US" i="1" dirty="0">
                <a:solidFill>
                  <a:schemeClr val="tx1"/>
                </a:solidFill>
                <a:cs typeface="Arial" pitchFamily="34" charset="0"/>
              </a:rPr>
              <a:t>Rankings Based on 1, 3  and 5 Year  </a:t>
            </a:r>
          </a:p>
          <a:p>
            <a:r>
              <a:rPr lang="en-US" i="1" dirty="0">
                <a:solidFill>
                  <a:schemeClr val="tx1"/>
                </a:solidFill>
                <a:cs typeface="Arial" pitchFamily="34" charset="0"/>
              </a:rPr>
              <a:t>Risk / Return Metrics </a:t>
            </a:r>
          </a:p>
        </p:txBody>
      </p:sp>
    </p:spTree>
    <p:extLst>
      <p:ext uri="{BB962C8B-B14F-4D97-AF65-F5344CB8AC3E}">
        <p14:creationId xmlns:p14="http://schemas.microsoft.com/office/powerpoint/2010/main" val="3692541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ABD7-1B43-46BA-8776-C9BEF58E06F9}"/>
              </a:ext>
            </a:extLst>
          </p:cNvPr>
          <p:cNvSpPr>
            <a:spLocks noGrp="1"/>
          </p:cNvSpPr>
          <p:nvPr>
            <p:ph type="title"/>
          </p:nvPr>
        </p:nvSpPr>
        <p:spPr>
          <a:xfrm>
            <a:off x="838200" y="685166"/>
            <a:ext cx="10515600" cy="929626"/>
          </a:xfrm>
        </p:spPr>
        <p:txBody>
          <a:bodyPr/>
          <a:lstStyle/>
          <a:p>
            <a:r>
              <a:rPr lang="en-US" b="1" dirty="0"/>
              <a:t>Watch List Worksheet September 30, 2019</a:t>
            </a:r>
            <a:endParaRPr lang="en-US" dirty="0"/>
          </a:p>
        </p:txBody>
      </p:sp>
      <p:graphicFrame>
        <p:nvGraphicFramePr>
          <p:cNvPr id="5" name="Content Placeholder 4">
            <a:extLst>
              <a:ext uri="{FF2B5EF4-FFF2-40B4-BE49-F238E27FC236}">
                <a16:creationId xmlns:a16="http://schemas.microsoft.com/office/drawing/2014/main" id="{E5A9F81F-49C4-4948-A99F-2BB93589C919}"/>
              </a:ext>
            </a:extLst>
          </p:cNvPr>
          <p:cNvGraphicFramePr>
            <a:graphicFrameLocks noGrp="1"/>
          </p:cNvGraphicFramePr>
          <p:nvPr>
            <p:ph idx="1"/>
            <p:extLst/>
          </p:nvPr>
        </p:nvGraphicFramePr>
        <p:xfrm>
          <a:off x="642024" y="1420238"/>
          <a:ext cx="10894978" cy="4719501"/>
        </p:xfrm>
        <a:graphic>
          <a:graphicData uri="http://schemas.openxmlformats.org/drawingml/2006/table">
            <a:tbl>
              <a:tblPr/>
              <a:tblGrid>
                <a:gridCol w="1036834">
                  <a:extLst>
                    <a:ext uri="{9D8B030D-6E8A-4147-A177-3AD203B41FA5}">
                      <a16:colId xmlns:a16="http://schemas.microsoft.com/office/drawing/2014/main" val="3862403899"/>
                    </a:ext>
                  </a:extLst>
                </a:gridCol>
                <a:gridCol w="855799">
                  <a:extLst>
                    <a:ext uri="{9D8B030D-6E8A-4147-A177-3AD203B41FA5}">
                      <a16:colId xmlns:a16="http://schemas.microsoft.com/office/drawing/2014/main" val="58120829"/>
                    </a:ext>
                  </a:extLst>
                </a:gridCol>
                <a:gridCol w="855799">
                  <a:extLst>
                    <a:ext uri="{9D8B030D-6E8A-4147-A177-3AD203B41FA5}">
                      <a16:colId xmlns:a16="http://schemas.microsoft.com/office/drawing/2014/main" val="10571733"/>
                    </a:ext>
                  </a:extLst>
                </a:gridCol>
                <a:gridCol w="872256">
                  <a:extLst>
                    <a:ext uri="{9D8B030D-6E8A-4147-A177-3AD203B41FA5}">
                      <a16:colId xmlns:a16="http://schemas.microsoft.com/office/drawing/2014/main" val="1658143343"/>
                    </a:ext>
                  </a:extLst>
                </a:gridCol>
                <a:gridCol w="855799">
                  <a:extLst>
                    <a:ext uri="{9D8B030D-6E8A-4147-A177-3AD203B41FA5}">
                      <a16:colId xmlns:a16="http://schemas.microsoft.com/office/drawing/2014/main" val="250346957"/>
                    </a:ext>
                  </a:extLst>
                </a:gridCol>
                <a:gridCol w="921629">
                  <a:extLst>
                    <a:ext uri="{9D8B030D-6E8A-4147-A177-3AD203B41FA5}">
                      <a16:colId xmlns:a16="http://schemas.microsoft.com/office/drawing/2014/main" val="4101449173"/>
                    </a:ext>
                  </a:extLst>
                </a:gridCol>
                <a:gridCol w="1003918">
                  <a:extLst>
                    <a:ext uri="{9D8B030D-6E8A-4147-A177-3AD203B41FA5}">
                      <a16:colId xmlns:a16="http://schemas.microsoft.com/office/drawing/2014/main" val="2705584878"/>
                    </a:ext>
                  </a:extLst>
                </a:gridCol>
                <a:gridCol w="921629">
                  <a:extLst>
                    <a:ext uri="{9D8B030D-6E8A-4147-A177-3AD203B41FA5}">
                      <a16:colId xmlns:a16="http://schemas.microsoft.com/office/drawing/2014/main" val="1093511514"/>
                    </a:ext>
                  </a:extLst>
                </a:gridCol>
                <a:gridCol w="921629">
                  <a:extLst>
                    <a:ext uri="{9D8B030D-6E8A-4147-A177-3AD203B41FA5}">
                      <a16:colId xmlns:a16="http://schemas.microsoft.com/office/drawing/2014/main" val="1635755820"/>
                    </a:ext>
                  </a:extLst>
                </a:gridCol>
                <a:gridCol w="855799">
                  <a:extLst>
                    <a:ext uri="{9D8B030D-6E8A-4147-A177-3AD203B41FA5}">
                      <a16:colId xmlns:a16="http://schemas.microsoft.com/office/drawing/2014/main" val="2306128466"/>
                    </a:ext>
                  </a:extLst>
                </a:gridCol>
                <a:gridCol w="938088">
                  <a:extLst>
                    <a:ext uri="{9D8B030D-6E8A-4147-A177-3AD203B41FA5}">
                      <a16:colId xmlns:a16="http://schemas.microsoft.com/office/drawing/2014/main" val="2332161140"/>
                    </a:ext>
                  </a:extLst>
                </a:gridCol>
                <a:gridCol w="855799">
                  <a:extLst>
                    <a:ext uri="{9D8B030D-6E8A-4147-A177-3AD203B41FA5}">
                      <a16:colId xmlns:a16="http://schemas.microsoft.com/office/drawing/2014/main" val="764098422"/>
                    </a:ext>
                  </a:extLst>
                </a:gridCol>
              </a:tblGrid>
              <a:tr h="222976">
                <a:tc gridSpan="2">
                  <a:txBody>
                    <a:bodyPr/>
                    <a:lstStyle/>
                    <a:p>
                      <a:pPr algn="l" fontAlgn="b"/>
                      <a:r>
                        <a:rPr lang="en-US" sz="1000" b="1" i="0" u="none" strike="noStrike">
                          <a:solidFill>
                            <a:srgbClr val="000000"/>
                          </a:solidFill>
                          <a:effectLst/>
                          <a:latin typeface="Calibri" panose="020F0502020204030204" pitchFamily="34" charset="0"/>
                        </a:rPr>
                        <a:t>LONG DURATION</a:t>
                      </a:r>
                    </a:p>
                  </a:txBody>
                  <a:tcPr marL="6648" marR="6648" marT="6648"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a:noFill/>
                    </a:lnB>
                  </a:tcPr>
                </a:tc>
                <a:tc gridSpan="2">
                  <a:txBody>
                    <a:bodyPr/>
                    <a:lstStyle/>
                    <a:p>
                      <a:pPr algn="l" fontAlgn="b"/>
                      <a:r>
                        <a:rPr lang="fr-FR" sz="900" b="0" i="0" u="none" strike="noStrike">
                          <a:solidFill>
                            <a:srgbClr val="000000"/>
                          </a:solidFill>
                          <a:effectLst/>
                          <a:latin typeface="Arial" panose="020B0604020202020204" pitchFamily="34" charset="0"/>
                        </a:rPr>
                        <a:t>Danger Zone 6 - 8 Months</a:t>
                      </a:r>
                    </a:p>
                  </a:txBody>
                  <a:tcPr marL="6648" marR="6648" marT="6648" marB="0" anchor="b">
                    <a:lnL>
                      <a:noFill/>
                    </a:lnL>
                    <a:lnR>
                      <a:noFill/>
                    </a:lnR>
                    <a:lnT>
                      <a:noFill/>
                    </a:lnT>
                    <a:lnB>
                      <a:noFill/>
                    </a:lnB>
                    <a:solidFill>
                      <a:srgbClr val="E282C9"/>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a:noFill/>
                    </a:lnB>
                  </a:tcPr>
                </a:tc>
                <a:extLst>
                  <a:ext uri="{0D108BD9-81ED-4DB2-BD59-A6C34878D82A}">
                    <a16:rowId xmlns:a16="http://schemas.microsoft.com/office/drawing/2014/main" val="981786322"/>
                  </a:ext>
                </a:extLst>
              </a:tr>
              <a:tr h="194787">
                <a:tc gridSpan="3">
                  <a:txBody>
                    <a:bodyPr/>
                    <a:lstStyle/>
                    <a:p>
                      <a:pPr algn="l" fontAlgn="b"/>
                      <a:r>
                        <a:rPr lang="en-US" sz="900" b="0" i="0" u="none" strike="noStrike">
                          <a:solidFill>
                            <a:srgbClr val="000000"/>
                          </a:solidFill>
                          <a:effectLst/>
                          <a:latin typeface="Arial" panose="020B0604020202020204" pitchFamily="34" charset="0"/>
                        </a:rPr>
                        <a:t>QUANTITATIVE FACTORS</a:t>
                      </a:r>
                    </a:p>
                  </a:txBody>
                  <a:tcPr marL="6648" marR="6648" marT="6648"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a:solidFill>
                            <a:srgbClr val="000000"/>
                          </a:solidFill>
                          <a:effectLst/>
                          <a:latin typeface="Arial" panose="020B0604020202020204" pitchFamily="34" charset="0"/>
                        </a:rPr>
                        <a:t>Max Exceeded 9 Months</a:t>
                      </a:r>
                    </a:p>
                  </a:txBody>
                  <a:tcPr marL="6648" marR="6648" marT="6648"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48" marR="6648" marT="6648"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022614"/>
                  </a:ext>
                </a:extLst>
              </a:tr>
              <a:tr h="186996">
                <a:tc gridSpan="3">
                  <a:txBody>
                    <a:bodyPr/>
                    <a:lstStyle/>
                    <a:p>
                      <a:pPr algn="l" fontAlgn="b"/>
                      <a:r>
                        <a:rPr lang="en-US" sz="900" b="1" i="0" u="none" strike="noStrike">
                          <a:solidFill>
                            <a:srgbClr val="000000"/>
                          </a:solidFill>
                          <a:effectLst/>
                          <a:latin typeface="Arial" panose="020B0604020202020204" pitchFamily="34" charset="0"/>
                        </a:rPr>
                        <a:t>Any of the Following Conditions</a:t>
                      </a:r>
                    </a:p>
                  </a:txBody>
                  <a:tcPr marL="6648" marR="6648" marT="664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 </a:t>
                      </a:r>
                    </a:p>
                  </a:txBody>
                  <a:tcPr marL="6648" marR="6648" marT="66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648" marR="6648" marT="66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648" marR="6648" marT="66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648" marR="6648" marT="66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648" marR="6648" marT="66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648" marR="6648" marT="66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648" marR="6648" marT="66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648" marR="6648" marT="66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648" marR="6648" marT="664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741049"/>
                  </a:ext>
                </a:extLst>
              </a:tr>
              <a:tr h="186996">
                <a:tc gridSpan="12">
                  <a:txBody>
                    <a:bodyPr/>
                    <a:lstStyle/>
                    <a:p>
                      <a:pPr algn="ctr" fontAlgn="b"/>
                      <a:r>
                        <a:rPr lang="en-US" sz="900" b="0" i="0" u="none" strike="noStrike">
                          <a:solidFill>
                            <a:srgbClr val="000000"/>
                          </a:solidFill>
                          <a:effectLst/>
                          <a:latin typeface="Arial" panose="020B0604020202020204" pitchFamily="34" charset="0"/>
                        </a:rPr>
                        <a:t>(#1) Trailing 5-Year Annualized Net Performance Below Benchmark for 6 of 12 Months</a:t>
                      </a:r>
                    </a:p>
                  </a:txBody>
                  <a:tcPr marL="6648" marR="6648" marT="66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0707306"/>
                  </a:ext>
                </a:extLst>
              </a:tr>
              <a:tr h="280494">
                <a:tc>
                  <a:txBody>
                    <a:bodyPr/>
                    <a:lstStyle/>
                    <a:p>
                      <a:pPr algn="ctr" fontAlgn="b"/>
                      <a:r>
                        <a:rPr lang="en-US" sz="700" b="0" i="0" u="none" strike="noStrike">
                          <a:solidFill>
                            <a:srgbClr val="000000"/>
                          </a:solidFill>
                          <a:effectLst/>
                          <a:latin typeface="Arial" panose="020B0604020202020204" pitchFamily="34" charset="0"/>
                        </a:rPr>
                        <a:t>AmundiPioneer</a:t>
                      </a:r>
                    </a:p>
                  </a:txBody>
                  <a:tcPr marL="6648" marR="6648" marT="66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a:txBody>
                    <a:bodyPr/>
                    <a:lstStyle/>
                    <a:p>
                      <a:pPr algn="ctr" fontAlgn="b"/>
                      <a:r>
                        <a:rPr lang="en-US" sz="700" b="0" i="0" u="none" strike="noStrike">
                          <a:solidFill>
                            <a:srgbClr val="000000"/>
                          </a:solidFill>
                          <a:effectLst/>
                          <a:latin typeface="Arial" panose="020B0604020202020204" pitchFamily="34" charset="0"/>
                        </a:rPr>
                        <a:t>Prudential</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Wells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6648" marR="6648" marT="66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882633"/>
                  </a:ext>
                </a:extLst>
              </a:tr>
              <a:tr h="707913">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Dec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July, May, Apr, Mar, Jan 19, Dec, Nov, Oct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Mar, Feb, Jan 19, Dec, Nov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Sept, Aug, July, June, May, Apr, Mar, Feb, Jan 19, Dec, Nov, Oct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942727"/>
                  </a:ext>
                </a:extLst>
              </a:tr>
              <a:tr h="186996">
                <a:tc gridSpan="12">
                  <a:txBody>
                    <a:bodyPr/>
                    <a:lstStyle/>
                    <a:p>
                      <a:pPr algn="ctr" fontAlgn="b"/>
                      <a:r>
                        <a:rPr lang="en-US" sz="900" b="0" i="0" u="none" strike="noStrike">
                          <a:solidFill>
                            <a:srgbClr val="000000"/>
                          </a:solidFill>
                          <a:effectLst/>
                          <a:latin typeface="Arial" panose="020B0604020202020204" pitchFamily="34" charset="0"/>
                        </a:rPr>
                        <a:t>(#2) Trailing 3-Year Annualized Net Performance Below Benchmark for 9 out of 12 Months</a:t>
                      </a:r>
                    </a:p>
                  </a:txBody>
                  <a:tcPr marL="6648" marR="6648" marT="66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4674453"/>
                  </a:ext>
                </a:extLst>
              </a:tr>
              <a:tr h="298024">
                <a:tc>
                  <a:txBody>
                    <a:bodyPr/>
                    <a:lstStyle/>
                    <a:p>
                      <a:pPr algn="ctr" fontAlgn="b"/>
                      <a:r>
                        <a:rPr lang="en-US" sz="700" b="0" i="0" u="none" strike="noStrike">
                          <a:solidFill>
                            <a:srgbClr val="000000"/>
                          </a:solidFill>
                          <a:effectLst/>
                          <a:latin typeface="Arial" panose="020B0604020202020204" pitchFamily="34" charset="0"/>
                        </a:rPr>
                        <a:t>AmundiPioneer</a:t>
                      </a:r>
                    </a:p>
                  </a:txBody>
                  <a:tcPr marL="6648" marR="6648" marT="66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Prudential</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Wells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6648" marR="6648" marT="66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280062"/>
                  </a:ext>
                </a:extLst>
              </a:tr>
              <a:tr h="381783">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Arial" panose="020B0604020202020204" pitchFamily="34" charset="0"/>
                        </a:rPr>
                        <a:t>Feb, Jan 19, Dec, Nov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Apr, Mar, Jan 19, Dec, Nov, Oct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Apr 19, Dec, Nov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726001"/>
                  </a:ext>
                </a:extLst>
              </a:tr>
              <a:tr h="186996">
                <a:tc gridSpan="12">
                  <a:txBody>
                    <a:bodyPr/>
                    <a:lstStyle/>
                    <a:p>
                      <a:pPr algn="ctr" fontAlgn="b"/>
                      <a:r>
                        <a:rPr lang="en-US" sz="900" b="0" i="0" u="none" strike="noStrike">
                          <a:solidFill>
                            <a:srgbClr val="000000"/>
                          </a:solidFill>
                          <a:effectLst/>
                          <a:latin typeface="Arial" panose="020B0604020202020204" pitchFamily="34" charset="0"/>
                        </a:rPr>
                        <a:t>(#3) Mgr's (1 &amp; 3 Year) Risk-Adjusted Ranking in Bottom Two for 9 out of 12 Months</a:t>
                      </a:r>
                    </a:p>
                  </a:txBody>
                  <a:tcPr marL="6648" marR="6648" marT="66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231084"/>
                  </a:ext>
                </a:extLst>
              </a:tr>
              <a:tr h="280494">
                <a:tc>
                  <a:txBody>
                    <a:bodyPr/>
                    <a:lstStyle/>
                    <a:p>
                      <a:pPr algn="ctr" fontAlgn="b"/>
                      <a:r>
                        <a:rPr lang="en-US" sz="700" b="0" i="0" u="none" strike="noStrike">
                          <a:solidFill>
                            <a:srgbClr val="000000"/>
                          </a:solidFill>
                          <a:effectLst/>
                          <a:latin typeface="Arial" panose="020B0604020202020204" pitchFamily="34" charset="0"/>
                        </a:rPr>
                        <a:t>AmundiPioneer</a:t>
                      </a:r>
                    </a:p>
                  </a:txBody>
                  <a:tcPr marL="6648" marR="6648" marT="66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Prudential</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Wells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6648" marR="6648" marT="66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099649"/>
                  </a:ext>
                </a:extLst>
              </a:tr>
              <a:tr h="631110">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Feb 19, Dec, Nov, Oct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Sept, Aug, July, May, Apr, Mar, Feb, Jan 19, Dec, Nov, Oct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Sept, Aug, July, June, May, Apr, Mar, Jan 19</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June 19</a:t>
                      </a:r>
                    </a:p>
                  </a:txBody>
                  <a:tcPr marL="6648" marR="6648" marT="66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98895"/>
                  </a:ext>
                </a:extLst>
              </a:tr>
              <a:tr h="186996">
                <a:tc gridSpan="12">
                  <a:txBody>
                    <a:bodyPr/>
                    <a:lstStyle/>
                    <a:p>
                      <a:pPr algn="ctr" fontAlgn="b"/>
                      <a:r>
                        <a:rPr lang="en-US" sz="900" b="0" i="0" u="none" strike="noStrike">
                          <a:solidFill>
                            <a:srgbClr val="000000"/>
                          </a:solidFill>
                          <a:effectLst/>
                          <a:latin typeface="Arial" panose="020B0604020202020204" pitchFamily="34" charset="0"/>
                        </a:rPr>
                        <a:t>(#4) Trailing 1-Year Net Performance Below Benchmark &amp; Bottom Quartile (Bottom 3) of Mandate for 9 out of 12 Months</a:t>
                      </a:r>
                    </a:p>
                  </a:txBody>
                  <a:tcPr marL="6648" marR="6648" marT="66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8306801"/>
                  </a:ext>
                </a:extLst>
              </a:tr>
              <a:tr h="280494">
                <a:tc>
                  <a:txBody>
                    <a:bodyPr/>
                    <a:lstStyle/>
                    <a:p>
                      <a:pPr algn="ctr" fontAlgn="b"/>
                      <a:r>
                        <a:rPr lang="en-US" sz="700" b="0" i="0" u="none" strike="noStrike">
                          <a:solidFill>
                            <a:srgbClr val="000000"/>
                          </a:solidFill>
                          <a:effectLst/>
                          <a:latin typeface="Arial" panose="020B0604020202020204" pitchFamily="34" charset="0"/>
                        </a:rPr>
                        <a:t>AmundiPioneer</a:t>
                      </a:r>
                    </a:p>
                  </a:txBody>
                  <a:tcPr marL="6648" marR="6648" marT="66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Prudential</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Wells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6648" marR="6648" marT="66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extLst>
                  <a:ext uri="{0D108BD9-81ED-4DB2-BD59-A6C34878D82A}">
                    <a16:rowId xmlns:a16="http://schemas.microsoft.com/office/drawing/2014/main" val="1160777426"/>
                  </a:ext>
                </a:extLst>
              </a:tr>
              <a:tr h="506446">
                <a:tc>
                  <a:txBody>
                    <a:bodyPr/>
                    <a:lstStyle/>
                    <a:p>
                      <a:pPr algn="ctr" fontAlgn="b"/>
                      <a:r>
                        <a:rPr lang="en-US" sz="700" b="0" i="0" u="none" strike="noStrike">
                          <a:solidFill>
                            <a:srgbClr val="000000"/>
                          </a:solidFill>
                          <a:effectLst/>
                          <a:latin typeface="Arial" panose="020B0604020202020204" pitchFamily="34" charset="0"/>
                        </a:rPr>
                        <a:t>Sept, Aug, July, June, Jan 19, Dec, Nov 18</a:t>
                      </a:r>
                    </a:p>
                  </a:txBody>
                  <a:tcPr marL="6648" marR="6648" marT="66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Dec, Nov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Apr, Mar, Jan 19, Dec, Nov, Oct 18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Spet 19</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Arial" panose="020B0604020202020204" pitchFamily="34" charset="0"/>
                        </a:rPr>
                        <a:t>Feb, Jan 19, Dec, Nov 18</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Jan, Sept 19</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648" marR="6648" marT="6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July, June, May, Apr, Jan 19, Dec, Nov 18</a:t>
                      </a:r>
                    </a:p>
                  </a:txBody>
                  <a:tcPr marL="6648" marR="6648" marT="66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380103"/>
                  </a:ext>
                </a:extLst>
              </a:tr>
            </a:tbl>
          </a:graphicData>
        </a:graphic>
      </p:graphicFrame>
      <p:sp>
        <p:nvSpPr>
          <p:cNvPr id="4" name="Slide Number Placeholder 3">
            <a:extLst>
              <a:ext uri="{FF2B5EF4-FFF2-40B4-BE49-F238E27FC236}">
                <a16:creationId xmlns:a16="http://schemas.microsoft.com/office/drawing/2014/main" id="{982E8A08-0EAD-4D09-9A03-50F242DA179B}"/>
              </a:ext>
            </a:extLst>
          </p:cNvPr>
          <p:cNvSpPr>
            <a:spLocks noGrp="1"/>
          </p:cNvSpPr>
          <p:nvPr>
            <p:ph type="sldNum" sz="quarter" idx="4"/>
          </p:nvPr>
        </p:nvSpPr>
        <p:spPr/>
        <p:txBody>
          <a:bodyPr/>
          <a:lstStyle/>
          <a:p>
            <a:fld id="{939BA12D-66C8-4ADD-AE22-8C591D475314}" type="slidenum">
              <a:rPr lang="en-US" smtClean="0"/>
              <a:t>61</a:t>
            </a:fld>
            <a:endParaRPr lang="en-US"/>
          </a:p>
        </p:txBody>
      </p:sp>
    </p:spTree>
    <p:extLst>
      <p:ext uri="{BB962C8B-B14F-4D97-AF65-F5344CB8AC3E}">
        <p14:creationId xmlns:p14="http://schemas.microsoft.com/office/powerpoint/2010/main" val="2736524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0E6C-2A3F-4CC8-AE9B-D6BA627AE050}"/>
              </a:ext>
            </a:extLst>
          </p:cNvPr>
          <p:cNvSpPr>
            <a:spLocks noGrp="1"/>
          </p:cNvSpPr>
          <p:nvPr>
            <p:ph type="title"/>
          </p:nvPr>
        </p:nvSpPr>
        <p:spPr>
          <a:xfrm>
            <a:off x="838200" y="685166"/>
            <a:ext cx="10515600" cy="939354"/>
          </a:xfrm>
        </p:spPr>
        <p:txBody>
          <a:bodyPr/>
          <a:lstStyle/>
          <a:p>
            <a:r>
              <a:rPr lang="en-US" b="1" dirty="0"/>
              <a:t>Watch List Update – Long Duration </a:t>
            </a:r>
            <a:endParaRPr lang="en-US" dirty="0"/>
          </a:p>
        </p:txBody>
      </p:sp>
      <p:graphicFrame>
        <p:nvGraphicFramePr>
          <p:cNvPr id="10" name="Content Placeholder 9">
            <a:extLst>
              <a:ext uri="{FF2B5EF4-FFF2-40B4-BE49-F238E27FC236}">
                <a16:creationId xmlns:a16="http://schemas.microsoft.com/office/drawing/2014/main" id="{F276EDAC-4B09-42A9-A6D6-FB20AB122FA5}"/>
              </a:ext>
            </a:extLst>
          </p:cNvPr>
          <p:cNvGraphicFramePr>
            <a:graphicFrameLocks noGrp="1"/>
          </p:cNvGraphicFramePr>
          <p:nvPr>
            <p:ph idx="1"/>
            <p:extLst/>
          </p:nvPr>
        </p:nvGraphicFramePr>
        <p:xfrm>
          <a:off x="1235413" y="1819072"/>
          <a:ext cx="9610928" cy="4075889"/>
        </p:xfrm>
        <a:graphic>
          <a:graphicData uri="http://schemas.openxmlformats.org/drawingml/2006/table">
            <a:tbl>
              <a:tblPr/>
              <a:tblGrid>
                <a:gridCol w="1622624">
                  <a:extLst>
                    <a:ext uri="{9D8B030D-6E8A-4147-A177-3AD203B41FA5}">
                      <a16:colId xmlns:a16="http://schemas.microsoft.com/office/drawing/2014/main" val="2071640911"/>
                    </a:ext>
                  </a:extLst>
                </a:gridCol>
                <a:gridCol w="665692">
                  <a:extLst>
                    <a:ext uri="{9D8B030D-6E8A-4147-A177-3AD203B41FA5}">
                      <a16:colId xmlns:a16="http://schemas.microsoft.com/office/drawing/2014/main" val="349514900"/>
                    </a:ext>
                  </a:extLst>
                </a:gridCol>
                <a:gridCol w="665692">
                  <a:extLst>
                    <a:ext uri="{9D8B030D-6E8A-4147-A177-3AD203B41FA5}">
                      <a16:colId xmlns:a16="http://schemas.microsoft.com/office/drawing/2014/main" val="1925121196"/>
                    </a:ext>
                  </a:extLst>
                </a:gridCol>
                <a:gridCol w="665692">
                  <a:extLst>
                    <a:ext uri="{9D8B030D-6E8A-4147-A177-3AD203B41FA5}">
                      <a16:colId xmlns:a16="http://schemas.microsoft.com/office/drawing/2014/main" val="3501259205"/>
                    </a:ext>
                  </a:extLst>
                </a:gridCol>
                <a:gridCol w="665692">
                  <a:extLst>
                    <a:ext uri="{9D8B030D-6E8A-4147-A177-3AD203B41FA5}">
                      <a16:colId xmlns:a16="http://schemas.microsoft.com/office/drawing/2014/main" val="3284803162"/>
                    </a:ext>
                  </a:extLst>
                </a:gridCol>
                <a:gridCol w="665692">
                  <a:extLst>
                    <a:ext uri="{9D8B030D-6E8A-4147-A177-3AD203B41FA5}">
                      <a16:colId xmlns:a16="http://schemas.microsoft.com/office/drawing/2014/main" val="4279588622"/>
                    </a:ext>
                  </a:extLst>
                </a:gridCol>
                <a:gridCol w="665692">
                  <a:extLst>
                    <a:ext uri="{9D8B030D-6E8A-4147-A177-3AD203B41FA5}">
                      <a16:colId xmlns:a16="http://schemas.microsoft.com/office/drawing/2014/main" val="3582257027"/>
                    </a:ext>
                  </a:extLst>
                </a:gridCol>
                <a:gridCol w="665692">
                  <a:extLst>
                    <a:ext uri="{9D8B030D-6E8A-4147-A177-3AD203B41FA5}">
                      <a16:colId xmlns:a16="http://schemas.microsoft.com/office/drawing/2014/main" val="213851817"/>
                    </a:ext>
                  </a:extLst>
                </a:gridCol>
                <a:gridCol w="665692">
                  <a:extLst>
                    <a:ext uri="{9D8B030D-6E8A-4147-A177-3AD203B41FA5}">
                      <a16:colId xmlns:a16="http://schemas.microsoft.com/office/drawing/2014/main" val="4245253825"/>
                    </a:ext>
                  </a:extLst>
                </a:gridCol>
                <a:gridCol w="665692">
                  <a:extLst>
                    <a:ext uri="{9D8B030D-6E8A-4147-A177-3AD203B41FA5}">
                      <a16:colId xmlns:a16="http://schemas.microsoft.com/office/drawing/2014/main" val="1739233644"/>
                    </a:ext>
                  </a:extLst>
                </a:gridCol>
                <a:gridCol w="665692">
                  <a:extLst>
                    <a:ext uri="{9D8B030D-6E8A-4147-A177-3AD203B41FA5}">
                      <a16:colId xmlns:a16="http://schemas.microsoft.com/office/drawing/2014/main" val="3510757049"/>
                    </a:ext>
                  </a:extLst>
                </a:gridCol>
                <a:gridCol w="665692">
                  <a:extLst>
                    <a:ext uri="{9D8B030D-6E8A-4147-A177-3AD203B41FA5}">
                      <a16:colId xmlns:a16="http://schemas.microsoft.com/office/drawing/2014/main" val="982698322"/>
                    </a:ext>
                  </a:extLst>
                </a:gridCol>
                <a:gridCol w="665692">
                  <a:extLst>
                    <a:ext uri="{9D8B030D-6E8A-4147-A177-3AD203B41FA5}">
                      <a16:colId xmlns:a16="http://schemas.microsoft.com/office/drawing/2014/main" val="3688278427"/>
                    </a:ext>
                  </a:extLst>
                </a:gridCol>
              </a:tblGrid>
              <a:tr h="383484">
                <a:tc>
                  <a:txBody>
                    <a:bodyPr/>
                    <a:lstStyle/>
                    <a:p>
                      <a:pPr algn="l" fontAlgn="b"/>
                      <a:r>
                        <a:rPr lang="en-US" sz="1400" b="1" i="0" u="none" strike="noStrike" dirty="0">
                          <a:solidFill>
                            <a:srgbClr val="000000"/>
                          </a:solidFill>
                          <a:effectLst/>
                          <a:latin typeface="Calibri" panose="020F0502020204030204" pitchFamily="34" charset="0"/>
                        </a:rPr>
                        <a:t>Insight Investment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a:solidFill>
                            <a:srgbClr val="000000"/>
                          </a:solidFill>
                          <a:effectLst/>
                          <a:latin typeface="Calibri" panose="020F0502020204030204" pitchFamily="34" charset="0"/>
                        </a:rPr>
                        <a:t>Mar-19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Apr-19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May-19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Jun-19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Jul-19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Aug-19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Sep-19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Oct-19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Nov-19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Dec-19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Jan-20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Feb-20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677902"/>
                  </a:ext>
                </a:extLst>
              </a:tr>
              <a:tr h="525921">
                <a:tc>
                  <a:txBody>
                    <a:bodyPr/>
                    <a:lstStyle/>
                    <a:p>
                      <a:pPr algn="l" fontAlgn="b"/>
                      <a:r>
                        <a:rPr lang="en-US" sz="1400" b="1" i="0" u="none" strike="noStrike">
                          <a:solidFill>
                            <a:srgbClr val="000000"/>
                          </a:solidFill>
                          <a:effectLst/>
                          <a:latin typeface="Calibri" panose="020F0502020204030204" pitchFamily="34" charset="0"/>
                        </a:rPr>
                        <a:t>3 Month Outperformance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353733"/>
                  </a:ext>
                </a:extLst>
              </a:tr>
              <a:tr h="525921">
                <a:tc>
                  <a:txBody>
                    <a:bodyPr/>
                    <a:lstStyle/>
                    <a:p>
                      <a:pPr algn="l" fontAlgn="b"/>
                      <a:r>
                        <a:rPr lang="en-US" sz="1400" b="1" i="0" u="none" strike="noStrike">
                          <a:solidFill>
                            <a:srgbClr val="000000"/>
                          </a:solidFill>
                          <a:effectLst/>
                          <a:latin typeface="Calibri" panose="020F0502020204030204" pitchFamily="34" charset="0"/>
                        </a:rPr>
                        <a:t>Monthly Outperformance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-0.12%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926804"/>
                  </a:ext>
                </a:extLst>
              </a:tr>
              <a:tr h="1051842">
                <a:tc>
                  <a:txBody>
                    <a:bodyPr/>
                    <a:lstStyle/>
                    <a:p>
                      <a:pPr algn="l" fontAlgn="b"/>
                      <a:r>
                        <a:rPr lang="en-US" sz="1400" b="1" i="0" u="none" strike="noStrike">
                          <a:solidFill>
                            <a:srgbClr val="000000"/>
                          </a:solidFill>
                          <a:effectLst/>
                          <a:latin typeface="Calibri" panose="020F0502020204030204" pitchFamily="34" charset="0"/>
                        </a:rPr>
                        <a:t>Cumulative Performance (Linked) from Watch List Inception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-0.06%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669450"/>
                  </a:ext>
                </a:extLst>
              </a:tr>
              <a:tr h="262961">
                <a:tc>
                  <a:txBody>
                    <a:bodyPr/>
                    <a:lstStyle/>
                    <a:p>
                      <a:pPr algn="l" fontAlgn="b"/>
                      <a:r>
                        <a:rPr lang="en-US" sz="1400" b="1" i="0" u="none" strike="noStrike">
                          <a:solidFill>
                            <a:srgbClr val="000000"/>
                          </a:solidFill>
                          <a:effectLst/>
                          <a:latin typeface="Calibri" panose="020F0502020204030204" pitchFamily="34" charset="0"/>
                        </a:rPr>
                        <a:t>1 Month Return Rank</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171117"/>
                  </a:ext>
                </a:extLst>
              </a:tr>
              <a:tr h="525921">
                <a:tc>
                  <a:txBody>
                    <a:bodyPr/>
                    <a:lstStyle/>
                    <a:p>
                      <a:pPr algn="l" fontAlgn="b"/>
                      <a:r>
                        <a:rPr lang="en-US" sz="1400" b="1" i="0" u="none" strike="noStrike">
                          <a:solidFill>
                            <a:srgbClr val="000000"/>
                          </a:solidFill>
                          <a:effectLst/>
                          <a:latin typeface="Calibri" panose="020F0502020204030204" pitchFamily="34" charset="0"/>
                        </a:rPr>
                        <a:t>Rolling 3 Month Return Rank</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953366"/>
                  </a:ext>
                </a:extLst>
              </a:tr>
              <a:tr h="273917">
                <a:tc>
                  <a:txBody>
                    <a:bodyPr/>
                    <a:lstStyle/>
                    <a:p>
                      <a:pPr algn="l" fontAlgn="b"/>
                      <a:r>
                        <a:rPr lang="en-US" sz="1400" b="1" i="0" u="none" strike="noStrike">
                          <a:solidFill>
                            <a:srgbClr val="000000"/>
                          </a:solidFill>
                          <a:effectLst/>
                          <a:latin typeface="Calibri" panose="020F0502020204030204" pitchFamily="34" charset="0"/>
                        </a:rPr>
                        <a:t>1 Year Return Rank</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033626"/>
                  </a:ext>
                </a:extLst>
              </a:tr>
              <a:tr h="262961">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6948300"/>
                  </a:ext>
                </a:extLst>
              </a:tr>
              <a:tr h="262961">
                <a:tc gridSpan="6">
                  <a:txBody>
                    <a:bodyPr/>
                    <a:lstStyle/>
                    <a:p>
                      <a:pPr algn="l" fontAlgn="b"/>
                      <a:r>
                        <a:rPr lang="en-US" sz="1200" b="0" i="0" u="none" strike="noStrike" dirty="0">
                          <a:solidFill>
                            <a:srgbClr val="000000"/>
                          </a:solidFill>
                          <a:effectLst/>
                          <a:latin typeface="Calibri" panose="020F0502020204030204" pitchFamily="34" charset="0"/>
                        </a:rPr>
                        <a:t>As of February 25, 2019, the Long Duration Program consists of 12 managers.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811627383"/>
                  </a:ext>
                </a:extLst>
              </a:tr>
            </a:tbl>
          </a:graphicData>
        </a:graphic>
      </p:graphicFrame>
      <p:sp>
        <p:nvSpPr>
          <p:cNvPr id="4" name="Slide Number Placeholder 3">
            <a:extLst>
              <a:ext uri="{FF2B5EF4-FFF2-40B4-BE49-F238E27FC236}">
                <a16:creationId xmlns:a16="http://schemas.microsoft.com/office/drawing/2014/main" id="{64FABD38-C4C7-4D27-BB48-F863FEEA8A5D}"/>
              </a:ext>
            </a:extLst>
          </p:cNvPr>
          <p:cNvSpPr>
            <a:spLocks noGrp="1"/>
          </p:cNvSpPr>
          <p:nvPr>
            <p:ph type="sldNum" sz="quarter" idx="4"/>
          </p:nvPr>
        </p:nvSpPr>
        <p:spPr/>
        <p:txBody>
          <a:bodyPr/>
          <a:lstStyle/>
          <a:p>
            <a:fld id="{939BA12D-66C8-4ADD-AE22-8C591D475314}" type="slidenum">
              <a:rPr lang="en-US" smtClean="0"/>
              <a:t>62</a:t>
            </a:fld>
            <a:endParaRPr lang="en-US"/>
          </a:p>
        </p:txBody>
      </p:sp>
    </p:spTree>
    <p:extLst>
      <p:ext uri="{BB962C8B-B14F-4D97-AF65-F5344CB8AC3E}">
        <p14:creationId xmlns:p14="http://schemas.microsoft.com/office/powerpoint/2010/main" val="3509968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2CFE-B312-4CF0-B2A2-34472ABE27AB}"/>
              </a:ext>
            </a:extLst>
          </p:cNvPr>
          <p:cNvSpPr>
            <a:spLocks noGrp="1"/>
          </p:cNvSpPr>
          <p:nvPr>
            <p:ph type="title"/>
          </p:nvPr>
        </p:nvSpPr>
        <p:spPr>
          <a:xfrm>
            <a:off x="838200" y="685165"/>
            <a:ext cx="10515600" cy="1023319"/>
          </a:xfrm>
        </p:spPr>
        <p:txBody>
          <a:bodyPr/>
          <a:lstStyle/>
          <a:p>
            <a:r>
              <a:rPr lang="en-US" b="1" dirty="0"/>
              <a:t>Recent Actions</a:t>
            </a:r>
            <a:endParaRPr lang="en-US" dirty="0"/>
          </a:p>
        </p:txBody>
      </p:sp>
      <p:sp>
        <p:nvSpPr>
          <p:cNvPr id="3" name="Content Placeholder 2">
            <a:extLst>
              <a:ext uri="{FF2B5EF4-FFF2-40B4-BE49-F238E27FC236}">
                <a16:creationId xmlns:a16="http://schemas.microsoft.com/office/drawing/2014/main" id="{2E4961E4-A9D3-43DD-8E52-A4CD168FA4A0}"/>
              </a:ext>
            </a:extLst>
          </p:cNvPr>
          <p:cNvSpPr>
            <a:spLocks noGrp="1"/>
          </p:cNvSpPr>
          <p:nvPr>
            <p:ph idx="1"/>
          </p:nvPr>
        </p:nvSpPr>
        <p:spPr>
          <a:xfrm>
            <a:off x="689008" y="1625901"/>
            <a:ext cx="10515600" cy="4210685"/>
          </a:xfrm>
        </p:spPr>
        <p:txBody>
          <a:bodyPr/>
          <a:lstStyle/>
          <a:p>
            <a:pPr marL="457200" lvl="1" indent="0">
              <a:buNone/>
            </a:pPr>
            <a:r>
              <a:rPr lang="en-US" sz="2800" u="sng" dirty="0"/>
              <a:t>Long Duration</a:t>
            </a:r>
            <a:r>
              <a:rPr lang="en-US" u="sng" dirty="0"/>
              <a:t>:</a:t>
            </a:r>
          </a:p>
          <a:p>
            <a:r>
              <a:rPr lang="en-US" dirty="0"/>
              <a:t>Reducing Amundi Pioneer’s assets by a total of $500 million,  to occur in November &amp; December 2019</a:t>
            </a:r>
          </a:p>
          <a:p>
            <a:r>
              <a:rPr lang="en-US" dirty="0"/>
              <a:t>Reallocating $500 million in funds to Galliard, Manulife Blackrock &amp; Sterling </a:t>
            </a:r>
          </a:p>
          <a:p>
            <a:pPr marL="0" indent="0">
              <a:buNone/>
            </a:pPr>
            <a:r>
              <a:rPr lang="en-US" dirty="0"/>
              <a:t>     </a:t>
            </a:r>
            <a:r>
              <a:rPr lang="en-US" u="sng" dirty="0"/>
              <a:t>Intermediate Duration:</a:t>
            </a:r>
          </a:p>
          <a:p>
            <a:r>
              <a:rPr lang="en-US" dirty="0"/>
              <a:t>Changed benchmark to Bloomberg Barclay’s Intermediate US Bond Index as of June 1</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4E46200-9226-457B-ADB7-9A7A7BAFD14E}"/>
              </a:ext>
            </a:extLst>
          </p:cNvPr>
          <p:cNvSpPr>
            <a:spLocks noGrp="1"/>
          </p:cNvSpPr>
          <p:nvPr>
            <p:ph type="sldNum" sz="quarter" idx="4"/>
          </p:nvPr>
        </p:nvSpPr>
        <p:spPr/>
        <p:txBody>
          <a:bodyPr/>
          <a:lstStyle/>
          <a:p>
            <a:fld id="{939BA12D-66C8-4ADD-AE22-8C591D475314}" type="slidenum">
              <a:rPr lang="en-US" smtClean="0"/>
              <a:t>63</a:t>
            </a:fld>
            <a:endParaRPr lang="en-US"/>
          </a:p>
        </p:txBody>
      </p:sp>
    </p:spTree>
    <p:extLst>
      <p:ext uri="{BB962C8B-B14F-4D97-AF65-F5344CB8AC3E}">
        <p14:creationId xmlns:p14="http://schemas.microsoft.com/office/powerpoint/2010/main" val="1224786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Compliance Overview</a:t>
            </a:r>
          </a:p>
        </p:txBody>
      </p:sp>
      <p:sp>
        <p:nvSpPr>
          <p:cNvPr id="3" name="Subtitle 2"/>
          <p:cNvSpPr>
            <a:spLocks noGrp="1"/>
          </p:cNvSpPr>
          <p:nvPr>
            <p:ph type="subTitle" idx="1"/>
          </p:nvPr>
        </p:nvSpPr>
        <p:spPr/>
        <p:txBody>
          <a:bodyPr>
            <a:normAutofit/>
          </a:bodyPr>
          <a:lstStyle/>
          <a:p>
            <a:pPr lvl="0"/>
            <a:r>
              <a:rPr lang="en-US" dirty="0">
                <a:solidFill>
                  <a:prstClr val="white"/>
                </a:solidFill>
              </a:rPr>
              <a:t>April 2019 – September 2019</a:t>
            </a:r>
          </a:p>
        </p:txBody>
      </p:sp>
      <p:sp>
        <p:nvSpPr>
          <p:cNvPr id="5" name="Slide Number Placeholder 4">
            <a:extLst>
              <a:ext uri="{FF2B5EF4-FFF2-40B4-BE49-F238E27FC236}">
                <a16:creationId xmlns:a16="http://schemas.microsoft.com/office/drawing/2014/main" id="{2298F8C1-CC5C-4C78-9D5F-65BF795B6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601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8800" y="891017"/>
            <a:ext cx="8686800" cy="632984"/>
          </a:xfrm>
        </p:spPr>
        <p:txBody>
          <a:bodyPr>
            <a:normAutofit fontScale="90000"/>
          </a:bodyPr>
          <a:lstStyle/>
          <a:p>
            <a:r>
              <a:rPr lang="en-US" sz="4000" b="1" dirty="0">
                <a:cs typeface="Times New Roman" pitchFamily="18" charset="0"/>
              </a:rPr>
              <a:t>Liquidity Portfolio </a:t>
            </a:r>
            <a:br>
              <a:rPr lang="en-US" sz="4000" b="1" dirty="0">
                <a:cs typeface="Times New Roman" pitchFamily="18" charset="0"/>
              </a:rPr>
            </a:br>
            <a:r>
              <a:rPr lang="en-US" sz="2200" b="1" dirty="0">
                <a:cs typeface="Times New Roman" pitchFamily="18" charset="0"/>
              </a:rPr>
              <a:t>Invests primarily in the 0 to 3 month area of the yield curve.</a:t>
            </a:r>
            <a:br>
              <a:rPr lang="en-US" sz="2200" b="1" dirty="0">
                <a:solidFill>
                  <a:srgbClr val="000000"/>
                </a:solidFill>
                <a:cs typeface="Times New Roman" pitchFamily="18" charset="0"/>
              </a:rPr>
            </a:br>
            <a:endParaRPr lang="en-US" sz="2200" b="1" dirty="0">
              <a:cs typeface="Times New Roman" pitchFamily="18" charset="0"/>
            </a:endParaRPr>
          </a:p>
        </p:txBody>
      </p:sp>
      <p:sp>
        <p:nvSpPr>
          <p:cNvPr id="21" name="TextBox 20"/>
          <p:cNvSpPr txBox="1"/>
          <p:nvPr/>
        </p:nvSpPr>
        <p:spPr>
          <a:xfrm>
            <a:off x="2342515" y="7463007"/>
            <a:ext cx="4740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aphicFrame>
        <p:nvGraphicFramePr>
          <p:cNvPr id="22" name="Table 21"/>
          <p:cNvGraphicFramePr>
            <a:graphicFrameLocks noGrp="1"/>
          </p:cNvGraphicFramePr>
          <p:nvPr>
            <p:extLst/>
          </p:nvPr>
        </p:nvGraphicFramePr>
        <p:xfrm>
          <a:off x="1106903" y="3882371"/>
          <a:ext cx="10127129" cy="365760"/>
        </p:xfrm>
        <a:graphic>
          <a:graphicData uri="http://schemas.openxmlformats.org/drawingml/2006/table">
            <a:tbl>
              <a:tblPr firstRow="1" bandRow="1">
                <a:tableStyleId>{5C22544A-7EE6-4342-B048-85BDC9FD1C3A}</a:tableStyleId>
              </a:tblPr>
              <a:tblGrid>
                <a:gridCol w="10127129">
                  <a:extLst>
                    <a:ext uri="{9D8B030D-6E8A-4147-A177-3AD203B41FA5}">
                      <a16:colId xmlns:a16="http://schemas.microsoft.com/office/drawing/2014/main" val="20000"/>
                    </a:ext>
                  </a:extLst>
                </a:gridCol>
              </a:tblGrid>
              <a:tr h="288185">
                <a:tc>
                  <a:txBody>
                    <a:bodyPr/>
                    <a:lstStyle/>
                    <a:p>
                      <a:pPr algn="ctr"/>
                      <a:r>
                        <a:rPr lang="en-US" sz="1800" dirty="0">
                          <a:solidFill>
                            <a:schemeClr val="bg1"/>
                          </a:solidFill>
                          <a:latin typeface="+mn-lt"/>
                          <a:cs typeface="Times New Roman" pitchFamily="18" charset="0"/>
                        </a:rPr>
                        <a:t>Investments</a:t>
                      </a:r>
                    </a:p>
                  </a:txBody>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nvPr>
        </p:nvGraphicFramePr>
        <p:xfrm>
          <a:off x="6311900" y="1524000"/>
          <a:ext cx="4940300" cy="370840"/>
        </p:xfrm>
        <a:graphic>
          <a:graphicData uri="http://schemas.openxmlformats.org/drawingml/2006/table">
            <a:tbl>
              <a:tblPr firstRow="1" bandRow="1">
                <a:tableStyleId>{5C22544A-7EE6-4342-B048-85BDC9FD1C3A}</a:tableStyleId>
              </a:tblPr>
              <a:tblGrid>
                <a:gridCol w="4940300">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 Maturity</a:t>
                      </a:r>
                      <a:r>
                        <a:rPr lang="en-US" sz="1800" baseline="0" dirty="0">
                          <a:solidFill>
                            <a:schemeClr val="bg1"/>
                          </a:solidFill>
                          <a:latin typeface="+mn-lt"/>
                          <a:cs typeface="Times New Roman" pitchFamily="18" charset="0"/>
                        </a:rPr>
                        <a:t> Schedule   (1 Year Max)</a:t>
                      </a:r>
                      <a:endParaRPr lang="en-US" sz="1800" dirty="0">
                        <a:solidFill>
                          <a:schemeClr val="bg1"/>
                        </a:solidFill>
                        <a:latin typeface="+mn-lt"/>
                        <a:cs typeface="Times New Roman" pitchFamily="18" charset="0"/>
                      </a:endParaRPr>
                    </a:p>
                  </a:txBody>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nvPr>
        </p:nvGraphicFramePr>
        <p:xfrm>
          <a:off x="1106905" y="1524000"/>
          <a:ext cx="4227095" cy="370840"/>
        </p:xfrm>
        <a:graphic>
          <a:graphicData uri="http://schemas.openxmlformats.org/drawingml/2006/table">
            <a:tbl>
              <a:tblPr firstRow="1" bandRow="1">
                <a:tableStyleId>{5C22544A-7EE6-4342-B048-85BDC9FD1C3A}</a:tableStyleId>
              </a:tblPr>
              <a:tblGrid>
                <a:gridCol w="4227095">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26" name="TextBox 25"/>
          <p:cNvSpPr txBox="1"/>
          <p:nvPr/>
        </p:nvSpPr>
        <p:spPr>
          <a:xfrm>
            <a:off x="1106904" y="1894840"/>
            <a:ext cx="422709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a:t>
            </a:r>
            <a:r>
              <a:rPr lang="en-US" sz="1250" dirty="0">
                <a:solidFill>
                  <a:srgbClr val="15234A"/>
                </a:solidFill>
                <a:latin typeface="Calibri" panose="020F0502020204030204"/>
                <a:cs typeface="Times New Roman" pitchFamily="18" charset="0"/>
              </a:rPr>
              <a:t>3,902,522,943.90</a:t>
            </a: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S&amp;P Issue Quality Rating	 AA+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Ave. Years to Maturity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(1 year max)		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highlight>
                  <a:srgbClr val="FFFF00"/>
                </a:highlight>
                <a:uLnTx/>
                <a:uFillTx/>
                <a:latin typeface="Calibri" panose="020F0502020204030204"/>
                <a:ea typeface="+mn-ea"/>
                <a:cs typeface="Times New Roman" pitchFamily="18" charset="0"/>
              </a:rPr>
              <a:t>		   </a:t>
            </a:r>
          </a:p>
        </p:txBody>
      </p:sp>
      <p:graphicFrame>
        <p:nvGraphicFramePr>
          <p:cNvPr id="8" name="Chart 7">
            <a:extLst>
              <a:ext uri="{FF2B5EF4-FFF2-40B4-BE49-F238E27FC236}">
                <a16:creationId xmlns:a16="http://schemas.microsoft.com/office/drawing/2014/main" id="{BBD41EFA-B811-4025-B83F-0EFE6914A6B7}"/>
              </a:ext>
            </a:extLst>
          </p:cNvPr>
          <p:cNvGraphicFramePr/>
          <p:nvPr>
            <p:extLst/>
          </p:nvPr>
        </p:nvGraphicFramePr>
        <p:xfrm>
          <a:off x="1054561" y="4248131"/>
          <a:ext cx="10127129" cy="1987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DE7B0F9C-B2BF-4166-9A74-2C9994EAE3C0}"/>
              </a:ext>
            </a:extLst>
          </p:cNvPr>
          <p:cNvGraphicFramePr/>
          <p:nvPr>
            <p:extLst/>
          </p:nvPr>
        </p:nvGraphicFramePr>
        <p:xfrm>
          <a:off x="6400800" y="1894841"/>
          <a:ext cx="4833232" cy="1987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8971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8800" y="1300605"/>
            <a:ext cx="8686800" cy="223395"/>
          </a:xfrm>
        </p:spPr>
        <p:txBody>
          <a:bodyPr>
            <a:normAutofit fontScale="90000"/>
          </a:bodyPr>
          <a:lstStyle/>
          <a:p>
            <a:r>
              <a:rPr lang="en-US" sz="4000" b="1" dirty="0">
                <a:cs typeface="Times New Roman" pitchFamily="18" charset="0"/>
              </a:rPr>
              <a:t>Ultra Short Duration Portfolio </a:t>
            </a:r>
            <a:br>
              <a:rPr lang="en-US" sz="4000" b="1" dirty="0">
                <a:cs typeface="Times New Roman" pitchFamily="18" charset="0"/>
              </a:rPr>
            </a:br>
            <a:r>
              <a:rPr lang="en-US" sz="2200" b="1" dirty="0">
                <a:cs typeface="Times New Roman" pitchFamily="18" charset="0"/>
              </a:rPr>
              <a:t>Invests primarily in the 6 to 18 month area of the yield curve.</a:t>
            </a:r>
            <a:br>
              <a:rPr lang="en-US" sz="4000" b="1" dirty="0">
                <a:solidFill>
                  <a:srgbClr val="000000"/>
                </a:solidFill>
                <a:cs typeface="Times New Roman" pitchFamily="18" charset="0"/>
              </a:rPr>
            </a:br>
            <a:r>
              <a:rPr lang="en-US" sz="4000" b="1" dirty="0">
                <a:cs typeface="Times New Roman" pitchFamily="18" charset="0"/>
              </a:rPr>
              <a:t> </a:t>
            </a:r>
            <a:br>
              <a:rPr lang="en-US" sz="3200" b="1" dirty="0">
                <a:solidFill>
                  <a:srgbClr val="000000"/>
                </a:solidFill>
                <a:cs typeface="Times New Roman" pitchFamily="18" charset="0"/>
              </a:rPr>
            </a:br>
            <a:endParaRPr lang="en-US" sz="3200" b="1" dirty="0">
              <a:cs typeface="Times New Roman" pitchFamily="18" charset="0"/>
            </a:endParaRPr>
          </a:p>
        </p:txBody>
      </p:sp>
      <p:graphicFrame>
        <p:nvGraphicFramePr>
          <p:cNvPr id="22" name="Table 21"/>
          <p:cNvGraphicFramePr>
            <a:graphicFrameLocks noGrp="1"/>
          </p:cNvGraphicFramePr>
          <p:nvPr>
            <p:extLst/>
          </p:nvPr>
        </p:nvGraphicFramePr>
        <p:xfrm>
          <a:off x="5902036" y="1549134"/>
          <a:ext cx="5477164" cy="370840"/>
        </p:xfrm>
        <a:graphic>
          <a:graphicData uri="http://schemas.openxmlformats.org/drawingml/2006/table">
            <a:tbl>
              <a:tblPr firstRow="1" bandRow="1">
                <a:tableStyleId>{5C22544A-7EE6-4342-B048-85BDC9FD1C3A}</a:tableStyleId>
              </a:tblPr>
              <a:tblGrid>
                <a:gridCol w="5477164">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Maturity Schedule </a:t>
                      </a:r>
                    </a:p>
                  </a:txBody>
                  <a:tcPr/>
                </a:tc>
                <a:extLst>
                  <a:ext uri="{0D108BD9-81ED-4DB2-BD59-A6C34878D82A}">
                    <a16:rowId xmlns:a16="http://schemas.microsoft.com/office/drawing/2014/main" val="10000"/>
                  </a:ext>
                </a:extLst>
              </a:tr>
            </a:tbl>
          </a:graphicData>
        </a:graphic>
      </p:graphicFrame>
      <p:graphicFrame>
        <p:nvGraphicFramePr>
          <p:cNvPr id="23" name="Chart 22"/>
          <p:cNvGraphicFramePr/>
          <p:nvPr>
            <p:extLst/>
          </p:nvPr>
        </p:nvGraphicFramePr>
        <p:xfrm>
          <a:off x="1106904" y="3992078"/>
          <a:ext cx="4227095"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Table 23"/>
          <p:cNvGraphicFramePr>
            <a:graphicFrameLocks noGrp="1"/>
          </p:cNvGraphicFramePr>
          <p:nvPr>
            <p:extLst/>
          </p:nvPr>
        </p:nvGraphicFramePr>
        <p:xfrm>
          <a:off x="1106903" y="1549134"/>
          <a:ext cx="4227095" cy="370840"/>
        </p:xfrm>
        <a:graphic>
          <a:graphicData uri="http://schemas.openxmlformats.org/drawingml/2006/table">
            <a:tbl>
              <a:tblPr firstRow="1" bandRow="1">
                <a:tableStyleId>{5C22544A-7EE6-4342-B048-85BDC9FD1C3A}</a:tableStyleId>
              </a:tblPr>
              <a:tblGrid>
                <a:gridCol w="4227095">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26" name="TextBox 25"/>
          <p:cNvSpPr txBox="1"/>
          <p:nvPr/>
        </p:nvSpPr>
        <p:spPr>
          <a:xfrm>
            <a:off x="1106903" y="1879490"/>
            <a:ext cx="4227096" cy="1438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$5,491,139,268.51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S&amp;P Issue Quality Rating	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Duration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(1.2 years Max.)	0.92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graphicFrame>
        <p:nvGraphicFramePr>
          <p:cNvPr id="13" name="Content Placeholder 6">
            <a:extLst>
              <a:ext uri="{FF2B5EF4-FFF2-40B4-BE49-F238E27FC236}">
                <a16:creationId xmlns:a16="http://schemas.microsoft.com/office/drawing/2014/main" id="{BC5B5D42-13E6-468F-88D2-D6834D6AB147}"/>
              </a:ext>
            </a:extLst>
          </p:cNvPr>
          <p:cNvGraphicFramePr>
            <a:graphicFrameLocks noGrp="1"/>
          </p:cNvGraphicFramePr>
          <p:nvPr>
            <p:ph idx="1"/>
            <p:extLst/>
          </p:nvPr>
        </p:nvGraphicFramePr>
        <p:xfrm>
          <a:off x="676319" y="4259082"/>
          <a:ext cx="10451434" cy="19733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0180B92-8C14-4A46-8E18-D8B4AA4FAE55}"/>
              </a:ext>
            </a:extLst>
          </p:cNvPr>
          <p:cNvSpPr txBox="1"/>
          <p:nvPr/>
        </p:nvSpPr>
        <p:spPr>
          <a:xfrm>
            <a:off x="1106903" y="3891526"/>
            <a:ext cx="10451434" cy="369332"/>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Sector Allocation</a:t>
            </a:r>
          </a:p>
        </p:txBody>
      </p:sp>
      <p:graphicFrame>
        <p:nvGraphicFramePr>
          <p:cNvPr id="6" name="Chart 5">
            <a:extLst>
              <a:ext uri="{FF2B5EF4-FFF2-40B4-BE49-F238E27FC236}">
                <a16:creationId xmlns:a16="http://schemas.microsoft.com/office/drawing/2014/main" id="{4B954C07-765C-4F87-A4BC-DCA7C97FFF50}"/>
              </a:ext>
            </a:extLst>
          </p:cNvPr>
          <p:cNvGraphicFramePr/>
          <p:nvPr>
            <p:extLst/>
          </p:nvPr>
        </p:nvGraphicFramePr>
        <p:xfrm>
          <a:off x="5754255" y="1919975"/>
          <a:ext cx="5804081" cy="18484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3170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8800" y="1279855"/>
            <a:ext cx="8686800" cy="244146"/>
          </a:xfrm>
        </p:spPr>
        <p:txBody>
          <a:bodyPr>
            <a:normAutofit fontScale="90000"/>
          </a:bodyPr>
          <a:lstStyle/>
          <a:p>
            <a:r>
              <a:rPr lang="en-US" sz="4000" b="1" dirty="0">
                <a:cs typeface="Times New Roman" pitchFamily="18" charset="0"/>
              </a:rPr>
              <a:t>Short Duration Portfolio </a:t>
            </a:r>
            <a:br>
              <a:rPr lang="en-US" sz="4000" b="1" dirty="0">
                <a:cs typeface="Times New Roman" pitchFamily="18" charset="0"/>
              </a:rPr>
            </a:br>
            <a:r>
              <a:rPr lang="en-US" sz="2200" b="1" dirty="0">
                <a:cs typeface="Times New Roman" pitchFamily="18" charset="0"/>
              </a:rPr>
              <a:t>Invests primarily in the 1 to 3 year portion of the yield curve.</a:t>
            </a:r>
            <a:br>
              <a:rPr lang="en-US" sz="4000" b="1" dirty="0">
                <a:solidFill>
                  <a:srgbClr val="000000"/>
                </a:solidFill>
                <a:cs typeface="Times New Roman" pitchFamily="18" charset="0"/>
              </a:rPr>
            </a:br>
            <a:r>
              <a:rPr lang="en-US" sz="4000" b="1" dirty="0">
                <a:cs typeface="Times New Roman" pitchFamily="18" charset="0"/>
              </a:rPr>
              <a:t> </a:t>
            </a:r>
            <a:br>
              <a:rPr lang="en-US" sz="3200" b="1" dirty="0">
                <a:solidFill>
                  <a:srgbClr val="000000"/>
                </a:solidFill>
                <a:cs typeface="Times New Roman" pitchFamily="18" charset="0"/>
              </a:rPr>
            </a:br>
            <a:endParaRPr lang="en-US" sz="3200" b="1" dirty="0">
              <a:cs typeface="Times New Roman" pitchFamily="18" charset="0"/>
            </a:endParaRPr>
          </a:p>
        </p:txBody>
      </p:sp>
      <p:graphicFrame>
        <p:nvGraphicFramePr>
          <p:cNvPr id="22" name="Table 21"/>
          <p:cNvGraphicFramePr>
            <a:graphicFrameLocks noGrp="1"/>
          </p:cNvGraphicFramePr>
          <p:nvPr>
            <p:extLst/>
          </p:nvPr>
        </p:nvGraphicFramePr>
        <p:xfrm>
          <a:off x="6286500" y="1549134"/>
          <a:ext cx="5181600" cy="37084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Maturity Schedule</a:t>
                      </a:r>
                    </a:p>
                  </a:txBody>
                  <a:tcPr/>
                </a:tc>
                <a:extLst>
                  <a:ext uri="{0D108BD9-81ED-4DB2-BD59-A6C34878D82A}">
                    <a16:rowId xmlns:a16="http://schemas.microsoft.com/office/drawing/2014/main" val="10000"/>
                  </a:ext>
                </a:extLst>
              </a:tr>
            </a:tbl>
          </a:graphicData>
        </a:graphic>
      </p:graphicFrame>
      <p:graphicFrame>
        <p:nvGraphicFramePr>
          <p:cNvPr id="23" name="Chart 22"/>
          <p:cNvGraphicFramePr/>
          <p:nvPr>
            <p:extLst/>
          </p:nvPr>
        </p:nvGraphicFramePr>
        <p:xfrm>
          <a:off x="1106904" y="3992078"/>
          <a:ext cx="4227095"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Table 23"/>
          <p:cNvGraphicFramePr>
            <a:graphicFrameLocks noGrp="1"/>
          </p:cNvGraphicFramePr>
          <p:nvPr>
            <p:extLst/>
          </p:nvPr>
        </p:nvGraphicFramePr>
        <p:xfrm>
          <a:off x="1106903" y="1549134"/>
          <a:ext cx="4227095" cy="370840"/>
        </p:xfrm>
        <a:graphic>
          <a:graphicData uri="http://schemas.openxmlformats.org/drawingml/2006/table">
            <a:tbl>
              <a:tblPr firstRow="1" bandRow="1">
                <a:tableStyleId>{5C22544A-7EE6-4342-B048-85BDC9FD1C3A}</a:tableStyleId>
              </a:tblPr>
              <a:tblGrid>
                <a:gridCol w="4227095">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26" name="TextBox 25"/>
          <p:cNvSpPr txBox="1"/>
          <p:nvPr/>
        </p:nvSpPr>
        <p:spPr>
          <a:xfrm>
            <a:off x="989426" y="1929886"/>
            <a:ext cx="4462047" cy="18235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a:t>
            </a:r>
            <a:r>
              <a:rPr lang="en-US" sz="1250" dirty="0">
                <a:solidFill>
                  <a:srgbClr val="15234A"/>
                </a:solidFill>
                <a:latin typeface="Calibri" panose="020F0502020204030204"/>
                <a:cs typeface="Times New Roman" pitchFamily="18" charset="0"/>
              </a:rPr>
              <a:t>3,046,672,842.08</a:t>
            </a: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S&amp;P Issue Quality Rating	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Duration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(3 years Max.)	 	1.80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graphicFrame>
        <p:nvGraphicFramePr>
          <p:cNvPr id="13" name="Content Placeholder 6">
            <a:extLst>
              <a:ext uri="{FF2B5EF4-FFF2-40B4-BE49-F238E27FC236}">
                <a16:creationId xmlns:a16="http://schemas.microsoft.com/office/drawing/2014/main" id="{BC5B5D42-13E6-468F-88D2-D6834D6AB147}"/>
              </a:ext>
            </a:extLst>
          </p:cNvPr>
          <p:cNvGraphicFramePr>
            <a:graphicFrameLocks noGrp="1"/>
          </p:cNvGraphicFramePr>
          <p:nvPr>
            <p:ph idx="1"/>
            <p:extLst/>
          </p:nvPr>
        </p:nvGraphicFramePr>
        <p:xfrm>
          <a:off x="688191" y="4159348"/>
          <a:ext cx="10396905" cy="19983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0180B92-8C14-4A46-8E18-D8B4AA4FAE55}"/>
              </a:ext>
            </a:extLst>
          </p:cNvPr>
          <p:cNvSpPr txBox="1"/>
          <p:nvPr/>
        </p:nvSpPr>
        <p:spPr>
          <a:xfrm>
            <a:off x="1106903" y="3839976"/>
            <a:ext cx="10451433" cy="369332"/>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Sector Allocation</a:t>
            </a:r>
          </a:p>
        </p:txBody>
      </p:sp>
      <p:graphicFrame>
        <p:nvGraphicFramePr>
          <p:cNvPr id="4" name="Chart 3">
            <a:extLst>
              <a:ext uri="{FF2B5EF4-FFF2-40B4-BE49-F238E27FC236}">
                <a16:creationId xmlns:a16="http://schemas.microsoft.com/office/drawing/2014/main" id="{D8152EB9-8184-49A4-9D61-11F32719DE86}"/>
              </a:ext>
            </a:extLst>
          </p:cNvPr>
          <p:cNvGraphicFramePr/>
          <p:nvPr>
            <p:extLst/>
          </p:nvPr>
        </p:nvGraphicFramePr>
        <p:xfrm>
          <a:off x="6286500" y="1945107"/>
          <a:ext cx="5181600" cy="18965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127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8800" y="891017"/>
            <a:ext cx="8686800" cy="632984"/>
          </a:xfrm>
        </p:spPr>
        <p:txBody>
          <a:bodyPr>
            <a:normAutofit fontScale="90000"/>
          </a:bodyPr>
          <a:lstStyle/>
          <a:p>
            <a:r>
              <a:rPr lang="en-US" sz="4000" b="1" dirty="0">
                <a:cs typeface="Times New Roman" pitchFamily="18" charset="0"/>
              </a:rPr>
              <a:t>Securities Lending Portfolio </a:t>
            </a:r>
            <a:br>
              <a:rPr lang="en-US" sz="4000" b="1" dirty="0">
                <a:cs typeface="Times New Roman" pitchFamily="18" charset="0"/>
              </a:rPr>
            </a:br>
            <a:r>
              <a:rPr lang="en-US" sz="2200" b="1" dirty="0">
                <a:cs typeface="Times New Roman" pitchFamily="18" charset="0"/>
              </a:rPr>
              <a:t>Structured to provide additional Income while preserving principal </a:t>
            </a:r>
            <a:br>
              <a:rPr lang="en-US" sz="3200" b="1" dirty="0">
                <a:solidFill>
                  <a:srgbClr val="000000"/>
                </a:solidFill>
                <a:cs typeface="Times New Roman" pitchFamily="18" charset="0"/>
              </a:rPr>
            </a:br>
            <a:endParaRPr lang="en-US" sz="3200" b="1" dirty="0">
              <a:cs typeface="Times New Roman" pitchFamily="18" charset="0"/>
            </a:endParaRPr>
          </a:p>
        </p:txBody>
      </p:sp>
      <p:graphicFrame>
        <p:nvGraphicFramePr>
          <p:cNvPr id="23" name="Chart 22"/>
          <p:cNvGraphicFramePr/>
          <p:nvPr>
            <p:extLst/>
          </p:nvPr>
        </p:nvGraphicFramePr>
        <p:xfrm>
          <a:off x="1106904" y="3992078"/>
          <a:ext cx="4227095"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p:cNvGraphicFramePr>
            <a:graphicFrameLocks noGrp="1"/>
          </p:cNvGraphicFramePr>
          <p:nvPr>
            <p:extLst/>
          </p:nvPr>
        </p:nvGraphicFramePr>
        <p:xfrm>
          <a:off x="1106904" y="3992078"/>
          <a:ext cx="4442996" cy="365760"/>
        </p:xfrm>
        <a:graphic>
          <a:graphicData uri="http://schemas.openxmlformats.org/drawingml/2006/table">
            <a:tbl>
              <a:tblPr firstRow="1" bandRow="1">
                <a:tableStyleId>{5C22544A-7EE6-4342-B048-85BDC9FD1C3A}</a:tableStyleId>
              </a:tblPr>
              <a:tblGrid>
                <a:gridCol w="4442996">
                  <a:extLst>
                    <a:ext uri="{9D8B030D-6E8A-4147-A177-3AD203B41FA5}">
                      <a16:colId xmlns:a16="http://schemas.microsoft.com/office/drawing/2014/main" val="20000"/>
                    </a:ext>
                  </a:extLst>
                </a:gridCol>
              </a:tblGrid>
              <a:tr h="304947">
                <a:tc>
                  <a:txBody>
                    <a:bodyPr/>
                    <a:lstStyle/>
                    <a:p>
                      <a:pPr algn="ctr"/>
                      <a:r>
                        <a:rPr lang="en-US" sz="1800" dirty="0">
                          <a:solidFill>
                            <a:schemeClr val="bg1"/>
                          </a:solidFill>
                          <a:latin typeface="+mn-lt"/>
                          <a:cs typeface="Times New Roman" pitchFamily="18" charset="0"/>
                        </a:rPr>
                        <a:t>Liquidity / Sector  Requirements</a:t>
                      </a:r>
                    </a:p>
                  </a:txBody>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nvPr>
        </p:nvGraphicFramePr>
        <p:xfrm>
          <a:off x="1106905" y="1524000"/>
          <a:ext cx="4227095" cy="370840"/>
        </p:xfrm>
        <a:graphic>
          <a:graphicData uri="http://schemas.openxmlformats.org/drawingml/2006/table">
            <a:tbl>
              <a:tblPr firstRow="1" bandRow="1">
                <a:tableStyleId>{5C22544A-7EE6-4342-B048-85BDC9FD1C3A}</a:tableStyleId>
              </a:tblPr>
              <a:tblGrid>
                <a:gridCol w="4227095">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26" name="TextBox 25"/>
          <p:cNvSpPr txBox="1"/>
          <p:nvPr/>
        </p:nvSpPr>
        <p:spPr>
          <a:xfrm>
            <a:off x="1106904" y="1868403"/>
            <a:ext cx="51943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$1,406,741,424.27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Invested Overnight	$</a:t>
            </a:r>
            <a:r>
              <a:rPr lang="en-US" sz="1250" dirty="0">
                <a:solidFill>
                  <a:srgbClr val="15234A"/>
                </a:solidFill>
                <a:latin typeface="Calibri" panose="020F0502020204030204"/>
                <a:cs typeface="Times New Roman" pitchFamily="18" charset="0"/>
              </a:rPr>
              <a:t>541,361,947.27</a:t>
            </a: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(M.V.)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GAP (30 Day Max)	</a:t>
            </a:r>
            <a:r>
              <a:rPr lang="en-US" sz="1250" dirty="0">
                <a:solidFill>
                  <a:srgbClr val="15234A"/>
                </a:solidFill>
                <a:latin typeface="Calibri" panose="020F0502020204030204"/>
                <a:cs typeface="Times New Roman" pitchFamily="18" charset="0"/>
              </a:rPr>
              <a:t>21</a:t>
            </a: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Collateral Req. (102%)	102%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graphicFrame>
        <p:nvGraphicFramePr>
          <p:cNvPr id="5" name="Chart 4">
            <a:extLst>
              <a:ext uri="{FF2B5EF4-FFF2-40B4-BE49-F238E27FC236}">
                <a16:creationId xmlns:a16="http://schemas.microsoft.com/office/drawing/2014/main" id="{FEF55C06-9A3B-4A17-B93B-926AF183EBB4}"/>
              </a:ext>
            </a:extLst>
          </p:cNvPr>
          <p:cNvGraphicFramePr/>
          <p:nvPr>
            <p:extLst/>
          </p:nvPr>
        </p:nvGraphicFramePr>
        <p:xfrm>
          <a:off x="635000" y="4357838"/>
          <a:ext cx="4914900" cy="2002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8CF076DF-31DF-4BC1-8D88-21E017C74B0E}"/>
              </a:ext>
            </a:extLst>
          </p:cNvPr>
          <p:cNvGraphicFramePr/>
          <p:nvPr>
            <p:extLst/>
          </p:nvPr>
        </p:nvGraphicFramePr>
        <p:xfrm>
          <a:off x="6489700" y="2080783"/>
          <a:ext cx="4711698" cy="3886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Table 26">
            <a:extLst>
              <a:ext uri="{FF2B5EF4-FFF2-40B4-BE49-F238E27FC236}">
                <a16:creationId xmlns:a16="http://schemas.microsoft.com/office/drawing/2014/main" id="{9CE0B09F-44A6-4346-893A-A55FE19C3550}"/>
              </a:ext>
            </a:extLst>
          </p:cNvPr>
          <p:cNvGraphicFramePr>
            <a:graphicFrameLocks noGrp="1"/>
          </p:cNvGraphicFramePr>
          <p:nvPr>
            <p:extLst/>
          </p:nvPr>
        </p:nvGraphicFramePr>
        <p:xfrm>
          <a:off x="6489700" y="1524000"/>
          <a:ext cx="4711698" cy="370840"/>
        </p:xfrm>
        <a:graphic>
          <a:graphicData uri="http://schemas.openxmlformats.org/drawingml/2006/table">
            <a:tbl>
              <a:tblPr firstRow="1" bandRow="1">
                <a:tableStyleId>{5C22544A-7EE6-4342-B048-85BDC9FD1C3A}</a:tableStyleId>
              </a:tblPr>
              <a:tblGrid>
                <a:gridCol w="4711698">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 Investments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91248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3" y="515854"/>
            <a:ext cx="8077200" cy="1017581"/>
          </a:xfrm>
        </p:spPr>
        <p:txBody>
          <a:bodyPr/>
          <a:lstStyle/>
          <a:p>
            <a:pPr algn="ctr" eaLnBrk="1" hangingPunct="1"/>
            <a:r>
              <a:rPr lang="en-US" b="1" dirty="0">
                <a:solidFill>
                  <a:schemeClr val="tx1"/>
                </a:solidFill>
                <a:latin typeface="+mn-lt"/>
              </a:rPr>
              <a:t>Investment Pool Balance</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nvPr>
        </p:nvGraphicFramePr>
        <p:xfrm>
          <a:off x="1981203" y="1600201"/>
          <a:ext cx="8069579" cy="3992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300-000006000000}"/>
              </a:ext>
            </a:extLst>
          </p:cNvPr>
          <p:cNvGraphicFramePr>
            <a:graphicFrameLocks/>
          </p:cNvGraphicFramePr>
          <p:nvPr>
            <p:extLst/>
          </p:nvPr>
        </p:nvGraphicFramePr>
        <p:xfrm>
          <a:off x="1672593" y="1432560"/>
          <a:ext cx="8846819" cy="399288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D5F1BB76-A24C-40CD-BBED-5670C061459B}"/>
              </a:ext>
            </a:extLst>
          </p:cNvPr>
          <p:cNvSpPr>
            <a:spLocks noGrp="1"/>
          </p:cNvSpPr>
          <p:nvPr>
            <p:ph type="sldNum" sz="quarter" idx="4"/>
          </p:nvPr>
        </p:nvSpPr>
        <p:spPr/>
        <p:txBody>
          <a:bodyPr/>
          <a:lstStyle/>
          <a:p>
            <a:fld id="{939BA12D-66C8-4ADD-AE22-8C591D475314}" type="slidenum">
              <a:rPr lang="en-US" smtClean="0"/>
              <a:t>7</a:t>
            </a:fld>
            <a:endParaRPr lang="en-US" dirty="0"/>
          </a:p>
        </p:txBody>
      </p:sp>
      <p:graphicFrame>
        <p:nvGraphicFramePr>
          <p:cNvPr id="10" name="Chart 9">
            <a:extLst>
              <a:ext uri="{FF2B5EF4-FFF2-40B4-BE49-F238E27FC236}">
                <a16:creationId xmlns:a16="http://schemas.microsoft.com/office/drawing/2014/main" id="{00000000-0008-0000-0300-000006000000}"/>
              </a:ext>
            </a:extLst>
          </p:cNvPr>
          <p:cNvGraphicFramePr>
            <a:graphicFrameLocks/>
          </p:cNvGraphicFramePr>
          <p:nvPr>
            <p:extLst/>
          </p:nvPr>
        </p:nvGraphicFramePr>
        <p:xfrm>
          <a:off x="748145" y="1352549"/>
          <a:ext cx="10723419" cy="48819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8944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86426"/>
            <a:ext cx="8077200" cy="846134"/>
          </a:xfrm>
        </p:spPr>
        <p:txBody>
          <a:bodyPr/>
          <a:lstStyle/>
          <a:p>
            <a:pPr algn="ctr" eaLnBrk="1" hangingPunct="1"/>
            <a:r>
              <a:rPr lang="en-US" b="1" dirty="0">
                <a:solidFill>
                  <a:schemeClr val="tx1"/>
                </a:solidFill>
                <a:latin typeface="+mn-lt"/>
              </a:rPr>
              <a:t>State Operating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593B113-1CD0-4BE1-9D9B-A3ECCD4D44E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00000000-0008-0000-0200-000007000000}"/>
              </a:ext>
            </a:extLst>
          </p:cNvPr>
          <p:cNvGraphicFramePr>
            <a:graphicFrameLocks/>
          </p:cNvGraphicFramePr>
          <p:nvPr>
            <p:extLst/>
          </p:nvPr>
        </p:nvGraphicFramePr>
        <p:xfrm>
          <a:off x="807523" y="1348740"/>
          <a:ext cx="10711542" cy="46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151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06413"/>
            <a:ext cx="8077200" cy="926147"/>
          </a:xfrm>
        </p:spPr>
        <p:txBody>
          <a:bodyPr/>
          <a:lstStyle/>
          <a:p>
            <a:pPr algn="ctr" eaLnBrk="1" hangingPunct="1"/>
            <a:r>
              <a:rPr lang="en-US" b="1" dirty="0">
                <a:solidFill>
                  <a:schemeClr val="tx1"/>
                </a:solidFill>
                <a:latin typeface="+mn-lt"/>
              </a:rPr>
              <a:t>Non-State Operating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382000" y="5943779"/>
            <a:ext cx="3810000" cy="338554"/>
          </a:xfrm>
          <a:prstGeom prst="rect">
            <a:avLst/>
          </a:prstGeom>
          <a:noFill/>
        </p:spPr>
        <p:txBody>
          <a:bodyPr wrap="square" rtlCol="0">
            <a:spAutoFit/>
          </a:bodyPr>
          <a:lstStyle/>
          <a:p>
            <a:pPr algn="ctr" eaLnBrk="0" fontAlgn="base" hangingPunct="0">
              <a:spcBef>
                <a:spcPct val="0"/>
              </a:spcBef>
              <a:spcAft>
                <a:spcPct val="0"/>
              </a:spcAft>
            </a:pPr>
            <a:r>
              <a:rPr lang="en-US" sz="1600" dirty="0">
                <a:cs typeface="Times New Roman" pitchFamily="18" charset="0"/>
              </a:rPr>
              <a:t>* Subject to Floor Provision</a:t>
            </a:r>
          </a:p>
        </p:txBody>
      </p:sp>
      <p:sp>
        <p:nvSpPr>
          <p:cNvPr id="2" name="Slide Number Placeholder 1">
            <a:extLst>
              <a:ext uri="{FF2B5EF4-FFF2-40B4-BE49-F238E27FC236}">
                <a16:creationId xmlns:a16="http://schemas.microsoft.com/office/drawing/2014/main" id="{E461BF5E-C74F-4CB5-912C-6913CBC46D4E}"/>
              </a:ext>
            </a:extLst>
          </p:cNvPr>
          <p:cNvSpPr>
            <a:spLocks noGrp="1"/>
          </p:cNvSpPr>
          <p:nvPr>
            <p:ph type="sldNum" sz="quarter" idx="4"/>
          </p:nvPr>
        </p:nvSpPr>
        <p:spPr/>
        <p:txBody>
          <a:bodyPr/>
          <a:lstStyle/>
          <a:p>
            <a:fld id="{939BA12D-66C8-4ADD-AE22-8C591D475314}" type="slidenum">
              <a:rPr lang="en-US" smtClean="0"/>
              <a:t>9</a:t>
            </a:fld>
            <a:endParaRPr lang="en-US" dirty="0"/>
          </a:p>
        </p:txBody>
      </p:sp>
      <p:graphicFrame>
        <p:nvGraphicFramePr>
          <p:cNvPr id="11" name="Chart 10">
            <a:extLst>
              <a:ext uri="{FF2B5EF4-FFF2-40B4-BE49-F238E27FC236}">
                <a16:creationId xmlns:a16="http://schemas.microsoft.com/office/drawing/2014/main" id="{00000000-0008-0000-0200-00000D000000}"/>
              </a:ext>
            </a:extLst>
          </p:cNvPr>
          <p:cNvGraphicFramePr>
            <a:graphicFrameLocks/>
          </p:cNvGraphicFramePr>
          <p:nvPr>
            <p:extLst/>
          </p:nvPr>
        </p:nvGraphicFramePr>
        <p:xfrm>
          <a:off x="855023" y="1348739"/>
          <a:ext cx="10497787" cy="45950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0063858"/>
      </p:ext>
    </p:extLst>
  </p:cSld>
  <p:clrMapOvr>
    <a:masterClrMapping/>
  </p:clrMapOvr>
</p:sld>
</file>

<file path=ppt/theme/theme1.xml><?xml version="1.0" encoding="utf-8"?>
<a:theme xmlns:a="http://schemas.openxmlformats.org/drawingml/2006/main" name="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6740</TotalTime>
  <Words>4616</Words>
  <Application>Microsoft Office PowerPoint</Application>
  <PresentationFormat>Widescreen</PresentationFormat>
  <Paragraphs>1995</Paragraphs>
  <Slides>69</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69</vt:i4>
      </vt:variant>
    </vt:vector>
  </HeadingPairs>
  <TitlesOfParts>
    <vt:vector size="79" baseType="lpstr">
      <vt:lpstr>Arial</vt:lpstr>
      <vt:lpstr>Calibri</vt:lpstr>
      <vt:lpstr>Constantia</vt:lpstr>
      <vt:lpstr>Garamond</vt:lpstr>
      <vt:lpstr>Times New Roman</vt:lpstr>
      <vt:lpstr>Verdana</vt:lpstr>
      <vt:lpstr>Wingdings</vt:lpstr>
      <vt:lpstr>Office Theme</vt:lpstr>
      <vt:lpstr>1_Office Theme</vt:lpstr>
      <vt:lpstr>2_Office Theme</vt:lpstr>
      <vt:lpstr>Treasury Investment Council  April 2019 - September 2019 Overview  Meeting Date: Nov 14, 2019   </vt:lpstr>
      <vt:lpstr>Florida Economy</vt:lpstr>
      <vt:lpstr>Florida Economy</vt:lpstr>
      <vt:lpstr>State Net Receipts</vt:lpstr>
      <vt:lpstr>State Receipts and Disbursements</vt:lpstr>
      <vt:lpstr>Treasury Overview</vt:lpstr>
      <vt:lpstr>Investment Pool Balance</vt:lpstr>
      <vt:lpstr>State Operating Accounts</vt:lpstr>
      <vt:lpstr>Non-State Operating Accounts*</vt:lpstr>
      <vt:lpstr>Bond Accounts</vt:lpstr>
      <vt:lpstr>Non-State Operating &amp; Bond Accounts  by type</vt:lpstr>
      <vt:lpstr>Summary of Macro Risks to the Investment Pool</vt:lpstr>
      <vt:lpstr>Investment Pool  Distributed Income Rate (net)</vt:lpstr>
      <vt:lpstr>Investment Pool  Distributed Income</vt:lpstr>
      <vt:lpstr>Time Deposits Activity</vt:lpstr>
      <vt:lpstr>Time Deposits Activity</vt:lpstr>
      <vt:lpstr>Treasury Initiatives</vt:lpstr>
      <vt:lpstr> Securities Lending Review</vt:lpstr>
      <vt:lpstr>SECURITIES LENDING OVERVIEW</vt:lpstr>
      <vt:lpstr>Securities Lending Income</vt:lpstr>
      <vt:lpstr>Cash Collateral Portfolio  - (Securities Lending)</vt:lpstr>
      <vt:lpstr>Cash Collateral Portfolio  -  (Securities Lending)</vt:lpstr>
      <vt:lpstr>Investment Pool Review</vt:lpstr>
      <vt:lpstr>Brief Fixed Income Market Review </vt:lpstr>
      <vt:lpstr>Treasury Yield Curve</vt:lpstr>
      <vt:lpstr>Barclays U.S. Corporate Investment Grade Index</vt:lpstr>
      <vt:lpstr>Investment Pool Q2 2019 &amp; Q3 2019 Total Return  (excl. Time Deposits)</vt:lpstr>
      <vt:lpstr>Investment Pool Total Return  (excl. Time Deposits)</vt:lpstr>
      <vt:lpstr>Total Pool Distribution by Mandate</vt:lpstr>
      <vt:lpstr>Portfolio % vs. Allocation Ranges as of September 30, 2019</vt:lpstr>
      <vt:lpstr>Individual Mandate Key Characteristics</vt:lpstr>
      <vt:lpstr>Individual Mandate Key Characteristics (continued)</vt:lpstr>
      <vt:lpstr>Total Pool Characteristics</vt:lpstr>
      <vt:lpstr>Fair Value Factor</vt:lpstr>
      <vt:lpstr>  Top 10 Non-US Govt Holdings  at September 30, 2019 </vt:lpstr>
      <vt:lpstr>Basket Clause</vt:lpstr>
      <vt:lpstr>Pool Rating</vt:lpstr>
      <vt:lpstr>Individual Mandates Review</vt:lpstr>
      <vt:lpstr>Liquidity, Ultra-Short and  Short Duration Portfolios</vt:lpstr>
      <vt:lpstr>Liquidity Portfolio - Performance and Attribution</vt:lpstr>
      <vt:lpstr>Liquidity Portfolio - Current Strategy / Portfolio Characteristics</vt:lpstr>
      <vt:lpstr>Ultra Short Duration Portfolio - Performance and Attribution</vt:lpstr>
      <vt:lpstr>Ultra Short Duration Portfolio - Current Strategy / Characteristics</vt:lpstr>
      <vt:lpstr>Ultra Short Duration Portfolio – Portfolio Characteristics (continued)</vt:lpstr>
      <vt:lpstr>Short Duration Portfolio - Performance and Attribution</vt:lpstr>
      <vt:lpstr>Short Duration Portfolio - Current Strategy / Portfolio Characteristics</vt:lpstr>
      <vt:lpstr>Short Duration Portfolio – Portfolio Characteristics (continued)</vt:lpstr>
      <vt:lpstr>Short Duration Portfolio – Portfolio Characteristics (continued)</vt:lpstr>
      <vt:lpstr>Intermediate and  Long Duration Portfolios</vt:lpstr>
      <vt:lpstr>Managers Outlook</vt:lpstr>
      <vt:lpstr>Intermediate Duration Portfolio Net of Fee Performance as of September 30, 2019</vt:lpstr>
      <vt:lpstr>Long Duration Portfolio Net of Fee Performance as of September 30, 2019</vt:lpstr>
      <vt:lpstr>Long Duration Manager Attribution</vt:lpstr>
      <vt:lpstr>Fixed Income Characteristics</vt:lpstr>
      <vt:lpstr>Credit Quality</vt:lpstr>
      <vt:lpstr>Sector Allocation</vt:lpstr>
      <vt:lpstr>Corporate Sector Allocation</vt:lpstr>
      <vt:lpstr>Effective Duration Distribution</vt:lpstr>
      <vt:lpstr>Effective Duration by Sector</vt:lpstr>
      <vt:lpstr>Overall Ranking Using  Absolute and Risk-Adjusted Returns</vt:lpstr>
      <vt:lpstr>Watch List Worksheet September 30, 2019</vt:lpstr>
      <vt:lpstr>Watch List Update – Long Duration </vt:lpstr>
      <vt:lpstr>Recent Actions</vt:lpstr>
      <vt:lpstr>Compliance Overview</vt:lpstr>
      <vt:lpstr>Liquidity Portfolio  Invests primarily in the 0 to 3 month area of the yield curve. </vt:lpstr>
      <vt:lpstr>Ultra Short Duration Portfolio  Invests primarily in the 6 to 18 month area of the yield curve.   </vt:lpstr>
      <vt:lpstr>Short Duration Portfolio  Invests primarily in the 1 to 3 year portion of the yield curve.   </vt:lpstr>
      <vt:lpstr>Securities Lending Portfolio  Structured to provide additional Income while preserving principal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Place for a Title</dc:title>
  <dc:creator>Taylor, Terry</dc:creator>
  <cp:lastModifiedBy>Morgado, Pedro</cp:lastModifiedBy>
  <cp:revision>435</cp:revision>
  <cp:lastPrinted>2019-05-15T20:43:02Z</cp:lastPrinted>
  <dcterms:created xsi:type="dcterms:W3CDTF">2017-12-18T19:50:46Z</dcterms:created>
  <dcterms:modified xsi:type="dcterms:W3CDTF">2019-11-12T16:01:48Z</dcterms:modified>
</cp:coreProperties>
</file>