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  <p:sldMasterId id="2147483693" r:id="rId4"/>
  </p:sldMasterIdLst>
  <p:notesMasterIdLst>
    <p:notesMasterId r:id="rId16"/>
  </p:notesMasterIdLst>
  <p:sldIdLst>
    <p:sldId id="256" r:id="rId5"/>
    <p:sldId id="397" r:id="rId6"/>
    <p:sldId id="398" r:id="rId7"/>
    <p:sldId id="395" r:id="rId8"/>
    <p:sldId id="263" r:id="rId9"/>
    <p:sldId id="264" r:id="rId10"/>
    <p:sldId id="399" r:id="rId11"/>
    <p:sldId id="400" r:id="rId12"/>
    <p:sldId id="267" r:id="rId13"/>
    <p:sldId id="372" r:id="rId14"/>
    <p:sldId id="260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89" autoAdjust="0"/>
    <p:restoredTop sz="94660"/>
  </p:normalViewPr>
  <p:slideViewPr>
    <p:cSldViewPr>
      <p:cViewPr varScale="1">
        <p:scale>
          <a:sx n="111" d="100"/>
          <a:sy n="111" d="100"/>
        </p:scale>
        <p:origin x="4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20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937569386961108E-2"/>
          <c:y val="2.3342082239720029E-2"/>
          <c:w val="0.91448048024241857"/>
          <c:h val="0.9009230096238017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Treasury Investment Pool</c:v>
                </c:pt>
              </c:strCache>
            </c:strRef>
          </c:tx>
          <c:invertIfNegative val="0"/>
          <c:cat>
            <c:numRef>
              <c:f>Sheet1!$B$1:$M$1</c:f>
              <c:numCache>
                <c:formatCode>mmm\-yy</c:formatCode>
                <c:ptCount val="12"/>
                <c:pt idx="0">
                  <c:v>45688</c:v>
                </c:pt>
                <c:pt idx="1">
                  <c:v>45650</c:v>
                </c:pt>
                <c:pt idx="2">
                  <c:v>45620</c:v>
                </c:pt>
                <c:pt idx="3">
                  <c:v>45596</c:v>
                </c:pt>
                <c:pt idx="4">
                  <c:v>45565</c:v>
                </c:pt>
                <c:pt idx="5">
                  <c:v>45535</c:v>
                </c:pt>
                <c:pt idx="6">
                  <c:v>45504</c:v>
                </c:pt>
                <c:pt idx="7">
                  <c:v>45473</c:v>
                </c:pt>
                <c:pt idx="8">
                  <c:v>45443</c:v>
                </c:pt>
                <c:pt idx="9">
                  <c:v>45412</c:v>
                </c:pt>
                <c:pt idx="10">
                  <c:v>45382</c:v>
                </c:pt>
                <c:pt idx="11">
                  <c:v>45351</c:v>
                </c:pt>
              </c:numCache>
            </c:numRef>
          </c:cat>
          <c:val>
            <c:numRef>
              <c:f>Sheet1!$B$2:$M$2</c:f>
              <c:numCache>
                <c:formatCode>0.000</c:formatCode>
                <c:ptCount val="12"/>
                <c:pt idx="0">
                  <c:v>62.308</c:v>
                </c:pt>
                <c:pt idx="1">
                  <c:v>61.692999999999998</c:v>
                </c:pt>
                <c:pt idx="2">
                  <c:v>61.753999999999998</c:v>
                </c:pt>
                <c:pt idx="3">
                  <c:v>62.401000000000003</c:v>
                </c:pt>
                <c:pt idx="4">
                  <c:v>64.540999999999997</c:v>
                </c:pt>
                <c:pt idx="5">
                  <c:v>63.798999999999999</c:v>
                </c:pt>
                <c:pt idx="6">
                  <c:v>64.754999999999995</c:v>
                </c:pt>
                <c:pt idx="7">
                  <c:v>64.884</c:v>
                </c:pt>
                <c:pt idx="8">
                  <c:v>63.511000000000003</c:v>
                </c:pt>
                <c:pt idx="9">
                  <c:v>64.122</c:v>
                </c:pt>
                <c:pt idx="10">
                  <c:v>61.155999999999999</c:v>
                </c:pt>
                <c:pt idx="11">
                  <c:v>61.265000000000001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2E-4348-A67F-B6A0E3AE1A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77025280"/>
        <c:axId val="32629120"/>
        <c:axId val="0"/>
      </c:bar3DChart>
      <c:dateAx>
        <c:axId val="77025280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5" b="0" i="0" u="none" strike="noStrike" baseline="0">
                <a:solidFill>
                  <a:schemeClr val="tx1"/>
                </a:solidFill>
                <a:latin typeface="Calibri" panose="020F0502020204030204" pitchFamily="34" charset="0"/>
                <a:ea typeface="Garamond"/>
                <a:cs typeface="Garamond"/>
              </a:defRPr>
            </a:pPr>
            <a:endParaRPr lang="en-US"/>
          </a:p>
        </c:txPr>
        <c:crossAx val="32629120"/>
        <c:crosses val="autoZero"/>
        <c:auto val="1"/>
        <c:lblOffset val="100"/>
        <c:baseTimeUnit val="months"/>
        <c:majorUnit val="1"/>
        <c:majorTimeUnit val="months"/>
        <c:minorUnit val="1"/>
        <c:minorTimeUnit val="months"/>
      </c:dateAx>
      <c:valAx>
        <c:axId val="3262912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baseline="0">
                    <a:latin typeface="Calibri" panose="020F0502020204030204" pitchFamily="34" charset="0"/>
                  </a:defRPr>
                </a:pPr>
                <a:r>
                  <a:rPr lang="en-US" sz="1600" baseline="0" dirty="0">
                    <a:latin typeface="Calibri" panose="020F0502020204030204" pitchFamily="34" charset="0"/>
                  </a:rPr>
                  <a:t>In Billions </a:t>
                </a:r>
                <a:r>
                  <a:rPr lang="en-US" sz="1400" baseline="0" dirty="0">
                    <a:latin typeface="Calibri" panose="020F0502020204030204" pitchFamily="34" charset="0"/>
                  </a:rPr>
                  <a:t>$</a:t>
                </a:r>
              </a:p>
            </c:rich>
          </c:tx>
          <c:layout>
            <c:manualLayout>
              <c:xMode val="edge"/>
              <c:yMode val="edge"/>
              <c:x val="2.875265081736641E-3"/>
              <c:y val="0.2970389219640228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5" b="0" i="0" u="none" strike="noStrike" baseline="0">
                <a:solidFill>
                  <a:schemeClr val="tx1"/>
                </a:solidFill>
                <a:latin typeface="Garamond"/>
                <a:ea typeface="Garamond"/>
                <a:cs typeface="Garamond"/>
              </a:defRPr>
            </a:pPr>
            <a:endParaRPr lang="en-US"/>
          </a:p>
        </c:txPr>
        <c:crossAx val="77025280"/>
        <c:crosses val="autoZero"/>
        <c:crossBetween val="between"/>
      </c:valAx>
      <c:spPr>
        <a:noFill/>
        <a:ln w="2538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92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792270531400964"/>
          <c:y val="9.4328703703703706E-2"/>
          <c:w val="0.33864734299516908"/>
          <c:h val="0.8113425925925925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Mkt Value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361F-4EE5-A702-4A0F4664293A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61F-4EE5-A702-4A0F4664293A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361F-4EE5-A702-4A0F4664293A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A72-43A7-B762-747A5E3F23F5}"/>
              </c:ext>
            </c:extLst>
          </c:dPt>
          <c:dPt>
            <c:idx val="4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A72-43A7-B762-747A5E3F23F5}"/>
              </c:ext>
            </c:extLst>
          </c:dPt>
          <c:dPt>
            <c:idx val="5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A72-43A7-B762-747A5E3F23F5}"/>
              </c:ext>
            </c:extLst>
          </c:dPt>
          <c:dPt>
            <c:idx val="6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86A-40F1-890E-09F2E3FD51CC}"/>
              </c:ext>
            </c:extLst>
          </c:dPt>
          <c:dLbls>
            <c:dLbl>
              <c:idx val="0"/>
              <c:layout>
                <c:manualLayout>
                  <c:x val="7.3671497584541057E-2"/>
                  <c:y val="-5.7870370370370402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1F-4EE5-A702-4A0F4664293A}"/>
                </c:ext>
              </c:extLst>
            </c:dLbl>
            <c:dLbl>
              <c:idx val="1"/>
              <c:layout>
                <c:manualLayout>
                  <c:x val="1.0869565217391304E-2"/>
                  <c:y val="-5.787037037036983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1F-4EE5-A702-4A0F4664293A}"/>
                </c:ext>
              </c:extLst>
            </c:dLbl>
            <c:dLbl>
              <c:idx val="2"/>
              <c:layout>
                <c:manualLayout>
                  <c:x val="3.0797101449275274E-2"/>
                  <c:y val="-1.736111111111121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78743961352656"/>
                      <c:h val="9.32291666666666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361F-4EE5-A702-4A0F4664293A}"/>
                </c:ext>
              </c:extLst>
            </c:dLbl>
            <c:dLbl>
              <c:idx val="4"/>
              <c:layout>
                <c:manualLayout>
                  <c:x val="-2.4154589371980676E-2"/>
                  <c:y val="1.157407407407396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A72-43A7-B762-747A5E3F23F5}"/>
                </c:ext>
              </c:extLst>
            </c:dLbl>
            <c:dLbl>
              <c:idx val="5"/>
              <c:layout>
                <c:manualLayout>
                  <c:x val="-4.830917874396135E-3"/>
                  <c:y val="-5.78703703703703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A72-43A7-B762-747A5E3F23F5}"/>
                </c:ext>
              </c:extLst>
            </c:dLbl>
            <c:dLbl>
              <c:idx val="6"/>
              <c:layout>
                <c:manualLayout>
                  <c:x val="-1.4492753623188449E-2"/>
                  <c:y val="-2.893518518518518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86A-40F1-890E-09F2E3FD51C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Time Deposits</c:v>
                </c:pt>
                <c:pt idx="1">
                  <c:v>Long Duration</c:v>
                </c:pt>
                <c:pt idx="2">
                  <c:v>Intermediate Duration</c:v>
                </c:pt>
                <c:pt idx="3">
                  <c:v>Passive</c:v>
                </c:pt>
                <c:pt idx="4">
                  <c:v>Short Duration</c:v>
                </c:pt>
                <c:pt idx="5">
                  <c:v>Ultra Short Duration</c:v>
                </c:pt>
                <c:pt idx="6">
                  <c:v> Liquidity</c:v>
                </c:pt>
              </c:strCache>
            </c:strRef>
          </c:cat>
          <c:val>
            <c:numRef>
              <c:f>Sheet1!$B$2:$B$8</c:f>
              <c:numCache>
                <c:formatCode>"$"#,##0.000</c:formatCode>
                <c:ptCount val="7"/>
                <c:pt idx="0">
                  <c:v>0.46400000000000002</c:v>
                </c:pt>
                <c:pt idx="1">
                  <c:v>21.067</c:v>
                </c:pt>
                <c:pt idx="2">
                  <c:v>10.443</c:v>
                </c:pt>
                <c:pt idx="3">
                  <c:v>0.26600000000000001</c:v>
                </c:pt>
                <c:pt idx="4">
                  <c:v>8.4179999999999993</c:v>
                </c:pt>
                <c:pt idx="5">
                  <c:v>17.63</c:v>
                </c:pt>
                <c:pt idx="6">
                  <c:v>4.0199999999999996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1F-4EE5-A702-4A0F4664293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A72-43A7-B762-747A5E3F23F5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A72-43A7-B762-747A5E3F23F5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A72-43A7-B762-747A5E3F23F5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6A72-43A7-B762-747A5E3F23F5}"/>
              </c:ext>
            </c:extLst>
          </c:dPt>
          <c:dPt>
            <c:idx val="4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6A72-43A7-B762-747A5E3F23F5}"/>
              </c:ext>
            </c:extLst>
          </c:dPt>
          <c:dPt>
            <c:idx val="5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6A72-43A7-B762-747A5E3F23F5}"/>
              </c:ext>
            </c:extLst>
          </c:dPt>
          <c:dPt>
            <c:idx val="6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C86A-40F1-890E-09F2E3FD51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Time Deposits</c:v>
                </c:pt>
                <c:pt idx="1">
                  <c:v>Long Duration</c:v>
                </c:pt>
                <c:pt idx="2">
                  <c:v>Intermediate Duration</c:v>
                </c:pt>
                <c:pt idx="3">
                  <c:v>Passive</c:v>
                </c:pt>
                <c:pt idx="4">
                  <c:v>Short Duration</c:v>
                </c:pt>
                <c:pt idx="5">
                  <c:v>Ultra Short Duration</c:v>
                </c:pt>
                <c:pt idx="6">
                  <c:v> Liquidity</c:v>
                </c:pt>
              </c:strCache>
            </c:strRef>
          </c:cat>
          <c:val>
            <c:numRef>
              <c:f>Sheet1!$C$2:$C$8</c:f>
              <c:numCache>
                <c:formatCode>0.0%</c:formatCode>
                <c:ptCount val="7"/>
                <c:pt idx="0">
                  <c:v>7.4468768055466405E-3</c:v>
                </c:pt>
                <c:pt idx="1">
                  <c:v>0.33811067599666178</c:v>
                </c:pt>
                <c:pt idx="2">
                  <c:v>0.16760287603518009</c:v>
                </c:pt>
                <c:pt idx="3">
                  <c:v>4.2691147204211343E-3</c:v>
                </c:pt>
                <c:pt idx="4">
                  <c:v>0.13510303652821468</c:v>
                </c:pt>
                <c:pt idx="5">
                  <c:v>0.28294922000385186</c:v>
                </c:pt>
                <c:pt idx="6">
                  <c:v>6.4518199910123905E-2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1F-4EE5-A702-4A0F4664293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5F83-49B7-AB0F-0FCBA81EEE21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5F83-49B7-AB0F-0FCBA81EEE21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5F83-49B7-AB0F-0FCBA81EEE21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5F83-49B7-AB0F-0FCBA81EEE21}"/>
              </c:ext>
            </c:extLst>
          </c:dPt>
          <c:dPt>
            <c:idx val="4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5F83-49B7-AB0F-0FCBA81EEE21}"/>
              </c:ext>
            </c:extLst>
          </c:dPt>
          <c:dPt>
            <c:idx val="5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5F83-49B7-AB0F-0FCBA81EEE21}"/>
              </c:ext>
            </c:extLst>
          </c:dPt>
          <c:dPt>
            <c:idx val="6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C86A-40F1-890E-09F2E3FD51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Time Deposits</c:v>
                </c:pt>
                <c:pt idx="1">
                  <c:v>Long Duration</c:v>
                </c:pt>
                <c:pt idx="2">
                  <c:v>Intermediate Duration</c:v>
                </c:pt>
                <c:pt idx="3">
                  <c:v>Passive</c:v>
                </c:pt>
                <c:pt idx="4">
                  <c:v>Short Duration</c:v>
                </c:pt>
                <c:pt idx="5">
                  <c:v>Ultra Short Duration</c:v>
                </c:pt>
                <c:pt idx="6">
                  <c:v> Liquidity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6" formatCode="0.0%">
                  <c:v>0.34746741991397578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8D-46EB-BDA4-41985490523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Mkt Value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14C-4AAA-8807-D4F9196F0555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E43-4F05-BE83-6BF4294DB4D5}"/>
              </c:ext>
            </c:extLst>
          </c:dPt>
          <c:dLbls>
            <c:dLbl>
              <c:idx val="0"/>
              <c:layout>
                <c:manualLayout>
                  <c:x val="0.16169274881593754"/>
                  <c:y val="-0.1497745640995184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812982659640167"/>
                      <c:h val="0.147174503719321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014C-4AAA-8807-D4F9196F0555}"/>
                </c:ext>
              </c:extLst>
            </c:dLbl>
            <c:dLbl>
              <c:idx val="1"/>
              <c:layout>
                <c:manualLayout>
                  <c:x val="1.2343435077306964E-2"/>
                  <c:y val="-6.104586420394656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E43-4F05-BE83-6BF4294DB4D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General Revenue &amp; Trust Funds</c:v>
                </c:pt>
                <c:pt idx="1">
                  <c:v>SPIA</c:v>
                </c:pt>
              </c:strCache>
            </c:strRef>
          </c:cat>
          <c:val>
            <c:numRef>
              <c:f>Sheet1!$B$2:$B$3</c:f>
              <c:numCache>
                <c:formatCode>"$"#,##0.000</c:formatCode>
                <c:ptCount val="2"/>
                <c:pt idx="0">
                  <c:v>58.072000000000003</c:v>
                </c:pt>
                <c:pt idx="1">
                  <c:v>4.2359999999999998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4C-4AAA-8807-D4F9196F05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E43-4F05-BE83-6BF4294DB4D5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E43-4F05-BE83-6BF4294DB4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General Revenue &amp; Trust Funds</c:v>
                </c:pt>
                <c:pt idx="1">
                  <c:v>SPIA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0.93201515054246653</c:v>
                </c:pt>
                <c:pt idx="1">
                  <c:v>6.7984849457533539E-2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4C-4AAA-8807-D4F9196F05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36863732197409"/>
          <c:y val="3.6394368748478692E-2"/>
          <c:w val="0.74942263279445764"/>
          <c:h val="0.7832618025751283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Net Earnings Rate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sz="1000" b="0" i="0" u="none" strike="noStrike" kern="1200" baseline="0">
                    <a:solidFill>
                      <a:srgbClr val="15234A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Sheet1!$B$1:$M$1</c:f>
              <c:numCache>
                <c:formatCode>mmm\-yy</c:formatCode>
                <c:ptCount val="12"/>
                <c:pt idx="0">
                  <c:v>45351</c:v>
                </c:pt>
                <c:pt idx="1">
                  <c:v>45382</c:v>
                </c:pt>
                <c:pt idx="2">
                  <c:v>45412</c:v>
                </c:pt>
                <c:pt idx="3">
                  <c:v>45443</c:v>
                </c:pt>
                <c:pt idx="4">
                  <c:v>45473</c:v>
                </c:pt>
                <c:pt idx="5">
                  <c:v>45504</c:v>
                </c:pt>
                <c:pt idx="6">
                  <c:v>45535</c:v>
                </c:pt>
                <c:pt idx="7">
                  <c:v>45565</c:v>
                </c:pt>
                <c:pt idx="8">
                  <c:v>45596</c:v>
                </c:pt>
                <c:pt idx="9">
                  <c:v>45620</c:v>
                </c:pt>
                <c:pt idx="10">
                  <c:v>45650</c:v>
                </c:pt>
                <c:pt idx="11">
                  <c:v>45688</c:v>
                </c:pt>
              </c:numCache>
            </c:numRef>
          </c:cat>
          <c:val>
            <c:numRef>
              <c:f>Sheet1!$B$2:$M$2</c:f>
              <c:numCache>
                <c:formatCode>0.00%</c:formatCode>
                <c:ptCount val="12"/>
                <c:pt idx="0">
                  <c:v>2.6121999999999999E-2</c:v>
                </c:pt>
                <c:pt idx="1">
                  <c:v>3.0922999999999999E-2</c:v>
                </c:pt>
                <c:pt idx="2">
                  <c:v>2.7945000000000001E-2</c:v>
                </c:pt>
                <c:pt idx="3">
                  <c:v>3.4291000000000002E-2</c:v>
                </c:pt>
                <c:pt idx="4">
                  <c:v>3.5338000000000001E-2</c:v>
                </c:pt>
                <c:pt idx="5">
                  <c:v>3.9292000000000001E-2</c:v>
                </c:pt>
                <c:pt idx="6">
                  <c:v>4.4097999999999998E-2</c:v>
                </c:pt>
                <c:pt idx="7">
                  <c:v>4.4569999999999999E-2</c:v>
                </c:pt>
                <c:pt idx="8">
                  <c:v>3.3460999999999998E-2</c:v>
                </c:pt>
                <c:pt idx="9">
                  <c:v>3.5990000000000001E-2</c:v>
                </c:pt>
                <c:pt idx="10">
                  <c:v>3.4486000000000003E-2</c:v>
                </c:pt>
                <c:pt idx="11">
                  <c:v>3.1262999999999999E-2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95-498B-B926-8BCEED3A42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160064"/>
        <c:axId val="41178240"/>
      </c:barChart>
      <c:catAx>
        <c:axId val="41160064"/>
        <c:scaling>
          <c:orientation val="minMax"/>
        </c:scaling>
        <c:delete val="0"/>
        <c:axPos val="b"/>
        <c:numFmt formatCode="mmm\-yy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1000" b="1">
                <a:latin typeface="+mj-lt"/>
              </a:defRPr>
            </a:pPr>
            <a:endParaRPr lang="en-US"/>
          </a:p>
        </c:txPr>
        <c:crossAx val="41178240"/>
        <c:crosses val="autoZero"/>
        <c:auto val="0"/>
        <c:lblAlgn val="ctr"/>
        <c:lblOffset val="100"/>
        <c:noMultiLvlLbl val="0"/>
      </c:catAx>
      <c:valAx>
        <c:axId val="41178240"/>
        <c:scaling>
          <c:orientation val="minMax"/>
        </c:scaling>
        <c:delete val="0"/>
        <c:axPos val="l"/>
        <c:majorGridlines/>
        <c:numFmt formatCode="0.00%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1000" b="1" baseline="0">
                <a:latin typeface="+mj-lt"/>
              </a:defRPr>
            </a:pPr>
            <a:endParaRPr lang="en-US"/>
          </a:p>
        </c:txPr>
        <c:crossAx val="41160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8537488476128E-2"/>
          <c:y val="3.0746527806675243E-2"/>
          <c:w val="0.93072625698324063"/>
          <c:h val="0.8326272044942068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Florida Treasury Investment Yields (net)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5942085934075902E-3"/>
                  <c:y val="4.385465355584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C99-4D58-A3CB-EAD1E87DCE1D}"/>
                </c:ext>
              </c:extLst>
            </c:dLbl>
            <c:dLbl>
              <c:idx val="1"/>
              <c:layout>
                <c:manualLayout>
                  <c:x val="1.653150361962912E-3"/>
                  <c:y val="-1.1136176272737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99-4D58-A3CB-EAD1E87DCE1D}"/>
                </c:ext>
              </c:extLst>
            </c:dLbl>
            <c:dLbl>
              <c:idx val="2"/>
              <c:layout>
                <c:manualLayout>
                  <c:x val="-5.7744797255435078E-4"/>
                  <c:y val="5.71064013336869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C99-4D58-A3CB-EAD1E87DCE1D}"/>
                </c:ext>
              </c:extLst>
            </c:dLbl>
            <c:dLbl>
              <c:idx val="3"/>
              <c:layout>
                <c:manualLayout>
                  <c:x val="1.5355086372360845E-3"/>
                  <c:y val="1.2079468636539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C99-4D58-A3CB-EAD1E87DCE1D}"/>
                </c:ext>
              </c:extLst>
            </c:dLbl>
            <c:dLbl>
              <c:idx val="4"/>
              <c:layout>
                <c:manualLayout>
                  <c:x val="5.4225218008977288E-3"/>
                  <c:y val="-7.18086364871769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C99-4D58-A3CB-EAD1E87DCE1D}"/>
                </c:ext>
              </c:extLst>
            </c:dLbl>
            <c:dLbl>
              <c:idx val="5"/>
              <c:layout>
                <c:manualLayout>
                  <c:x val="4.6065259117081406E-3"/>
                  <c:y val="-4.793741884107009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C99-4D58-A3CB-EAD1E87DCE1D}"/>
                </c:ext>
              </c:extLst>
            </c:dLbl>
            <c:dLbl>
              <c:idx val="6"/>
              <c:layout>
                <c:manualLayout>
                  <c:x val="-4.0387102530374565E-3"/>
                  <c:y val="-1.36611379520817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C99-4D58-A3CB-EAD1E87DCE1D}"/>
                </c:ext>
              </c:extLst>
            </c:dLbl>
            <c:dLbl>
              <c:idx val="7"/>
              <c:layout>
                <c:manualLayout>
                  <c:x val="1.4082572717529901E-3"/>
                  <c:y val="-5.00513629107590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C99-4D58-A3CB-EAD1E87DCE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1 Yr</c:v>
                </c:pt>
                <c:pt idx="1">
                  <c:v>2 Yr</c:v>
                </c:pt>
                <c:pt idx="2">
                  <c:v>3 Yr</c:v>
                </c:pt>
                <c:pt idx="3">
                  <c:v>4 Yr</c:v>
                </c:pt>
                <c:pt idx="4">
                  <c:v>5 Yr</c:v>
                </c:pt>
                <c:pt idx="5">
                  <c:v>10 Yr</c:v>
                </c:pt>
              </c:strCache>
            </c:strRef>
          </c:cat>
          <c:val>
            <c:numRef>
              <c:f>Sheet1!$B$2:$G$2</c:f>
              <c:numCache>
                <c:formatCode>0.00%</c:formatCode>
                <c:ptCount val="6"/>
                <c:pt idx="0">
                  <c:v>3.4882000000000003E-2</c:v>
                </c:pt>
                <c:pt idx="1">
                  <c:v>2.9734E-2</c:v>
                </c:pt>
                <c:pt idx="2">
                  <c:v>2.3185999999999998E-2</c:v>
                </c:pt>
                <c:pt idx="3">
                  <c:v>1.9661000000000001E-2</c:v>
                </c:pt>
                <c:pt idx="4">
                  <c:v>2.0767000000000001E-2</c:v>
                </c:pt>
                <c:pt idx="5">
                  <c:v>1.9737999999999999E-2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C99-4D58-A3CB-EAD1E87DCE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41440768"/>
        <c:axId val="41442304"/>
      </c:barChart>
      <c:catAx>
        <c:axId val="41440768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50" b="1">
                <a:latin typeface="+mj-lt"/>
              </a:defRPr>
            </a:pPr>
            <a:endParaRPr lang="en-US"/>
          </a:p>
        </c:txPr>
        <c:crossAx val="414423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144230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50" b="1" baseline="0">
                <a:latin typeface="+mj-lt"/>
              </a:defRPr>
            </a:pPr>
            <a:endParaRPr lang="en-US"/>
          </a:p>
        </c:txPr>
        <c:crossAx val="41440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98737114382442E-2"/>
          <c:y val="1.9375848089085414E-2"/>
          <c:w val="0.92701262885617564"/>
          <c:h val="0.88511684106151045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11/30/2024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AA9036C-3ED4-4614-9C6D-E6304449A782}" type="VALUE">
                      <a:rPr lang="en-US" sz="9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4-9E6A-4D57-9E3D-CBC8174788D4}"/>
                </c:ext>
              </c:extLst>
            </c:dLbl>
            <c:dLbl>
              <c:idx val="1"/>
              <c:layout>
                <c:manualLayout>
                  <c:x val="-4.2016806722689074E-3"/>
                  <c:y val="1.3888888888888888E-2"/>
                </c:manualLayout>
              </c:layout>
              <c:tx>
                <c:rich>
                  <a:bodyPr/>
                  <a:lstStyle/>
                  <a:p>
                    <a:fld id="{481FF65B-91BE-4C3D-8E19-3D134B44AD5C}" type="VALUE">
                      <a:rPr lang="en-US" sz="10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E6A-4D57-9E3D-CBC8174788D4}"/>
                </c:ext>
              </c:extLst>
            </c:dLbl>
            <c:dLbl>
              <c:idx val="2"/>
              <c:layout>
                <c:manualLayout>
                  <c:x val="0"/>
                  <c:y val="2.77777777777788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6A-4D57-9E3D-CBC8174788D4}"/>
                </c:ext>
              </c:extLst>
            </c:dLbl>
            <c:dLbl>
              <c:idx val="3"/>
              <c:layout>
                <c:manualLayout>
                  <c:x val="-1.2077294685991224E-3"/>
                  <c:y val="9.48798288943556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E7-41A8-8AB4-3D04CC6773E0}"/>
                </c:ext>
              </c:extLst>
            </c:dLbl>
            <c:dLbl>
              <c:idx val="4"/>
              <c:layout>
                <c:manualLayout>
                  <c:x val="-3.8647342995169966E-3"/>
                  <c:y val="2.23060099127677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E6A-4D57-9E3D-CBC8174788D4}"/>
                </c:ext>
              </c:extLst>
            </c:dLbl>
            <c:dLbl>
              <c:idx val="5"/>
              <c:layout>
                <c:manualLayout>
                  <c:x val="-2.4154589371980675E-3"/>
                  <c:y val="9.1540654769327059E-2"/>
                </c:manualLayout>
              </c:layout>
              <c:tx>
                <c:rich>
                  <a:bodyPr/>
                  <a:lstStyle/>
                  <a:p>
                    <a:fld id="{EEA448B2-B11A-4BA8-846E-D130E95631EC}" type="VALUE">
                      <a:rPr lang="en-US">
                        <a:solidFill>
                          <a:srgbClr val="FF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4E8-4CCE-9673-CE35B6A1BFA5}"/>
                </c:ext>
              </c:extLst>
            </c:dLbl>
            <c:dLbl>
              <c:idx val="7"/>
              <c:layout>
                <c:manualLayout>
                  <c:x val="-2.801076495872887E-3"/>
                  <c:y val="7.23912191589500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6A-4D57-9E3D-CBC8174788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Treasury/Agency</c:v>
                </c:pt>
                <c:pt idx="1">
                  <c:v>MBS</c:v>
                </c:pt>
                <c:pt idx="2">
                  <c:v>CMBS</c:v>
                </c:pt>
                <c:pt idx="3">
                  <c:v>ABS</c:v>
                </c:pt>
                <c:pt idx="4">
                  <c:v>Corp</c:v>
                </c:pt>
                <c:pt idx="5">
                  <c:v>Cash</c:v>
                </c:pt>
                <c:pt idx="6">
                  <c:v>Repo</c:v>
                </c:pt>
                <c:pt idx="7">
                  <c:v>Time Deposits</c:v>
                </c:pt>
                <c:pt idx="8">
                  <c:v>Foreign</c:v>
                </c:pt>
                <c:pt idx="9">
                  <c:v>Muni</c:v>
                </c:pt>
              </c:strCache>
            </c:strRef>
          </c:cat>
          <c:val>
            <c:numRef>
              <c:f>Sheet1!$B$2:$K$2</c:f>
              <c:numCache>
                <c:formatCode>0.0%</c:formatCode>
                <c:ptCount val="10"/>
                <c:pt idx="0">
                  <c:v>0.51849999999999996</c:v>
                </c:pt>
                <c:pt idx="1">
                  <c:v>0.16759999999999997</c:v>
                </c:pt>
                <c:pt idx="2">
                  <c:v>3.2899999999999999E-2</c:v>
                </c:pt>
                <c:pt idx="3">
                  <c:v>6.7299999999999999E-2</c:v>
                </c:pt>
                <c:pt idx="4">
                  <c:v>0.1656</c:v>
                </c:pt>
                <c:pt idx="5">
                  <c:v>-1.2999999999999999E-3</c:v>
                </c:pt>
                <c:pt idx="6">
                  <c:v>2.5100000000000001E-2</c:v>
                </c:pt>
                <c:pt idx="7">
                  <c:v>9.1999999999999998E-3</c:v>
                </c:pt>
                <c:pt idx="8">
                  <c:v>6.1999999999999998E-3</c:v>
                </c:pt>
                <c:pt idx="9">
                  <c:v>8.8999999999999999E-3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6A-4D57-9E3D-CBC8174788D4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12/31/2024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2016622922134515E-3"/>
                  <c:y val="2.7778767473070529E-3"/>
                </c:manualLayout>
              </c:layout>
              <c:tx>
                <c:rich>
                  <a:bodyPr/>
                  <a:lstStyle/>
                  <a:p>
                    <a:fld id="{A8A6E1E7-3A97-409E-9B6B-3A20C67DFF9E}" type="VALUE">
                      <a:rPr lang="en-US" sz="9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E6A-4D57-9E3D-CBC8174788D4}"/>
                </c:ext>
              </c:extLst>
            </c:dLbl>
            <c:dLbl>
              <c:idx val="1"/>
              <c:layout>
                <c:manualLayout>
                  <c:x val="2.8984979818699134E-3"/>
                  <c:y val="1.0792432195975503E-2"/>
                </c:manualLayout>
              </c:layout>
              <c:tx>
                <c:rich>
                  <a:bodyPr/>
                  <a:lstStyle/>
                  <a:p>
                    <a:fld id="{3465CE4C-459E-47F3-8D70-70C1A80B9514}" type="VALUE">
                      <a:rPr lang="en-US" sz="10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E6A-4D57-9E3D-CBC8174788D4}"/>
                </c:ext>
              </c:extLst>
            </c:dLbl>
            <c:dLbl>
              <c:idx val="2"/>
              <c:layout>
                <c:manualLayout>
                  <c:x val="1.4492753623188406E-3"/>
                  <c:y val="5.00852092461811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E6A-4D57-9E3D-CBC8174788D4}"/>
                </c:ext>
              </c:extLst>
            </c:dLbl>
            <c:dLbl>
              <c:idx val="3"/>
              <c:layout>
                <c:manualLayout>
                  <c:x val="1.9323671497584098E-3"/>
                  <c:y val="3.63109357832452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E6A-4D57-9E3D-CBC8174788D4}"/>
                </c:ext>
              </c:extLst>
            </c:dLbl>
            <c:dLbl>
              <c:idx val="4"/>
              <c:layout>
                <c:manualLayout>
                  <c:x val="1.4493041311011566E-3"/>
                  <c:y val="5.55555555555555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E6A-4D57-9E3D-CBC8174788D4}"/>
                </c:ext>
              </c:extLst>
            </c:dLbl>
            <c:dLbl>
              <c:idx val="5"/>
              <c:layout>
                <c:manualLayout>
                  <c:x val="0"/>
                  <c:y val="9.2376289220820237E-2"/>
                </c:manualLayout>
              </c:layout>
              <c:tx>
                <c:rich>
                  <a:bodyPr/>
                  <a:lstStyle/>
                  <a:p>
                    <a:fld id="{D897EE3D-5130-4A4E-A91A-4FAEE557990F}" type="VALUE">
                      <a:rPr lang="en-US">
                        <a:solidFill>
                          <a:srgbClr val="FF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2BB-493C-AD2C-D8B434994633}"/>
                </c:ext>
              </c:extLst>
            </c:dLbl>
            <c:dLbl>
              <c:idx val="7"/>
              <c:layout>
                <c:manualLayout>
                  <c:x val="-1.4494144114338648E-3"/>
                  <c:y val="5.55533683289588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E6A-4D57-9E3D-CBC8174788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Treasury/Agency</c:v>
                </c:pt>
                <c:pt idx="1">
                  <c:v>MBS</c:v>
                </c:pt>
                <c:pt idx="2">
                  <c:v>CMBS</c:v>
                </c:pt>
                <c:pt idx="3">
                  <c:v>ABS</c:v>
                </c:pt>
                <c:pt idx="4">
                  <c:v>Corp</c:v>
                </c:pt>
                <c:pt idx="5">
                  <c:v>Cash</c:v>
                </c:pt>
                <c:pt idx="6">
                  <c:v>Repo</c:v>
                </c:pt>
                <c:pt idx="7">
                  <c:v>Time Deposits</c:v>
                </c:pt>
                <c:pt idx="8">
                  <c:v>Foreign</c:v>
                </c:pt>
                <c:pt idx="9">
                  <c:v>Muni</c:v>
                </c:pt>
              </c:strCache>
            </c:strRef>
          </c:cat>
          <c:val>
            <c:numRef>
              <c:f>Sheet1!$B$3:$K$3</c:f>
              <c:numCache>
                <c:formatCode>0.0%</c:formatCode>
                <c:ptCount val="10"/>
                <c:pt idx="0">
                  <c:v>0.53499999999999992</c:v>
                </c:pt>
                <c:pt idx="1">
                  <c:v>0.16670000000000001</c:v>
                </c:pt>
                <c:pt idx="2">
                  <c:v>3.3000000000000002E-2</c:v>
                </c:pt>
                <c:pt idx="3">
                  <c:v>6.6700000000000009E-2</c:v>
                </c:pt>
                <c:pt idx="4">
                  <c:v>0.16589999999999999</c:v>
                </c:pt>
                <c:pt idx="5">
                  <c:v>-1.7399999999999999E-2</c:v>
                </c:pt>
                <c:pt idx="6">
                  <c:v>2.5999999999999999E-2</c:v>
                </c:pt>
                <c:pt idx="7">
                  <c:v>9.1000000000000004E-3</c:v>
                </c:pt>
                <c:pt idx="8">
                  <c:v>6.1000000000000004E-3</c:v>
                </c:pt>
                <c:pt idx="9">
                  <c:v>8.8999999999999999E-3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E6A-4D57-9E3D-CBC8174788D4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1/31/2025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0774183118414545E-2"/>
                  <c:y val="9.3210484687180958E-3"/>
                </c:manualLayout>
              </c:layout>
              <c:tx>
                <c:rich>
                  <a:bodyPr/>
                  <a:lstStyle/>
                  <a:p>
                    <a:fld id="{98290D60-0869-4B01-85AF-B7BA6B448F61}" type="VALUE">
                      <a:rPr lang="en-US" sz="9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9E6A-4D57-9E3D-CBC8174788D4}"/>
                </c:ext>
              </c:extLst>
            </c:dLbl>
            <c:dLbl>
              <c:idx val="1"/>
              <c:layout>
                <c:manualLayout>
                  <c:x val="1.3043478260869592E-2"/>
                  <c:y val="1.3888888888888888E-2"/>
                </c:manualLayout>
              </c:layout>
              <c:tx>
                <c:rich>
                  <a:bodyPr/>
                  <a:lstStyle/>
                  <a:p>
                    <a:fld id="{2F092B8C-7388-4626-AA8A-4E9C57DE9185}" type="VALUE">
                      <a:rPr lang="en-US" sz="1000" baseline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9E6A-4D57-9E3D-CBC8174788D4}"/>
                </c:ext>
              </c:extLst>
            </c:dLbl>
            <c:dLbl>
              <c:idx val="2"/>
              <c:layout>
                <c:manualLayout>
                  <c:x val="2.8985507246376279E-3"/>
                  <c:y val="1.018506752641599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E6A-4D57-9E3D-CBC8174788D4}"/>
                </c:ext>
              </c:extLst>
            </c:dLbl>
            <c:dLbl>
              <c:idx val="3"/>
              <c:layout>
                <c:manualLayout>
                  <c:x val="-1.2077294685990338E-3"/>
                  <c:y val="-1.1871391100709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E7-41A8-8AB4-3D04CC6773E0}"/>
                </c:ext>
              </c:extLst>
            </c:dLbl>
            <c:dLbl>
              <c:idx val="4"/>
              <c:layout>
                <c:manualLayout>
                  <c:x val="1.0386473429951602E-2"/>
                  <c:y val="2.945623454657783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E6A-4D57-9E3D-CBC8174788D4}"/>
                </c:ext>
              </c:extLst>
            </c:dLbl>
            <c:dLbl>
              <c:idx val="5"/>
              <c:layout>
                <c:manualLayout>
                  <c:x val="4.1062801932366267E-3"/>
                  <c:y val="8.095046571363974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9721B81-28F9-47C2-8C9A-337247BC7ED1}" type="VALUE">
                      <a:rPr lang="en-US">
                        <a:solidFill>
                          <a:srgbClr val="FF0000"/>
                        </a:solidFill>
                      </a:rPr>
                      <a:pPr>
                        <a:defRPr sz="10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487323595420138E-2"/>
                      <c:h val="4.413528682285090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9E6A-4D57-9E3D-CBC8174788D4}"/>
                </c:ext>
              </c:extLst>
            </c:dLbl>
            <c:dLbl>
              <c:idx val="6"/>
              <c:layout>
                <c:manualLayout>
                  <c:x val="3.381642512077206E-3"/>
                  <c:y val="-1.6077433857418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E6A-4D57-9E3D-CBC8174788D4}"/>
                </c:ext>
              </c:extLst>
            </c:dLbl>
            <c:dLbl>
              <c:idx val="7"/>
              <c:layout>
                <c:manualLayout>
                  <c:x val="5.6022408963585435E-3"/>
                  <c:y val="5.5555555555554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E6A-4D57-9E3D-CBC8174788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Treasury/Agency</c:v>
                </c:pt>
                <c:pt idx="1">
                  <c:v>MBS</c:v>
                </c:pt>
                <c:pt idx="2">
                  <c:v>CMBS</c:v>
                </c:pt>
                <c:pt idx="3">
                  <c:v>ABS</c:v>
                </c:pt>
                <c:pt idx="4">
                  <c:v>Corp</c:v>
                </c:pt>
                <c:pt idx="5">
                  <c:v>Cash</c:v>
                </c:pt>
                <c:pt idx="6">
                  <c:v>Repo</c:v>
                </c:pt>
                <c:pt idx="7">
                  <c:v>Time Deposits</c:v>
                </c:pt>
                <c:pt idx="8">
                  <c:v>Foreign</c:v>
                </c:pt>
                <c:pt idx="9">
                  <c:v>Muni</c:v>
                </c:pt>
              </c:strCache>
            </c:strRef>
          </c:cat>
          <c:val>
            <c:numRef>
              <c:f>Sheet1!$B$4:$K$4</c:f>
              <c:numCache>
                <c:formatCode>0.0%</c:formatCode>
                <c:ptCount val="10"/>
                <c:pt idx="0">
                  <c:v>0.55390000000000006</c:v>
                </c:pt>
                <c:pt idx="1">
                  <c:v>0.16810000000000003</c:v>
                </c:pt>
                <c:pt idx="2">
                  <c:v>3.3599999999999998E-2</c:v>
                </c:pt>
                <c:pt idx="3">
                  <c:v>6.7299999999999999E-2</c:v>
                </c:pt>
                <c:pt idx="4">
                  <c:v>0.16669999999999999</c:v>
                </c:pt>
                <c:pt idx="5">
                  <c:v>-2.9899999999999999E-2</c:v>
                </c:pt>
                <c:pt idx="6">
                  <c:v>1.7899999999999999E-2</c:v>
                </c:pt>
                <c:pt idx="7">
                  <c:v>7.4000000000000003E-3</c:v>
                </c:pt>
                <c:pt idx="8">
                  <c:v>6.1999999999999998E-3</c:v>
                </c:pt>
                <c:pt idx="9">
                  <c:v>8.8000000000000005E-3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9E6A-4D57-9E3D-CBC8174788D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04722432"/>
        <c:axId val="104723968"/>
      </c:barChart>
      <c:catAx>
        <c:axId val="104722432"/>
        <c:scaling>
          <c:orientation val="minMax"/>
        </c:scaling>
        <c:delete val="0"/>
        <c:axPos val="b"/>
        <c:numFmt formatCode="0.0%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723968"/>
        <c:crosses val="autoZero"/>
        <c:auto val="1"/>
        <c:lblAlgn val="ctr"/>
        <c:lblOffset val="200"/>
        <c:tickLblSkip val="1"/>
        <c:tickMarkSkip val="1"/>
        <c:noMultiLvlLbl val="0"/>
      </c:catAx>
      <c:valAx>
        <c:axId val="104723968"/>
        <c:scaling>
          <c:orientation val="minMax"/>
          <c:max val="0.8"/>
          <c:min val="-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722432"/>
        <c:crosses val="autoZero"/>
        <c:crossBetween val="between"/>
        <c:min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903895165278256E-2"/>
          <c:y val="4.0244009299408662E-2"/>
          <c:w val="0.93072625698324063"/>
          <c:h val="0.82752279905689752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11/30/2024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4492753623188415E-3"/>
                  <c:y val="8.19672131147541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D4-4C3F-B815-D05F8E62B88E}"/>
                </c:ext>
              </c:extLst>
            </c:dLbl>
            <c:dLbl>
              <c:idx val="1"/>
              <c:layout>
                <c:manualLayout>
                  <c:x val="0"/>
                  <c:y val="5.46448087431684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D4-4C3F-B815-D05F8E62B8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US Government* &amp; Cash</c:v>
                </c:pt>
                <c:pt idx="1">
                  <c:v>AAA</c:v>
                </c:pt>
                <c:pt idx="2">
                  <c:v>AA</c:v>
                </c:pt>
                <c:pt idx="3">
                  <c:v>A</c:v>
                </c:pt>
                <c:pt idx="4">
                  <c:v>BBB</c:v>
                </c:pt>
                <c:pt idx="5">
                  <c:v>&lt;BBB</c:v>
                </c:pt>
                <c:pt idx="6">
                  <c:v>Time Deposits</c:v>
                </c:pt>
              </c:strCache>
            </c:strRef>
          </c:cat>
          <c:val>
            <c:numRef>
              <c:f>Sheet1!$B$2:$H$2</c:f>
              <c:numCache>
                <c:formatCode>0.0%</c:formatCode>
                <c:ptCount val="7"/>
                <c:pt idx="0">
                  <c:v>0.70799999999999996</c:v>
                </c:pt>
                <c:pt idx="1">
                  <c:v>0.1051</c:v>
                </c:pt>
                <c:pt idx="2">
                  <c:v>2.1000000000000001E-2</c:v>
                </c:pt>
                <c:pt idx="3">
                  <c:v>9.06E-2</c:v>
                </c:pt>
                <c:pt idx="4">
                  <c:v>6.5299999999999997E-2</c:v>
                </c:pt>
                <c:pt idx="5">
                  <c:v>8.0000000000000004E-4</c:v>
                </c:pt>
                <c:pt idx="6">
                  <c:v>9.1999999999999998E-3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D4-4C3F-B815-D05F8E62B88E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12/31/2024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3478260869565088E-3"/>
                  <c:y val="1.0928961748633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D4-4C3F-B815-D05F8E62B88E}"/>
                </c:ext>
              </c:extLst>
            </c:dLbl>
            <c:dLbl>
              <c:idx val="1"/>
              <c:layout>
                <c:manualLayout>
                  <c:x val="-2.6569741373259116E-17"/>
                  <c:y val="1.092896174863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ED4-4C3F-B815-D05F8E62B88E}"/>
                </c:ext>
              </c:extLst>
            </c:dLbl>
            <c:dLbl>
              <c:idx val="2"/>
              <c:layout>
                <c:manualLayout>
                  <c:x val="2.8985507246376812E-3"/>
                  <c:y val="5.46448087431693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D4-4C3F-B815-D05F8E62B8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US Government* &amp; Cash</c:v>
                </c:pt>
                <c:pt idx="1">
                  <c:v>AAA</c:v>
                </c:pt>
                <c:pt idx="2">
                  <c:v>AA</c:v>
                </c:pt>
                <c:pt idx="3">
                  <c:v>A</c:v>
                </c:pt>
                <c:pt idx="4">
                  <c:v>BBB</c:v>
                </c:pt>
                <c:pt idx="5">
                  <c:v>&lt;BBB</c:v>
                </c:pt>
                <c:pt idx="6">
                  <c:v>Time Deposits</c:v>
                </c:pt>
              </c:strCache>
            </c:strRef>
          </c:cat>
          <c:val>
            <c:numRef>
              <c:f>Sheet1!$B$3:$H$3</c:f>
              <c:numCache>
                <c:formatCode>0.0%</c:formatCode>
                <c:ptCount val="7"/>
                <c:pt idx="0">
                  <c:v>0.70840000000000003</c:v>
                </c:pt>
                <c:pt idx="1">
                  <c:v>0.10440000000000001</c:v>
                </c:pt>
                <c:pt idx="2">
                  <c:v>2.4299999999999999E-2</c:v>
                </c:pt>
                <c:pt idx="3">
                  <c:v>8.9599999999999999E-2</c:v>
                </c:pt>
                <c:pt idx="4">
                  <c:v>6.3600000000000004E-2</c:v>
                </c:pt>
                <c:pt idx="5">
                  <c:v>5.9999999999999995E-4</c:v>
                </c:pt>
                <c:pt idx="6">
                  <c:v>9.1000000000000004E-3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ED4-4C3F-B815-D05F8E62B88E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1/31/2025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0144927536231883E-2"/>
                  <c:y val="7.95095158401142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ED4-4C3F-B815-D05F8E62B88E}"/>
                </c:ext>
              </c:extLst>
            </c:dLbl>
            <c:dLbl>
              <c:idx val="1"/>
              <c:layout>
                <c:manualLayout>
                  <c:x val="4.3478260869564689E-3"/>
                  <c:y val="1.0928961748633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ED4-4C3F-B815-D05F8E62B88E}"/>
                </c:ext>
              </c:extLst>
            </c:dLbl>
            <c:dLbl>
              <c:idx val="2"/>
              <c:layout>
                <c:manualLayout>
                  <c:x val="2.8985507246376279E-3"/>
                  <c:y val="5.46448087431693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ED4-4C3F-B815-D05F8E62B88E}"/>
                </c:ext>
              </c:extLst>
            </c:dLbl>
            <c:dLbl>
              <c:idx val="3"/>
              <c:layout>
                <c:manualLayout>
                  <c:x val="2.8985507246376812E-3"/>
                  <c:y val="2.73224043715846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ED4-4C3F-B815-D05F8E62B8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US Government* &amp; Cash</c:v>
                </c:pt>
                <c:pt idx="1">
                  <c:v>AAA</c:v>
                </c:pt>
                <c:pt idx="2">
                  <c:v>AA</c:v>
                </c:pt>
                <c:pt idx="3">
                  <c:v>A</c:v>
                </c:pt>
                <c:pt idx="4">
                  <c:v>BBB</c:v>
                </c:pt>
                <c:pt idx="5">
                  <c:v>&lt;BBB</c:v>
                </c:pt>
                <c:pt idx="6">
                  <c:v>Time Deposits</c:v>
                </c:pt>
              </c:strCache>
            </c:strRef>
          </c:cat>
          <c:val>
            <c:numRef>
              <c:f>Sheet1!$B$4:$H$4</c:f>
              <c:numCache>
                <c:formatCode>0.0%</c:formatCode>
                <c:ptCount val="7"/>
                <c:pt idx="0">
                  <c:v>0.70799999999999996</c:v>
                </c:pt>
                <c:pt idx="1">
                  <c:v>0.1057</c:v>
                </c:pt>
                <c:pt idx="2">
                  <c:v>2.07E-2</c:v>
                </c:pt>
                <c:pt idx="3">
                  <c:v>9.2299999999999993E-2</c:v>
                </c:pt>
                <c:pt idx="4">
                  <c:v>6.5299999999999997E-2</c:v>
                </c:pt>
                <c:pt idx="5">
                  <c:v>5.9999999999999995E-4</c:v>
                </c:pt>
                <c:pt idx="6">
                  <c:v>7.4000000000000003E-3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ED4-4C3F-B815-D05F8E62B88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11242624"/>
        <c:axId val="111252608"/>
      </c:barChart>
      <c:catAx>
        <c:axId val="111242624"/>
        <c:scaling>
          <c:orientation val="minMax"/>
        </c:scaling>
        <c:delete val="0"/>
        <c:axPos val="b"/>
        <c:numFmt formatCode="0.0%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2526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1252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242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 i="0" baseline="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07629444046768E-2"/>
          <c:y val="2.0692201610391921E-2"/>
          <c:w val="0.96797880119169444"/>
          <c:h val="0.7725542643598907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11/30/2024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363636363636364E-2"/>
                  <c:y val="-1.12994350282485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6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7A9-46FA-9763-E122EA80131C}"/>
                </c:ext>
              </c:extLst>
            </c:dLbl>
            <c:dLbl>
              <c:idx val="1"/>
              <c:layout>
                <c:manualLayout>
                  <c:x val="-1.2626262626262649E-2"/>
                  <c:y val="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2C-4F90-AC5B-58EA0471DFC9}"/>
                </c:ext>
              </c:extLst>
            </c:dLbl>
            <c:dLbl>
              <c:idx val="2"/>
              <c:layout>
                <c:manualLayout>
                  <c:x val="-7.575757575757576E-3"/>
                  <c:y val="-5.6497175141243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7A9-46FA-9763-E122EA80131C}"/>
                </c:ext>
              </c:extLst>
            </c:dLbl>
            <c:dLbl>
              <c:idx val="3"/>
              <c:layout>
                <c:manualLayout>
                  <c:x val="-6.313131313131267E-3"/>
                  <c:y val="5.64971751412419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A9-46FA-9763-E122EA80131C}"/>
                </c:ext>
              </c:extLst>
            </c:dLbl>
            <c:dLbl>
              <c:idx val="5"/>
              <c:layout>
                <c:manualLayout>
                  <c:x val="-5.0505050505050509E-3"/>
                  <c:y val="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A9-46FA-9763-E122EA80131C}"/>
                </c:ext>
              </c:extLst>
            </c:dLbl>
            <c:dLbl>
              <c:idx val="6"/>
              <c:layout>
                <c:manualLayout>
                  <c:x val="-3.787878787878788E-3"/>
                  <c:y val="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7A9-46FA-9763-E122EA80131C}"/>
                </c:ext>
              </c:extLst>
            </c:dLbl>
            <c:dLbl>
              <c:idx val="7"/>
              <c:layout>
                <c:manualLayout>
                  <c:x val="-6.313131313131313E-3"/>
                  <c:y val="-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C37-4E98-B504-7208F8FDD5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&lt; 1 Yr</c:v>
                </c:pt>
                <c:pt idx="1">
                  <c:v>1 - 3 Yrs</c:v>
                </c:pt>
                <c:pt idx="2">
                  <c:v>3 - 5 Yrs</c:v>
                </c:pt>
                <c:pt idx="3">
                  <c:v>5 - 7 Yrs</c:v>
                </c:pt>
                <c:pt idx="4">
                  <c:v>7 - 10 Yrs</c:v>
                </c:pt>
                <c:pt idx="5">
                  <c:v>10 - 15 Yrs</c:v>
                </c:pt>
                <c:pt idx="6">
                  <c:v>15 - 20 Yrs</c:v>
                </c:pt>
                <c:pt idx="7">
                  <c:v>20+ Yrs</c:v>
                </c:pt>
              </c:strCache>
            </c:strRef>
          </c:cat>
          <c:val>
            <c:numRef>
              <c:f>Sheet1!$B$2:$I$2</c:f>
              <c:numCache>
                <c:formatCode>0.0%</c:formatCode>
                <c:ptCount val="8"/>
                <c:pt idx="0">
                  <c:v>0.2697</c:v>
                </c:pt>
                <c:pt idx="1">
                  <c:v>0.31740000000000002</c:v>
                </c:pt>
                <c:pt idx="2">
                  <c:v>0.151</c:v>
                </c:pt>
                <c:pt idx="3">
                  <c:v>0.1477</c:v>
                </c:pt>
                <c:pt idx="4">
                  <c:v>6.3100000000000003E-2</c:v>
                </c:pt>
                <c:pt idx="5">
                  <c:v>3.2599999999999997E-2</c:v>
                </c:pt>
                <c:pt idx="6">
                  <c:v>1.7399999999999999E-2</c:v>
                </c:pt>
                <c:pt idx="7">
                  <c:v>1.1000000000000001E-3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7A9-46FA-9763-E122EA80131C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12/31/2024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0505050505050509E-3"/>
                  <c:y val="-2.25988700564971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2C-4F90-AC5B-58EA0471DFC9}"/>
                </c:ext>
              </c:extLst>
            </c:dLbl>
            <c:dLbl>
              <c:idx val="1"/>
              <c:layout>
                <c:manualLayout>
                  <c:x val="2.525252525252502E-3"/>
                  <c:y val="-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7A9-46FA-9763-E122EA80131C}"/>
                </c:ext>
              </c:extLst>
            </c:dLbl>
            <c:dLbl>
              <c:idx val="4"/>
              <c:layout>
                <c:manualLayout>
                  <c:x val="2.5252525252525255E-3"/>
                  <c:y val="2.82485875706204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7A9-46FA-9763-E122EA80131C}"/>
                </c:ext>
              </c:extLst>
            </c:dLbl>
            <c:dLbl>
              <c:idx val="6"/>
              <c:layout>
                <c:manualLayout>
                  <c:x val="-2.5252525252525255E-3"/>
                  <c:y val="5.64971751412419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7A9-46FA-9763-E122EA80131C}"/>
                </c:ext>
              </c:extLst>
            </c:dLbl>
            <c:dLbl>
              <c:idx val="7"/>
              <c:layout>
                <c:manualLayout>
                  <c:x val="-1.2626262626262627E-3"/>
                  <c:y val="-2.82485875706225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7A9-46FA-9763-E122EA8013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&lt; 1 Yr</c:v>
                </c:pt>
                <c:pt idx="1">
                  <c:v>1 - 3 Yrs</c:v>
                </c:pt>
                <c:pt idx="2">
                  <c:v>3 - 5 Yrs</c:v>
                </c:pt>
                <c:pt idx="3">
                  <c:v>5 - 7 Yrs</c:v>
                </c:pt>
                <c:pt idx="4">
                  <c:v>7 - 10 Yrs</c:v>
                </c:pt>
                <c:pt idx="5">
                  <c:v>10 - 15 Yrs</c:v>
                </c:pt>
                <c:pt idx="6">
                  <c:v>15 - 20 Yrs</c:v>
                </c:pt>
                <c:pt idx="7">
                  <c:v>20+ Yrs</c:v>
                </c:pt>
              </c:strCache>
            </c:strRef>
          </c:cat>
          <c:val>
            <c:numRef>
              <c:f>Sheet1!$B$3:$I$3</c:f>
              <c:numCache>
                <c:formatCode>0.0%</c:formatCode>
                <c:ptCount val="8"/>
                <c:pt idx="0">
                  <c:v>0.26329999999999998</c:v>
                </c:pt>
                <c:pt idx="1">
                  <c:v>0.33460000000000001</c:v>
                </c:pt>
                <c:pt idx="2">
                  <c:v>0.1444</c:v>
                </c:pt>
                <c:pt idx="3">
                  <c:v>0.15809999999999999</c:v>
                </c:pt>
                <c:pt idx="4">
                  <c:v>5.0999999999999997E-2</c:v>
                </c:pt>
                <c:pt idx="5">
                  <c:v>3.2500000000000001E-2</c:v>
                </c:pt>
                <c:pt idx="6">
                  <c:v>1.54E-2</c:v>
                </c:pt>
                <c:pt idx="7">
                  <c:v>6.9999999999999999E-4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47A9-46FA-9763-E122EA80131C}"/>
            </c:ext>
          </c:extLst>
        </c:ser>
        <c:ser>
          <c:idx val="0"/>
          <c:order val="2"/>
          <c:tx>
            <c:strRef>
              <c:f>Sheet1!$A$4</c:f>
              <c:strCache>
                <c:ptCount val="1"/>
                <c:pt idx="0">
                  <c:v>1/31/2025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787878787878788E-3"/>
                  <c:y val="-5.64971751412429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7A9-46FA-9763-E122EA80131C}"/>
                </c:ext>
              </c:extLst>
            </c:dLbl>
            <c:dLbl>
              <c:idx val="1"/>
              <c:layout>
                <c:manualLayout>
                  <c:x val="1.136363636363636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7A9-46FA-9763-E122EA80131C}"/>
                </c:ext>
              </c:extLst>
            </c:dLbl>
            <c:dLbl>
              <c:idx val="2"/>
              <c:layout>
                <c:manualLayout>
                  <c:x val="1.1363636363636364E-2"/>
                  <c:y val="-8.47457627118644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7A9-46FA-9763-E122EA80131C}"/>
                </c:ext>
              </c:extLst>
            </c:dLbl>
            <c:dLbl>
              <c:idx val="3"/>
              <c:layout>
                <c:manualLayout>
                  <c:x val="1.010101010101010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7A9-46FA-9763-E122EA80131C}"/>
                </c:ext>
              </c:extLst>
            </c:dLbl>
            <c:dLbl>
              <c:idx val="4"/>
              <c:layout>
                <c:manualLayout>
                  <c:x val="3.7878787878786952E-3"/>
                  <c:y val="8.474576271186336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7A9-46FA-9763-E122EA80131C}"/>
                </c:ext>
              </c:extLst>
            </c:dLbl>
            <c:dLbl>
              <c:idx val="5"/>
              <c:layout>
                <c:manualLayout>
                  <c:x val="5.050505050505050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ACD-4065-803B-190E61A02511}"/>
                </c:ext>
              </c:extLst>
            </c:dLbl>
            <c:dLbl>
              <c:idx val="6"/>
              <c:layout>
                <c:manualLayout>
                  <c:x val="6.313131313131313E-3"/>
                  <c:y val="5.64971751412429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D2C-4F90-AC5B-58EA0471DFC9}"/>
                </c:ext>
              </c:extLst>
            </c:dLbl>
            <c:dLbl>
              <c:idx val="7"/>
              <c:layout>
                <c:manualLayout>
                  <c:x val="3.787878787878788E-3"/>
                  <c:y val="-5.6497175141243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21-402B-AA85-6A43A018CB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&lt; 1 Yr</c:v>
                </c:pt>
                <c:pt idx="1">
                  <c:v>1 - 3 Yrs</c:v>
                </c:pt>
                <c:pt idx="2">
                  <c:v>3 - 5 Yrs</c:v>
                </c:pt>
                <c:pt idx="3">
                  <c:v>5 - 7 Yrs</c:v>
                </c:pt>
                <c:pt idx="4">
                  <c:v>7 - 10 Yrs</c:v>
                </c:pt>
                <c:pt idx="5">
                  <c:v>10 - 15 Yrs</c:v>
                </c:pt>
                <c:pt idx="6">
                  <c:v>15 - 20 Yrs</c:v>
                </c:pt>
                <c:pt idx="7">
                  <c:v>20+ Yrs</c:v>
                </c:pt>
              </c:strCache>
            </c:strRef>
          </c:cat>
          <c:val>
            <c:numRef>
              <c:f>Sheet1!$B$4:$I$4</c:f>
              <c:numCache>
                <c:formatCode>0.0%</c:formatCode>
                <c:ptCount val="8"/>
                <c:pt idx="0">
                  <c:v>0.25819999999999999</c:v>
                </c:pt>
                <c:pt idx="1">
                  <c:v>0.33889999999999998</c:v>
                </c:pt>
                <c:pt idx="2">
                  <c:v>0.1464</c:v>
                </c:pt>
                <c:pt idx="3">
                  <c:v>0.15890000000000001</c:v>
                </c:pt>
                <c:pt idx="4">
                  <c:v>4.9799999999999997E-2</c:v>
                </c:pt>
                <c:pt idx="5">
                  <c:v>3.1899999999999998E-2</c:v>
                </c:pt>
                <c:pt idx="6">
                  <c:v>1.52E-2</c:v>
                </c:pt>
                <c:pt idx="7">
                  <c:v>6.9999999999999999E-4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47A9-46FA-9763-E122EA8013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109095552"/>
        <c:axId val="109121920"/>
      </c:barChart>
      <c:catAx>
        <c:axId val="10909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1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121920"/>
        <c:crossesAt val="0"/>
        <c:auto val="1"/>
        <c:lblAlgn val="ctr"/>
        <c:lblOffset val="100"/>
        <c:noMultiLvlLbl val="0"/>
      </c:catAx>
      <c:valAx>
        <c:axId val="109121920"/>
        <c:scaling>
          <c:orientation val="minMax"/>
          <c:max val="0.55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%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09555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2704464204905426"/>
          <c:y val="0.89999980314964934"/>
          <c:w val="0.26408589012580325"/>
          <c:h val="4.68753178312953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0.49921</cdr:x>
      <cdr:y>0.50054</cdr:y>
    </cdr:from>
    <cdr:to>
      <cdr:x>0.51179</cdr:x>
      <cdr:y>0.54446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27215" y="2164511"/>
          <a:ext cx="106440" cy="1899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18288" tIns="22860" rIns="18288" bIns="2286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975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 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0.46048</cdr:x>
      <cdr:y>0.0549</cdr:y>
    </cdr:from>
    <cdr:to>
      <cdr:x>0.94858</cdr:x>
      <cdr:y>0.1647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0000" y="228600"/>
          <a:ext cx="4038593" cy="4571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chemeClr val="tx1"/>
              </a:solidFill>
              <a:latin typeface="+mj-lt"/>
              <a:ea typeface="+mn-ea"/>
              <a:cs typeface="+mn-cs"/>
            </a:rPr>
            <a:t>Effective Duration for Pool – </a:t>
          </a:r>
          <a:r>
            <a:rPr lang="en-US" sz="1600" b="1" dirty="0">
              <a:solidFill>
                <a:schemeClr val="tx1"/>
              </a:solidFill>
              <a:latin typeface="+mj-lt"/>
            </a:rPr>
            <a:t>3.29 years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B5D6DA0-40D2-472C-99BD-F9AC71B4A46A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69E40DD-601A-4649-99E0-2B44C5220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53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696913"/>
            <a:ext cx="6330950" cy="35607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F41F23-A041-43A9-9372-E76446CAE91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390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7576" y="6484366"/>
            <a:ext cx="2743200" cy="365125"/>
          </a:xfrm>
        </p:spPr>
        <p:txBody>
          <a:bodyPr/>
          <a:lstStyle/>
          <a:p>
            <a:fld id="{F4C6D452-B995-4F45-8CD5-CFF45EAC5E01}" type="datetime1">
              <a:rPr lang="en-US" smtClean="0"/>
              <a:t>2/28/2025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22080" y="6484366"/>
            <a:ext cx="2743200" cy="365125"/>
          </a:xfrm>
        </p:spPr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49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148" y="1946700"/>
            <a:ext cx="3237703" cy="316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37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5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2"/>
            <a:ext cx="10972800" cy="453072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625600" y="5791200"/>
            <a:ext cx="4267200" cy="914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013A7-6843-49AA-8A98-45DFB61D086F}" type="datetime1">
              <a:rPr lang="en-US" smtClean="0"/>
              <a:t>2/28/2025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5B263-CB8C-453B-96DA-918F713359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363779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7576" y="6484366"/>
            <a:ext cx="2743200" cy="365125"/>
          </a:xfrm>
        </p:spPr>
        <p:txBody>
          <a:bodyPr/>
          <a:lstStyle/>
          <a:p>
            <a:fld id="{CD7BE644-4051-4215-B488-600B79651B0D}" type="datetime1">
              <a:rPr lang="en-US" smtClean="0"/>
              <a:t>2/28/2025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22080" y="6484366"/>
            <a:ext cx="2743200" cy="365125"/>
          </a:xfrm>
        </p:spPr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07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697A5-7273-429F-9A22-0A03D7A73F79}" type="datetime1">
              <a:rPr lang="en-US" smtClean="0"/>
              <a:t>2/28/2025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862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3FCBC-333B-486C-89D4-294FA9DE9827}" type="datetime1">
              <a:rPr lang="en-US" smtClean="0"/>
              <a:t>2/28/2025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51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B2E22-4613-42EE-B242-77E80E926A95}" type="datetime1">
              <a:rPr lang="en-US" smtClean="0"/>
              <a:t>2/28/2025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90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E3072-D39E-427E-9CAF-B28EDED95124}" type="datetime1">
              <a:rPr lang="en-US" smtClean="0"/>
              <a:t>2/28/2025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42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FC807-8FD6-439B-AB1E-3231B9E92A59}" type="datetime1">
              <a:rPr lang="en-US" smtClean="0"/>
              <a:t>2/28/2025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01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421C-16B7-4F6B-9150-6D4577E31F8D}" type="datetime1">
              <a:rPr lang="en-US" smtClean="0"/>
              <a:t>2/28/2025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28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E606-CA4D-4831-B1F7-48B715E0EE59}" type="datetime1">
              <a:rPr lang="en-US" smtClean="0"/>
              <a:t>2/28/2025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16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6323C-E085-4B56-BE20-B0C7DC0755EF}" type="datetime1">
              <a:rPr lang="en-US" smtClean="0"/>
              <a:t>2/28/2025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42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B06A-C6F9-4518-85D6-FB36DB8DFCE9}" type="datetime1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54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148" y="1946700"/>
            <a:ext cx="3237703" cy="316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421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854890B5-2AFF-37FD-DFF6-81DD0BB7D9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A257F5D-237E-1E6C-7B16-AC154C591B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7513" y="6484938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6B62A-04FA-4809-A044-0FFAA2B4A64A}" type="datetimeFigureOut">
              <a:rPr lang="en-US"/>
              <a:pPr>
                <a:defRPr/>
              </a:pPr>
              <a:t>2/28/2025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CB47E-00E9-A629-131F-6F8A5CC5A5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021763" y="6484938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3DFDC-4587-4CA9-ACB7-2331DD2650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29147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7AC4F-A0F7-C360-240C-54334D969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4B2F7-CB92-4516-84FF-112C4545B25E}" type="datetimeFigureOut">
              <a:rPr lang="en-US"/>
              <a:pPr>
                <a:defRPr/>
              </a:pPr>
              <a:t>2/28/2025</a:t>
            </a:fld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FD48E87-ED56-7DAC-F306-CC23AC5D58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DC129-AD17-4BA8-A088-09C5DA597A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9858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ACC26-9160-FC15-E939-FF5F122F2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1702A-7E1B-4B6D-9AD0-63E9EB8D750D}" type="datetimeFigureOut">
              <a:rPr lang="en-US"/>
              <a:pPr>
                <a:defRPr/>
              </a:pPr>
              <a:t>2/28/2025</a:t>
            </a:fld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45FD38E-8795-DF19-E229-F22349DF61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D5591-7C06-4E57-AC32-0529949FFD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27777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33274EF-9A4E-4DED-2BC3-EE9D60778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D3EC9-67B5-4225-8C24-69D507160BD4}" type="datetimeFigureOut">
              <a:rPr lang="en-US"/>
              <a:pPr>
                <a:defRPr/>
              </a:pPr>
              <a:t>2/28/2025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5317C-406B-D599-07E8-3076E6A06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F74E6-7BE0-436E-970E-2F37658250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40383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4C3D466-04B3-0717-5195-100DBF52F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0E819-5196-4B2C-97B7-0A2823591AB1}" type="datetimeFigureOut">
              <a:rPr lang="en-US"/>
              <a:pPr>
                <a:defRPr/>
              </a:pPr>
              <a:t>2/28/2025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995AB95-913E-3AB4-C3BC-004DA8CBB0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818DB-7288-4977-A46D-CDF0C98F00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23203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06E4AE2-40F3-24D5-8B7F-4956B402D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0A5AB-F5B3-412D-84B3-862DA82BB2A1}" type="datetimeFigureOut">
              <a:rPr lang="en-US"/>
              <a:pPr>
                <a:defRPr/>
              </a:pPr>
              <a:t>2/28/2025</a:t>
            </a:fld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EE3B869-4C15-444A-1C28-078F2FFB50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303CC-AD18-41E4-B25D-ACC62403EF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81609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83D3C9A-0E72-16B9-BD5E-713328CD9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5FA1F-BE54-4A72-AA68-182BD63FB793}" type="datetimeFigureOut">
              <a:rPr lang="en-US"/>
              <a:pPr>
                <a:defRPr/>
              </a:pPr>
              <a:t>2/28/2025</a:t>
            </a:fld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D4C54BB-061C-935A-685C-A39EEF526F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460CD-A6BD-4EEB-819E-E47A2CAF7D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3223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BBA739D-8568-8BD6-67B8-28104542D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8A30D-3695-47D0-98DF-2FB22D8981DE}" type="datetimeFigureOut">
              <a:rPr lang="en-US"/>
              <a:pPr>
                <a:defRPr/>
              </a:pPr>
              <a:t>2/28/2025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28CB5-38B9-E442-CAF3-C2D649EC42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06927-95F4-4CFF-9AB5-B6AC2174D3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9402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0B5AB-8166-4587-991B-C5BF1E33CDF9}" type="datetime1">
              <a:rPr lang="en-US" smtClean="0"/>
              <a:t>2/28/2025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460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213D65-C060-DD70-3F21-3144C7571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F8AE8-22D2-46A5-82C0-1C2685BE2CCF}" type="datetimeFigureOut">
              <a:rPr lang="en-US"/>
              <a:pPr>
                <a:defRPr/>
              </a:pPr>
              <a:t>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0E5AE8-C17B-E40C-D08B-686C248A7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47D3AE-D920-C34C-C594-FF93842A1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07D34-8325-470D-94C2-5512F22D88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12287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29B5095F-BE06-80ED-CD99-BDA9194CC0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9796B32C-B020-FE7A-BF5C-10F8FD42A7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1946275"/>
            <a:ext cx="3238500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4800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5E5E6-10AF-434C-96B6-59A62C64309C}" type="datetime1">
              <a:rPr lang="en-US" smtClean="0"/>
              <a:t>2/28/2025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34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B059B-0AD9-4DA8-8651-90C4FC70B554}" type="datetime1">
              <a:rPr lang="en-US" smtClean="0"/>
              <a:t>2/28/2025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13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516B5-C5F7-448C-B007-6F32D4475BA0}" type="datetime1">
              <a:rPr lang="en-US" smtClean="0"/>
              <a:t>2/28/2025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70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4C633-496E-4993-B481-6D7A81340137}" type="datetime1">
              <a:rPr lang="en-US" smtClean="0"/>
              <a:t>2/28/2025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70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47D2E-40F7-4870-8BE8-D1A1A4F8E4C6}" type="datetime1">
              <a:rPr lang="en-US" smtClean="0"/>
              <a:t>2/28/2025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51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DBD2-63BA-463A-BDB9-C60C91EAED87}" type="datetime1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28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45665"/>
            <a:ext cx="10515600" cy="421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02C48-5DA5-4F47-A59F-817C53E691A6}" type="datetime1">
              <a:rPr lang="en-US" smtClean="0"/>
              <a:t>2/28/2025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0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45665"/>
            <a:ext cx="10515600" cy="421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A579-8474-43C1-B25D-0B2C1FBAAE6E}" type="datetime1">
              <a:rPr lang="en-US" smtClean="0"/>
              <a:t>2/28/2025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5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>
            <a:extLst>
              <a:ext uri="{FF2B5EF4-FFF2-40B4-BE49-F238E27FC236}">
                <a16:creationId xmlns:a16="http://schemas.microsoft.com/office/drawing/2014/main" id="{B12A2277-4DFF-F598-871E-CE1B51FBB4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71D42422-DF32-DF9F-484F-1EB124477B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8580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1E6AE59F-1017-85B1-4F91-83ADAD2831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146300"/>
            <a:ext cx="105156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53703-E22F-0747-3D72-7779F8D71B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7038" y="64849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1A3EB5-2073-42DD-9D27-5415F64DCD74}" type="datetimeFigureOut">
              <a:rPr lang="en-US"/>
              <a:pPr>
                <a:defRPr/>
              </a:pPr>
              <a:t>2/28/2025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E570FF-2521-19BB-CB3A-2099DD9632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12238" y="6484938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A8C95"/>
                </a:solidFill>
              </a:defRPr>
            </a:lvl1pPr>
          </a:lstStyle>
          <a:p>
            <a:pPr>
              <a:defRPr/>
            </a:pPr>
            <a:fld id="{6D182113-4139-4730-AB5B-3AE62814AA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416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3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.png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Florida State Treasury Investments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January 31, 2025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0F0EA0-208A-4E34-ABE2-FD052EF1A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71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4366FD11-D0F5-0D64-28DD-A8F87B0DA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890588"/>
            <a:ext cx="8686800" cy="6334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cs typeface="Times New Roman" pitchFamily="18" charset="0"/>
              </a:rPr>
              <a:t>Securities Lending - Cash Collateral Portfolio As of January 31, 2024</a:t>
            </a:r>
            <a:br>
              <a:rPr lang="en-US" sz="3200" b="1" dirty="0">
                <a:solidFill>
                  <a:srgbClr val="000000"/>
                </a:solidFill>
                <a:cs typeface="Times New Roman" pitchFamily="18" charset="0"/>
              </a:rPr>
            </a:br>
            <a:endParaRPr lang="en-US" sz="3200" b="1" dirty="0">
              <a:cs typeface="Times New Roman" pitchFamily="18" charset="0"/>
            </a:endParaRPr>
          </a:p>
        </p:txBody>
      </p:sp>
      <p:sp>
        <p:nvSpPr>
          <p:cNvPr id="5123" name="TextBox 20">
            <a:extLst>
              <a:ext uri="{FF2B5EF4-FFF2-40B4-BE49-F238E27FC236}">
                <a16:creationId xmlns:a16="http://schemas.microsoft.com/office/drawing/2014/main" id="{4561A822-0AC1-68B3-8C31-8B08D7F9F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2238" y="3276600"/>
            <a:ext cx="4741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Includes Repos that are collateralized by U.S. Govt. Securities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9F746115-A2AD-3AAA-B8C3-9D2C97C57DE3}"/>
              </a:ext>
            </a:extLst>
          </p:cNvPr>
          <p:cNvGraphicFramePr>
            <a:graphicFrameLocks noGrp="1"/>
          </p:cNvGraphicFramePr>
          <p:nvPr/>
        </p:nvGraphicFramePr>
        <p:xfrm>
          <a:off x="1106488" y="3554413"/>
          <a:ext cx="4227512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7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Asset Class</a:t>
                      </a:r>
                    </a:p>
                  </a:txBody>
                  <a:tcPr marL="91449" marR="91449" marT="45798" marB="457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130" name="Chart 22">
            <a:extLst>
              <a:ext uri="{FF2B5EF4-FFF2-40B4-BE49-F238E27FC236}">
                <a16:creationId xmlns:a16="http://schemas.microsoft.com/office/drawing/2014/main" id="{20C03190-70A2-6FED-EE29-15A9BDC7EF91}"/>
              </a:ext>
            </a:extLst>
          </p:cNvPr>
          <p:cNvGraphicFramePr>
            <a:graphicFrameLocks/>
          </p:cNvGraphicFramePr>
          <p:nvPr/>
        </p:nvGraphicFramePr>
        <p:xfrm>
          <a:off x="1189038" y="3875088"/>
          <a:ext cx="4467225" cy="245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4468755" imgH="2469094" progId="Excel.Chart.8">
                  <p:embed/>
                </p:oleObj>
              </mc:Choice>
              <mc:Fallback>
                <p:oleObj name="Chart" r:id="rId2" imgW="4468755" imgH="2469094" progId="Excel.Chart.8">
                  <p:embed/>
                  <p:pic>
                    <p:nvPicPr>
                      <p:cNvPr id="5130" name="Chart 22">
                        <a:extLst>
                          <a:ext uri="{FF2B5EF4-FFF2-40B4-BE49-F238E27FC236}">
                            <a16:creationId xmlns:a16="http://schemas.microsoft.com/office/drawing/2014/main" id="{20C03190-70A2-6FED-EE29-15A9BDC7EF9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9038" y="3875088"/>
                        <a:ext cx="4467225" cy="2459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Chart 11">
            <a:extLst>
              <a:ext uri="{FF2B5EF4-FFF2-40B4-BE49-F238E27FC236}">
                <a16:creationId xmlns:a16="http://schemas.microsoft.com/office/drawing/2014/main" id="{26F062AA-0534-78B2-FA42-D5420737B3F6}"/>
              </a:ext>
            </a:extLst>
          </p:cNvPr>
          <p:cNvGraphicFramePr>
            <a:graphicFrameLocks/>
          </p:cNvGraphicFramePr>
          <p:nvPr/>
        </p:nvGraphicFramePr>
        <p:xfrm>
          <a:off x="6421438" y="3973513"/>
          <a:ext cx="4843462" cy="235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4846740" imgH="2365453" progId="Excel.Chart.8">
                  <p:embed/>
                </p:oleObj>
              </mc:Choice>
              <mc:Fallback>
                <p:oleObj name="Chart" r:id="rId4" imgW="4846740" imgH="2365453" progId="Excel.Chart.8">
                  <p:embed/>
                  <p:pic>
                    <p:nvPicPr>
                      <p:cNvPr id="5131" name="Chart 11">
                        <a:extLst>
                          <a:ext uri="{FF2B5EF4-FFF2-40B4-BE49-F238E27FC236}">
                            <a16:creationId xmlns:a16="http://schemas.microsoft.com/office/drawing/2014/main" id="{26F062AA-0534-78B2-FA42-D5420737B3F6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1438" y="3973513"/>
                        <a:ext cx="4843462" cy="235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AA6D1B26-AE75-9116-DF33-7A7262F05103}"/>
              </a:ext>
            </a:extLst>
          </p:cNvPr>
          <p:cNvGraphicFramePr>
            <a:graphicFrameLocks noGrp="1"/>
          </p:cNvGraphicFramePr>
          <p:nvPr/>
        </p:nvGraphicFramePr>
        <p:xfrm>
          <a:off x="6472238" y="3657600"/>
          <a:ext cx="4613275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3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Final Maturity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 Schedule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63" marR="91463" marT="45798" marB="457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F5FF1619-A243-FBD8-73CC-87E66423E1E9}"/>
              </a:ext>
            </a:extLst>
          </p:cNvPr>
          <p:cNvGraphicFramePr>
            <a:graphicFrameLocks noGrp="1"/>
          </p:cNvGraphicFramePr>
          <p:nvPr/>
        </p:nvGraphicFramePr>
        <p:xfrm>
          <a:off x="1106488" y="1524000"/>
          <a:ext cx="4227512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7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Portfolio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 Characteristics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9" marR="91449" marT="45798" marB="457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282EE41D-A549-643D-6149-98794D81DF82}"/>
              </a:ext>
            </a:extLst>
          </p:cNvPr>
          <p:cNvSpPr txBox="1"/>
          <p:nvPr/>
        </p:nvSpPr>
        <p:spPr>
          <a:xfrm>
            <a:off x="1106488" y="1895475"/>
            <a:ext cx="4227512" cy="1439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Total Market Value	   $827.1 million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15234A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NAV		   1.0005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15234A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Yield (360 basis)	   4.572%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15234A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WAM		   162 days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979AAE6-087F-CE4E-1394-9D9278367454}"/>
              </a:ext>
            </a:extLst>
          </p:cNvPr>
          <p:cNvGraphicFramePr>
            <a:graphicFrameLocks noGrp="1"/>
          </p:cNvGraphicFramePr>
          <p:nvPr/>
        </p:nvGraphicFramePr>
        <p:xfrm>
          <a:off x="6248400" y="1508125"/>
          <a:ext cx="4837113" cy="1827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0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0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80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Credit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 Quality (S&amp;P)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marL="0" marR="0" indent="0" algn="ctr" defTabSz="9138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% of Cost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marL="0" marR="0" indent="0" algn="ctr" defTabSz="9138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Cost (in mil.)</a:t>
                      </a:r>
                    </a:p>
                  </a:txBody>
                  <a:tcPr marL="91448" marR="91448" marT="45755" marB="4575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781">
                <a:tc>
                  <a:txBody>
                    <a:bodyPr/>
                    <a:lstStyle/>
                    <a:p>
                      <a:pPr algn="l"/>
                      <a:r>
                        <a:rPr lang="en-US" sz="1300" b="0" baseline="0" dirty="0">
                          <a:latin typeface="+mn-lt"/>
                          <a:cs typeface="Times New Roman" pitchFamily="18" charset="0"/>
                        </a:rPr>
                        <a:t>U.S. Govt. Securities*</a:t>
                      </a:r>
                      <a:endParaRPr lang="en-US" sz="13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latin typeface="+mn-lt"/>
                          <a:cs typeface="Times New Roman" pitchFamily="18" charset="0"/>
                        </a:rPr>
                        <a:t>48.15%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latin typeface="+mn-lt"/>
                          <a:cs typeface="Times New Roman" pitchFamily="18" charset="0"/>
                        </a:rPr>
                        <a:t>$398.3</a:t>
                      </a:r>
                    </a:p>
                  </a:txBody>
                  <a:tcPr marL="91448" marR="91448" marT="45755" marB="457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801">
                <a:tc>
                  <a:txBody>
                    <a:bodyPr/>
                    <a:lstStyle/>
                    <a:p>
                      <a:pPr algn="l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AAA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0%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$0</a:t>
                      </a:r>
                    </a:p>
                  </a:txBody>
                  <a:tcPr marL="91448" marR="91448" marT="45755" marB="4575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781">
                <a:tc>
                  <a:txBody>
                    <a:bodyPr/>
                    <a:lstStyle/>
                    <a:p>
                      <a:pPr algn="l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AA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22.42%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$185.4</a:t>
                      </a:r>
                    </a:p>
                  </a:txBody>
                  <a:tcPr marL="91448" marR="91448" marT="45755" marB="4575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781">
                <a:tc>
                  <a:txBody>
                    <a:bodyPr/>
                    <a:lstStyle/>
                    <a:p>
                      <a:pPr algn="l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29.43%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$243.4</a:t>
                      </a:r>
                    </a:p>
                  </a:txBody>
                  <a:tcPr marL="91448" marR="91448" marT="45755" marB="4575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171" name="Rectangle 2">
            <a:extLst>
              <a:ext uri="{FF2B5EF4-FFF2-40B4-BE49-F238E27FC236}">
                <a16:creationId xmlns:a16="http://schemas.microsoft.com/office/drawing/2014/main" id="{EAD9A7A5-007C-4A67-709C-73AF95E71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9888" y="3244850"/>
            <a:ext cx="238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5172" name="Chart 12">
            <a:extLst>
              <a:ext uri="{FF2B5EF4-FFF2-40B4-BE49-F238E27FC236}">
                <a16:creationId xmlns:a16="http://schemas.microsoft.com/office/drawing/2014/main" id="{62DB15E4-EB9A-393F-004D-72ECB892D5FC}"/>
              </a:ext>
            </a:extLst>
          </p:cNvPr>
          <p:cNvGraphicFramePr>
            <a:graphicFrameLocks/>
          </p:cNvGraphicFramePr>
          <p:nvPr/>
        </p:nvGraphicFramePr>
        <p:xfrm>
          <a:off x="6196013" y="3976688"/>
          <a:ext cx="4900612" cy="224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6" imgW="4907705" imgH="2249619" progId="Excel.Chart.8">
                  <p:embed/>
                </p:oleObj>
              </mc:Choice>
              <mc:Fallback>
                <p:oleObj name="Chart" r:id="rId6" imgW="4907705" imgH="2249619" progId="Excel.Chart.8">
                  <p:embed/>
                  <p:pic>
                    <p:nvPicPr>
                      <p:cNvPr id="5172" name="Chart 12">
                        <a:extLst>
                          <a:ext uri="{FF2B5EF4-FFF2-40B4-BE49-F238E27FC236}">
                            <a16:creationId xmlns:a16="http://schemas.microsoft.com/office/drawing/2014/main" id="{62DB15E4-EB9A-393F-004D-72ECB892D5FC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6013" y="3976688"/>
                        <a:ext cx="4900612" cy="2246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4858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Treasury Investment Portfolio</a:t>
            </a:r>
            <a:endParaRPr lang="en-US" sz="4800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D288FB09-62FE-4F74-B5CD-8B7B8F6981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1633933"/>
              </p:ext>
            </p:extLst>
          </p:nvPr>
        </p:nvGraphicFramePr>
        <p:xfrm>
          <a:off x="838200" y="2133600"/>
          <a:ext cx="10515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753461058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2721044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January 31,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630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Treasury Investment Portfolio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                            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545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(Internally and Externally Managed Portfolios)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$62,308,217,394.30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731386"/>
                  </a:ext>
                </a:extLst>
              </a:tr>
            </a:tbl>
          </a:graphicData>
        </a:graphic>
      </p:graphicFrame>
      <p:graphicFrame>
        <p:nvGraphicFramePr>
          <p:cNvPr id="11" name="Object 6">
            <a:extLst>
              <a:ext uri="{FF2B5EF4-FFF2-40B4-BE49-F238E27FC236}">
                <a16:creationId xmlns:a16="http://schemas.microsoft.com/office/drawing/2014/main" id="{0B370161-E0F9-41C3-A3FE-EF800A6584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058548"/>
              </p:ext>
            </p:extLst>
          </p:nvPr>
        </p:nvGraphicFramePr>
        <p:xfrm>
          <a:off x="838200" y="3124200"/>
          <a:ext cx="10506678" cy="351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801F4E-A56E-4DEE-8189-00643C0DE8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BA12D-66C8-4ADD-AE22-8C591D4753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34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5234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594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CB8A5-E8CB-4EA6-B544-3C96E75BC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kern="0" dirty="0"/>
              <a:t>Portfolio Allocation as of </a:t>
            </a:r>
            <a:br>
              <a:rPr lang="en-US" sz="4800" b="1" kern="0" dirty="0"/>
            </a:br>
            <a:r>
              <a:rPr lang="en-US" sz="4800" b="1" kern="0" dirty="0"/>
              <a:t>January 31, 2025</a:t>
            </a:r>
          </a:p>
        </p:txBody>
      </p:sp>
      <p:graphicFrame>
        <p:nvGraphicFramePr>
          <p:cNvPr id="4" name="Chart Placeholder 7">
            <a:extLst>
              <a:ext uri="{FF2B5EF4-FFF2-40B4-BE49-F238E27FC236}">
                <a16:creationId xmlns:a16="http://schemas.microsoft.com/office/drawing/2014/main" id="{8B5DB9A6-3DD6-44FB-AEB7-43F4A014D3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131514"/>
              </p:ext>
            </p:extLst>
          </p:nvPr>
        </p:nvGraphicFramePr>
        <p:xfrm>
          <a:off x="838200" y="1908314"/>
          <a:ext cx="10515600" cy="438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5D4239-BBA8-4302-8584-8ABC785CCE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BA12D-66C8-4ADD-AE22-8C591D4753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34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5234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6849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42781-52D1-4EDB-8AE7-44B64939D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</p:spPr>
        <p:txBody>
          <a:bodyPr>
            <a:noAutofit/>
          </a:bodyPr>
          <a:lstStyle/>
          <a:p>
            <a:r>
              <a:rPr lang="en-US" sz="4800" b="1" kern="0" dirty="0"/>
              <a:t>Treasury Participants </a:t>
            </a:r>
            <a:br>
              <a:rPr lang="en-US" sz="4800" b="1" kern="0" dirty="0"/>
            </a:br>
            <a:r>
              <a:rPr lang="en-US" sz="4800" b="1" kern="0" dirty="0"/>
              <a:t>as of January 31, 2025</a:t>
            </a:r>
          </a:p>
        </p:txBody>
      </p:sp>
      <p:graphicFrame>
        <p:nvGraphicFramePr>
          <p:cNvPr id="4" name="Chart Placeholder 7">
            <a:extLst>
              <a:ext uri="{FF2B5EF4-FFF2-40B4-BE49-F238E27FC236}">
                <a16:creationId xmlns:a16="http://schemas.microsoft.com/office/drawing/2014/main" id="{32ADC147-55C9-4A8D-9354-5A9C03D9CF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8860358"/>
              </p:ext>
            </p:extLst>
          </p:nvPr>
        </p:nvGraphicFramePr>
        <p:xfrm>
          <a:off x="2104445" y="2010728"/>
          <a:ext cx="7983110" cy="4041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DBF4E8-C228-4683-9E7E-4CE991E3A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05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59213"/>
            <a:ext cx="10972800" cy="80804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800" b="1" dirty="0"/>
              <a:t>Net Earnings Rate </a:t>
            </a:r>
            <a:br>
              <a:rPr lang="en-US" sz="4800" b="1" dirty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chemeClr val="tx2"/>
                </a:solidFill>
              </a:rPr>
              <a:t>(</a:t>
            </a:r>
            <a:r>
              <a:rPr lang="en-US" sz="3600" b="1" dirty="0">
                <a:solidFill>
                  <a:schemeClr val="accent1"/>
                </a:solidFill>
              </a:rPr>
              <a:t>past 12 months</a:t>
            </a:r>
            <a:r>
              <a:rPr lang="en-US" sz="3600" b="1" dirty="0">
                <a:solidFill>
                  <a:schemeClr val="tx2"/>
                </a:solidFill>
              </a:rPr>
              <a:t>) </a:t>
            </a:r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261633603"/>
              </p:ext>
            </p:extLst>
          </p:nvPr>
        </p:nvGraphicFramePr>
        <p:xfrm>
          <a:off x="914400" y="1742790"/>
          <a:ext cx="10439400" cy="4416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95D731-4A47-4AC0-AC1B-B84713D088EA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B2ECE2-AB17-412C-8387-1198CFAC305C}"/>
              </a:ext>
            </a:extLst>
          </p:cNvPr>
          <p:cNvSpPr txBox="1"/>
          <p:nvPr/>
        </p:nvSpPr>
        <p:spPr>
          <a:xfrm>
            <a:off x="9588757" y="5856292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Garamond" pitchFamily="18" charset="0"/>
              </a:rPr>
              <a:t>Rates are unaudited</a:t>
            </a:r>
          </a:p>
        </p:txBody>
      </p:sp>
    </p:spTree>
    <p:extLst>
      <p:ext uri="{BB962C8B-B14F-4D97-AF65-F5344CB8AC3E}">
        <p14:creationId xmlns:p14="http://schemas.microsoft.com/office/powerpoint/2010/main" val="1935722938"/>
      </p:ext>
    </p:extLst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10972800" cy="815406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/>
              <a:t>Annualized Net Earnings Rate</a:t>
            </a:r>
            <a:br>
              <a:rPr lang="en-US" sz="4800" b="1" dirty="0"/>
            </a:br>
            <a:r>
              <a:rPr lang="en-US" sz="4800" b="1" dirty="0"/>
              <a:t> </a:t>
            </a:r>
            <a:r>
              <a:rPr lang="en-US" sz="3200" b="1" dirty="0"/>
              <a:t>as of January 31, 2025</a:t>
            </a:r>
          </a:p>
        </p:txBody>
      </p:sp>
      <p:graphicFrame>
        <p:nvGraphicFramePr>
          <p:cNvPr id="5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942970221"/>
              </p:ext>
            </p:extLst>
          </p:nvPr>
        </p:nvGraphicFramePr>
        <p:xfrm>
          <a:off x="1905000" y="1828799"/>
          <a:ext cx="8270875" cy="4205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5B263-CB8C-453B-96DA-918F7133591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753600" y="5819001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Garamond" pitchFamily="18" charset="0"/>
              </a:rPr>
              <a:t>Rates are unaudited</a:t>
            </a:r>
          </a:p>
        </p:txBody>
      </p:sp>
    </p:spTree>
    <p:extLst>
      <p:ext uri="{BB962C8B-B14F-4D97-AF65-F5344CB8AC3E}">
        <p14:creationId xmlns:p14="http://schemas.microsoft.com/office/powerpoint/2010/main" val="684340859"/>
      </p:ext>
    </p:extLst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F62DF-8F8B-4419-974F-5CCC1D54F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kern="0" dirty="0"/>
              <a:t>Total Treasury Investment Portfolio Monthly Sector Distribution</a:t>
            </a:r>
            <a:endParaRPr lang="en-US" sz="48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FAD0379-76E9-4EEE-B79E-FE3C3988C27E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3197656"/>
              </p:ext>
            </p:extLst>
          </p:nvPr>
        </p:nvGraphicFramePr>
        <p:xfrm>
          <a:off x="838200" y="2010728"/>
          <a:ext cx="10515600" cy="4162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E538D3-F457-49E1-B78A-3F6AD011A1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BA12D-66C8-4ADD-AE22-8C591D4753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34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5234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923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33057-11C9-432F-98CD-F3A630A5F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/>
              <a:t>Total Treasury Investment Portfolio</a:t>
            </a:r>
            <a:br>
              <a:rPr lang="en-US" sz="4800" b="1" dirty="0"/>
            </a:br>
            <a:r>
              <a:rPr lang="en-US" sz="4800" b="1" dirty="0"/>
              <a:t>Quality Distribution</a:t>
            </a:r>
            <a:endParaRPr lang="en-US" sz="48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3B07B8E-5D23-401A-906D-3ADEA5F54B58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4652756"/>
              </p:ext>
            </p:extLst>
          </p:nvPr>
        </p:nvGraphicFramePr>
        <p:xfrm>
          <a:off x="833306" y="1920198"/>
          <a:ext cx="10515600" cy="4264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96ABF9A-871F-4ABB-A1F9-50A84BB116D2}"/>
              </a:ext>
            </a:extLst>
          </p:cNvPr>
          <p:cNvSpPr/>
          <p:nvPr/>
        </p:nvSpPr>
        <p:spPr>
          <a:xfrm>
            <a:off x="8643067" y="5970170"/>
            <a:ext cx="3053302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S&amp;P Ratings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Includes Repos collateralized with US Government securities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F1AB81-93C4-438C-BBE6-6F97BCEDF0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BA12D-66C8-4ADD-AE22-8C591D4753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34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5234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346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609600"/>
            <a:ext cx="8839200" cy="990599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b="1" dirty="0"/>
              <a:t>Total Treasury Investment Portfolio</a:t>
            </a:r>
            <a:br>
              <a:rPr lang="en-US" b="1" dirty="0"/>
            </a:br>
            <a:r>
              <a:rPr lang="en-US" b="1" dirty="0"/>
              <a:t>Effective Duration</a:t>
            </a:r>
          </a:p>
        </p:txBody>
      </p:sp>
      <p:graphicFrame>
        <p:nvGraphicFramePr>
          <p:cNvPr id="7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862739389"/>
              </p:ext>
            </p:extLst>
          </p:nvPr>
        </p:nvGraphicFramePr>
        <p:xfrm>
          <a:off x="1066800" y="1676400"/>
          <a:ext cx="10058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6CDAA4-52C7-4950-9FDF-28243A747AC6}" type="slidenum">
              <a:rPr lang="en-US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743151"/>
      </p:ext>
    </p:extLst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BBSettings xmlns="http://schemas.bloomberg.com/settings/1.0">
  <Item name="DocumentId_Charts">{8593A0B5-F9DE-4207-8F78-845F5AF22997}</Item>
  <Item xmlns="" name="ShapesMap_Charts">{"{8593A0B5-F9DE-4207-8F78-845F5AF22997}":{"256":{},"260":{},"263":{},"264":{},"267":{},"395":{},"397":{},"398":{},"399":{},"400":{},"401":{}}}</Item>
</BBSettings>
</file>

<file path=customXml/itemProps1.xml><?xml version="1.0" encoding="utf-8"?>
<ds:datastoreItem xmlns:ds="http://schemas.openxmlformats.org/officeDocument/2006/customXml" ds:itemID="{F20EFCCE-BBA3-4BCD-9EBD-DBE31F386854}">
  <ds:schemaRefs>
    <ds:schemaRef ds:uri="http://schemas.bloomberg.com/settings/1.0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12178</TotalTime>
  <Words>330</Words>
  <Application>Microsoft Office PowerPoint</Application>
  <PresentationFormat>Widescreen</PresentationFormat>
  <Paragraphs>125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Garamond</vt:lpstr>
      <vt:lpstr>Times New Roman</vt:lpstr>
      <vt:lpstr>Office Theme</vt:lpstr>
      <vt:lpstr>1_Office Theme</vt:lpstr>
      <vt:lpstr>2_Office Theme</vt:lpstr>
      <vt:lpstr>Chart</vt:lpstr>
      <vt:lpstr>Florida State Treasury Investments</vt:lpstr>
      <vt:lpstr>Treasury Investment Portfolio</vt:lpstr>
      <vt:lpstr>Portfolio Allocation as of  January 31, 2025</vt:lpstr>
      <vt:lpstr>Treasury Participants  as of January 31, 2025</vt:lpstr>
      <vt:lpstr>Net Earnings Rate  (past 12 months) </vt:lpstr>
      <vt:lpstr>Annualized Net Earnings Rate  as of January 31, 2025</vt:lpstr>
      <vt:lpstr>Total Treasury Investment Portfolio Monthly Sector Distribution</vt:lpstr>
      <vt:lpstr>Total Treasury Investment Portfolio Quality Distribution</vt:lpstr>
      <vt:lpstr>Total Treasury Investment Portfolio Effective Duration</vt:lpstr>
      <vt:lpstr>Securities Lending - Cash Collateral Portfolio As of January 31, 2024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Good Place for a Title</dc:title>
  <dc:creator>Taylor, Terry</dc:creator>
  <cp:lastModifiedBy>Gilbert, Bill</cp:lastModifiedBy>
  <cp:revision>625</cp:revision>
  <cp:lastPrinted>2021-11-17T21:34:04Z</cp:lastPrinted>
  <dcterms:created xsi:type="dcterms:W3CDTF">2017-12-18T19:50:46Z</dcterms:created>
  <dcterms:modified xsi:type="dcterms:W3CDTF">2025-02-28T15:26:32Z</dcterms:modified>
</cp:coreProperties>
</file>