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9" r:id="rId5"/>
    <p:sldMasterId id="2147483670" r:id="rId6"/>
    <p:sldMasterId id="2147483714" r:id="rId7"/>
    <p:sldMasterId id="2147483725" r:id="rId8"/>
    <p:sldMasterId id="2147483736" r:id="rId9"/>
  </p:sldMasterIdLst>
  <p:sldIdLst>
    <p:sldId id="273" r:id="rId10"/>
    <p:sldId id="277" r:id="rId11"/>
    <p:sldId id="276" r:id="rId12"/>
    <p:sldId id="275" r:id="rId13"/>
    <p:sldId id="259" r:id="rId14"/>
    <p:sldId id="278" r:id="rId15"/>
    <p:sldId id="279" r:id="rId16"/>
    <p:sldId id="280" r:id="rId17"/>
    <p:sldId id="281" r:id="rId18"/>
    <p:sldId id="282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2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hPercent val="20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937569386961108E-2"/>
          <c:y val="2.3342082239720029E-2"/>
          <c:w val="0.91448048024241857"/>
          <c:h val="0.9009230096238017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Treasury Investment Pool</c:v>
                </c:pt>
              </c:strCache>
            </c:strRef>
          </c:tx>
          <c:invertIfNegative val="0"/>
          <c:cat>
            <c:numRef>
              <c:f>Sheet1!$B$1:$M$1</c:f>
              <c:numCache>
                <c:formatCode>mmm\-yy</c:formatCode>
                <c:ptCount val="12"/>
                <c:pt idx="0">
                  <c:v>46053</c:v>
                </c:pt>
                <c:pt idx="1">
                  <c:v>46022</c:v>
                </c:pt>
                <c:pt idx="2">
                  <c:v>45991</c:v>
                </c:pt>
                <c:pt idx="3">
                  <c:v>45961</c:v>
                </c:pt>
                <c:pt idx="4">
                  <c:v>45930</c:v>
                </c:pt>
                <c:pt idx="5">
                  <c:v>45900</c:v>
                </c:pt>
                <c:pt idx="6">
                  <c:v>45869</c:v>
                </c:pt>
                <c:pt idx="7">
                  <c:v>45838</c:v>
                </c:pt>
                <c:pt idx="8">
                  <c:v>45808</c:v>
                </c:pt>
                <c:pt idx="9">
                  <c:v>45777</c:v>
                </c:pt>
                <c:pt idx="10">
                  <c:v>45747</c:v>
                </c:pt>
                <c:pt idx="11">
                  <c:v>45716</c:v>
                </c:pt>
              </c:numCache>
            </c:numRef>
          </c:cat>
          <c:val>
            <c:numRef>
              <c:f>Sheet1!$B$2:$M$2</c:f>
              <c:numCache>
                <c:formatCode>0.000</c:formatCode>
                <c:ptCount val="12"/>
                <c:pt idx="0">
                  <c:v>60.073</c:v>
                </c:pt>
                <c:pt idx="1">
                  <c:v>60.076999999999998</c:v>
                </c:pt>
                <c:pt idx="2">
                  <c:v>59.972000000000001</c:v>
                </c:pt>
                <c:pt idx="3">
                  <c:v>59.765000000000001</c:v>
                </c:pt>
                <c:pt idx="4">
                  <c:v>61.226999999999997</c:v>
                </c:pt>
                <c:pt idx="5">
                  <c:v>61.572000000000003</c:v>
                </c:pt>
                <c:pt idx="6">
                  <c:v>63.293999999999997</c:v>
                </c:pt>
                <c:pt idx="7">
                  <c:v>64.397000000000006</c:v>
                </c:pt>
                <c:pt idx="8">
                  <c:v>63.435000000000002</c:v>
                </c:pt>
                <c:pt idx="9">
                  <c:v>63.828000000000003</c:v>
                </c:pt>
                <c:pt idx="10">
                  <c:v>62.966999999999999</c:v>
                </c:pt>
                <c:pt idx="11">
                  <c:v>62.99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52-4139-B227-982D4FEEC6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77025280"/>
        <c:axId val="32629120"/>
        <c:axId val="0"/>
      </c:bar3DChart>
      <c:dateAx>
        <c:axId val="77025280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5" b="0" i="0" u="none" strike="noStrike" baseline="0">
                <a:solidFill>
                  <a:schemeClr val="tx1"/>
                </a:solidFill>
                <a:latin typeface="Calibri" panose="020F0502020204030204" pitchFamily="34" charset="0"/>
                <a:ea typeface="Garamond"/>
                <a:cs typeface="Garamond"/>
              </a:defRPr>
            </a:pPr>
            <a:endParaRPr lang="en-US"/>
          </a:p>
        </c:txPr>
        <c:crossAx val="32629120"/>
        <c:crosses val="autoZero"/>
        <c:auto val="1"/>
        <c:lblOffset val="100"/>
        <c:baseTimeUnit val="months"/>
        <c:majorUnit val="1"/>
        <c:majorTimeUnit val="months"/>
        <c:minorUnit val="1"/>
        <c:minorTimeUnit val="months"/>
      </c:dateAx>
      <c:valAx>
        <c:axId val="326291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baseline="0">
                    <a:latin typeface="Calibri" panose="020F0502020204030204" pitchFamily="34" charset="0"/>
                  </a:defRPr>
                </a:pPr>
                <a:r>
                  <a:rPr lang="en-US" sz="1600" baseline="0" dirty="0">
                    <a:latin typeface="Calibri" panose="020F0502020204030204" pitchFamily="34" charset="0"/>
                  </a:rPr>
                  <a:t>In Billions </a:t>
                </a:r>
                <a:r>
                  <a:rPr lang="en-US" sz="1400" baseline="0" dirty="0">
                    <a:latin typeface="Calibri" panose="020F0502020204030204" pitchFamily="34" charset="0"/>
                  </a:rPr>
                  <a:t>$</a:t>
                </a:r>
              </a:p>
            </c:rich>
          </c:tx>
          <c:layout>
            <c:manualLayout>
              <c:xMode val="edge"/>
              <c:yMode val="edge"/>
              <c:x val="0"/>
              <c:y val="0.30786918331959406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5" b="0" i="0" u="none" strike="noStrike" baseline="0">
                <a:solidFill>
                  <a:schemeClr val="tx1"/>
                </a:solidFill>
                <a:latin typeface="Garamond"/>
                <a:ea typeface="Garamond"/>
                <a:cs typeface="Garamond"/>
              </a:defRPr>
            </a:pPr>
            <a:endParaRPr lang="en-US"/>
          </a:p>
        </c:txPr>
        <c:crossAx val="77025280"/>
        <c:crosses val="autoZero"/>
        <c:crossBetween val="between"/>
      </c:valAx>
      <c:spPr>
        <a:noFill/>
        <a:ln w="2538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92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792270531400964"/>
          <c:y val="9.4328703703703706E-2"/>
          <c:w val="0.33864734299516908"/>
          <c:h val="0.8113425925925925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Mkt Value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3E2-4FD0-969A-9C93B9AAF38A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3E2-4FD0-969A-9C93B9AAF38A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3E2-4FD0-969A-9C93B9AAF38A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3E2-4FD0-969A-9C93B9AAF38A}"/>
              </c:ext>
            </c:extLst>
          </c:dPt>
          <c:dPt>
            <c:idx val="4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3E2-4FD0-969A-9C93B9AAF38A}"/>
              </c:ext>
            </c:extLst>
          </c:dPt>
          <c:dPt>
            <c:idx val="5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3E2-4FD0-969A-9C93B9AAF38A}"/>
              </c:ext>
            </c:extLst>
          </c:dPt>
          <c:dPt>
            <c:idx val="6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3E2-4FD0-969A-9C93B9AAF38A}"/>
              </c:ext>
            </c:extLst>
          </c:dPt>
          <c:dLbls>
            <c:dLbl>
              <c:idx val="0"/>
              <c:layout>
                <c:manualLayout>
                  <c:x val="0.10940409394353112"/>
                  <c:y val="1.555917114439950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E2-4FD0-969A-9C93B9AAF38A}"/>
                </c:ext>
              </c:extLst>
            </c:dLbl>
            <c:dLbl>
              <c:idx val="1"/>
              <c:layout>
                <c:manualLayout>
                  <c:x val="1.0869565217391304E-2"/>
                  <c:y val="-5.787037037036983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E2-4FD0-969A-9C93B9AAF38A}"/>
                </c:ext>
              </c:extLst>
            </c:dLbl>
            <c:dLbl>
              <c:idx val="2"/>
              <c:layout>
                <c:manualLayout>
                  <c:x val="3.0797101449275274E-2"/>
                  <c:y val="-1.736111111111121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78743961352656"/>
                      <c:h val="9.32291666666666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3E2-4FD0-969A-9C93B9AAF38A}"/>
                </c:ext>
              </c:extLst>
            </c:dLbl>
            <c:dLbl>
              <c:idx val="4"/>
              <c:layout>
                <c:manualLayout>
                  <c:x val="-2.4154589371980676E-2"/>
                  <c:y val="1.157407407407396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3E2-4FD0-969A-9C93B9AAF38A}"/>
                </c:ext>
              </c:extLst>
            </c:dLbl>
            <c:dLbl>
              <c:idx val="5"/>
              <c:layout>
                <c:manualLayout>
                  <c:x val="-4.830917874396135E-3"/>
                  <c:y val="-5.78703703703703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3E2-4FD0-969A-9C93B9AAF38A}"/>
                </c:ext>
              </c:extLst>
            </c:dLbl>
            <c:dLbl>
              <c:idx val="6"/>
              <c:layout>
                <c:manualLayout>
                  <c:x val="-4.5296711169202517E-2"/>
                  <c:y val="-1.204197583392921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3E2-4FD0-969A-9C93B9AAF38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Time Deposits</c:v>
                </c:pt>
                <c:pt idx="1">
                  <c:v>Long Duration</c:v>
                </c:pt>
                <c:pt idx="2">
                  <c:v>Intermediate Duration</c:v>
                </c:pt>
                <c:pt idx="3">
                  <c:v>Passive</c:v>
                </c:pt>
                <c:pt idx="4">
                  <c:v>Short Duration</c:v>
                </c:pt>
                <c:pt idx="5">
                  <c:v>Ultra Short Duration</c:v>
                </c:pt>
                <c:pt idx="6">
                  <c:v> Liquidity</c:v>
                </c:pt>
              </c:strCache>
            </c:strRef>
          </c:cat>
          <c:val>
            <c:numRef>
              <c:f>Sheet1!$B$2:$B$8</c:f>
              <c:numCache>
                <c:formatCode>"$"#,##0.000</c:formatCode>
                <c:ptCount val="7"/>
                <c:pt idx="0">
                  <c:v>0.24199999999999999</c:v>
                </c:pt>
                <c:pt idx="1">
                  <c:v>22.599</c:v>
                </c:pt>
                <c:pt idx="2">
                  <c:v>11.223000000000001</c:v>
                </c:pt>
                <c:pt idx="3">
                  <c:v>0.27900000000000003</c:v>
                </c:pt>
                <c:pt idx="4">
                  <c:v>7.6449999999999996</c:v>
                </c:pt>
                <c:pt idx="5">
                  <c:v>14.879</c:v>
                </c:pt>
                <c:pt idx="6">
                  <c:v>3.206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3E2-4FD0-969A-9C93B9AAF3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33E2-4FD0-969A-9C93B9AAF38A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33E2-4FD0-969A-9C93B9AAF38A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33E2-4FD0-969A-9C93B9AAF38A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33E2-4FD0-969A-9C93B9AAF38A}"/>
              </c:ext>
            </c:extLst>
          </c:dPt>
          <c:dPt>
            <c:idx val="4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33E2-4FD0-969A-9C93B9AAF38A}"/>
              </c:ext>
            </c:extLst>
          </c:dPt>
          <c:dPt>
            <c:idx val="5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33E2-4FD0-969A-9C93B9AAF38A}"/>
              </c:ext>
            </c:extLst>
          </c:dPt>
          <c:dPt>
            <c:idx val="6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33E2-4FD0-969A-9C93B9AAF38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Time Deposits</c:v>
                </c:pt>
                <c:pt idx="1">
                  <c:v>Long Duration</c:v>
                </c:pt>
                <c:pt idx="2">
                  <c:v>Intermediate Duration</c:v>
                </c:pt>
                <c:pt idx="3">
                  <c:v>Passive</c:v>
                </c:pt>
                <c:pt idx="4">
                  <c:v>Short Duration</c:v>
                </c:pt>
                <c:pt idx="5">
                  <c:v>Ultra Short Duration</c:v>
                </c:pt>
                <c:pt idx="6">
                  <c:v> Liquidity</c:v>
                </c:pt>
              </c:strCache>
            </c:strRef>
          </c:cat>
          <c:val>
            <c:numRef>
              <c:f>Sheet1!$C$2:$C$8</c:f>
              <c:numCache>
                <c:formatCode>0.0%</c:formatCode>
                <c:ptCount val="7"/>
                <c:pt idx="0">
                  <c:v>4.0284320743095899E-3</c:v>
                </c:pt>
                <c:pt idx="1">
                  <c:v>0.37619229936910092</c:v>
                </c:pt>
                <c:pt idx="2">
                  <c:v>0.18682269904948981</c:v>
                </c:pt>
                <c:pt idx="3">
                  <c:v>4.6443493749271725E-3</c:v>
                </c:pt>
                <c:pt idx="4">
                  <c:v>0.12726183143841657</c:v>
                </c:pt>
                <c:pt idx="5">
                  <c:v>0.24768198691591894</c:v>
                </c:pt>
                <c:pt idx="6">
                  <c:v>5.3368401777836964E-2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33E2-4FD0-969A-9C93B9AAF38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33E2-4FD0-969A-9C93B9AAF38A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33E2-4FD0-969A-9C93B9AAF38A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33E2-4FD0-969A-9C93B9AAF38A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33E2-4FD0-969A-9C93B9AAF38A}"/>
              </c:ext>
            </c:extLst>
          </c:dPt>
          <c:dPt>
            <c:idx val="4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33E2-4FD0-969A-9C93B9AAF38A}"/>
              </c:ext>
            </c:extLst>
          </c:dPt>
          <c:dPt>
            <c:idx val="5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33E2-4FD0-969A-9C93B9AAF38A}"/>
              </c:ext>
            </c:extLst>
          </c:dPt>
          <c:dPt>
            <c:idx val="6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33E2-4FD0-969A-9C93B9AAF38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Time Deposits</c:v>
                </c:pt>
                <c:pt idx="1">
                  <c:v>Long Duration</c:v>
                </c:pt>
                <c:pt idx="2">
                  <c:v>Intermediate Duration</c:v>
                </c:pt>
                <c:pt idx="3">
                  <c:v>Passive</c:v>
                </c:pt>
                <c:pt idx="4">
                  <c:v>Short Duration</c:v>
                </c:pt>
                <c:pt idx="5">
                  <c:v>Ultra Short Duration</c:v>
                </c:pt>
                <c:pt idx="6">
                  <c:v> Liquidity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6" formatCode="0.0%">
                  <c:v>0.30105038869375589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33E2-4FD0-969A-9C93B9AAF38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Mkt Value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205-46C6-A1A9-1041C46270ED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205-46C6-A1A9-1041C46270ED}"/>
              </c:ext>
            </c:extLst>
          </c:dPt>
          <c:dLbls>
            <c:dLbl>
              <c:idx val="0"/>
              <c:layout>
                <c:manualLayout>
                  <c:x val="0.16169274881593754"/>
                  <c:y val="-0.1497745640995184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812982659640167"/>
                      <c:h val="0.147174503719321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205-46C6-A1A9-1041C46270ED}"/>
                </c:ext>
              </c:extLst>
            </c:dLbl>
            <c:dLbl>
              <c:idx val="1"/>
              <c:layout>
                <c:manualLayout>
                  <c:x val="1.2343435077306964E-2"/>
                  <c:y val="-6.104586420394656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05-46C6-A1A9-1041C46270E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General Revenue &amp; Trust Funds</c:v>
                </c:pt>
                <c:pt idx="1">
                  <c:v>SPIA</c:v>
                </c:pt>
              </c:strCache>
            </c:strRef>
          </c:cat>
          <c:val>
            <c:numRef>
              <c:f>Sheet1!$B$2:$B$3</c:f>
              <c:numCache>
                <c:formatCode>"$"#,##0.000</c:formatCode>
                <c:ptCount val="2"/>
                <c:pt idx="0">
                  <c:v>54.222000000000001</c:v>
                </c:pt>
                <c:pt idx="1">
                  <c:v>5.851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205-46C6-A1A9-1041C46270E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7205-46C6-A1A9-1041C46270ED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7205-46C6-A1A9-1041C46270E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General Revenue &amp; Trust Funds</c:v>
                </c:pt>
                <c:pt idx="1">
                  <c:v>SPIA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0.90260183443477104</c:v>
                </c:pt>
                <c:pt idx="1">
                  <c:v>9.739816556522897E-2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205-46C6-A1A9-1041C46270E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536863732197409"/>
          <c:y val="3.6394368748478692E-2"/>
          <c:w val="0.74942263279445764"/>
          <c:h val="0.7832618025751283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Net Earnings Rate</c:v>
                </c:pt>
              </c:strCache>
            </c:strRef>
          </c:tx>
          <c:spPr>
            <a:solidFill>
              <a:srgbClr val="15234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sz="1000" b="0" i="0" u="none" strike="noStrike" kern="1200" baseline="0">
                    <a:solidFill>
                      <a:srgbClr val="15234A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Sheet1!$B$1:$M$1</c:f>
              <c:numCache>
                <c:formatCode>mmm\-yy</c:formatCode>
                <c:ptCount val="12"/>
                <c:pt idx="0">
                  <c:v>45716</c:v>
                </c:pt>
                <c:pt idx="1">
                  <c:v>45747</c:v>
                </c:pt>
                <c:pt idx="2">
                  <c:v>45777</c:v>
                </c:pt>
                <c:pt idx="3">
                  <c:v>45808</c:v>
                </c:pt>
                <c:pt idx="4">
                  <c:v>45838</c:v>
                </c:pt>
                <c:pt idx="5">
                  <c:v>45869</c:v>
                </c:pt>
                <c:pt idx="6">
                  <c:v>45900</c:v>
                </c:pt>
                <c:pt idx="7">
                  <c:v>45930</c:v>
                </c:pt>
                <c:pt idx="8">
                  <c:v>45961</c:v>
                </c:pt>
                <c:pt idx="9">
                  <c:v>45991</c:v>
                </c:pt>
                <c:pt idx="10">
                  <c:v>46022</c:v>
                </c:pt>
                <c:pt idx="11">
                  <c:v>46053</c:v>
                </c:pt>
              </c:numCache>
            </c:numRef>
          </c:cat>
          <c:val>
            <c:numRef>
              <c:f>Sheet1!$B$2:$M$2</c:f>
              <c:numCache>
                <c:formatCode>0.00%</c:formatCode>
                <c:ptCount val="12"/>
                <c:pt idx="0">
                  <c:v>4.1644E-2</c:v>
                </c:pt>
                <c:pt idx="1">
                  <c:v>3.9354E-2</c:v>
                </c:pt>
                <c:pt idx="2">
                  <c:v>3.9135000000000003E-2</c:v>
                </c:pt>
                <c:pt idx="3">
                  <c:v>3.6408000000000003E-2</c:v>
                </c:pt>
                <c:pt idx="4">
                  <c:v>4.1426999999999999E-2</c:v>
                </c:pt>
                <c:pt idx="5">
                  <c:v>3.8899999999999997E-2</c:v>
                </c:pt>
                <c:pt idx="6">
                  <c:v>4.2674999999999998E-2</c:v>
                </c:pt>
                <c:pt idx="7">
                  <c:v>4.3812999999999998E-2</c:v>
                </c:pt>
                <c:pt idx="8">
                  <c:v>4.0913999999999999E-2</c:v>
                </c:pt>
                <c:pt idx="9">
                  <c:v>4.5623999999999998E-2</c:v>
                </c:pt>
                <c:pt idx="10">
                  <c:v>4.2682999999999999E-2</c:v>
                </c:pt>
                <c:pt idx="11">
                  <c:v>4.1880000000000001E-2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89-4B75-98B9-D537B8CE89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160064"/>
        <c:axId val="41178240"/>
      </c:barChart>
      <c:catAx>
        <c:axId val="41160064"/>
        <c:scaling>
          <c:orientation val="minMax"/>
        </c:scaling>
        <c:delete val="0"/>
        <c:axPos val="b"/>
        <c:numFmt formatCode="mmm\-yy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000" b="1">
                <a:latin typeface="+mj-lt"/>
              </a:defRPr>
            </a:pPr>
            <a:endParaRPr lang="en-US"/>
          </a:p>
        </c:txPr>
        <c:crossAx val="41178240"/>
        <c:crosses val="autoZero"/>
        <c:auto val="0"/>
        <c:lblAlgn val="ctr"/>
        <c:lblOffset val="100"/>
        <c:noMultiLvlLbl val="0"/>
      </c:catAx>
      <c:valAx>
        <c:axId val="41178240"/>
        <c:scaling>
          <c:orientation val="minMax"/>
        </c:scaling>
        <c:delete val="0"/>
        <c:axPos val="l"/>
        <c:majorGridlines/>
        <c:numFmt formatCode="0.00%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000" b="1" baseline="0">
                <a:latin typeface="+mj-lt"/>
              </a:defRPr>
            </a:pPr>
            <a:endParaRPr lang="en-US"/>
          </a:p>
        </c:txPr>
        <c:crossAx val="41160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8537488476128E-2"/>
          <c:y val="3.0746527806675243E-2"/>
          <c:w val="0.93072625698324063"/>
          <c:h val="0.8326272044942068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Florida Treasury Investment Yields (net)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Lbl>
              <c:idx val="0"/>
              <c:layout>
                <c:manualLayout>
                  <c:x val="5.5942085934075902E-3"/>
                  <c:y val="4.385465355584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C9-46CF-86B7-FC0A1D24C43D}"/>
                </c:ext>
              </c:extLst>
            </c:dLbl>
            <c:dLbl>
              <c:idx val="1"/>
              <c:layout>
                <c:manualLayout>
                  <c:x val="1.653150361962912E-3"/>
                  <c:y val="-1.1136176272737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C9-46CF-86B7-FC0A1D24C43D}"/>
                </c:ext>
              </c:extLst>
            </c:dLbl>
            <c:dLbl>
              <c:idx val="2"/>
              <c:layout>
                <c:manualLayout>
                  <c:x val="-5.7744797255435078E-4"/>
                  <c:y val="5.71064013336869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C9-46CF-86B7-FC0A1D24C43D}"/>
                </c:ext>
              </c:extLst>
            </c:dLbl>
            <c:dLbl>
              <c:idx val="3"/>
              <c:layout>
                <c:manualLayout>
                  <c:x val="1.5355086372360845E-3"/>
                  <c:y val="1.2079468636539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C9-46CF-86B7-FC0A1D24C43D}"/>
                </c:ext>
              </c:extLst>
            </c:dLbl>
            <c:dLbl>
              <c:idx val="4"/>
              <c:layout>
                <c:manualLayout>
                  <c:x val="5.4225218008977288E-3"/>
                  <c:y val="-7.18086364871769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EC9-46CF-86B7-FC0A1D24C43D}"/>
                </c:ext>
              </c:extLst>
            </c:dLbl>
            <c:dLbl>
              <c:idx val="5"/>
              <c:layout>
                <c:manualLayout>
                  <c:x val="4.6065259117081406E-3"/>
                  <c:y val="-4.793741884107009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C9-46CF-86B7-FC0A1D24C43D}"/>
                </c:ext>
              </c:extLst>
            </c:dLbl>
            <c:dLbl>
              <c:idx val="6"/>
              <c:layout>
                <c:manualLayout>
                  <c:x val="-4.0387102530374565E-3"/>
                  <c:y val="-1.36611379520817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EC9-46CF-86B7-FC0A1D24C43D}"/>
                </c:ext>
              </c:extLst>
            </c:dLbl>
            <c:dLbl>
              <c:idx val="7"/>
              <c:layout>
                <c:manualLayout>
                  <c:x val="1.4082572717529901E-3"/>
                  <c:y val="-5.00513629107590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EC9-46CF-86B7-FC0A1D24C4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1 Yr</c:v>
                </c:pt>
                <c:pt idx="1">
                  <c:v>2 Yr</c:v>
                </c:pt>
                <c:pt idx="2">
                  <c:v>3 Yr</c:v>
                </c:pt>
                <c:pt idx="3">
                  <c:v>4 Yr</c:v>
                </c:pt>
                <c:pt idx="4">
                  <c:v>5 Yr</c:v>
                </c:pt>
                <c:pt idx="5">
                  <c:v>10 Yr</c:v>
                </c:pt>
              </c:strCache>
            </c:strRef>
          </c:cat>
          <c:val>
            <c:numRef>
              <c:f>Sheet1!$B$2:$G$2</c:f>
              <c:numCache>
                <c:formatCode>0.00%</c:formatCode>
                <c:ptCount val="6"/>
                <c:pt idx="0">
                  <c:v>4.1405999999999998E-2</c:v>
                </c:pt>
                <c:pt idx="1">
                  <c:v>3.8138999999999999E-2</c:v>
                </c:pt>
                <c:pt idx="2">
                  <c:v>3.3610000000000001E-2</c:v>
                </c:pt>
                <c:pt idx="3">
                  <c:v>2.7709999999999999E-2</c:v>
                </c:pt>
                <c:pt idx="4">
                  <c:v>2.3674000000000001E-2</c:v>
                </c:pt>
                <c:pt idx="5">
                  <c:v>2.2549E-2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EC9-46CF-86B7-FC0A1D24C4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41440768"/>
        <c:axId val="41442304"/>
      </c:barChart>
      <c:catAx>
        <c:axId val="41440768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50" b="1">
                <a:latin typeface="+mj-lt"/>
              </a:defRPr>
            </a:pPr>
            <a:endParaRPr lang="en-US"/>
          </a:p>
        </c:txPr>
        <c:crossAx val="41442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144230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50" b="1" baseline="0">
                <a:latin typeface="+mj-lt"/>
              </a:defRPr>
            </a:pPr>
            <a:endParaRPr lang="en-US"/>
          </a:p>
        </c:txPr>
        <c:crossAx val="41440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98737114382442E-2"/>
          <c:y val="1.9375848089085414E-2"/>
          <c:w val="0.92701262885617564"/>
          <c:h val="0.8851168410615104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11/30/2025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AA9036C-3ED4-4614-9C6D-E6304449A782}" type="VALUE">
                      <a:rPr lang="en-US" sz="9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377-4C25-979A-033D43759442}"/>
                </c:ext>
              </c:extLst>
            </c:dLbl>
            <c:dLbl>
              <c:idx val="1"/>
              <c:layout>
                <c:manualLayout>
                  <c:x val="-4.2016806722689074E-3"/>
                  <c:y val="1.3888888888888888E-2"/>
                </c:manualLayout>
              </c:layout>
              <c:tx>
                <c:rich>
                  <a:bodyPr/>
                  <a:lstStyle/>
                  <a:p>
                    <a:fld id="{481FF65B-91BE-4C3D-8E19-3D134B44AD5C}" type="VALUE">
                      <a:rPr lang="en-US" sz="10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377-4C25-979A-033D43759442}"/>
                </c:ext>
              </c:extLst>
            </c:dLbl>
            <c:dLbl>
              <c:idx val="2"/>
              <c:layout>
                <c:manualLayout>
                  <c:x val="0"/>
                  <c:y val="2.77777777777788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77-4C25-979A-033D43759442}"/>
                </c:ext>
              </c:extLst>
            </c:dLbl>
            <c:dLbl>
              <c:idx val="3"/>
              <c:layout>
                <c:manualLayout>
                  <c:x val="-1.2077294685991224E-3"/>
                  <c:y val="9.48798288943556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77-4C25-979A-033D43759442}"/>
                </c:ext>
              </c:extLst>
            </c:dLbl>
            <c:dLbl>
              <c:idx val="4"/>
              <c:layout>
                <c:manualLayout>
                  <c:x val="-3.8647342995169966E-3"/>
                  <c:y val="2.23060099127677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377-4C25-979A-033D43759442}"/>
                </c:ext>
              </c:extLst>
            </c:dLbl>
            <c:dLbl>
              <c:idx val="5"/>
              <c:layout>
                <c:manualLayout>
                  <c:x val="-2.4154589371980675E-3"/>
                  <c:y val="9.1540654769327059E-2"/>
                </c:manualLayout>
              </c:layout>
              <c:tx>
                <c:rich>
                  <a:bodyPr/>
                  <a:lstStyle/>
                  <a:p>
                    <a:fld id="{EEA448B2-B11A-4BA8-846E-D130E95631EC}" type="VALUE">
                      <a:rPr lang="en-US">
                        <a:solidFill>
                          <a:srgbClr val="FF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377-4C25-979A-033D43759442}"/>
                </c:ext>
              </c:extLst>
            </c:dLbl>
            <c:dLbl>
              <c:idx val="7"/>
              <c:layout>
                <c:manualLayout>
                  <c:x val="-2.801076495872887E-3"/>
                  <c:y val="7.23912191589500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377-4C25-979A-033D437594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Treasury/Agency</c:v>
                </c:pt>
                <c:pt idx="1">
                  <c:v>MBS</c:v>
                </c:pt>
                <c:pt idx="2">
                  <c:v>CMBS</c:v>
                </c:pt>
                <c:pt idx="3">
                  <c:v>ABS</c:v>
                </c:pt>
                <c:pt idx="4">
                  <c:v>Corp</c:v>
                </c:pt>
                <c:pt idx="5">
                  <c:v>Cash</c:v>
                </c:pt>
                <c:pt idx="6">
                  <c:v>Repo</c:v>
                </c:pt>
                <c:pt idx="7">
                  <c:v>Time Deposits</c:v>
                </c:pt>
                <c:pt idx="8">
                  <c:v>Foreign</c:v>
                </c:pt>
                <c:pt idx="9">
                  <c:v>Muni</c:v>
                </c:pt>
              </c:strCache>
            </c:strRef>
          </c:cat>
          <c:val>
            <c:numRef>
              <c:f>Sheet1!$B$2:$K$2</c:f>
              <c:numCache>
                <c:formatCode>0.0%</c:formatCode>
                <c:ptCount val="10"/>
                <c:pt idx="0">
                  <c:v>0.44489999999999996</c:v>
                </c:pt>
                <c:pt idx="1">
                  <c:v>0.1855</c:v>
                </c:pt>
                <c:pt idx="2">
                  <c:v>3.9399999999999998E-2</c:v>
                </c:pt>
                <c:pt idx="3">
                  <c:v>7.5500000000000012E-2</c:v>
                </c:pt>
                <c:pt idx="4">
                  <c:v>0.1903</c:v>
                </c:pt>
                <c:pt idx="5">
                  <c:v>-1.0900000000000002E-2</c:v>
                </c:pt>
                <c:pt idx="6">
                  <c:v>5.6800000000000003E-2</c:v>
                </c:pt>
                <c:pt idx="7">
                  <c:v>4.0000000000000001E-3</c:v>
                </c:pt>
                <c:pt idx="8">
                  <c:v>6.4000000000000003E-3</c:v>
                </c:pt>
                <c:pt idx="9">
                  <c:v>8.0999999999999996E-3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377-4C25-979A-033D43759442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12/31/2025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2016622922134515E-3"/>
                  <c:y val="2.7778767473070529E-3"/>
                </c:manualLayout>
              </c:layout>
              <c:tx>
                <c:rich>
                  <a:bodyPr/>
                  <a:lstStyle/>
                  <a:p>
                    <a:fld id="{A8A6E1E7-3A97-409E-9B6B-3A20C67DFF9E}" type="VALUE">
                      <a:rPr lang="en-US" sz="9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A377-4C25-979A-033D43759442}"/>
                </c:ext>
              </c:extLst>
            </c:dLbl>
            <c:dLbl>
              <c:idx val="1"/>
              <c:layout>
                <c:manualLayout>
                  <c:x val="2.8984979818699134E-3"/>
                  <c:y val="1.0792432195975503E-2"/>
                </c:manualLayout>
              </c:layout>
              <c:tx>
                <c:rich>
                  <a:bodyPr/>
                  <a:lstStyle/>
                  <a:p>
                    <a:fld id="{3465CE4C-459E-47F3-8D70-70C1A80B9514}" type="VALUE">
                      <a:rPr lang="en-US" sz="10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A377-4C25-979A-033D43759442}"/>
                </c:ext>
              </c:extLst>
            </c:dLbl>
            <c:dLbl>
              <c:idx val="2"/>
              <c:layout>
                <c:manualLayout>
                  <c:x val="1.4492753623188406E-3"/>
                  <c:y val="5.00852092461811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377-4C25-979A-033D43759442}"/>
                </c:ext>
              </c:extLst>
            </c:dLbl>
            <c:dLbl>
              <c:idx val="3"/>
              <c:layout>
                <c:manualLayout>
                  <c:x val="1.9323671497584098E-3"/>
                  <c:y val="3.63109357832452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377-4C25-979A-033D43759442}"/>
                </c:ext>
              </c:extLst>
            </c:dLbl>
            <c:dLbl>
              <c:idx val="4"/>
              <c:layout>
                <c:manualLayout>
                  <c:x val="1.4493041311011566E-3"/>
                  <c:y val="5.55555555555555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377-4C25-979A-033D43759442}"/>
                </c:ext>
              </c:extLst>
            </c:dLbl>
            <c:dLbl>
              <c:idx val="5"/>
              <c:layout>
                <c:manualLayout>
                  <c:x val="0"/>
                  <c:y val="9.2376289220820237E-2"/>
                </c:manualLayout>
              </c:layout>
              <c:tx>
                <c:rich>
                  <a:bodyPr/>
                  <a:lstStyle/>
                  <a:p>
                    <a:fld id="{D897EE3D-5130-4A4E-A91A-4FAEE557990F}" type="VALUE">
                      <a:rPr lang="en-US">
                        <a:solidFill>
                          <a:srgbClr val="FF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A377-4C25-979A-033D43759442}"/>
                </c:ext>
              </c:extLst>
            </c:dLbl>
            <c:dLbl>
              <c:idx val="7"/>
              <c:layout>
                <c:manualLayout>
                  <c:x val="-1.4494144114338648E-3"/>
                  <c:y val="5.55533683289588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377-4C25-979A-033D437594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Treasury/Agency</c:v>
                </c:pt>
                <c:pt idx="1">
                  <c:v>MBS</c:v>
                </c:pt>
                <c:pt idx="2">
                  <c:v>CMBS</c:v>
                </c:pt>
                <c:pt idx="3">
                  <c:v>ABS</c:v>
                </c:pt>
                <c:pt idx="4">
                  <c:v>Corp</c:v>
                </c:pt>
                <c:pt idx="5">
                  <c:v>Cash</c:v>
                </c:pt>
                <c:pt idx="6">
                  <c:v>Repo</c:v>
                </c:pt>
                <c:pt idx="7">
                  <c:v>Time Deposits</c:v>
                </c:pt>
                <c:pt idx="8">
                  <c:v>Foreign</c:v>
                </c:pt>
                <c:pt idx="9">
                  <c:v>Muni</c:v>
                </c:pt>
              </c:strCache>
            </c:strRef>
          </c:cat>
          <c:val>
            <c:numRef>
              <c:f>Sheet1!$B$3:$K$3</c:f>
              <c:numCache>
                <c:formatCode>0.0%</c:formatCode>
                <c:ptCount val="10"/>
                <c:pt idx="0">
                  <c:v>0.44800000000000001</c:v>
                </c:pt>
                <c:pt idx="1">
                  <c:v>0.18510000000000001</c:v>
                </c:pt>
                <c:pt idx="2">
                  <c:v>4.0099999999999997E-2</c:v>
                </c:pt>
                <c:pt idx="3">
                  <c:v>7.5800000000000006E-2</c:v>
                </c:pt>
                <c:pt idx="4">
                  <c:v>0.19059999999999999</c:v>
                </c:pt>
                <c:pt idx="5">
                  <c:v>-1.9E-2</c:v>
                </c:pt>
                <c:pt idx="6">
                  <c:v>6.0999999999999999E-2</c:v>
                </c:pt>
                <c:pt idx="7">
                  <c:v>4.0000000000000001E-3</c:v>
                </c:pt>
                <c:pt idx="8">
                  <c:v>6.4000000000000003E-3</c:v>
                </c:pt>
                <c:pt idx="9">
                  <c:v>8.0000000000000002E-3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377-4C25-979A-033D43759442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1/31/2026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0774183118414545E-2"/>
                  <c:y val="9.3210484687180958E-3"/>
                </c:manualLayout>
              </c:layout>
              <c:tx>
                <c:rich>
                  <a:bodyPr/>
                  <a:lstStyle/>
                  <a:p>
                    <a:fld id="{98290D60-0869-4B01-85AF-B7BA6B448F61}" type="VALUE">
                      <a:rPr lang="en-US" sz="9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A377-4C25-979A-033D43759442}"/>
                </c:ext>
              </c:extLst>
            </c:dLbl>
            <c:dLbl>
              <c:idx val="1"/>
              <c:layout>
                <c:manualLayout>
                  <c:x val="1.3043478260869592E-2"/>
                  <c:y val="1.3888888888888888E-2"/>
                </c:manualLayout>
              </c:layout>
              <c:tx>
                <c:rich>
                  <a:bodyPr/>
                  <a:lstStyle/>
                  <a:p>
                    <a:fld id="{2F092B8C-7388-4626-AA8A-4E9C57DE9185}" type="VALUE">
                      <a:rPr lang="en-US" sz="1000" baseline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A377-4C25-979A-033D43759442}"/>
                </c:ext>
              </c:extLst>
            </c:dLbl>
            <c:dLbl>
              <c:idx val="2"/>
              <c:layout>
                <c:manualLayout>
                  <c:x val="2.8985507246376279E-3"/>
                  <c:y val="1.018506752641599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377-4C25-979A-033D43759442}"/>
                </c:ext>
              </c:extLst>
            </c:dLbl>
            <c:dLbl>
              <c:idx val="3"/>
              <c:layout>
                <c:manualLayout>
                  <c:x val="3.6231884057971015E-3"/>
                  <c:y val="-1.1871391100709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377-4C25-979A-033D43759442}"/>
                </c:ext>
              </c:extLst>
            </c:dLbl>
            <c:dLbl>
              <c:idx val="4"/>
              <c:layout>
                <c:manualLayout>
                  <c:x val="1.0386473429951602E-2"/>
                  <c:y val="2.945623454657783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377-4C25-979A-033D43759442}"/>
                </c:ext>
              </c:extLst>
            </c:dLbl>
            <c:dLbl>
              <c:idx val="5"/>
              <c:layout>
                <c:manualLayout>
                  <c:x val="4.1062801932366267E-3"/>
                  <c:y val="8.095046571363974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9721B81-28F9-47C2-8C9A-337247BC7ED1}" type="VALUE">
                      <a:rPr lang="en-US">
                        <a:solidFill>
                          <a:srgbClr val="FF0000"/>
                        </a:solidFill>
                      </a:rPr>
                      <a:pPr>
                        <a:defRPr sz="10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487323595420138E-2"/>
                      <c:h val="4.413528682285090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A377-4C25-979A-033D43759442}"/>
                </c:ext>
              </c:extLst>
            </c:dLbl>
            <c:dLbl>
              <c:idx val="6"/>
              <c:layout>
                <c:manualLayout>
                  <c:x val="3.381642512077206E-3"/>
                  <c:y val="-1.6077433857418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A377-4C25-979A-033D43759442}"/>
                </c:ext>
              </c:extLst>
            </c:dLbl>
            <c:dLbl>
              <c:idx val="7"/>
              <c:layout>
                <c:manualLayout>
                  <c:x val="5.6022408963585435E-3"/>
                  <c:y val="5.5555555555554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377-4C25-979A-033D437594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Treasury/Agency</c:v>
                </c:pt>
                <c:pt idx="1">
                  <c:v>MBS</c:v>
                </c:pt>
                <c:pt idx="2">
                  <c:v>CMBS</c:v>
                </c:pt>
                <c:pt idx="3">
                  <c:v>ABS</c:v>
                </c:pt>
                <c:pt idx="4">
                  <c:v>Corp</c:v>
                </c:pt>
                <c:pt idx="5">
                  <c:v>Cash</c:v>
                </c:pt>
                <c:pt idx="6">
                  <c:v>Repo</c:v>
                </c:pt>
                <c:pt idx="7">
                  <c:v>Time Deposits</c:v>
                </c:pt>
                <c:pt idx="8">
                  <c:v>Foreign</c:v>
                </c:pt>
                <c:pt idx="9">
                  <c:v>Muni</c:v>
                </c:pt>
              </c:strCache>
            </c:strRef>
          </c:cat>
          <c:val>
            <c:numRef>
              <c:f>Sheet1!$B$4:$K$4</c:f>
              <c:numCache>
                <c:formatCode>0.0%</c:formatCode>
                <c:ptCount val="10"/>
                <c:pt idx="0">
                  <c:v>0.45629999999999998</c:v>
                </c:pt>
                <c:pt idx="1">
                  <c:v>0.18009999999999998</c:v>
                </c:pt>
                <c:pt idx="2">
                  <c:v>3.9199999999999999E-2</c:v>
                </c:pt>
                <c:pt idx="3">
                  <c:v>7.6499999999999999E-2</c:v>
                </c:pt>
                <c:pt idx="4">
                  <c:v>0.18720000000000001</c:v>
                </c:pt>
                <c:pt idx="5">
                  <c:v>-2.9899999999999999E-2</c:v>
                </c:pt>
                <c:pt idx="6">
                  <c:v>7.1400000000000005E-2</c:v>
                </c:pt>
                <c:pt idx="7">
                  <c:v>4.0000000000000001E-3</c:v>
                </c:pt>
                <c:pt idx="8">
                  <c:v>6.6E-3</c:v>
                </c:pt>
                <c:pt idx="9">
                  <c:v>8.6E-3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A377-4C25-979A-033D437594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04722432"/>
        <c:axId val="104723968"/>
      </c:barChart>
      <c:catAx>
        <c:axId val="104722432"/>
        <c:scaling>
          <c:orientation val="minMax"/>
        </c:scaling>
        <c:delete val="0"/>
        <c:axPos val="b"/>
        <c:numFmt formatCode="0.0%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723968"/>
        <c:crosses val="autoZero"/>
        <c:auto val="1"/>
        <c:lblAlgn val="ctr"/>
        <c:lblOffset val="200"/>
        <c:tickLblSkip val="1"/>
        <c:tickMarkSkip val="1"/>
        <c:noMultiLvlLbl val="0"/>
      </c:catAx>
      <c:valAx>
        <c:axId val="104723968"/>
        <c:scaling>
          <c:orientation val="minMax"/>
          <c:max val="0.8"/>
          <c:min val="-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722432"/>
        <c:crosses val="autoZero"/>
        <c:crossBetween val="between"/>
        <c:min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231170831906881"/>
          <c:y val="0.94850829159365679"/>
          <c:w val="0.21537658336186238"/>
          <c:h val="5.14917084063432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903895165278256E-2"/>
          <c:y val="4.0244009299408662E-2"/>
          <c:w val="0.93072625698324063"/>
          <c:h val="0.82752279905689752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11/30/2025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4492753623188415E-3"/>
                  <c:y val="8.19672131147541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E8-4DDE-AA37-9F5C55900072}"/>
                </c:ext>
              </c:extLst>
            </c:dLbl>
            <c:dLbl>
              <c:idx val="1"/>
              <c:layout>
                <c:manualLayout>
                  <c:x val="0"/>
                  <c:y val="5.4644808743168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E8-4DDE-AA37-9F5C559000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US Government* &amp; Cash</c:v>
                </c:pt>
                <c:pt idx="1">
                  <c:v>AAA</c:v>
                </c:pt>
                <c:pt idx="2">
                  <c:v>AA</c:v>
                </c:pt>
                <c:pt idx="3">
                  <c:v>A</c:v>
                </c:pt>
                <c:pt idx="4">
                  <c:v>BBB</c:v>
                </c:pt>
                <c:pt idx="5">
                  <c:v>&lt;BBB</c:v>
                </c:pt>
                <c:pt idx="6">
                  <c:v>Time Deposits</c:v>
                </c:pt>
              </c:strCache>
            </c:strRef>
          </c:cat>
          <c:val>
            <c:numRef>
              <c:f>Sheet1!$B$2:$H$2</c:f>
              <c:numCache>
                <c:formatCode>0.0%</c:formatCode>
                <c:ptCount val="7"/>
                <c:pt idx="0">
                  <c:v>0.67049999999999998</c:v>
                </c:pt>
                <c:pt idx="1">
                  <c:v>0.1242</c:v>
                </c:pt>
                <c:pt idx="2">
                  <c:v>2.6200000000000001E-2</c:v>
                </c:pt>
                <c:pt idx="3">
                  <c:v>9.6199999999999994E-2</c:v>
                </c:pt>
                <c:pt idx="4">
                  <c:v>7.8E-2</c:v>
                </c:pt>
                <c:pt idx="5">
                  <c:v>6.9999999999999999E-4</c:v>
                </c:pt>
                <c:pt idx="6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E8-4DDE-AA37-9F5C55900072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12/31/2025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3478260869565088E-3"/>
                  <c:y val="1.0928961748633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E8-4DDE-AA37-9F5C55900072}"/>
                </c:ext>
              </c:extLst>
            </c:dLbl>
            <c:dLbl>
              <c:idx val="1"/>
              <c:layout>
                <c:manualLayout>
                  <c:x val="-2.6569741373259116E-17"/>
                  <c:y val="1.092896174863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E8-4DDE-AA37-9F5C55900072}"/>
                </c:ext>
              </c:extLst>
            </c:dLbl>
            <c:dLbl>
              <c:idx val="2"/>
              <c:layout>
                <c:manualLayout>
                  <c:x val="2.8985507246376812E-3"/>
                  <c:y val="5.46448087431693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E8-4DDE-AA37-9F5C559000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US Government* &amp; Cash</c:v>
                </c:pt>
                <c:pt idx="1">
                  <c:v>AAA</c:v>
                </c:pt>
                <c:pt idx="2">
                  <c:v>AA</c:v>
                </c:pt>
                <c:pt idx="3">
                  <c:v>A</c:v>
                </c:pt>
                <c:pt idx="4">
                  <c:v>BBB</c:v>
                </c:pt>
                <c:pt idx="5">
                  <c:v>&lt;BBB</c:v>
                </c:pt>
                <c:pt idx="6">
                  <c:v>Time Deposits</c:v>
                </c:pt>
              </c:strCache>
            </c:strRef>
          </c:cat>
          <c:val>
            <c:numRef>
              <c:f>Sheet1!$B$3:$H$3</c:f>
              <c:numCache>
                <c:formatCode>0.0%</c:formatCode>
                <c:ptCount val="7"/>
                <c:pt idx="0">
                  <c:v>0.66820000000000002</c:v>
                </c:pt>
                <c:pt idx="1">
                  <c:v>0.12640000000000001</c:v>
                </c:pt>
                <c:pt idx="2">
                  <c:v>2.7300000000000001E-2</c:v>
                </c:pt>
                <c:pt idx="3">
                  <c:v>9.5399999999999999E-2</c:v>
                </c:pt>
                <c:pt idx="4">
                  <c:v>7.8E-2</c:v>
                </c:pt>
                <c:pt idx="5">
                  <c:v>6.9999999999999999E-4</c:v>
                </c:pt>
                <c:pt idx="6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BE8-4DDE-AA37-9F5C55900072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1/31/2026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0144927536231883E-2"/>
                  <c:y val="7.95095158401142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E8-4DDE-AA37-9F5C55900072}"/>
                </c:ext>
              </c:extLst>
            </c:dLbl>
            <c:dLbl>
              <c:idx val="1"/>
              <c:layout>
                <c:manualLayout>
                  <c:x val="4.3478260869564689E-3"/>
                  <c:y val="1.0928961748633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BE8-4DDE-AA37-9F5C55900072}"/>
                </c:ext>
              </c:extLst>
            </c:dLbl>
            <c:dLbl>
              <c:idx val="2"/>
              <c:layout>
                <c:manualLayout>
                  <c:x val="2.8985507246376279E-3"/>
                  <c:y val="5.46448087431693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BE8-4DDE-AA37-9F5C55900072}"/>
                </c:ext>
              </c:extLst>
            </c:dLbl>
            <c:dLbl>
              <c:idx val="3"/>
              <c:layout>
                <c:manualLayout>
                  <c:x val="2.8985507246376812E-3"/>
                  <c:y val="2.73224043715846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BE8-4DDE-AA37-9F5C559000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US Government* &amp; Cash</c:v>
                </c:pt>
                <c:pt idx="1">
                  <c:v>AAA</c:v>
                </c:pt>
                <c:pt idx="2">
                  <c:v>AA</c:v>
                </c:pt>
                <c:pt idx="3">
                  <c:v>A</c:v>
                </c:pt>
                <c:pt idx="4">
                  <c:v>BBB</c:v>
                </c:pt>
                <c:pt idx="5">
                  <c:v>&lt;BBB</c:v>
                </c:pt>
                <c:pt idx="6">
                  <c:v>Time Deposits</c:v>
                </c:pt>
              </c:strCache>
            </c:strRef>
          </c:cat>
          <c:val>
            <c:numRef>
              <c:f>Sheet1!$B$4:$H$4</c:f>
              <c:numCache>
                <c:formatCode>0.0%</c:formatCode>
                <c:ptCount val="7"/>
                <c:pt idx="0">
                  <c:v>0.66910000000000003</c:v>
                </c:pt>
                <c:pt idx="1">
                  <c:v>0.129</c:v>
                </c:pt>
                <c:pt idx="2">
                  <c:v>2.3E-2</c:v>
                </c:pt>
                <c:pt idx="3">
                  <c:v>9.6500000000000002E-2</c:v>
                </c:pt>
                <c:pt idx="4">
                  <c:v>7.7700000000000005E-2</c:v>
                </c:pt>
                <c:pt idx="5">
                  <c:v>5.9999999999999995E-4</c:v>
                </c:pt>
                <c:pt idx="6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BE8-4DDE-AA37-9F5C5590007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11242624"/>
        <c:axId val="111252608"/>
      </c:barChart>
      <c:catAx>
        <c:axId val="111242624"/>
        <c:scaling>
          <c:orientation val="minMax"/>
        </c:scaling>
        <c:delete val="0"/>
        <c:axPos val="b"/>
        <c:numFmt formatCode="0.0%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2526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1252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242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 i="0" baseline="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07629444046768E-2"/>
          <c:y val="2.0692201610391921E-2"/>
          <c:w val="0.96797880119169444"/>
          <c:h val="0.7725542643598907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11/30/2025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363636363636364E-2"/>
                  <c:y val="-1.12994350282485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6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B9-49BC-A88E-0D47368EF661}"/>
                </c:ext>
              </c:extLst>
            </c:dLbl>
            <c:dLbl>
              <c:idx val="1"/>
              <c:layout>
                <c:manualLayout>
                  <c:x val="-1.2626262626262649E-2"/>
                  <c:y val="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B9-49BC-A88E-0D47368EF661}"/>
                </c:ext>
              </c:extLst>
            </c:dLbl>
            <c:dLbl>
              <c:idx val="2"/>
              <c:layout>
                <c:manualLayout>
                  <c:x val="-7.575757575757576E-3"/>
                  <c:y val="-5.6497175141243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7B9-49BC-A88E-0D47368EF661}"/>
                </c:ext>
              </c:extLst>
            </c:dLbl>
            <c:dLbl>
              <c:idx val="3"/>
              <c:layout>
                <c:manualLayout>
                  <c:x val="-6.313131313131267E-3"/>
                  <c:y val="5.64971751412419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7B9-49BC-A88E-0D47368EF661}"/>
                </c:ext>
              </c:extLst>
            </c:dLbl>
            <c:dLbl>
              <c:idx val="5"/>
              <c:layout>
                <c:manualLayout>
                  <c:x val="-5.0505050505050509E-3"/>
                  <c:y val="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7B9-49BC-A88E-0D47368EF661}"/>
                </c:ext>
              </c:extLst>
            </c:dLbl>
            <c:dLbl>
              <c:idx val="6"/>
              <c:layout>
                <c:manualLayout>
                  <c:x val="-3.787878787878788E-3"/>
                  <c:y val="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7B9-49BC-A88E-0D47368EF661}"/>
                </c:ext>
              </c:extLst>
            </c:dLbl>
            <c:dLbl>
              <c:idx val="7"/>
              <c:layout>
                <c:manualLayout>
                  <c:x val="-6.313131313131313E-3"/>
                  <c:y val="-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7B9-49BC-A88E-0D47368EF6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&lt; 1 Yr</c:v>
                </c:pt>
                <c:pt idx="1">
                  <c:v>1 - 3 Yrs</c:v>
                </c:pt>
                <c:pt idx="2">
                  <c:v>3 - 5 Yrs</c:v>
                </c:pt>
                <c:pt idx="3">
                  <c:v>5 - 7 Yrs</c:v>
                </c:pt>
                <c:pt idx="4">
                  <c:v>7 - 10 Yrs</c:v>
                </c:pt>
                <c:pt idx="5">
                  <c:v>10 - 15 Yrs</c:v>
                </c:pt>
                <c:pt idx="6">
                  <c:v>15 - 20 Yrs</c:v>
                </c:pt>
                <c:pt idx="7">
                  <c:v>20+ Yrs</c:v>
                </c:pt>
              </c:strCache>
            </c:strRef>
          </c:cat>
          <c:val>
            <c:numRef>
              <c:f>Sheet1!$B$2:$I$2</c:f>
              <c:numCache>
                <c:formatCode>0.0%</c:formatCode>
                <c:ptCount val="8"/>
                <c:pt idx="0">
                  <c:v>0.22989999999999999</c:v>
                </c:pt>
                <c:pt idx="1">
                  <c:v>0.31409999999999999</c:v>
                </c:pt>
                <c:pt idx="2">
                  <c:v>0.188</c:v>
                </c:pt>
                <c:pt idx="3">
                  <c:v>0.16289999999999999</c:v>
                </c:pt>
                <c:pt idx="4">
                  <c:v>4.8599999999999997E-2</c:v>
                </c:pt>
                <c:pt idx="5">
                  <c:v>3.4700000000000002E-2</c:v>
                </c:pt>
                <c:pt idx="6">
                  <c:v>2.1700000000000001E-2</c:v>
                </c:pt>
                <c:pt idx="7">
                  <c:v>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7B9-49BC-A88E-0D47368EF661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12/31/2025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0505050505050509E-3"/>
                  <c:y val="-2.25988700564971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7B9-49BC-A88E-0D47368EF661}"/>
                </c:ext>
              </c:extLst>
            </c:dLbl>
            <c:dLbl>
              <c:idx val="1"/>
              <c:layout>
                <c:manualLayout>
                  <c:x val="2.525252525252502E-3"/>
                  <c:y val="-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7B9-49BC-A88E-0D47368EF661}"/>
                </c:ext>
              </c:extLst>
            </c:dLbl>
            <c:dLbl>
              <c:idx val="4"/>
              <c:layout>
                <c:manualLayout>
                  <c:x val="2.5252525252525255E-3"/>
                  <c:y val="2.82485875706204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7B9-49BC-A88E-0D47368EF661}"/>
                </c:ext>
              </c:extLst>
            </c:dLbl>
            <c:dLbl>
              <c:idx val="6"/>
              <c:layout>
                <c:manualLayout>
                  <c:x val="-2.5252525252525255E-3"/>
                  <c:y val="5.64971751412419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7B9-49BC-A88E-0D47368EF661}"/>
                </c:ext>
              </c:extLst>
            </c:dLbl>
            <c:dLbl>
              <c:idx val="7"/>
              <c:layout>
                <c:manualLayout>
                  <c:x val="-1.2626262626262627E-3"/>
                  <c:y val="-2.82485875706225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7B9-49BC-A88E-0D47368EF6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&lt; 1 Yr</c:v>
                </c:pt>
                <c:pt idx="1">
                  <c:v>1 - 3 Yrs</c:v>
                </c:pt>
                <c:pt idx="2">
                  <c:v>3 - 5 Yrs</c:v>
                </c:pt>
                <c:pt idx="3">
                  <c:v>5 - 7 Yrs</c:v>
                </c:pt>
                <c:pt idx="4">
                  <c:v>7 - 10 Yrs</c:v>
                </c:pt>
                <c:pt idx="5">
                  <c:v>10 - 15 Yrs</c:v>
                </c:pt>
                <c:pt idx="6">
                  <c:v>15 - 20 Yrs</c:v>
                </c:pt>
                <c:pt idx="7">
                  <c:v>20+ Yrs</c:v>
                </c:pt>
              </c:strCache>
            </c:strRef>
          </c:cat>
          <c:val>
            <c:numRef>
              <c:f>Sheet1!$B$3:$I$3</c:f>
              <c:numCache>
                <c:formatCode>0.0%</c:formatCode>
                <c:ptCount val="8"/>
                <c:pt idx="0">
                  <c:v>0.2389</c:v>
                </c:pt>
                <c:pt idx="1">
                  <c:v>0.30449999999999999</c:v>
                </c:pt>
                <c:pt idx="2">
                  <c:v>0.18840000000000001</c:v>
                </c:pt>
                <c:pt idx="3">
                  <c:v>0.16489999999999999</c:v>
                </c:pt>
                <c:pt idx="4">
                  <c:v>4.7800000000000002E-2</c:v>
                </c:pt>
                <c:pt idx="5">
                  <c:v>4.07E-2</c:v>
                </c:pt>
                <c:pt idx="6">
                  <c:v>1.47E-2</c:v>
                </c:pt>
                <c:pt idx="7">
                  <c:v>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7B9-49BC-A88E-0D47368EF661}"/>
            </c:ext>
          </c:extLst>
        </c:ser>
        <c:ser>
          <c:idx val="0"/>
          <c:order val="2"/>
          <c:tx>
            <c:strRef>
              <c:f>Sheet1!$A$4</c:f>
              <c:strCache>
                <c:ptCount val="1"/>
                <c:pt idx="0">
                  <c:v>1/31/2026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787878787878788E-3"/>
                  <c:y val="-5.64971751412429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7B9-49BC-A88E-0D47368EF661}"/>
                </c:ext>
              </c:extLst>
            </c:dLbl>
            <c:dLbl>
              <c:idx val="1"/>
              <c:layout>
                <c:manualLayout>
                  <c:x val="1.136363636363636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7B9-49BC-A88E-0D47368EF661}"/>
                </c:ext>
              </c:extLst>
            </c:dLbl>
            <c:dLbl>
              <c:idx val="2"/>
              <c:layout>
                <c:manualLayout>
                  <c:x val="1.1363636363636364E-2"/>
                  <c:y val="-8.47457627118644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7B9-49BC-A88E-0D47368EF661}"/>
                </c:ext>
              </c:extLst>
            </c:dLbl>
            <c:dLbl>
              <c:idx val="3"/>
              <c:layout>
                <c:manualLayout>
                  <c:x val="1.010101010101010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7B9-49BC-A88E-0D47368EF661}"/>
                </c:ext>
              </c:extLst>
            </c:dLbl>
            <c:dLbl>
              <c:idx val="4"/>
              <c:layout>
                <c:manualLayout>
                  <c:x val="3.7878787878786952E-3"/>
                  <c:y val="8.474576271186336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7B9-49BC-A88E-0D47368EF661}"/>
                </c:ext>
              </c:extLst>
            </c:dLbl>
            <c:dLbl>
              <c:idx val="5"/>
              <c:layout>
                <c:manualLayout>
                  <c:x val="5.050505050505050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7B9-49BC-A88E-0D47368EF661}"/>
                </c:ext>
              </c:extLst>
            </c:dLbl>
            <c:dLbl>
              <c:idx val="6"/>
              <c:layout>
                <c:manualLayout>
                  <c:x val="6.313131313131313E-3"/>
                  <c:y val="5.64971751412429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7B9-49BC-A88E-0D47368EF661}"/>
                </c:ext>
              </c:extLst>
            </c:dLbl>
            <c:dLbl>
              <c:idx val="7"/>
              <c:layout>
                <c:manualLayout>
                  <c:x val="3.787878787878788E-3"/>
                  <c:y val="-5.6497175141243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7B9-49BC-A88E-0D47368EF6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&lt; 1 Yr</c:v>
                </c:pt>
                <c:pt idx="1">
                  <c:v>1 - 3 Yrs</c:v>
                </c:pt>
                <c:pt idx="2">
                  <c:v>3 - 5 Yrs</c:v>
                </c:pt>
                <c:pt idx="3">
                  <c:v>5 - 7 Yrs</c:v>
                </c:pt>
                <c:pt idx="4">
                  <c:v>7 - 10 Yrs</c:v>
                </c:pt>
                <c:pt idx="5">
                  <c:v>10 - 15 Yrs</c:v>
                </c:pt>
                <c:pt idx="6">
                  <c:v>15 - 20 Yrs</c:v>
                </c:pt>
                <c:pt idx="7">
                  <c:v>20+ Yrs</c:v>
                </c:pt>
              </c:strCache>
            </c:strRef>
          </c:cat>
          <c:val>
            <c:numRef>
              <c:f>Sheet1!$B$4:$I$4</c:f>
              <c:numCache>
                <c:formatCode>0.0%</c:formatCode>
                <c:ptCount val="8"/>
                <c:pt idx="0">
                  <c:v>0.2762</c:v>
                </c:pt>
                <c:pt idx="1">
                  <c:v>0.28000000000000003</c:v>
                </c:pt>
                <c:pt idx="2">
                  <c:v>0.1794</c:v>
                </c:pt>
                <c:pt idx="3">
                  <c:v>0.14910000000000001</c:v>
                </c:pt>
                <c:pt idx="4">
                  <c:v>6.08E-2</c:v>
                </c:pt>
                <c:pt idx="5">
                  <c:v>4.1399999999999999E-2</c:v>
                </c:pt>
                <c:pt idx="6">
                  <c:v>1.2999999999999999E-2</c:v>
                </c:pt>
                <c:pt idx="7">
                  <c:v>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07B9-49BC-A88E-0D47368EF66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109095552"/>
        <c:axId val="109121920"/>
      </c:barChart>
      <c:catAx>
        <c:axId val="10909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1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121920"/>
        <c:crossesAt val="0"/>
        <c:auto val="1"/>
        <c:lblAlgn val="ctr"/>
        <c:lblOffset val="100"/>
        <c:noMultiLvlLbl val="0"/>
      </c:catAx>
      <c:valAx>
        <c:axId val="109121920"/>
        <c:scaling>
          <c:orientation val="minMax"/>
          <c:max val="0.55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%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09555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2830728545295479"/>
          <c:y val="0.83502802615774729"/>
          <c:w val="0.26408589012580325"/>
          <c:h val="4.68753178312953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0.49921</cdr:x>
      <cdr:y>0.50054</cdr:y>
    </cdr:from>
    <cdr:to>
      <cdr:x>0.51179</cdr:x>
      <cdr:y>0.54446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27215" y="2164511"/>
          <a:ext cx="106440" cy="1899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18288" tIns="22860" rIns="18288" bIns="2286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975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  </a:t>
          </a:r>
        </a:p>
      </cdr:txBody>
    </cdr:sp>
  </cdr:relSizeAnchor>
  <cdr:relSizeAnchor xmlns:cdr="http://schemas.openxmlformats.org/drawingml/2006/chartDrawing">
    <cdr:from>
      <cdr:x>0.74161</cdr:x>
      <cdr:y>0.90829</cdr:y>
    </cdr:from>
    <cdr:to>
      <cdr:x>0.94599</cdr:x>
      <cdr:y>0.97101</cdr:y>
    </cdr:to>
    <cdr:sp macro="" textlink="">
      <cdr:nvSpPr>
        <cdr:cNvPr id="2" name="TextBox 6">
          <a:extLst xmlns:a="http://schemas.openxmlformats.org/drawingml/2006/main">
            <a:ext uri="{FF2B5EF4-FFF2-40B4-BE49-F238E27FC236}">
              <a16:creationId xmlns:a16="http://schemas.microsoft.com/office/drawing/2014/main" id="{CEB2ECE2-AB17-412C-8387-1198CFAC305C}"/>
            </a:ext>
          </a:extLst>
        </cdr:cNvPr>
        <cdr:cNvSpPr txBox="1"/>
      </cdr:nvSpPr>
      <cdr:spPr>
        <a:xfrm xmlns:a="http://schemas.openxmlformats.org/drawingml/2006/main">
          <a:off x="7741920" y="4011410"/>
          <a:ext cx="213360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i="1" dirty="0">
              <a:latin typeface="Garamond" pitchFamily="18" charset="0"/>
            </a:rPr>
            <a:t>Rates are unaudited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0.46048</cdr:x>
      <cdr:y>0.0549</cdr:y>
    </cdr:from>
    <cdr:to>
      <cdr:x>0.94858</cdr:x>
      <cdr:y>0.1647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0000" y="228600"/>
          <a:ext cx="4038593" cy="4571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chemeClr val="tx1"/>
              </a:solidFill>
              <a:latin typeface="+mj-lt"/>
              <a:ea typeface="+mn-ea"/>
              <a:cs typeface="+mn-cs"/>
            </a:rPr>
            <a:t>Effective Duration for Pool – </a:t>
          </a:r>
          <a:r>
            <a:rPr lang="en-US" sz="1600" b="1" dirty="0">
              <a:solidFill>
                <a:schemeClr val="tx1"/>
              </a:solidFill>
              <a:latin typeface="+mj-lt"/>
            </a:rPr>
            <a:t>3.47 years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7576" y="6484366"/>
            <a:ext cx="2743200" cy="365125"/>
          </a:xfrm>
        </p:spPr>
        <p:txBody>
          <a:bodyPr/>
          <a:lstStyle/>
          <a:p>
            <a:fld id="{66651CAF-3DD4-49CB-89F6-B8BC0AB044B2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22080" y="6484366"/>
            <a:ext cx="2743200" cy="365125"/>
          </a:xfrm>
        </p:spPr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49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outdoor&#10;&#10;AI-generated content may be incorrect.">
            <a:extLst>
              <a:ext uri="{FF2B5EF4-FFF2-40B4-BE49-F238E27FC236}">
                <a16:creationId xmlns:a16="http://schemas.microsoft.com/office/drawing/2014/main" id="{DFF6F6BA-BDD1-4760-0028-BB36E3BFDC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7" y="2057397"/>
            <a:ext cx="2743206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37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522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7576" y="6484366"/>
            <a:ext cx="2743200" cy="365125"/>
          </a:xfrm>
        </p:spPr>
        <p:txBody>
          <a:bodyPr/>
          <a:lstStyle/>
          <a:p>
            <a:fld id="{66651CAF-3DD4-49CB-89F6-B8BC0AB044B2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22080" y="6484366"/>
            <a:ext cx="2743200" cy="365125"/>
          </a:xfrm>
        </p:spPr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00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1522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52249"/>
                </a:solidFill>
              </a:defRPr>
            </a:lvl1pPr>
            <a:lvl2pPr>
              <a:defRPr>
                <a:solidFill>
                  <a:srgbClr val="152249"/>
                </a:solidFill>
              </a:defRPr>
            </a:lvl2pPr>
            <a:lvl3pPr>
              <a:defRPr>
                <a:solidFill>
                  <a:srgbClr val="152249"/>
                </a:solidFill>
              </a:defRPr>
            </a:lvl3pPr>
            <a:lvl4pPr>
              <a:defRPr>
                <a:solidFill>
                  <a:srgbClr val="152249"/>
                </a:solidFill>
              </a:defRPr>
            </a:lvl4pPr>
            <a:lvl5pPr>
              <a:defRPr>
                <a:solidFill>
                  <a:srgbClr val="15224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39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14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49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06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37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84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6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5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42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outdoor&#10;&#10;AI-generated content may be incorrect.">
            <a:extLst>
              <a:ext uri="{FF2B5EF4-FFF2-40B4-BE49-F238E27FC236}">
                <a16:creationId xmlns:a16="http://schemas.microsoft.com/office/drawing/2014/main" id="{DFF6F6BA-BDD1-4760-0028-BB36E3BFDC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7" y="2057397"/>
            <a:ext cx="2743206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12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5224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15224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36D38-90B7-78A4-EA71-EC13C29339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12599CC-1A53-49C7-B1B3-68890504400C}" type="datetimeFigureOut">
              <a:rPr lang="en-US"/>
              <a:pPr>
                <a:defRPr/>
              </a:pPr>
              <a:t>2/23/2026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FDCA3-EC51-13D4-44C6-36E6D0360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FD5B5-DA27-C15A-E64D-797E10A07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B156B9C-DDDC-4319-8E0D-BA10E083A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639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72114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15115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3414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07688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0342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07146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12231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5789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460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71613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772714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96441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05680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59268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86315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78418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41323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5674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0650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342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outdoor&#10;&#10;AI-generated content may be incorrect.">
            <a:extLst>
              <a:ext uri="{FF2B5EF4-FFF2-40B4-BE49-F238E27FC236}">
                <a16:creationId xmlns:a16="http://schemas.microsoft.com/office/drawing/2014/main" id="{DFF6F6BA-BDD1-4760-0028-BB36E3BFDC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7" y="2057397"/>
            <a:ext cx="2743206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535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522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595306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1522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52249"/>
                </a:solidFill>
              </a:defRPr>
            </a:lvl1pPr>
            <a:lvl2pPr>
              <a:defRPr>
                <a:solidFill>
                  <a:srgbClr val="152249"/>
                </a:solidFill>
              </a:defRPr>
            </a:lvl2pPr>
            <a:lvl3pPr>
              <a:defRPr>
                <a:solidFill>
                  <a:srgbClr val="152249"/>
                </a:solidFill>
              </a:defRPr>
            </a:lvl3pPr>
            <a:lvl4pPr>
              <a:defRPr>
                <a:solidFill>
                  <a:srgbClr val="152249"/>
                </a:solidFill>
              </a:defRPr>
            </a:lvl4pPr>
            <a:lvl5pPr>
              <a:defRPr>
                <a:solidFill>
                  <a:srgbClr val="15224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89601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09693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43127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25236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04033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4833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82004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017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134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outdoor&#10;&#10;AI-generated content may be incorrect.">
            <a:extLst>
              <a:ext uri="{FF2B5EF4-FFF2-40B4-BE49-F238E27FC236}">
                <a16:creationId xmlns:a16="http://schemas.microsoft.com/office/drawing/2014/main" id="{DFF6F6BA-BDD1-4760-0028-BB36E3BFDC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7" y="2057397"/>
            <a:ext cx="2743206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7282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522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875389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1522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52249"/>
                </a:solidFill>
              </a:defRPr>
            </a:lvl1pPr>
            <a:lvl2pPr>
              <a:defRPr>
                <a:solidFill>
                  <a:srgbClr val="152249"/>
                </a:solidFill>
              </a:defRPr>
            </a:lvl2pPr>
            <a:lvl3pPr>
              <a:defRPr>
                <a:solidFill>
                  <a:srgbClr val="152249"/>
                </a:solidFill>
              </a:defRPr>
            </a:lvl3pPr>
            <a:lvl4pPr>
              <a:defRPr>
                <a:solidFill>
                  <a:srgbClr val="152249"/>
                </a:solidFill>
              </a:defRPr>
            </a:lvl4pPr>
            <a:lvl5pPr>
              <a:defRPr>
                <a:solidFill>
                  <a:srgbClr val="15224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75561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00937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761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15111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66060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45727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11529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551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706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picture containing text, outdoor&#10;&#10;AI-generated content may be incorrect.">
            <a:extLst>
              <a:ext uri="{FF2B5EF4-FFF2-40B4-BE49-F238E27FC236}">
                <a16:creationId xmlns:a16="http://schemas.microsoft.com/office/drawing/2014/main" id="{60BC1361-B224-D1DD-EFBE-B7D43FDC129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183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70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51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2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45665"/>
            <a:ext cx="10515600" cy="421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0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45665"/>
            <a:ext cx="10515600" cy="421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13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5224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5224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5224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24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5224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522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3C35140-7A30-2945-4645-574B1EEC0E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55ABD89-C29C-9479-EB69-775F3848A8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785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15224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15224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15224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15224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45665"/>
            <a:ext cx="10515600" cy="421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113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45665"/>
            <a:ext cx="10515600" cy="421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2701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5224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5224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5224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24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5224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522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05066FB1-9AB6-D308-1A59-2B5C0E2AEB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8580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E6C182F6-6B64-4335-F8C7-9C19BFD2D1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146300"/>
            <a:ext cx="105156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0999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152249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152249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152249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152249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png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solidFill>
                  <a:sysClr val="window" lastClr="FFFFFF"/>
                </a:solidFill>
              </a:rPr>
              <a:t>Florida State Treasury Investments</a:t>
            </a:r>
            <a:endParaRPr lang="en-US" dirty="0">
              <a:solidFill>
                <a:sysClr val="window" lastClr="FFFFFF"/>
              </a:solidFill>
              <a:ea typeface="Calibri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solidFill>
                  <a:srgbClr val="B5985A"/>
                </a:solidFill>
              </a:rPr>
              <a:t>January 31, 2026</a:t>
            </a:r>
            <a:endParaRPr lang="en-US" dirty="0">
              <a:solidFill>
                <a:sysClr val="window" lastClr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973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DAF4C778-41B9-4698-FBB5-98298E08B916}"/>
              </a:ext>
            </a:extLst>
          </p:cNvPr>
          <p:cNvSpPr txBox="1">
            <a:spLocks/>
          </p:cNvSpPr>
          <p:nvPr/>
        </p:nvSpPr>
        <p:spPr bwMode="auto">
          <a:xfrm>
            <a:off x="1006475" y="523875"/>
            <a:ext cx="9467850" cy="738188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25000" lnSpcReduction="20000"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14400" b="1" dirty="0">
                <a:solidFill>
                  <a:srgbClr val="15234A"/>
                </a:solidFill>
                <a:cs typeface="Times New Roman" pitchFamily="18" charset="0"/>
              </a:rPr>
              <a:t>Securities Lending - Cash Collateral Portfolio </a:t>
            </a:r>
          </a:p>
          <a:p>
            <a:pPr eaLnBrk="1" fontAlgn="auto" hangingPunct="1">
              <a:spcAft>
                <a:spcPts val="0"/>
              </a:spcAft>
              <a:defRPr/>
            </a:pPr>
            <a:br>
              <a:rPr lang="en-US" sz="3200" b="1" dirty="0">
                <a:solidFill>
                  <a:srgbClr val="000000"/>
                </a:solidFill>
                <a:cs typeface="Times New Roman" pitchFamily="18" charset="0"/>
              </a:rPr>
            </a:br>
            <a:endParaRPr lang="en-US" sz="3200" b="1" dirty="0">
              <a:cs typeface="Times New Roman" pitchFamily="18" charset="0"/>
            </a:endParaRPr>
          </a:p>
        </p:txBody>
      </p:sp>
      <p:sp>
        <p:nvSpPr>
          <p:cNvPr id="5123" name="TextBox 20">
            <a:extLst>
              <a:ext uri="{FF2B5EF4-FFF2-40B4-BE49-F238E27FC236}">
                <a16:creationId xmlns:a16="http://schemas.microsoft.com/office/drawing/2014/main" id="{E49B4097-52F0-36A6-3700-C33887356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2238" y="3276600"/>
            <a:ext cx="4741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152249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152249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152249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152249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15224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5224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5224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5224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52249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1523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Includes Repos that are collateralized by U.S. Govt. Securities</a:t>
            </a: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90DCC01-D2EC-FD1F-6B9B-965DE9305536}"/>
              </a:ext>
            </a:extLst>
          </p:cNvPr>
          <p:cNvGraphicFramePr>
            <a:graphicFrameLocks noGrp="1"/>
          </p:cNvGraphicFramePr>
          <p:nvPr/>
        </p:nvGraphicFramePr>
        <p:xfrm>
          <a:off x="1106488" y="3554413"/>
          <a:ext cx="4227512" cy="371475"/>
        </p:xfrm>
        <a:graphic>
          <a:graphicData uri="http://schemas.openxmlformats.org/drawingml/2006/table">
            <a:tbl>
              <a:tblPr firstRow="1" bandRow="1"/>
              <a:tblGrid>
                <a:gridCol w="4227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Asset Class</a:t>
                      </a:r>
                    </a:p>
                  </a:txBody>
                  <a:tcPr marL="91449" marR="91449" marT="45798" marB="4579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130" name="Chart 22">
            <a:extLst>
              <a:ext uri="{FF2B5EF4-FFF2-40B4-BE49-F238E27FC236}">
                <a16:creationId xmlns:a16="http://schemas.microsoft.com/office/drawing/2014/main" id="{C271E684-63D8-586F-94D4-9E387E40735E}"/>
              </a:ext>
            </a:extLst>
          </p:cNvPr>
          <p:cNvGraphicFramePr>
            <a:graphicFrameLocks/>
          </p:cNvGraphicFramePr>
          <p:nvPr/>
        </p:nvGraphicFramePr>
        <p:xfrm>
          <a:off x="1189038" y="3875088"/>
          <a:ext cx="4467225" cy="245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4468755" imgH="2469094" progId="Excel.Chart.8">
                  <p:embed/>
                </p:oleObj>
              </mc:Choice>
              <mc:Fallback>
                <p:oleObj name="Chart" r:id="rId2" imgW="4468755" imgH="2469094" progId="Excel.Chart.8">
                  <p:embed/>
                  <p:pic>
                    <p:nvPicPr>
                      <p:cNvPr id="5130" name="Chart 22">
                        <a:extLst>
                          <a:ext uri="{FF2B5EF4-FFF2-40B4-BE49-F238E27FC236}">
                            <a16:creationId xmlns:a16="http://schemas.microsoft.com/office/drawing/2014/main" id="{C271E684-63D8-586F-94D4-9E387E40735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9038" y="3875088"/>
                        <a:ext cx="4467225" cy="2459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Chart 11">
            <a:extLst>
              <a:ext uri="{FF2B5EF4-FFF2-40B4-BE49-F238E27FC236}">
                <a16:creationId xmlns:a16="http://schemas.microsoft.com/office/drawing/2014/main" id="{F6926332-8724-EA0D-086C-305C60B59B56}"/>
              </a:ext>
            </a:extLst>
          </p:cNvPr>
          <p:cNvGraphicFramePr>
            <a:graphicFrameLocks/>
          </p:cNvGraphicFramePr>
          <p:nvPr/>
        </p:nvGraphicFramePr>
        <p:xfrm>
          <a:off x="6421438" y="3973513"/>
          <a:ext cx="4843462" cy="235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4846740" imgH="2365453" progId="Excel.Chart.8">
                  <p:embed/>
                </p:oleObj>
              </mc:Choice>
              <mc:Fallback>
                <p:oleObj name="Chart" r:id="rId4" imgW="4846740" imgH="2365453" progId="Excel.Chart.8">
                  <p:embed/>
                  <p:pic>
                    <p:nvPicPr>
                      <p:cNvPr id="5131" name="Chart 11">
                        <a:extLst>
                          <a:ext uri="{FF2B5EF4-FFF2-40B4-BE49-F238E27FC236}">
                            <a16:creationId xmlns:a16="http://schemas.microsoft.com/office/drawing/2014/main" id="{F6926332-8724-EA0D-086C-305C60B59B5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438" y="3973513"/>
                        <a:ext cx="4843462" cy="235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8BD27B6-279E-D356-5A6A-49342981F84B}"/>
              </a:ext>
            </a:extLst>
          </p:cNvPr>
          <p:cNvGraphicFramePr>
            <a:graphicFrameLocks noGrp="1"/>
          </p:cNvGraphicFramePr>
          <p:nvPr/>
        </p:nvGraphicFramePr>
        <p:xfrm>
          <a:off x="6242050" y="3657600"/>
          <a:ext cx="4843463" cy="371475"/>
        </p:xfrm>
        <a:graphic>
          <a:graphicData uri="http://schemas.openxmlformats.org/drawingml/2006/table">
            <a:tbl>
              <a:tblPr firstRow="1" bandRow="1"/>
              <a:tblGrid>
                <a:gridCol w="4843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Final Maturity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 Schedule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63" marR="91463" marT="45798" marB="4579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0F1E91A-150D-E71D-48DD-A0CEF64C15CF}"/>
              </a:ext>
            </a:extLst>
          </p:cNvPr>
          <p:cNvGraphicFramePr>
            <a:graphicFrameLocks noGrp="1"/>
          </p:cNvGraphicFramePr>
          <p:nvPr/>
        </p:nvGraphicFramePr>
        <p:xfrm>
          <a:off x="1106488" y="1524000"/>
          <a:ext cx="4227512" cy="371475"/>
        </p:xfrm>
        <a:graphic>
          <a:graphicData uri="http://schemas.openxmlformats.org/drawingml/2006/table">
            <a:tbl>
              <a:tblPr firstRow="1" bandRow="1"/>
              <a:tblGrid>
                <a:gridCol w="4227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Portfolio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 Characteristics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9" marR="91449" marT="45798" marB="4579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3665FC2-621F-C68A-A5EA-DF7F86FAFCED}"/>
              </a:ext>
            </a:extLst>
          </p:cNvPr>
          <p:cNvSpPr txBox="1"/>
          <p:nvPr/>
        </p:nvSpPr>
        <p:spPr>
          <a:xfrm>
            <a:off x="1106488" y="1895475"/>
            <a:ext cx="4227512" cy="1439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Total Market Value	   $397.5 million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50" dirty="0">
              <a:solidFill>
                <a:srgbClr val="15234A"/>
              </a:solidFill>
              <a:latin typeface="Calibri" panose="020F0502020204030204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NAV		   1.0004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50" dirty="0">
              <a:solidFill>
                <a:srgbClr val="15234A"/>
              </a:solidFill>
              <a:latin typeface="Calibri" panose="020F0502020204030204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Yield (360 basis)	   3.895%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50" dirty="0">
              <a:solidFill>
                <a:srgbClr val="15234A"/>
              </a:solidFill>
              <a:latin typeface="Calibri" panose="020F0502020204030204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WAM		   44 days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42BFDEA-5844-1857-5ED2-75441013E1A2}"/>
              </a:ext>
            </a:extLst>
          </p:cNvPr>
          <p:cNvGraphicFramePr>
            <a:graphicFrameLocks noGrp="1"/>
          </p:cNvGraphicFramePr>
          <p:nvPr/>
        </p:nvGraphicFramePr>
        <p:xfrm>
          <a:off x="6248400" y="1508125"/>
          <a:ext cx="4837113" cy="1760537"/>
        </p:xfrm>
        <a:graphic>
          <a:graphicData uri="http://schemas.openxmlformats.org/drawingml/2006/table">
            <a:tbl>
              <a:tblPr firstRow="1" bandRow="1"/>
              <a:tblGrid>
                <a:gridCol w="2050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82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Credit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 Quality (S&amp;P)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1448" marR="91448" marT="45774" marB="4577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38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% of Cost</a:t>
                      </a:r>
                    </a:p>
                  </a:txBody>
                  <a:tcPr marL="91448" marR="91448" marT="45774" marB="4577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38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Cost (in mil.)</a:t>
                      </a:r>
                    </a:p>
                  </a:txBody>
                  <a:tcPr marL="91448" marR="91448" marT="45774" marB="4577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9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300" b="0" baseline="0" dirty="0">
                          <a:latin typeface="+mn-lt"/>
                          <a:cs typeface="Times New Roman" pitchFamily="18" charset="0"/>
                        </a:rPr>
                        <a:t>U.S. Govt. Securities*</a:t>
                      </a:r>
                      <a:endParaRPr lang="en-US" sz="13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45774" marB="4577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dirty="0">
                          <a:latin typeface="+mn-lt"/>
                          <a:cs typeface="Times New Roman" pitchFamily="18" charset="0"/>
                        </a:rPr>
                        <a:t>55.59%</a:t>
                      </a:r>
                    </a:p>
                  </a:txBody>
                  <a:tcPr marL="91448" marR="91448" marT="45774" marB="4577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>
                          <a:latin typeface="+mn-lt"/>
                          <a:cs typeface="Times New Roman" pitchFamily="18" charset="0"/>
                        </a:rPr>
                        <a:t>$220.9</a:t>
                      </a:r>
                      <a:endParaRPr lang="en-US" sz="13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45774" marB="4577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5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AAA</a:t>
                      </a:r>
                    </a:p>
                  </a:txBody>
                  <a:tcPr marL="91448" marR="91448" marT="45774" marB="4577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0%</a:t>
                      </a:r>
                    </a:p>
                  </a:txBody>
                  <a:tcPr marL="91448" marR="91448" marT="45774" marB="4577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$0</a:t>
                      </a:r>
                    </a:p>
                  </a:txBody>
                  <a:tcPr marL="91448" marR="91448" marT="45774" marB="4577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9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AA</a:t>
                      </a:r>
                    </a:p>
                  </a:txBody>
                  <a:tcPr marL="91448" marR="91448" marT="45774" marB="4577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34.35%</a:t>
                      </a:r>
                    </a:p>
                  </a:txBody>
                  <a:tcPr marL="91448" marR="91448" marT="45774" marB="4577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$136.6</a:t>
                      </a:r>
                    </a:p>
                  </a:txBody>
                  <a:tcPr marL="91448" marR="91448" marT="45774" marB="4577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9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91448" marR="91448" marT="45774" marB="4577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10.06%</a:t>
                      </a:r>
                    </a:p>
                  </a:txBody>
                  <a:tcPr marL="91448" marR="91448" marT="45774" marB="4577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$40.0</a:t>
                      </a:r>
                    </a:p>
                  </a:txBody>
                  <a:tcPr marL="91448" marR="91448" marT="45774" marB="4577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Rectangle 2">
            <a:extLst>
              <a:ext uri="{FF2B5EF4-FFF2-40B4-BE49-F238E27FC236}">
                <a16:creationId xmlns:a16="http://schemas.microsoft.com/office/drawing/2014/main" id="{14DC852C-ABC5-51EC-0ADB-0EBDF3B1F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9888" y="3244850"/>
            <a:ext cx="2381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800" kern="0">
                <a:solidFill>
                  <a:srgbClr val="15234A"/>
                </a:solidFill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0F89EB-EA75-5E00-7F93-A6375BDD6D6E}"/>
              </a:ext>
            </a:extLst>
          </p:cNvPr>
          <p:cNvSpPr txBox="1"/>
          <p:nvPr/>
        </p:nvSpPr>
        <p:spPr>
          <a:xfrm>
            <a:off x="1357313" y="960438"/>
            <a:ext cx="94678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15234A"/>
                </a:solidFill>
                <a:latin typeface="Calibri" panose="020F0502020204030204"/>
                <a:ea typeface="+mj-ea"/>
                <a:cs typeface="Times New Roman" pitchFamily="18" charset="0"/>
              </a:rPr>
              <a:t>As of January 31, 2026</a:t>
            </a:r>
            <a:endParaRPr lang="en-US" dirty="0">
              <a:latin typeface="+mn-lt"/>
            </a:endParaRPr>
          </a:p>
        </p:txBody>
      </p:sp>
      <p:graphicFrame>
        <p:nvGraphicFramePr>
          <p:cNvPr id="5173" name="Chart 12">
            <a:extLst>
              <a:ext uri="{FF2B5EF4-FFF2-40B4-BE49-F238E27FC236}">
                <a16:creationId xmlns:a16="http://schemas.microsoft.com/office/drawing/2014/main" id="{AE373265-9ED4-E02D-1345-8F62EDE14219}"/>
              </a:ext>
            </a:extLst>
          </p:cNvPr>
          <p:cNvGraphicFramePr>
            <a:graphicFrameLocks/>
          </p:cNvGraphicFramePr>
          <p:nvPr/>
        </p:nvGraphicFramePr>
        <p:xfrm>
          <a:off x="6242050" y="4029075"/>
          <a:ext cx="4900613" cy="224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6" imgW="4907705" imgH="2255715" progId="Excel.Chart.8">
                  <p:embed/>
                </p:oleObj>
              </mc:Choice>
              <mc:Fallback>
                <p:oleObj name="Chart" r:id="rId6" imgW="4907705" imgH="2255715" progId="Excel.Chart.8">
                  <p:embed/>
                  <p:pic>
                    <p:nvPicPr>
                      <p:cNvPr id="5173" name="Chart 12">
                        <a:extLst>
                          <a:ext uri="{FF2B5EF4-FFF2-40B4-BE49-F238E27FC236}">
                            <a16:creationId xmlns:a16="http://schemas.microsoft.com/office/drawing/2014/main" id="{AE373265-9ED4-E02D-1345-8F62EDE14219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2050" y="4029075"/>
                        <a:ext cx="4900613" cy="2246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2133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37AABAD-B7AF-8C09-FB8D-263D7E040DFB}"/>
              </a:ext>
            </a:extLst>
          </p:cNvPr>
          <p:cNvSpPr txBox="1">
            <a:spLocks/>
          </p:cNvSpPr>
          <p:nvPr/>
        </p:nvSpPr>
        <p:spPr>
          <a:xfrm>
            <a:off x="740576" y="6811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Treasury Investment Portfolio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Aptos Display" panose="02110004020202020204"/>
              <a:ea typeface="+mj-ea"/>
              <a:cs typeface="+mj-cs"/>
            </a:endParaRPr>
          </a:p>
        </p:txBody>
      </p:sp>
      <p:graphicFrame>
        <p:nvGraphicFramePr>
          <p:cNvPr id="8" name="Content Placeholder 9">
            <a:extLst>
              <a:ext uri="{FF2B5EF4-FFF2-40B4-BE49-F238E27FC236}">
                <a16:creationId xmlns:a16="http://schemas.microsoft.com/office/drawing/2014/main" id="{0150F220-8420-12A4-7FDB-7FA18B3D14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6292518"/>
              </p:ext>
            </p:extLst>
          </p:nvPr>
        </p:nvGraphicFramePr>
        <p:xfrm>
          <a:off x="1248328" y="1885413"/>
          <a:ext cx="9344364" cy="1112520"/>
        </p:xfrm>
        <a:graphic>
          <a:graphicData uri="http://schemas.openxmlformats.org/drawingml/2006/table">
            <a:tbl>
              <a:tblPr firstRow="1" bandRow="1"/>
              <a:tblGrid>
                <a:gridCol w="4672182">
                  <a:extLst>
                    <a:ext uri="{9D8B030D-6E8A-4147-A177-3AD203B41FA5}">
                      <a16:colId xmlns:a16="http://schemas.microsoft.com/office/drawing/2014/main" val="753461058"/>
                    </a:ext>
                  </a:extLst>
                </a:gridCol>
                <a:gridCol w="4672182">
                  <a:extLst>
                    <a:ext uri="{9D8B030D-6E8A-4147-A177-3AD203B41FA5}">
                      <a16:colId xmlns:a16="http://schemas.microsoft.com/office/drawing/2014/main" val="3272104444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January 31, 2026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63037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/>
                        <a:t>Treasury Investment Portfolio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/>
                        <a:t>                                 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54545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/>
                        <a:t>(Internally and Externally Managed Portfolios)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$60,072,685,132.86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731386"/>
                  </a:ext>
                </a:extLst>
              </a:tr>
            </a:tbl>
          </a:graphicData>
        </a:graphic>
      </p:graphicFrame>
      <p:graphicFrame>
        <p:nvGraphicFramePr>
          <p:cNvPr id="9" name="Object 6">
            <a:extLst>
              <a:ext uri="{FF2B5EF4-FFF2-40B4-BE49-F238E27FC236}">
                <a16:creationId xmlns:a16="http://schemas.microsoft.com/office/drawing/2014/main" id="{6369F2AB-72AC-BFE9-45A5-D6D076C1D5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242133"/>
              </p:ext>
            </p:extLst>
          </p:nvPr>
        </p:nvGraphicFramePr>
        <p:xfrm>
          <a:off x="963570" y="3210976"/>
          <a:ext cx="9724557" cy="351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8478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D977EB7-6753-121C-7F7D-EA8F0427B307}"/>
              </a:ext>
            </a:extLst>
          </p:cNvPr>
          <p:cNvSpPr txBox="1"/>
          <p:nvPr/>
        </p:nvSpPr>
        <p:spPr>
          <a:xfrm>
            <a:off x="2150133" y="560566"/>
            <a:ext cx="83999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Portfolio Allocation as of </a:t>
            </a:r>
            <a:b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lang="en-US" sz="4800" b="1" kern="0" dirty="0">
                <a:solidFill>
                  <a:srgbClr val="152249"/>
                </a:solidFill>
                <a:latin typeface="Calibri" panose="020F0502020204030204"/>
                <a:ea typeface="+mj-ea"/>
                <a:cs typeface="+mj-cs"/>
              </a:rPr>
              <a:t>January 31, 2026</a:t>
            </a:r>
            <a:endParaRPr lang="en-US" dirty="0"/>
          </a:p>
        </p:txBody>
      </p:sp>
      <p:graphicFrame>
        <p:nvGraphicFramePr>
          <p:cNvPr id="6" name="Chart Placeholder 7">
            <a:extLst>
              <a:ext uri="{FF2B5EF4-FFF2-40B4-BE49-F238E27FC236}">
                <a16:creationId xmlns:a16="http://schemas.microsoft.com/office/drawing/2014/main" id="{48D1C6FB-A215-4EDF-CAA2-09F5E7003D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1953243"/>
              </p:ext>
            </p:extLst>
          </p:nvPr>
        </p:nvGraphicFramePr>
        <p:xfrm>
          <a:off x="942436" y="1960073"/>
          <a:ext cx="10307128" cy="4164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7229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7E5E8CC-5B5D-B3CB-E840-BC1E1C100839}"/>
              </a:ext>
            </a:extLst>
          </p:cNvPr>
          <p:cNvSpPr txBox="1"/>
          <p:nvPr/>
        </p:nvSpPr>
        <p:spPr>
          <a:xfrm>
            <a:off x="1992701" y="608336"/>
            <a:ext cx="733245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Treasury Participants </a:t>
            </a:r>
            <a:b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as of </a:t>
            </a:r>
            <a:r>
              <a:rPr lang="en-US" sz="4800" b="1" kern="0" dirty="0">
                <a:solidFill>
                  <a:srgbClr val="152249"/>
                </a:solidFill>
                <a:latin typeface="Calibri" panose="020F0502020204030204"/>
                <a:ea typeface="+mj-ea"/>
                <a:cs typeface="+mj-cs"/>
              </a:rPr>
              <a:t>January 31, 2026</a:t>
            </a:r>
            <a:endParaRPr lang="en-US" dirty="0"/>
          </a:p>
        </p:txBody>
      </p:sp>
      <p:graphicFrame>
        <p:nvGraphicFramePr>
          <p:cNvPr id="6" name="Chart Placeholder 7">
            <a:extLst>
              <a:ext uri="{FF2B5EF4-FFF2-40B4-BE49-F238E27FC236}">
                <a16:creationId xmlns:a16="http://schemas.microsoft.com/office/drawing/2014/main" id="{CED92668-8665-BEC3-EEDE-57295532E2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3235997"/>
              </p:ext>
            </p:extLst>
          </p:nvPr>
        </p:nvGraphicFramePr>
        <p:xfrm>
          <a:off x="2104445" y="2010728"/>
          <a:ext cx="7983110" cy="4041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5341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ED94BCE-562D-1B0E-C4AE-9167FA5ED425}"/>
              </a:ext>
            </a:extLst>
          </p:cNvPr>
          <p:cNvSpPr txBox="1"/>
          <p:nvPr/>
        </p:nvSpPr>
        <p:spPr>
          <a:xfrm>
            <a:off x="2900632" y="686061"/>
            <a:ext cx="6094562" cy="1258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Net Earnings Rate </a:t>
            </a:r>
            <a:b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(past 12 months) </a:t>
            </a:r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1D576442-BCC1-3040-67EC-D85B01E7B7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247598"/>
              </p:ext>
            </p:extLst>
          </p:nvPr>
        </p:nvGraphicFramePr>
        <p:xfrm>
          <a:off x="636773" y="1843720"/>
          <a:ext cx="10622280" cy="4416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7639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5608BC-5252-DA9C-9790-F6C47F4D7717}"/>
              </a:ext>
            </a:extLst>
          </p:cNvPr>
          <p:cNvSpPr txBox="1"/>
          <p:nvPr/>
        </p:nvSpPr>
        <p:spPr>
          <a:xfrm>
            <a:off x="2176012" y="678951"/>
            <a:ext cx="801178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Annualized Net Earnings Rate</a:t>
            </a:r>
            <a:b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as of January 31, 2026</a:t>
            </a:r>
            <a:endParaRPr lang="en-US" dirty="0"/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C0508D41-17D2-E080-44A7-92440154C2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758993"/>
              </p:ext>
            </p:extLst>
          </p:nvPr>
        </p:nvGraphicFramePr>
        <p:xfrm>
          <a:off x="1916920" y="2104844"/>
          <a:ext cx="8270875" cy="4205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674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5F5FA6-38FF-2143-B739-F621A6D3A027}"/>
              </a:ext>
            </a:extLst>
          </p:cNvPr>
          <p:cNvSpPr txBox="1"/>
          <p:nvPr/>
        </p:nvSpPr>
        <p:spPr>
          <a:xfrm>
            <a:off x="825261" y="449983"/>
            <a:ext cx="1054147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Total Treasury Investment Portfolio Monthly Sector Distribution</a:t>
            </a:r>
            <a:endParaRPr lang="en-US" dirty="0"/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CC99A10B-B7F7-7578-47EB-4FD7B0A954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694249"/>
              </p:ext>
            </p:extLst>
          </p:nvPr>
        </p:nvGraphicFramePr>
        <p:xfrm>
          <a:off x="385073" y="1896533"/>
          <a:ext cx="10895402" cy="4312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6243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A29D815-FF35-C54C-E930-7E3AD6988FE9}"/>
              </a:ext>
            </a:extLst>
          </p:cNvPr>
          <p:cNvSpPr txBox="1"/>
          <p:nvPr/>
        </p:nvSpPr>
        <p:spPr>
          <a:xfrm>
            <a:off x="1302589" y="650515"/>
            <a:ext cx="997213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Total Treasury Investment Portfolio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Quality Distribution</a:t>
            </a:r>
            <a:endParaRPr lang="en-US" dirty="0"/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BADC473A-6AA2-A474-6CF3-2C332FE3D0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512384"/>
              </p:ext>
            </p:extLst>
          </p:nvPr>
        </p:nvGraphicFramePr>
        <p:xfrm>
          <a:off x="833306" y="1920198"/>
          <a:ext cx="10515600" cy="4264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5618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7DADD9C-A05B-EFFF-F4A9-EE439E612936}"/>
              </a:ext>
            </a:extLst>
          </p:cNvPr>
          <p:cNvSpPr txBox="1"/>
          <p:nvPr/>
        </p:nvSpPr>
        <p:spPr>
          <a:xfrm>
            <a:off x="741872" y="641888"/>
            <a:ext cx="1054147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Total Treasury Investment Portfolio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Effective Duration</a:t>
            </a:r>
            <a:endParaRPr lang="en-US" dirty="0"/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F9919C7E-F59F-25A5-8576-741BB65EF9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631036"/>
              </p:ext>
            </p:extLst>
          </p:nvPr>
        </p:nvGraphicFramePr>
        <p:xfrm>
          <a:off x="1236482" y="2204301"/>
          <a:ext cx="10058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216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2_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55B89365F73147885E529DD6741532" ma:contentTypeVersion="26" ma:contentTypeDescription="Create a new document." ma:contentTypeScope="" ma:versionID="d16d4f1b4759c599b26077b0bbc2bd79">
  <xsd:schema xmlns:xsd="http://www.w3.org/2001/XMLSchema" xmlns:xs="http://www.w3.org/2001/XMLSchema" xmlns:p="http://schemas.microsoft.com/office/2006/metadata/properties" xmlns:ns1="http://schemas.microsoft.com/sharepoint/v3" xmlns:ns2="dc2c3347-f4fc-408a-ae0d-6718c652c685" targetNamespace="http://schemas.microsoft.com/office/2006/metadata/properties" ma:root="true" ma:fieldsID="163639c96f6b9a668bcb4185583cbabd" ns1:_="" ns2:_="">
    <xsd:import namespace="http://schemas.microsoft.com/sharepoint/v3"/>
    <xsd:import namespace="dc2c3347-f4fc-408a-ae0d-6718c652c685"/>
    <xsd:element name="properties">
      <xsd:complexType>
        <xsd:sequence>
          <xsd:element name="documentManagement">
            <xsd:complexType>
              <xsd:all>
                <xsd:element ref="ns2:Category0" minOccurs="0"/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2c3347-f4fc-408a-ae0d-6718c652c685" elementFormDefault="qualified">
    <xsd:import namespace="http://schemas.microsoft.com/office/2006/documentManagement/types"/>
    <xsd:import namespace="http://schemas.microsoft.com/office/infopath/2007/PartnerControls"/>
    <xsd:element name="Category0" ma:index="4" nillable="true" ma:displayName="Category" ma:internalName="Category0" ma:readOnly="false">
      <xsd:simpleType>
        <xsd:restriction base="dms:Text">
          <xsd:maxLength value="255"/>
        </xsd:restriction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0 xmlns="dc2c3347-f4fc-408a-ae0d-6718c652c685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756BE2-A007-4777-BA9E-7AAA19CDB7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c2c3347-f4fc-408a-ae0d-6718c652c6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0CA574E-AA90-4954-9F16-376F2DFBEAFE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dc2c3347-f4fc-408a-ae0d-6718c652c68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323B72B-4C46-4C44-9122-9971667111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1823</TotalTime>
  <Words>305</Words>
  <Application>Microsoft Office PowerPoint</Application>
  <PresentationFormat>Widescreen</PresentationFormat>
  <Paragraphs>114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Garamond</vt:lpstr>
      <vt:lpstr>Times New Roman</vt:lpstr>
      <vt:lpstr>Office Theme</vt:lpstr>
      <vt:lpstr>1_Office Theme</vt:lpstr>
      <vt:lpstr>Custom Design</vt:lpstr>
      <vt:lpstr>2_Office Theme</vt:lpstr>
      <vt:lpstr>3_Office Theme</vt:lpstr>
      <vt:lpstr>4_Office Theme</vt:lpstr>
      <vt:lpstr>Microsoft Excel Chart</vt:lpstr>
      <vt:lpstr>Chart</vt:lpstr>
      <vt:lpstr>Florida State Treasury Investments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Good Place for a Title</dc:title>
  <dc:creator>Taylor, Terry</dc:creator>
  <cp:lastModifiedBy>Gilbert, Bill</cp:lastModifiedBy>
  <cp:revision>46</cp:revision>
  <dcterms:created xsi:type="dcterms:W3CDTF">2017-12-18T19:50:46Z</dcterms:created>
  <dcterms:modified xsi:type="dcterms:W3CDTF">2026-02-23T17:04:51Z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0x0101001B55B89365F73147885E529DD6741532</vt:lpwstr>
  </property>
</Properties>
</file>