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4" r:id="rId3"/>
  </p:sldMasterIdLst>
  <p:notesMasterIdLst>
    <p:notesMasterId r:id="rId15"/>
  </p:notesMasterIdLst>
  <p:sldIdLst>
    <p:sldId id="256" r:id="rId4"/>
    <p:sldId id="397" r:id="rId5"/>
    <p:sldId id="398" r:id="rId6"/>
    <p:sldId id="395" r:id="rId7"/>
    <p:sldId id="263" r:id="rId8"/>
    <p:sldId id="264" r:id="rId9"/>
    <p:sldId id="399" r:id="rId10"/>
    <p:sldId id="400" r:id="rId11"/>
    <p:sldId id="267" r:id="rId12"/>
    <p:sldId id="401" r:id="rId13"/>
    <p:sldId id="2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45351</c:v>
                </c:pt>
                <c:pt idx="1">
                  <c:v>45322</c:v>
                </c:pt>
                <c:pt idx="2">
                  <c:v>45283</c:v>
                </c:pt>
                <c:pt idx="3">
                  <c:v>45253</c:v>
                </c:pt>
                <c:pt idx="4">
                  <c:v>45230</c:v>
                </c:pt>
                <c:pt idx="5">
                  <c:v>45192</c:v>
                </c:pt>
                <c:pt idx="6">
                  <c:v>45161</c:v>
                </c:pt>
                <c:pt idx="7">
                  <c:v>45130</c:v>
                </c:pt>
                <c:pt idx="8">
                  <c:v>45100</c:v>
                </c:pt>
                <c:pt idx="9">
                  <c:v>45069</c:v>
                </c:pt>
                <c:pt idx="10">
                  <c:v>45039</c:v>
                </c:pt>
                <c:pt idx="11">
                  <c:v>45008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61.265000000000001</c:v>
                </c:pt>
                <c:pt idx="1">
                  <c:v>65.361000000000004</c:v>
                </c:pt>
                <c:pt idx="2">
                  <c:v>63.491999999999997</c:v>
                </c:pt>
                <c:pt idx="3">
                  <c:v>60.918999999999997</c:v>
                </c:pt>
                <c:pt idx="4">
                  <c:v>60.531999999999996</c:v>
                </c:pt>
                <c:pt idx="5">
                  <c:v>61.462000000000003</c:v>
                </c:pt>
                <c:pt idx="6">
                  <c:v>60.96</c:v>
                </c:pt>
                <c:pt idx="7">
                  <c:v>63.395000000000003</c:v>
                </c:pt>
                <c:pt idx="8">
                  <c:v>64.626999999999995</c:v>
                </c:pt>
                <c:pt idx="9">
                  <c:v>63.405999999999999</c:v>
                </c:pt>
                <c:pt idx="10">
                  <c:v>64.204999999999998</c:v>
                </c:pt>
                <c:pt idx="11">
                  <c:v>61.860999999999997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6A-40F1-890E-09F2E3FD51CC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6A-40F1-890E-09F2E3FD51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0.53500000000000003</c:v>
                </c:pt>
                <c:pt idx="1">
                  <c:v>20.256</c:v>
                </c:pt>
                <c:pt idx="2">
                  <c:v>9.9809999999999999</c:v>
                </c:pt>
                <c:pt idx="3">
                  <c:v>0.20300000000000001</c:v>
                </c:pt>
                <c:pt idx="4">
                  <c:v>8.0340000000000007</c:v>
                </c:pt>
                <c:pt idx="5">
                  <c:v>16.818999999999999</c:v>
                </c:pt>
                <c:pt idx="6">
                  <c:v>5.4370000000000003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8.7325552925814082E-3</c:v>
                </c:pt>
                <c:pt idx="1">
                  <c:v>0.33062923365706359</c:v>
                </c:pt>
                <c:pt idx="2">
                  <c:v>0.16291520443972904</c:v>
                </c:pt>
                <c:pt idx="3">
                  <c:v>3.3134742512037872E-3</c:v>
                </c:pt>
                <c:pt idx="4">
                  <c:v>0.13113523218803561</c:v>
                </c:pt>
                <c:pt idx="5">
                  <c:v>0.27452868685219944</c:v>
                </c:pt>
                <c:pt idx="6">
                  <c:v>8.8745613319187136E-2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0.36327430017138657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56.335999999999999</c:v>
                </c:pt>
                <c:pt idx="1">
                  <c:v>4.9290000000000003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0.91954623357545084</c:v>
                </c:pt>
                <c:pt idx="1">
                  <c:v>8.04537664245491E-2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45008</c:v>
                </c:pt>
                <c:pt idx="1">
                  <c:v>45046</c:v>
                </c:pt>
                <c:pt idx="2">
                  <c:v>45076</c:v>
                </c:pt>
                <c:pt idx="3">
                  <c:v>45100</c:v>
                </c:pt>
                <c:pt idx="4">
                  <c:v>45130</c:v>
                </c:pt>
                <c:pt idx="5">
                  <c:v>45161</c:v>
                </c:pt>
                <c:pt idx="6">
                  <c:v>45192</c:v>
                </c:pt>
                <c:pt idx="7">
                  <c:v>45220</c:v>
                </c:pt>
                <c:pt idx="8">
                  <c:v>45260</c:v>
                </c:pt>
                <c:pt idx="9">
                  <c:v>45291</c:v>
                </c:pt>
                <c:pt idx="10">
                  <c:v>45322</c:v>
                </c:pt>
                <c:pt idx="11">
                  <c:v>45351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1.7128999999999998E-2</c:v>
                </c:pt>
                <c:pt idx="1">
                  <c:v>2.5447000000000001E-2</c:v>
                </c:pt>
                <c:pt idx="2">
                  <c:v>2.1627E-2</c:v>
                </c:pt>
                <c:pt idx="3">
                  <c:v>2.2273999999999999E-2</c:v>
                </c:pt>
                <c:pt idx="4">
                  <c:v>2.6964999999999999E-2</c:v>
                </c:pt>
                <c:pt idx="5">
                  <c:v>2.5080999999999999E-2</c:v>
                </c:pt>
                <c:pt idx="6">
                  <c:v>2.3088000000000001E-2</c:v>
                </c:pt>
                <c:pt idx="7">
                  <c:v>2.4053000000000001E-2</c:v>
                </c:pt>
                <c:pt idx="8">
                  <c:v>2.6195E-2</c:v>
                </c:pt>
                <c:pt idx="9">
                  <c:v>3.6249999999999998E-2</c:v>
                </c:pt>
                <c:pt idx="10">
                  <c:v>3.1378999999999997E-2</c:v>
                </c:pt>
                <c:pt idx="11">
                  <c:v>2.6121999999999999E-2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2.5409000000000001E-2</c:v>
                </c:pt>
                <c:pt idx="1">
                  <c:v>1.8307E-2</c:v>
                </c:pt>
                <c:pt idx="2">
                  <c:v>1.4958000000000001E-2</c:v>
                </c:pt>
                <c:pt idx="3">
                  <c:v>1.7231E-2</c:v>
                </c:pt>
                <c:pt idx="4">
                  <c:v>1.9945000000000001E-2</c:v>
                </c:pt>
                <c:pt idx="5">
                  <c:v>1.7786E-2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12/31/2023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3.6231884057971015E-3"/>
                  <c:y val="1.864209693743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8.6956521739130974E-3"/>
                  <c:y val="8.333333333333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5"/>
              <c:layout>
                <c:manualLayout>
                  <c:x val="-2.4154589371980675E-3"/>
                  <c:y val="5.187276540463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E8-4CCE-9673-CE35B6A1BFA5}"/>
                </c:ext>
              </c:extLst>
            </c:dLbl>
            <c:dLbl>
              <c:idx val="7"/>
              <c:layout>
                <c:manualLayout>
                  <c:x val="-2.8011204481792717E-3"/>
                  <c:y val="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0.52580000000000005</c:v>
                </c:pt>
                <c:pt idx="1">
                  <c:v>0.15640000000000001</c:v>
                </c:pt>
                <c:pt idx="2">
                  <c:v>2.5700000000000001E-2</c:v>
                </c:pt>
                <c:pt idx="3">
                  <c:v>6.0999999999999999E-2</c:v>
                </c:pt>
                <c:pt idx="4">
                  <c:v>0.16189999999999999</c:v>
                </c:pt>
                <c:pt idx="5">
                  <c:v>-5.8999999999999999E-3</c:v>
                </c:pt>
                <c:pt idx="6">
                  <c:v>4.9799999999999997E-2</c:v>
                </c:pt>
                <c:pt idx="7">
                  <c:v>8.3999999999999995E-3</c:v>
                </c:pt>
                <c:pt idx="8">
                  <c:v>5.3E-3</c:v>
                </c:pt>
                <c:pt idx="9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1.111111111111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-1.690821256038603E-3"/>
                  <c:y val="-1.162562265704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0"/>
                  <c:y val="8.932446955352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0.52190000000000003</c:v>
                </c:pt>
                <c:pt idx="1">
                  <c:v>0.15029999999999999</c:v>
                </c:pt>
                <c:pt idx="2">
                  <c:v>2.58E-2</c:v>
                </c:pt>
                <c:pt idx="3">
                  <c:v>6.0999999999999999E-2</c:v>
                </c:pt>
                <c:pt idx="4">
                  <c:v>0.1593</c:v>
                </c:pt>
                <c:pt idx="5">
                  <c:v>8.0999999999999996E-3</c:v>
                </c:pt>
                <c:pt idx="6">
                  <c:v>4.8899999999999999E-2</c:v>
                </c:pt>
                <c:pt idx="7">
                  <c:v>8.2000000000000007E-3</c:v>
                </c:pt>
                <c:pt idx="8">
                  <c:v>5.3E-3</c:v>
                </c:pt>
                <c:pt idx="9">
                  <c:v>1.12E-2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2/29/2024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1.2077294685990338E-3"/>
                  <c:y val="1.864209693743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1594212488144762E-2"/>
                  <c:y val="1.249999999999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8.7052663470689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5.7971014492753624E-3"/>
                  <c:y val="8.333333333333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0.55309999999999993</c:v>
                </c:pt>
                <c:pt idx="1">
                  <c:v>0.15920000000000001</c:v>
                </c:pt>
                <c:pt idx="2">
                  <c:v>2.69E-2</c:v>
                </c:pt>
                <c:pt idx="3">
                  <c:v>6.4500000000000002E-2</c:v>
                </c:pt>
                <c:pt idx="4">
                  <c:v>0.16880000000000001</c:v>
                </c:pt>
                <c:pt idx="5">
                  <c:v>-6.9999999999999993E-3</c:v>
                </c:pt>
                <c:pt idx="6">
                  <c:v>8.8999999999999999E-3</c:v>
                </c:pt>
                <c:pt idx="7">
                  <c:v>8.6999999999999994E-3</c:v>
                </c:pt>
                <c:pt idx="8">
                  <c:v>5.7000000000000002E-3</c:v>
                </c:pt>
                <c:pt idx="9">
                  <c:v>1.12E-2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12/31/2023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0.72699999999999998</c:v>
                </c:pt>
                <c:pt idx="1">
                  <c:v>8.9800000000000005E-2</c:v>
                </c:pt>
                <c:pt idx="2">
                  <c:v>2.18E-2</c:v>
                </c:pt>
                <c:pt idx="3">
                  <c:v>9.2200000000000004E-2</c:v>
                </c:pt>
                <c:pt idx="4">
                  <c:v>6.0100000000000001E-2</c:v>
                </c:pt>
                <c:pt idx="5">
                  <c:v>6.9999999999999999E-4</c:v>
                </c:pt>
                <c:pt idx="6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0.72970000000000002</c:v>
                </c:pt>
                <c:pt idx="1">
                  <c:v>0.09</c:v>
                </c:pt>
                <c:pt idx="2">
                  <c:v>2.1899999999999999E-2</c:v>
                </c:pt>
                <c:pt idx="3">
                  <c:v>9.0499999999999997E-2</c:v>
                </c:pt>
                <c:pt idx="4">
                  <c:v>5.8999999999999997E-2</c:v>
                </c:pt>
                <c:pt idx="5">
                  <c:v>8.0000000000000004E-4</c:v>
                </c:pt>
                <c:pt idx="6">
                  <c:v>8.2000000000000007E-3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2/29/2024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0.71409999999999996</c:v>
                </c:pt>
                <c:pt idx="1">
                  <c:v>9.5600000000000004E-2</c:v>
                </c:pt>
                <c:pt idx="2">
                  <c:v>2.2700000000000001E-2</c:v>
                </c:pt>
                <c:pt idx="3">
                  <c:v>9.5200000000000007E-2</c:v>
                </c:pt>
                <c:pt idx="4">
                  <c:v>6.2799999999999995E-2</c:v>
                </c:pt>
                <c:pt idx="5">
                  <c:v>8.9999999999999998E-4</c:v>
                </c:pt>
                <c:pt idx="6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12/31/2023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151515151515152E-2"/>
                  <c:y val="-5.64971751412430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695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1.0101010101010102E-2"/>
                  <c:y val="-1.1299435028248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0.32129999999999997</c:v>
                </c:pt>
                <c:pt idx="1">
                  <c:v>0.28389999999999999</c:v>
                </c:pt>
                <c:pt idx="2">
                  <c:v>0.13089999999999999</c:v>
                </c:pt>
                <c:pt idx="3">
                  <c:v>0.13780000000000001</c:v>
                </c:pt>
                <c:pt idx="4">
                  <c:v>7.9200000000000007E-2</c:v>
                </c:pt>
                <c:pt idx="5">
                  <c:v>2.6599999999999999E-2</c:v>
                </c:pt>
                <c:pt idx="6">
                  <c:v>1.95E-2</c:v>
                </c:pt>
                <c:pt idx="7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1/31/2024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0.34399999999999997</c:v>
                </c:pt>
                <c:pt idx="1">
                  <c:v>0.28349999999999997</c:v>
                </c:pt>
                <c:pt idx="2">
                  <c:v>0.1187</c:v>
                </c:pt>
                <c:pt idx="3">
                  <c:v>0.1409</c:v>
                </c:pt>
                <c:pt idx="4">
                  <c:v>6.8000000000000005E-2</c:v>
                </c:pt>
                <c:pt idx="5">
                  <c:v>2.7199999999999998E-2</c:v>
                </c:pt>
                <c:pt idx="6">
                  <c:v>1.6799999999999999E-2</c:v>
                </c:pt>
                <c:pt idx="7">
                  <c:v>9.0000000000000008E-4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2/29/2024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1.136363636363627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-8.4745762711865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0.30790000000000001</c:v>
                </c:pt>
                <c:pt idx="1">
                  <c:v>0.29430000000000001</c:v>
                </c:pt>
                <c:pt idx="2">
                  <c:v>0.1285</c:v>
                </c:pt>
                <c:pt idx="3">
                  <c:v>0.1547</c:v>
                </c:pt>
                <c:pt idx="4">
                  <c:v>6.83E-2</c:v>
                </c:pt>
                <c:pt idx="5">
                  <c:v>2.69E-2</c:v>
                </c:pt>
                <c:pt idx="6">
                  <c:v>1.8499999999999999E-2</c:v>
                </c:pt>
                <c:pt idx="7">
                  <c:v>8.9999999999999998E-4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2"/>
              </a:solidFill>
              <a:latin typeface="+mj-lt"/>
            </a:rPr>
            <a:t>3.32</a:t>
          </a:r>
          <a:r>
            <a:rPr lang="en-US" sz="1600" b="1" dirty="0">
              <a:solidFill>
                <a:schemeClr val="tx2"/>
              </a:solidFill>
              <a:latin typeface="+mj-lt"/>
              <a:ea typeface="+mn-ea"/>
              <a:cs typeface="+mn-cs"/>
            </a:rPr>
            <a:t>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3/25/2024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3/25/2024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3/25/2024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3/25/2024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3/25/2024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3/25/2024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3/25/2024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3/25/2024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FEB04EF-427B-709F-B18F-75146AF555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D27BE3-E0AA-7232-6199-AF126C7B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51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9F46-618A-4E5B-91CD-8B9882CF8704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7659C-E707-E3BE-9FF4-CC2CB04AB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176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3F0D-B94D-40D3-9CC1-2C8F2F659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590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29959-D113-21C3-45A3-25BCB498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2CD4-F38F-440B-BC5E-22274836D722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05D26C-E787-D881-9195-4084A4B3B1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10BEA-BE13-4901-AD99-AC3C1A0739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041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C117-408F-AAD6-C926-302BF9C4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368C-50A4-4955-9E69-17558BE5EC9D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1C1B9C-9BFA-C387-13E3-9484336770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6739-9DF0-427F-823B-C48E64107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255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DB228F-E1CB-65BC-0DA7-4E56430F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851A-7867-4FB5-ADE4-CA5E27B6EFEF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02E77-0F0B-8F3B-A2BF-B39495DE3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BF79-FFC7-499A-87F5-B0E596797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63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B64891-AD8B-2880-59A5-208E179B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5BC8-246C-4AFF-8BDF-D6D961F30867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818647-CD6D-141F-758D-931E2244F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7EC2-A125-46B2-8980-D0B72F73C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2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5A7E54-E240-A62B-45DE-BB608983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4DCE-CC7F-4860-9751-3D96742D6CE6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2F6C7D-E839-0EF0-BD30-3A2D4B7EB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94E5-D6F7-4040-A67E-285813647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359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33BD49-B6A8-5021-FD30-858D711A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1B7B-F4AA-4318-8BE4-B23EC500EC89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DEA862-3275-53CF-FDCF-242CA31D36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8631-7705-4114-AD50-622F463EF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487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D8EE8B-06F3-6454-4538-B3277D3B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BD12-945C-4A70-846F-0FE83D599AE0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2C0C5-25D7-5680-479B-1A6932B1F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20B1-BB16-42D5-B9DA-9ED9360C7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54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3/25/2024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EFA84-CEE4-0007-0C1F-A65C791D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310B-A957-46E1-A0EA-31E5D0BC4F4D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EF3D5-A833-7DF3-2016-868AEFEF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15985-19D7-1C76-52BA-6BD7FE46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12D71-C718-4D63-A0A7-13C70270C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121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97E727B-F963-20CA-24DA-73C5EC428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463467A3-4438-7D71-C3F4-A7F0F033DD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46275"/>
            <a:ext cx="32385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18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3/25/2024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3/25/2024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3/25/2024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3/25/2024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3/25/2024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BBAC0139-AE55-19B0-4C69-AD0A9CD71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8278A78-7427-EB1A-B127-4DEEA2105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B73883B-EC71-A9BF-9250-CB2A27B42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B62FF-8B2D-7748-147B-5C72AB845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038" y="6484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772EC3-8337-49DA-8B6E-AB1A17C0D370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55675-0FC5-7BF4-FD46-F4D7BE4C5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2238" y="648493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8C95"/>
                </a:solidFill>
              </a:defRPr>
            </a:lvl1pPr>
          </a:lstStyle>
          <a:p>
            <a:pPr>
              <a:defRPr/>
            </a:pPr>
            <a:fld id="{E9084D63-DD19-46FC-A13D-1B3F49C3A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04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29,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2226C-7653-9FCA-AE53-EB2D12ED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</a:t>
            </a:r>
            <a:r>
              <a:rPr lang="en-US" sz="4000" b="1">
                <a:cs typeface="Times New Roman" pitchFamily="18" charset="0"/>
              </a:rPr>
              <a:t>of February 29, </a:t>
            </a:r>
            <a:r>
              <a:rPr lang="en-US" sz="4000" b="1" dirty="0">
                <a:cs typeface="Times New Roman" pitchFamily="18" charset="0"/>
              </a:rPr>
              <a:t>2024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FC2AF0E5-6188-BE24-8400-F6265BA3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C2E1007-3656-2446-3EFC-84C8BC19E0C6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DC834185-FB53-49FC-3A8B-E7A3C816EA04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DC834185-FB53-49FC-3A8B-E7A3C816EA0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35A7E762-0A2C-6AD5-F6CA-11A8D422B2D3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35A7E762-0A2C-6AD5-F6CA-11A8D422B2D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D23B549-2173-2837-59CC-97CA04EA35F9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0961441-3943-9175-EE0A-28D1066E95AC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84738E6-93CC-A6AE-FCE4-C9D8B6404955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$2,326.4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5.386%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35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CF27C7-5F34-2E14-FC6B-78E43329ED03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85.66%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$1,992.9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6.11%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$142.0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8.23%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$191.5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32B2C38B-3D9E-7A93-10A1-213F5141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5234A"/>
                </a:solidFill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58A40CDB-A58E-8FAE-D1BF-63859EBB2E66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58A40CDB-A58E-8FAE-D1BF-63859EBB2E6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593944"/>
              </p:ext>
            </p:extLst>
          </p:nvPr>
        </p:nvGraphicFramePr>
        <p:xfrm>
          <a:off x="838200" y="213360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February 29,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$61,265,339,985.40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362081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February 29,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908511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February 29,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233153"/>
              </p:ext>
            </p:extLst>
          </p:nvPr>
        </p:nvGraphicFramePr>
        <p:xfrm>
          <a:off x="2104445" y="2005783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32108713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February 29, 2024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96446872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07968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788587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33560127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11334</TotalTime>
  <Words>277</Words>
  <Application>Microsoft Office PowerPoint</Application>
  <PresentationFormat>Widescreen</PresentationFormat>
  <Paragraphs>96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Office Theme</vt:lpstr>
      <vt:lpstr>1_Office Theme</vt:lpstr>
      <vt:lpstr>3_Office Theme</vt:lpstr>
      <vt:lpstr>Microsoft Excel Chart</vt:lpstr>
      <vt:lpstr>Florida State Treasury Investments</vt:lpstr>
      <vt:lpstr>Treasury Investment Portfolio</vt:lpstr>
      <vt:lpstr>Portfolio Allocation as of  February 29, 2024</vt:lpstr>
      <vt:lpstr>Treasury Participants  as of February 29, 2024</vt:lpstr>
      <vt:lpstr>Net Earnings Rate  (past 12 months) </vt:lpstr>
      <vt:lpstr>Annualized Net Earnings Rate  as of February 29, 2024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February 29,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591</cp:revision>
  <cp:lastPrinted>2021-11-17T21:34:04Z</cp:lastPrinted>
  <dcterms:created xsi:type="dcterms:W3CDTF">2017-12-18T19:50:46Z</dcterms:created>
  <dcterms:modified xsi:type="dcterms:W3CDTF">2024-03-25T13:40:11Z</dcterms:modified>
</cp:coreProperties>
</file>