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70" r:id="rId6"/>
  </p:sldMasterIdLst>
  <p:sldIdLst>
    <p:sldId id="258" r:id="rId7"/>
    <p:sldId id="259" r:id="rId8"/>
    <p:sldId id="263" r:id="rId9"/>
    <p:sldId id="262" r:id="rId10"/>
    <p:sldId id="261" r:id="rId11"/>
    <p:sldId id="266" r:id="rId12"/>
    <p:sldId id="265" r:id="rId13"/>
    <p:sldId id="267" r:id="rId14"/>
    <p:sldId id="264" r:id="rId15"/>
    <p:sldId id="268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45747</c:v>
                </c:pt>
                <c:pt idx="1">
                  <c:v>45716</c:v>
                </c:pt>
                <c:pt idx="2">
                  <c:v>45688</c:v>
                </c:pt>
                <c:pt idx="3">
                  <c:v>45650</c:v>
                </c:pt>
                <c:pt idx="4">
                  <c:v>45620</c:v>
                </c:pt>
                <c:pt idx="5">
                  <c:v>45596</c:v>
                </c:pt>
                <c:pt idx="6">
                  <c:v>45565</c:v>
                </c:pt>
                <c:pt idx="7">
                  <c:v>45535</c:v>
                </c:pt>
                <c:pt idx="8">
                  <c:v>45504</c:v>
                </c:pt>
                <c:pt idx="9">
                  <c:v>45473</c:v>
                </c:pt>
                <c:pt idx="10">
                  <c:v>45443</c:v>
                </c:pt>
                <c:pt idx="11">
                  <c:v>45412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62.966999999999999</c:v>
                </c:pt>
                <c:pt idx="1">
                  <c:v>62.99</c:v>
                </c:pt>
                <c:pt idx="2">
                  <c:v>62.308</c:v>
                </c:pt>
                <c:pt idx="3">
                  <c:v>61.692999999999998</c:v>
                </c:pt>
                <c:pt idx="4">
                  <c:v>61.753999999999998</c:v>
                </c:pt>
                <c:pt idx="5">
                  <c:v>62.401000000000003</c:v>
                </c:pt>
                <c:pt idx="6">
                  <c:v>64.540999999999997</c:v>
                </c:pt>
                <c:pt idx="7">
                  <c:v>63.798999999999999</c:v>
                </c:pt>
                <c:pt idx="8">
                  <c:v>64.754999999999995</c:v>
                </c:pt>
                <c:pt idx="9">
                  <c:v>64.884</c:v>
                </c:pt>
                <c:pt idx="10">
                  <c:v>63.511000000000003</c:v>
                </c:pt>
                <c:pt idx="11">
                  <c:v>64.122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6-4389-849D-63CFB5FF4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0"/>
              <c:y val="0.3078691833195940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E7-40EC-87F7-A4E323561536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E7-40EC-87F7-A4E323561536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E7-40EC-87F7-A4E32356153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E7-40EC-87F7-A4E323561536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E7-40EC-87F7-A4E323561536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8E7-40EC-87F7-A4E323561536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8E7-40EC-87F7-A4E323561536}"/>
              </c:ext>
            </c:extLst>
          </c:dPt>
          <c:dLbls>
            <c:dLbl>
              <c:idx val="0"/>
              <c:layout>
                <c:manualLayout>
                  <c:x val="7.3671497584541057E-2"/>
                  <c:y val="-5.78703703703704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E7-40EC-87F7-A4E323561536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E7-40EC-87F7-A4E323561536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8E7-40EC-87F7-A4E323561536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E7-40EC-87F7-A4E323561536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E7-40EC-87F7-A4E323561536}"/>
                </c:ext>
              </c:extLst>
            </c:dLbl>
            <c:dLbl>
              <c:idx val="6"/>
              <c:layout>
                <c:manualLayout>
                  <c:x val="-1.4492753623188449E-2"/>
                  <c:y val="-2.89351851851851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E7-40EC-87F7-A4E32356153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0.36599999999999999</c:v>
                </c:pt>
                <c:pt idx="1">
                  <c:v>21.535</c:v>
                </c:pt>
                <c:pt idx="2">
                  <c:v>10.656000000000001</c:v>
                </c:pt>
                <c:pt idx="3">
                  <c:v>0.26800000000000002</c:v>
                </c:pt>
                <c:pt idx="4">
                  <c:v>8.5220000000000002</c:v>
                </c:pt>
                <c:pt idx="5">
                  <c:v>17.789000000000001</c:v>
                </c:pt>
                <c:pt idx="6">
                  <c:v>3.831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8E7-40EC-87F7-A4E3235615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B8E7-40EC-87F7-A4E323561536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B8E7-40EC-87F7-A4E323561536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B8E7-40EC-87F7-A4E32356153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B8E7-40EC-87F7-A4E323561536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B8E7-40EC-87F7-A4E323561536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B8E7-40EC-87F7-A4E323561536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B8E7-40EC-87F7-A4E323561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5.8125684882557524E-3</c:v>
                </c:pt>
                <c:pt idx="1">
                  <c:v>0.34200454206171482</c:v>
                </c:pt>
                <c:pt idx="2">
                  <c:v>0.16923150221544617</c:v>
                </c:pt>
                <c:pt idx="3">
                  <c:v>4.2561976908539389E-3</c:v>
                </c:pt>
                <c:pt idx="4">
                  <c:v>0.13534073403528832</c:v>
                </c:pt>
                <c:pt idx="5">
                  <c:v>0.28251306239776391</c:v>
                </c:pt>
                <c:pt idx="6">
                  <c:v>6.0841393110677017E-2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B8E7-40EC-87F7-A4E3235615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B8E7-40EC-87F7-A4E323561536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B8E7-40EC-87F7-A4E323561536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B8E7-40EC-87F7-A4E32356153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B8E7-40EC-87F7-A4E323561536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B8E7-40EC-87F7-A4E323561536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B8E7-40EC-87F7-A4E323561536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B8E7-40EC-87F7-A4E323561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0.3433544555084409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B8E7-40EC-87F7-A4E3235615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69-49E3-A0B7-CBE3CC335BD8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69-49E3-A0B7-CBE3CC335BD8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E69-49E3-A0B7-CBE3CC335BD8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69-49E3-A0B7-CBE3CC335BD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58.334000000000003</c:v>
                </c:pt>
                <c:pt idx="1">
                  <c:v>4.633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69-49E3-A0B7-CBE3CC335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E69-49E3-A0B7-CBE3CC335BD8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E69-49E3-A0B7-CBE3CC335B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0.9264217764860958</c:v>
                </c:pt>
                <c:pt idx="1">
                  <c:v>7.3578223513904098E-2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69-49E3-A0B7-CBE3CC335B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spPr>
            <a:solidFill>
              <a:srgbClr val="15234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45412</c:v>
                </c:pt>
                <c:pt idx="1">
                  <c:v>45443</c:v>
                </c:pt>
                <c:pt idx="2">
                  <c:v>45473</c:v>
                </c:pt>
                <c:pt idx="3">
                  <c:v>45504</c:v>
                </c:pt>
                <c:pt idx="4">
                  <c:v>45535</c:v>
                </c:pt>
                <c:pt idx="5">
                  <c:v>45565</c:v>
                </c:pt>
                <c:pt idx="6">
                  <c:v>45596</c:v>
                </c:pt>
                <c:pt idx="7">
                  <c:v>45620</c:v>
                </c:pt>
                <c:pt idx="8">
                  <c:v>45650</c:v>
                </c:pt>
                <c:pt idx="9">
                  <c:v>45688</c:v>
                </c:pt>
                <c:pt idx="10">
                  <c:v>45716</c:v>
                </c:pt>
                <c:pt idx="11">
                  <c:v>45747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2.7945000000000001E-2</c:v>
                </c:pt>
                <c:pt idx="1">
                  <c:v>3.4291000000000002E-2</c:v>
                </c:pt>
                <c:pt idx="2">
                  <c:v>3.5338000000000001E-2</c:v>
                </c:pt>
                <c:pt idx="3">
                  <c:v>3.9292000000000001E-2</c:v>
                </c:pt>
                <c:pt idx="4">
                  <c:v>4.4097999999999998E-2</c:v>
                </c:pt>
                <c:pt idx="5">
                  <c:v>4.4569999999999999E-2</c:v>
                </c:pt>
                <c:pt idx="6">
                  <c:v>3.3460999999999998E-2</c:v>
                </c:pt>
                <c:pt idx="7">
                  <c:v>3.5990000000000001E-2</c:v>
                </c:pt>
                <c:pt idx="8">
                  <c:v>3.4486000000000003E-2</c:v>
                </c:pt>
                <c:pt idx="9">
                  <c:v>3.1262999999999999E-2</c:v>
                </c:pt>
                <c:pt idx="10">
                  <c:v>4.1644E-2</c:v>
                </c:pt>
                <c:pt idx="11">
                  <c:v>3.9354E-2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1-4C39-82CB-1622920A8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31-4DCD-BC71-B15B3081087A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31-4DCD-BC71-B15B3081087A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31-4DCD-BC71-B15B3081087A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31-4DCD-BC71-B15B3081087A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31-4DCD-BC71-B15B3081087A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31-4DCD-BC71-B15B3081087A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31-4DCD-BC71-B15B3081087A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31-4DCD-BC71-B15B30810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3.6915999999999997E-2</c:v>
                </c:pt>
                <c:pt idx="1">
                  <c:v>3.1730000000000001E-2</c:v>
                </c:pt>
                <c:pt idx="2">
                  <c:v>2.5229999999999999E-2</c:v>
                </c:pt>
                <c:pt idx="3">
                  <c:v>2.0882000000000001E-2</c:v>
                </c:pt>
                <c:pt idx="4">
                  <c:v>2.0840999999999998E-2</c:v>
                </c:pt>
                <c:pt idx="5">
                  <c:v>2.0143000000000001E-2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31-4DCD-BC71-B15B308108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770-4FC8-910D-5C68243B8096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70-4FC8-910D-5C68243B8096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70-4FC8-910D-5C68243B8096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70-4FC8-910D-5C68243B8096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70-4FC8-910D-5C68243B8096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770-4FC8-910D-5C68243B8096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70-4FC8-910D-5C68243B8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0.55390000000000006</c:v>
                </c:pt>
                <c:pt idx="1">
                  <c:v>0.16810000000000003</c:v>
                </c:pt>
                <c:pt idx="2">
                  <c:v>3.3599999999999998E-2</c:v>
                </c:pt>
                <c:pt idx="3">
                  <c:v>6.7299999999999999E-2</c:v>
                </c:pt>
                <c:pt idx="4">
                  <c:v>0.16669999999999999</c:v>
                </c:pt>
                <c:pt idx="5">
                  <c:v>-2.9899999999999999E-2</c:v>
                </c:pt>
                <c:pt idx="6">
                  <c:v>1.7899999999999999E-2</c:v>
                </c:pt>
                <c:pt idx="7">
                  <c:v>7.4000000000000003E-3</c:v>
                </c:pt>
                <c:pt idx="8">
                  <c:v>6.1999999999999998E-3</c:v>
                </c:pt>
                <c:pt idx="9">
                  <c:v>8.8000000000000005E-3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70-4FC8-910D-5C68243B8096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2/28/2025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770-4FC8-910D-5C68243B8096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770-4FC8-910D-5C68243B8096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770-4FC8-910D-5C68243B8096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70-4FC8-910D-5C68243B8096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770-4FC8-910D-5C68243B8096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770-4FC8-910D-5C68243B8096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770-4FC8-910D-5C68243B8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0.51029999999999998</c:v>
                </c:pt>
                <c:pt idx="1">
                  <c:v>0.17030000000000001</c:v>
                </c:pt>
                <c:pt idx="2">
                  <c:v>3.4299999999999997E-2</c:v>
                </c:pt>
                <c:pt idx="3">
                  <c:v>6.6700000000000009E-2</c:v>
                </c:pt>
                <c:pt idx="4">
                  <c:v>0.18060000000000001</c:v>
                </c:pt>
                <c:pt idx="5">
                  <c:v>-2.3E-2</c:v>
                </c:pt>
                <c:pt idx="6">
                  <c:v>3.8300000000000001E-2</c:v>
                </c:pt>
                <c:pt idx="7">
                  <c:v>7.4000000000000003E-3</c:v>
                </c:pt>
                <c:pt idx="8">
                  <c:v>6.3E-3</c:v>
                </c:pt>
                <c:pt idx="9">
                  <c:v>8.8000000000000005E-3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770-4FC8-910D-5C68243B8096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770-4FC8-910D-5C68243B8096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770-4FC8-910D-5C68243B8096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770-4FC8-910D-5C68243B8096}"/>
                </c:ext>
              </c:extLst>
            </c:dLbl>
            <c:dLbl>
              <c:idx val="3"/>
              <c:layout>
                <c:manualLayout>
                  <c:x val="3.6231884057971015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770-4FC8-910D-5C68243B8096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770-4FC8-910D-5C68243B8096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5770-4FC8-910D-5C68243B8096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770-4FC8-910D-5C68243B8096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770-4FC8-910D-5C68243B8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0.48819999999999997</c:v>
                </c:pt>
                <c:pt idx="1">
                  <c:v>0.17129999999999995</c:v>
                </c:pt>
                <c:pt idx="2">
                  <c:v>3.39E-2</c:v>
                </c:pt>
                <c:pt idx="3">
                  <c:v>6.770000000000001E-2</c:v>
                </c:pt>
                <c:pt idx="4">
                  <c:v>0.1757</c:v>
                </c:pt>
                <c:pt idx="5">
                  <c:v>-1.3300000000000001E-2</c:v>
                </c:pt>
                <c:pt idx="6">
                  <c:v>5.6000000000000001E-2</c:v>
                </c:pt>
                <c:pt idx="7">
                  <c:v>5.7999999999999996E-3</c:v>
                </c:pt>
                <c:pt idx="8">
                  <c:v>6.3E-3</c:v>
                </c:pt>
                <c:pt idx="9">
                  <c:v>8.3999999999999995E-3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770-4FC8-910D-5C68243B80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7E-443D-9B4C-A28850ADCC3F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7E-443D-9B4C-A28850ADC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0.70799999999999996</c:v>
                </c:pt>
                <c:pt idx="1">
                  <c:v>0.1057</c:v>
                </c:pt>
                <c:pt idx="2">
                  <c:v>2.07E-2</c:v>
                </c:pt>
                <c:pt idx="3">
                  <c:v>9.2299999999999993E-2</c:v>
                </c:pt>
                <c:pt idx="4">
                  <c:v>6.5299999999999997E-2</c:v>
                </c:pt>
                <c:pt idx="5">
                  <c:v>5.9999999999999995E-4</c:v>
                </c:pt>
                <c:pt idx="6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7E-443D-9B4C-A28850ADCC3F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2/28/2025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7E-443D-9B4C-A28850ADCC3F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7E-443D-9B4C-A28850ADCC3F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7E-443D-9B4C-A28850ADC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0.69350000000000001</c:v>
                </c:pt>
                <c:pt idx="1">
                  <c:v>0.1129</c:v>
                </c:pt>
                <c:pt idx="2">
                  <c:v>2.52E-2</c:v>
                </c:pt>
                <c:pt idx="3">
                  <c:v>9.3600000000000003E-2</c:v>
                </c:pt>
                <c:pt idx="4">
                  <c:v>6.6799999999999998E-2</c:v>
                </c:pt>
                <c:pt idx="5">
                  <c:v>5.9999999999999995E-4</c:v>
                </c:pt>
                <c:pt idx="6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7E-443D-9B4C-A28850ADCC3F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7E-443D-9B4C-A28850ADCC3F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7E-443D-9B4C-A28850ADCC3F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7E-443D-9B4C-A28850ADCC3F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7E-443D-9B4C-A28850ADC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0.70020000000000004</c:v>
                </c:pt>
                <c:pt idx="1">
                  <c:v>0.1154</c:v>
                </c:pt>
                <c:pt idx="2">
                  <c:v>1.9800000000000002E-2</c:v>
                </c:pt>
                <c:pt idx="3">
                  <c:v>9.35E-2</c:v>
                </c:pt>
                <c:pt idx="4">
                  <c:v>6.4399999999999999E-2</c:v>
                </c:pt>
                <c:pt idx="5">
                  <c:v>8.9999999999999998E-4</c:v>
                </c:pt>
                <c:pt idx="6">
                  <c:v>5.7999999999999996E-3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07E-443D-9B4C-A28850ADCC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1/31/2025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C-496E-9E4C-7E45E2F6F684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C-496E-9E4C-7E45E2F6F684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3C-496E-9E4C-7E45E2F6F684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3C-496E-9E4C-7E45E2F6F684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3C-496E-9E4C-7E45E2F6F684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3C-496E-9E4C-7E45E2F6F684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3C-496E-9E4C-7E45E2F6F6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0.25819999999999999</c:v>
                </c:pt>
                <c:pt idx="1">
                  <c:v>0.33889999999999998</c:v>
                </c:pt>
                <c:pt idx="2">
                  <c:v>0.1464</c:v>
                </c:pt>
                <c:pt idx="3">
                  <c:v>0.15890000000000001</c:v>
                </c:pt>
                <c:pt idx="4">
                  <c:v>4.9799999999999997E-2</c:v>
                </c:pt>
                <c:pt idx="5">
                  <c:v>3.1899999999999998E-2</c:v>
                </c:pt>
                <c:pt idx="6">
                  <c:v>1.52E-2</c:v>
                </c:pt>
                <c:pt idx="7">
                  <c:v>6.9999999999999999E-4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3C-496E-9E4C-7E45E2F6F684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2/28/2025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3C-496E-9E4C-7E45E2F6F684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3C-496E-9E4C-7E45E2F6F684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3C-496E-9E4C-7E45E2F6F684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3C-496E-9E4C-7E45E2F6F684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D3C-496E-9E4C-7E45E2F6F6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0.25409999999999999</c:v>
                </c:pt>
                <c:pt idx="1">
                  <c:v>0.34489999999999998</c:v>
                </c:pt>
                <c:pt idx="2">
                  <c:v>0.14199999999999999</c:v>
                </c:pt>
                <c:pt idx="3">
                  <c:v>0.1434</c:v>
                </c:pt>
                <c:pt idx="4">
                  <c:v>6.5500000000000003E-2</c:v>
                </c:pt>
                <c:pt idx="5">
                  <c:v>3.1E-2</c:v>
                </c:pt>
                <c:pt idx="6">
                  <c:v>1.83E-2</c:v>
                </c:pt>
                <c:pt idx="7">
                  <c:v>7.9999999999999993E-4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D3C-496E-9E4C-7E45E2F6F684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3/31/2025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D3C-496E-9E4C-7E45E2F6F684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D3C-496E-9E4C-7E45E2F6F684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D3C-496E-9E4C-7E45E2F6F684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D3C-496E-9E4C-7E45E2F6F684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D3C-496E-9E4C-7E45E2F6F684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D3C-496E-9E4C-7E45E2F6F684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D3C-496E-9E4C-7E45E2F6F684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D3C-496E-9E4C-7E45E2F6F6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0.26700000000000002</c:v>
                </c:pt>
                <c:pt idx="1">
                  <c:v>0.32940000000000003</c:v>
                </c:pt>
                <c:pt idx="2">
                  <c:v>0.1452</c:v>
                </c:pt>
                <c:pt idx="3">
                  <c:v>0.14460000000000001</c:v>
                </c:pt>
                <c:pt idx="4">
                  <c:v>6.4199999999999993E-2</c:v>
                </c:pt>
                <c:pt idx="5">
                  <c:v>3.1699999999999999E-2</c:v>
                </c:pt>
                <c:pt idx="6">
                  <c:v>1.7100000000000001E-2</c:v>
                </c:pt>
                <c:pt idx="7">
                  <c:v>7.9999999999999993E-4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D3C-496E-9E4C-7E45E2F6F6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04464204905426"/>
          <c:y val="0.89999980314964934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  <cdr:relSizeAnchor xmlns:cdr="http://schemas.openxmlformats.org/drawingml/2006/chartDrawing">
    <cdr:from>
      <cdr:x>0.74161</cdr:x>
      <cdr:y>0.90829</cdr:y>
    </cdr:from>
    <cdr:to>
      <cdr:x>0.94599</cdr:x>
      <cdr:y>0.97101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CEB2ECE2-AB17-412C-8387-1198CFAC305C}"/>
            </a:ext>
          </a:extLst>
        </cdr:cNvPr>
        <cdr:cNvSpPr txBox="1"/>
      </cdr:nvSpPr>
      <cdr:spPr>
        <a:xfrm xmlns:a="http://schemas.openxmlformats.org/drawingml/2006/main">
          <a:off x="7741920" y="4011410"/>
          <a:ext cx="2133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dirty="0">
              <a:latin typeface="Garamond" pitchFamily="18" charset="0"/>
            </a:rPr>
            <a:t>Rates are unaudited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3.32 years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6D38-90B7-78A4-EA71-EC13C293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2599CC-1A53-49C7-B1B3-68890504400C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FDCA3-EC51-13D4-44C6-36E6D036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D5B5-DA27-C15A-E64D-797E10A0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156B9C-DDDC-4319-8E0D-BA10E083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21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51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41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68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14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223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8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16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C35140-7A30-2945-4645-574B1EEC0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5ABD89-C29C-9479-EB69-775F3848A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8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9D6757-34C8-6F66-99B2-8DC131EE94ED}"/>
              </a:ext>
            </a:extLst>
          </p:cNvPr>
          <p:cNvSpPr txBox="1">
            <a:spLocks/>
          </p:cNvSpPr>
          <p:nvPr/>
        </p:nvSpPr>
        <p:spPr>
          <a:xfrm>
            <a:off x="2083280" y="751427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Florida State Treasury Investments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D787F05-30A9-6BB2-418E-FF90CA715602}"/>
              </a:ext>
            </a:extLst>
          </p:cNvPr>
          <p:cNvSpPr txBox="1">
            <a:spLocks/>
          </p:cNvSpPr>
          <p:nvPr/>
        </p:nvSpPr>
        <p:spPr>
          <a:xfrm>
            <a:off x="2540480" y="3718974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598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31, 2025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5985A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10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06CEFCC6-6E7B-0B76-3104-081F5323F3AD}"/>
              </a:ext>
            </a:extLst>
          </p:cNvPr>
          <p:cNvSpPr txBox="1">
            <a:spLocks/>
          </p:cNvSpPr>
          <p:nvPr/>
        </p:nvSpPr>
        <p:spPr bwMode="auto">
          <a:xfrm>
            <a:off x="1006475" y="523875"/>
            <a:ext cx="9467850" cy="7381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00" b="1" dirty="0">
                <a:solidFill>
                  <a:srgbClr val="15234A"/>
                </a:solidFill>
                <a:latin typeface="Calibri" panose="020F0502020204030204"/>
                <a:ea typeface="+mn-ea"/>
                <a:cs typeface="Times New Roman" pitchFamily="18" charset="0"/>
              </a:rPr>
              <a:t>Securities Lending - Cash Collateral Portfolio</a:t>
            </a: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Times New Roman" pitchFamily="18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Times New Roman" pitchFamily="18" charset="0"/>
            </a:endParaRPr>
          </a:p>
        </p:txBody>
      </p:sp>
      <p:sp>
        <p:nvSpPr>
          <p:cNvPr id="4099" name="TextBox 20">
            <a:extLst>
              <a:ext uri="{FF2B5EF4-FFF2-40B4-BE49-F238E27FC236}">
                <a16:creationId xmlns:a16="http://schemas.microsoft.com/office/drawing/2014/main" id="{27E7096D-A254-22D2-E8FE-A7E6D10B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52249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52249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52249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D53D5B-C43C-9E41-CEC0-E8E56ED8AF4A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06" name="Chart 22">
            <a:extLst>
              <a:ext uri="{FF2B5EF4-FFF2-40B4-BE49-F238E27FC236}">
                <a16:creationId xmlns:a16="http://schemas.microsoft.com/office/drawing/2014/main" id="{1F1A1254-A6C8-C7BD-0F34-5F5084B313BF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4106" name="Chart 22">
                        <a:extLst>
                          <a:ext uri="{FF2B5EF4-FFF2-40B4-BE49-F238E27FC236}">
                            <a16:creationId xmlns:a16="http://schemas.microsoft.com/office/drawing/2014/main" id="{1F1A1254-A6C8-C7BD-0F34-5F5084B313B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Chart 11">
            <a:extLst>
              <a:ext uri="{FF2B5EF4-FFF2-40B4-BE49-F238E27FC236}">
                <a16:creationId xmlns:a16="http://schemas.microsoft.com/office/drawing/2014/main" id="{C4F6E2CC-6DD4-03E5-BFC5-7A44A21FDE6C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4107" name="Chart 11">
                        <a:extLst>
                          <a:ext uri="{FF2B5EF4-FFF2-40B4-BE49-F238E27FC236}">
                            <a16:creationId xmlns:a16="http://schemas.microsoft.com/office/drawing/2014/main" id="{C4F6E2CC-6DD4-03E5-BFC5-7A44A21FDE6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11E5E4-13BF-4736-CF29-8E7C193AECF5}"/>
              </a:ext>
            </a:extLst>
          </p:cNvPr>
          <p:cNvGraphicFramePr>
            <a:graphicFrameLocks noGrp="1"/>
          </p:cNvGraphicFramePr>
          <p:nvPr/>
        </p:nvGraphicFramePr>
        <p:xfrm>
          <a:off x="6242050" y="3657600"/>
          <a:ext cx="4843463" cy="371475"/>
        </p:xfrm>
        <a:graphic>
          <a:graphicData uri="http://schemas.openxmlformats.org/drawingml/2006/table">
            <a:tbl>
              <a:tblPr firstRow="1" bandRow="1"/>
              <a:tblGrid>
                <a:gridCol w="484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45F498-26E6-E2EC-021B-C1C870C98790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DAF2266-4062-A125-C12E-C19FEF984DD6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Total Market Value	   $1,146.7 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NAV		   1.0003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Yield (360 basis)	   4.515%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WAM		   95 days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6C580E0-B604-61F4-B0A6-77AE5927BF83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/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63.93%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$733.1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15.13%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$173.5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20.94%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$240.1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DC3DC6A9-1AE9-5290-9576-D7D602994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84956-1F5E-5875-2D91-3471A75AD080}"/>
              </a:ext>
            </a:extLst>
          </p:cNvPr>
          <p:cNvSpPr txBox="1"/>
          <p:nvPr/>
        </p:nvSpPr>
        <p:spPr>
          <a:xfrm>
            <a:off x="835025" y="915105"/>
            <a:ext cx="9467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As of March 31,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4149" name="Chart 12">
            <a:extLst>
              <a:ext uri="{FF2B5EF4-FFF2-40B4-BE49-F238E27FC236}">
                <a16:creationId xmlns:a16="http://schemas.microsoft.com/office/drawing/2014/main" id="{49905285-623D-1A34-0384-F6EB6B66D134}"/>
              </a:ext>
            </a:extLst>
          </p:cNvPr>
          <p:cNvGraphicFramePr>
            <a:graphicFrameLocks/>
          </p:cNvGraphicFramePr>
          <p:nvPr/>
        </p:nvGraphicFramePr>
        <p:xfrm>
          <a:off x="6196013" y="3976688"/>
          <a:ext cx="4900612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4149" name="Chart 12">
                        <a:extLst>
                          <a:ext uri="{FF2B5EF4-FFF2-40B4-BE49-F238E27FC236}">
                            <a16:creationId xmlns:a16="http://schemas.microsoft.com/office/drawing/2014/main" id="{49905285-623D-1A34-0384-F6EB6B66D13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976688"/>
                        <a:ext cx="4900612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79E28E2A-DFAE-9D60-29E1-3B422ACC1F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797973"/>
              </p:ext>
            </p:extLst>
          </p:nvPr>
        </p:nvGraphicFramePr>
        <p:xfrm>
          <a:off x="1067174" y="2023436"/>
          <a:ext cx="9344364" cy="1112520"/>
        </p:xfrm>
        <a:graphic>
          <a:graphicData uri="http://schemas.openxmlformats.org/drawingml/2006/table">
            <a:tbl>
              <a:tblPr firstRow="1" bandRow="1"/>
              <a:tblGrid>
                <a:gridCol w="4672182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4672182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March 31, 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$62,967,203,749.27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0AFE32E4-A63E-3076-CE0C-A8D24620BE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562838"/>
              </p:ext>
            </p:extLst>
          </p:nvPr>
        </p:nvGraphicFramePr>
        <p:xfrm>
          <a:off x="989449" y="3340100"/>
          <a:ext cx="9724557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F1A6E76-0618-5978-CF87-4A1E2E1C8751}"/>
              </a:ext>
            </a:extLst>
          </p:cNvPr>
          <p:cNvSpPr txBox="1">
            <a:spLocks/>
          </p:cNvSpPr>
          <p:nvPr/>
        </p:nvSpPr>
        <p:spPr>
          <a:xfrm>
            <a:off x="593927" y="5958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Treasury Investment Portfolio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763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43243A-8F49-A2B9-9BD5-976B78F8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Portfolio Allocation as of </a:t>
            </a:r>
            <a:br>
              <a:rPr lang="en-US" sz="4800" b="1" kern="0" dirty="0"/>
            </a:br>
            <a:r>
              <a:rPr lang="en-US" sz="4800" b="1" kern="0" dirty="0"/>
              <a:t>March 31, 2025</a:t>
            </a:r>
          </a:p>
        </p:txBody>
      </p:sp>
      <p:graphicFrame>
        <p:nvGraphicFramePr>
          <p:cNvPr id="5" name="Chart Placeholder 7">
            <a:extLst>
              <a:ext uri="{FF2B5EF4-FFF2-40B4-BE49-F238E27FC236}">
                <a16:creationId xmlns:a16="http://schemas.microsoft.com/office/drawing/2014/main" id="{F691BB9B-AFE8-E173-4278-E5AC2C7D3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520870"/>
              </p:ext>
            </p:extLst>
          </p:nvPr>
        </p:nvGraphicFramePr>
        <p:xfrm>
          <a:off x="838200" y="1908314"/>
          <a:ext cx="10515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68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23D5C8-87B5-A67A-C2FA-2FEE1480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709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Treasury Participants </a:t>
            </a:r>
            <a:br>
              <a:rPr lang="en-US" sz="4800" b="1" kern="0" dirty="0"/>
            </a:br>
            <a:r>
              <a:rPr lang="en-US" sz="4800" b="1" kern="0" dirty="0"/>
              <a:t>as of March 31, 2025</a:t>
            </a:r>
          </a:p>
        </p:txBody>
      </p:sp>
      <p:graphicFrame>
        <p:nvGraphicFramePr>
          <p:cNvPr id="5" name="Chart Placeholder 7">
            <a:extLst>
              <a:ext uri="{FF2B5EF4-FFF2-40B4-BE49-F238E27FC236}">
                <a16:creationId xmlns:a16="http://schemas.microsoft.com/office/drawing/2014/main" id="{0F101A65-15F4-DB8D-1C79-76BEB186B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77066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627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D2996F6-C982-A5A9-3003-95D7FECB6FAE}"/>
              </a:ext>
            </a:extLst>
          </p:cNvPr>
          <p:cNvSpPr txBox="1">
            <a:spLocks noChangeArrowheads="1"/>
          </p:cNvSpPr>
          <p:nvPr/>
        </p:nvSpPr>
        <p:spPr>
          <a:xfrm>
            <a:off x="439947" y="657077"/>
            <a:ext cx="10972800" cy="808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Net Earnings Rate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(past 12 months) 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49822780-F0EB-7532-EFB1-AD2DA0BCC5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351093"/>
              </p:ext>
            </p:extLst>
          </p:nvPr>
        </p:nvGraphicFramePr>
        <p:xfrm>
          <a:off x="615207" y="1697071"/>
          <a:ext cx="1062228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827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6F6F-E351-07C4-F26E-094D5B8BA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8" y="1107407"/>
            <a:ext cx="10972800" cy="8154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Annualized Net Earnings Rate</a:t>
            </a:r>
            <a:br>
              <a:rPr lang="en-US" sz="4800" b="1" dirty="0"/>
            </a:br>
            <a:r>
              <a:rPr lang="en-US" sz="4800" b="1" dirty="0"/>
              <a:t> </a:t>
            </a:r>
            <a:r>
              <a:rPr lang="en-US" sz="3200" b="1" dirty="0"/>
              <a:t>as of March 31, 2025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2F95D2FE-0F36-987E-D51F-DCB6F73D1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18813"/>
              </p:ext>
            </p:extLst>
          </p:nvPr>
        </p:nvGraphicFramePr>
        <p:xfrm>
          <a:off x="1861868" y="2087591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0D975F-8F0D-ADD3-FCF6-E562732E3F1E}"/>
              </a:ext>
            </a:extLst>
          </p:cNvPr>
          <p:cNvSpPr txBox="1"/>
          <p:nvPr/>
        </p:nvSpPr>
        <p:spPr>
          <a:xfrm>
            <a:off x="9710468" y="607779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11288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E378-6CA6-003B-403D-72057F7E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400" b="1" kern="0" dirty="0"/>
              <a:t>Total Treasury Investment Portfolio Monthly Sector Distribution</a:t>
            </a:r>
            <a:endParaRPr lang="en-US" sz="4400"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14DAD29-7131-AE48-4CAC-06C2D01EC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021931"/>
              </p:ext>
            </p:extLst>
          </p:nvPr>
        </p:nvGraphicFramePr>
        <p:xfrm>
          <a:off x="838200" y="2010728"/>
          <a:ext cx="10515600" cy="416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84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A52C5-9FAD-115B-E5C2-68ACFDCF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400" b="1" dirty="0"/>
              <a:t>Total Treasury Investment Portfolio</a:t>
            </a:r>
            <a:br>
              <a:rPr lang="en-US" sz="4400" b="1" dirty="0"/>
            </a:br>
            <a:r>
              <a:rPr lang="en-US" sz="4400" b="1" dirty="0"/>
              <a:t>Quality Distribution</a:t>
            </a:r>
            <a:endParaRPr lang="en-US" sz="4400"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32C6781-3050-8306-031A-FCCD027D0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148738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E14268C-7E0A-6D3E-FE60-389AF5EBAB65}"/>
              </a:ext>
            </a:extLst>
          </p:cNvPr>
          <p:cNvSpPr/>
          <p:nvPr/>
        </p:nvSpPr>
        <p:spPr>
          <a:xfrm>
            <a:off x="8643067" y="5970170"/>
            <a:ext cx="3053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Repos collateralized with US Government securities</a:t>
            </a:r>
          </a:p>
        </p:txBody>
      </p:sp>
    </p:spTree>
    <p:extLst>
      <p:ext uri="{BB962C8B-B14F-4D97-AF65-F5344CB8AC3E}">
        <p14:creationId xmlns:p14="http://schemas.microsoft.com/office/powerpoint/2010/main" val="386145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51AE53D-CBFC-58C6-6DB0-A6A261C01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8058" y="902618"/>
            <a:ext cx="8839200" cy="9905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/>
              <a:t>Total Treasury Investment Portfolio</a:t>
            </a:r>
            <a:br>
              <a:rPr lang="en-US" sz="4400" b="1" dirty="0"/>
            </a:br>
            <a:r>
              <a:rPr lang="en-US" sz="4400" b="1" dirty="0"/>
              <a:t>Effective Duration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51A77B9-0EAF-851B-E706-F453FE2AB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00095"/>
              </p:ext>
            </p:extLst>
          </p:nvPr>
        </p:nvGraphicFramePr>
        <p:xfrm>
          <a:off x="1236482" y="2204301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9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0 xmlns="dc2c3347-f4fc-408a-ae0d-6718c652c68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5B89365F73147885E529DD6741532" ma:contentTypeVersion="26" ma:contentTypeDescription="Create a new document." ma:contentTypeScope="" ma:versionID="d16d4f1b4759c599b26077b0bbc2bd79">
  <xsd:schema xmlns:xsd="http://www.w3.org/2001/XMLSchema" xmlns:xs="http://www.w3.org/2001/XMLSchema" xmlns:p="http://schemas.microsoft.com/office/2006/metadata/properties" xmlns:ns1="http://schemas.microsoft.com/sharepoint/v3" xmlns:ns2="dc2c3347-f4fc-408a-ae0d-6718c652c685" targetNamespace="http://schemas.microsoft.com/office/2006/metadata/properties" ma:root="true" ma:fieldsID="163639c96f6b9a668bcb4185583cbabd" ns1:_="" ns2:_="">
    <xsd:import namespace="http://schemas.microsoft.com/sharepoint/v3"/>
    <xsd:import namespace="dc2c3347-f4fc-408a-ae0d-6718c652c685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c3347-f4fc-408a-ae0d-6718c652c685" elementFormDefault="qualified">
    <xsd:import namespace="http://schemas.microsoft.com/office/2006/documentManagement/types"/>
    <xsd:import namespace="http://schemas.microsoft.com/office/infopath/2007/PartnerControls"/>
    <xsd:element name="Category0" ma:index="4" nillable="true" ma:displayName="Category" ma:internalName="Category0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23B72B-4C46-4C44-9122-9971667111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CA574E-AA90-4954-9F16-376F2DFBEAF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c2c3347-f4fc-408a-ae0d-6718c652c68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756BE2-A007-4777-BA9E-7AAA19CDB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2c3347-f4fc-408a-ae0d-6718c652c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</TotalTime>
  <Words>320</Words>
  <Application>Microsoft Office PowerPoint</Application>
  <PresentationFormat>Widescreen</PresentationFormat>
  <Paragraphs>117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Garamond</vt:lpstr>
      <vt:lpstr>Times New Roman</vt:lpstr>
      <vt:lpstr>Office Theme</vt:lpstr>
      <vt:lpstr>1_Office Theme</vt:lpstr>
      <vt:lpstr>Custom Design</vt:lpstr>
      <vt:lpstr>Chart</vt:lpstr>
      <vt:lpstr>PowerPoint Presentation</vt:lpstr>
      <vt:lpstr>PowerPoint Presentation</vt:lpstr>
      <vt:lpstr>Portfolio Allocation as of  March 31, 2025</vt:lpstr>
      <vt:lpstr>Treasury Participants  as of March 31, 2025</vt:lpstr>
      <vt:lpstr>PowerPoint Presentation</vt:lpstr>
      <vt:lpstr>Annualized Net Earnings Rate  as of March 31, 2025</vt:lpstr>
      <vt:lpstr>Total Treasury Investment Portfolio Monthly Sector Distribution</vt:lpstr>
      <vt:lpstr>Total Treasury Investment Portfolio Quality Distribution</vt:lpstr>
      <vt:lpstr>Total Treasury Investment Portfolio Effective Duration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20</cp:revision>
  <dcterms:created xsi:type="dcterms:W3CDTF">2017-12-18T19:50:46Z</dcterms:created>
  <dcterms:modified xsi:type="dcterms:W3CDTF">2025-04-23T13:45:03Z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0x0101001B55B89365F73147885E529DD6741532</vt:lpwstr>
  </property>
</Properties>
</file>