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714" r:id="rId7"/>
    <p:sldMasterId id="2147483725" r:id="rId8"/>
    <p:sldMasterId id="2147483736" r:id="rId9"/>
    <p:sldMasterId id="2147483747" r:id="rId10"/>
  </p:sldMasterIdLst>
  <p:sldIdLst>
    <p:sldId id="273" r:id="rId11"/>
    <p:sldId id="277" r:id="rId12"/>
    <p:sldId id="276" r:id="rId13"/>
    <p:sldId id="275" r:id="rId14"/>
    <p:sldId id="259" r:id="rId15"/>
    <p:sldId id="278" r:id="rId16"/>
    <p:sldId id="279" r:id="rId17"/>
    <p:sldId id="280" r:id="rId18"/>
    <p:sldId id="281" r:id="rId19"/>
    <p:sldId id="264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46142</c:v>
                </c:pt>
                <c:pt idx="1">
                  <c:v>46112</c:v>
                </c:pt>
                <c:pt idx="2">
                  <c:v>46081</c:v>
                </c:pt>
                <c:pt idx="3">
                  <c:v>46053</c:v>
                </c:pt>
                <c:pt idx="4">
                  <c:v>46022</c:v>
                </c:pt>
                <c:pt idx="5">
                  <c:v>45991</c:v>
                </c:pt>
                <c:pt idx="6">
                  <c:v>45961</c:v>
                </c:pt>
                <c:pt idx="7">
                  <c:v>45930</c:v>
                </c:pt>
                <c:pt idx="8">
                  <c:v>45900</c:v>
                </c:pt>
                <c:pt idx="9">
                  <c:v>45869</c:v>
                </c:pt>
                <c:pt idx="10">
                  <c:v>45838</c:v>
                </c:pt>
                <c:pt idx="11">
                  <c:v>45808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62.099696000000002</c:v>
                </c:pt>
                <c:pt idx="1">
                  <c:v>60.039000000000001</c:v>
                </c:pt>
                <c:pt idx="2">
                  <c:v>60.195999999999998</c:v>
                </c:pt>
                <c:pt idx="3">
                  <c:v>60.073</c:v>
                </c:pt>
                <c:pt idx="4">
                  <c:v>60.076999999999998</c:v>
                </c:pt>
                <c:pt idx="5">
                  <c:v>59.972000000000001</c:v>
                </c:pt>
                <c:pt idx="6">
                  <c:v>59.765000000000001</c:v>
                </c:pt>
                <c:pt idx="7">
                  <c:v>61.226999999999997</c:v>
                </c:pt>
                <c:pt idx="8">
                  <c:v>61.572000000000003</c:v>
                </c:pt>
                <c:pt idx="9">
                  <c:v>63.293999999999997</c:v>
                </c:pt>
                <c:pt idx="10">
                  <c:v>64.397000000000006</c:v>
                </c:pt>
                <c:pt idx="11">
                  <c:v>63.435000000000002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4139-B227-982D4FEE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2-4FD0-969A-9C93B9AAF38A}"/>
              </c:ext>
            </c:extLst>
          </c:dPt>
          <c:dLbls>
            <c:dLbl>
              <c:idx val="0"/>
              <c:layout>
                <c:manualLayout>
                  <c:x val="0.10940409394353112"/>
                  <c:y val="1.55591711443995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2-4FD0-969A-9C93B9AAF38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2-4FD0-969A-9C93B9AAF38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E2-4FD0-969A-9C93B9AAF38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2-4FD0-969A-9C93B9AAF38A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E2-4FD0-969A-9C93B9AAF38A}"/>
                </c:ext>
              </c:extLst>
            </c:dLbl>
            <c:dLbl>
              <c:idx val="6"/>
              <c:layout>
                <c:manualLayout>
                  <c:x val="-4.5296711169202517E-2"/>
                  <c:y val="-1.2041975833929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2-4FD0-969A-9C93B9AAF3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0.23300000000000001</c:v>
                </c:pt>
                <c:pt idx="1">
                  <c:v>22.59</c:v>
                </c:pt>
                <c:pt idx="2">
                  <c:v>11.234</c:v>
                </c:pt>
                <c:pt idx="3">
                  <c:v>0.254</c:v>
                </c:pt>
                <c:pt idx="4">
                  <c:v>7.6710000000000003</c:v>
                </c:pt>
                <c:pt idx="5">
                  <c:v>14.972</c:v>
                </c:pt>
                <c:pt idx="6">
                  <c:v>5.1459999999999999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E2-4FD0-969A-9C93B9AAF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3.7520128824476652E-3</c:v>
                </c:pt>
                <c:pt idx="1">
                  <c:v>0.36376811594202896</c:v>
                </c:pt>
                <c:pt idx="2">
                  <c:v>0.18090177133655394</c:v>
                </c:pt>
                <c:pt idx="3">
                  <c:v>4.0901771336553944E-3</c:v>
                </c:pt>
                <c:pt idx="4">
                  <c:v>0.12352657004830918</c:v>
                </c:pt>
                <c:pt idx="5">
                  <c:v>0.24109500805152978</c:v>
                </c:pt>
                <c:pt idx="6">
                  <c:v>8.286634460547504E-2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3E2-4FD0-969A-9C93B9AAF3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0.32396135265700482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3E2-4FD0-969A-9C93B9AAF3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5-46C6-A1A9-1041C46270ED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05-46C6-A1A9-1041C46270ED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5-46C6-A1A9-1041C46270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55.215000000000003</c:v>
                </c:pt>
                <c:pt idx="1">
                  <c:v>6.8840000000000003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05-46C6-A1A9-1041C4627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205-46C6-A1A9-1041C4627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0.88914475273353843</c:v>
                </c:pt>
                <c:pt idx="1">
                  <c:v>0.11085524726646162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05-46C6-A1A9-1041C4627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45808</c:v>
                </c:pt>
                <c:pt idx="1">
                  <c:v>45838</c:v>
                </c:pt>
                <c:pt idx="2">
                  <c:v>45869</c:v>
                </c:pt>
                <c:pt idx="3">
                  <c:v>45900</c:v>
                </c:pt>
                <c:pt idx="4">
                  <c:v>45930</c:v>
                </c:pt>
                <c:pt idx="5">
                  <c:v>45961</c:v>
                </c:pt>
                <c:pt idx="6">
                  <c:v>45991</c:v>
                </c:pt>
                <c:pt idx="7">
                  <c:v>46022</c:v>
                </c:pt>
                <c:pt idx="8">
                  <c:v>46053</c:v>
                </c:pt>
                <c:pt idx="9">
                  <c:v>46081</c:v>
                </c:pt>
                <c:pt idx="10">
                  <c:v>46112</c:v>
                </c:pt>
                <c:pt idx="11">
                  <c:v>46142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3.6408000000000003E-2</c:v>
                </c:pt>
                <c:pt idx="1">
                  <c:v>4.1426999999999999E-2</c:v>
                </c:pt>
                <c:pt idx="2">
                  <c:v>3.8899999999999997E-2</c:v>
                </c:pt>
                <c:pt idx="3">
                  <c:v>4.2674999999999998E-2</c:v>
                </c:pt>
                <c:pt idx="4">
                  <c:v>4.3812999999999998E-2</c:v>
                </c:pt>
                <c:pt idx="5">
                  <c:v>4.0913999999999999E-2</c:v>
                </c:pt>
                <c:pt idx="6">
                  <c:v>4.5623999999999998E-2</c:v>
                </c:pt>
                <c:pt idx="7">
                  <c:v>4.2682999999999999E-2</c:v>
                </c:pt>
                <c:pt idx="8">
                  <c:v>4.1880000000000001E-2</c:v>
                </c:pt>
                <c:pt idx="9">
                  <c:v>4.5594999999999997E-2</c:v>
                </c:pt>
                <c:pt idx="10">
                  <c:v>3.5191E-2</c:v>
                </c:pt>
                <c:pt idx="11">
                  <c:v>4.0947999999999998E-2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9-4B75-98B9-D537B8CE8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9-46CF-86B7-FC0A1D24C43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9-46CF-86B7-FC0A1D24C43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9-46CF-86B7-FC0A1D24C43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9-46CF-86B7-FC0A1D24C43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9-46CF-86B7-FC0A1D24C43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9-46CF-86B7-FC0A1D24C43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9-46CF-86B7-FC0A1D24C43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9-46CF-86B7-FC0A1D24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4.1542000000000003E-2</c:v>
                </c:pt>
                <c:pt idx="1">
                  <c:v>3.9703000000000002E-2</c:v>
                </c:pt>
                <c:pt idx="2">
                  <c:v>3.5378E-2</c:v>
                </c:pt>
                <c:pt idx="3">
                  <c:v>3.0019000000000001E-2</c:v>
                </c:pt>
                <c:pt idx="4">
                  <c:v>2.5468999999999999E-2</c:v>
                </c:pt>
                <c:pt idx="5">
                  <c:v>2.3163E-2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9-46CF-86B7-FC0A1D24C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2/28/2026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77-4C25-979A-033D43759442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77-4C25-979A-033D43759442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7-4C25-979A-033D43759442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7-4C25-979A-033D43759442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7-4C25-979A-033D43759442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77-4C25-979A-033D43759442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0.44940000000000002</c:v>
                </c:pt>
                <c:pt idx="1">
                  <c:v>0.18209999999999998</c:v>
                </c:pt>
                <c:pt idx="2">
                  <c:v>0.04</c:v>
                </c:pt>
                <c:pt idx="3">
                  <c:v>7.6999999999999999E-2</c:v>
                </c:pt>
                <c:pt idx="4">
                  <c:v>0.19689999999999999</c:v>
                </c:pt>
                <c:pt idx="5">
                  <c:v>-2.35E-2</c:v>
                </c:pt>
                <c:pt idx="6">
                  <c:v>5.8900000000000001E-2</c:v>
                </c:pt>
                <c:pt idx="7">
                  <c:v>4.0000000000000001E-3</c:v>
                </c:pt>
                <c:pt idx="8">
                  <c:v>6.6E-3</c:v>
                </c:pt>
                <c:pt idx="9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7-4C25-979A-033D4375944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77-4C25-979A-033D43759442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77-4C25-979A-033D43759442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7-4C25-979A-033D43759442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77-4C25-979A-033D43759442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77-4C25-979A-033D43759442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77-4C25-979A-033D43759442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0.45760000000000001</c:v>
                </c:pt>
                <c:pt idx="1">
                  <c:v>0.18190000000000001</c:v>
                </c:pt>
                <c:pt idx="2">
                  <c:v>3.9800000000000002E-2</c:v>
                </c:pt>
                <c:pt idx="3">
                  <c:v>7.6100000000000001E-2</c:v>
                </c:pt>
                <c:pt idx="4">
                  <c:v>0.2107</c:v>
                </c:pt>
                <c:pt idx="5">
                  <c:v>-2.1399999999999999E-2</c:v>
                </c:pt>
                <c:pt idx="6">
                  <c:v>3.6799999999999999E-2</c:v>
                </c:pt>
                <c:pt idx="7">
                  <c:v>4.0000000000000001E-3</c:v>
                </c:pt>
                <c:pt idx="8">
                  <c:v>6.4999999999999997E-3</c:v>
                </c:pt>
                <c:pt idx="9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77-4C25-979A-033D4375944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4/30/2026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377-4C25-979A-033D43759442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77-4C25-979A-033D43759442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77-4C25-979A-033D43759442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77-4C25-979A-033D43759442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77-4C25-979A-033D43759442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377-4C25-979A-033D43759442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77-4C25-979A-033D43759442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0.42760000000000004</c:v>
                </c:pt>
                <c:pt idx="1">
                  <c:v>0.21629999999999999</c:v>
                </c:pt>
                <c:pt idx="2">
                  <c:v>3.8800000000000001E-2</c:v>
                </c:pt>
                <c:pt idx="3">
                  <c:v>3.2399999999999998E-2</c:v>
                </c:pt>
                <c:pt idx="4">
                  <c:v>0.20469999999999999</c:v>
                </c:pt>
                <c:pt idx="5">
                  <c:v>-2.9499999999999998E-2</c:v>
                </c:pt>
                <c:pt idx="6">
                  <c:v>9.1800000000000007E-2</c:v>
                </c:pt>
                <c:pt idx="7">
                  <c:v>3.7000000000000002E-3</c:v>
                </c:pt>
                <c:pt idx="8">
                  <c:v>6.4999999999999997E-3</c:v>
                </c:pt>
                <c:pt idx="9">
                  <c:v>7.7000000000000002E-3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77-4C25-979A-033D43759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1170831906881"/>
          <c:y val="0.94850829159365679"/>
          <c:w val="0.21537658336186238"/>
          <c:h val="5.1491708406343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2/28/2026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E8-4DDE-AA37-9F5C55900072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0.65720000000000001</c:v>
                </c:pt>
                <c:pt idx="1">
                  <c:v>0.13109999999999999</c:v>
                </c:pt>
                <c:pt idx="2">
                  <c:v>3.1300000000000001E-2</c:v>
                </c:pt>
                <c:pt idx="3">
                  <c:v>9.7000000000000003E-2</c:v>
                </c:pt>
                <c:pt idx="4">
                  <c:v>7.8700000000000006E-2</c:v>
                </c:pt>
                <c:pt idx="5">
                  <c:v>6.9999999999999999E-4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8-4DDE-AA37-9F5C5590007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E8-4DDE-AA37-9F5C55900072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8-4DDE-AA37-9F5C55900072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0.64539999999999997</c:v>
                </c:pt>
                <c:pt idx="1">
                  <c:v>0.1298</c:v>
                </c:pt>
                <c:pt idx="2">
                  <c:v>3.61E-2</c:v>
                </c:pt>
                <c:pt idx="3">
                  <c:v>0.1046</c:v>
                </c:pt>
                <c:pt idx="4">
                  <c:v>7.9600000000000004E-2</c:v>
                </c:pt>
                <c:pt idx="5">
                  <c:v>5.0000000000000001E-4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8-4DDE-AA37-9F5C5590007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4/30/2026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8-4DDE-AA37-9F5C55900072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E8-4DDE-AA37-9F5C55900072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8-4DDE-AA37-9F5C55900072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0.6542</c:v>
                </c:pt>
                <c:pt idx="1">
                  <c:v>0.12759999999999999</c:v>
                </c:pt>
                <c:pt idx="2">
                  <c:v>3.4099999999999998E-2</c:v>
                </c:pt>
                <c:pt idx="3">
                  <c:v>0.1028</c:v>
                </c:pt>
                <c:pt idx="4">
                  <c:v>7.6899999999999996E-2</c:v>
                </c:pt>
                <c:pt idx="5">
                  <c:v>6.9999999999999999E-4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E8-4DDE-AA37-9F5C55900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2/28/2026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9-49BC-A88E-0D47368EF661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B9-49BC-A88E-0D47368EF661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9-49BC-A88E-0D47368EF661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B9-49BC-A88E-0D47368EF661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B9-49BC-A88E-0D47368EF661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B9-49BC-A88E-0D47368EF661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0.26070000000000004</c:v>
                </c:pt>
                <c:pt idx="1">
                  <c:v>0.2863</c:v>
                </c:pt>
                <c:pt idx="2">
                  <c:v>0.18479999999999999</c:v>
                </c:pt>
                <c:pt idx="3">
                  <c:v>0.16109999999999999</c:v>
                </c:pt>
                <c:pt idx="4">
                  <c:v>4.9799999999999997E-2</c:v>
                </c:pt>
                <c:pt idx="5">
                  <c:v>3.6400000000000002E-2</c:v>
                </c:pt>
                <c:pt idx="6">
                  <c:v>2.0799999999999999E-2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9BC-A88E-0D47368EF66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3/31/2026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B9-49BC-A88E-0D47368EF661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B9-49BC-A88E-0D47368EF661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B9-49BC-A88E-0D47368EF661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B9-49BC-A88E-0D47368EF661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0.26279999999999998</c:v>
                </c:pt>
                <c:pt idx="1">
                  <c:v>0.28610000000000002</c:v>
                </c:pt>
                <c:pt idx="2">
                  <c:v>0.18479999999999999</c:v>
                </c:pt>
                <c:pt idx="3">
                  <c:v>0.14879999999999999</c:v>
                </c:pt>
                <c:pt idx="4">
                  <c:v>6.1899999999999997E-2</c:v>
                </c:pt>
                <c:pt idx="5">
                  <c:v>3.9800000000000002E-2</c:v>
                </c:pt>
                <c:pt idx="6">
                  <c:v>1.5699999999999999E-2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B9-49BC-A88E-0D47368EF66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4/30/2026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B9-49BC-A88E-0D47368EF661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B9-49BC-A88E-0D47368EF661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B9-49BC-A88E-0D47368EF661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B9-49BC-A88E-0D47368EF661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B9-49BC-A88E-0D47368EF661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B9-49BC-A88E-0D47368EF66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B9-49BC-A88E-0D47368EF661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0.27089999999999997</c:v>
                </c:pt>
                <c:pt idx="1">
                  <c:v>0.2868</c:v>
                </c:pt>
                <c:pt idx="2">
                  <c:v>0.1774</c:v>
                </c:pt>
                <c:pt idx="3">
                  <c:v>0.16819999999999999</c:v>
                </c:pt>
                <c:pt idx="4">
                  <c:v>4.2599999999999999E-2</c:v>
                </c:pt>
                <c:pt idx="5">
                  <c:v>4.2200000000000001E-2</c:v>
                </c:pt>
                <c:pt idx="6">
                  <c:v>1.17E-2</c:v>
                </c:pt>
                <c:pt idx="7">
                  <c:v>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B9-49BC-A88E-0D47368EF6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30728545295479"/>
          <c:y val="0.83502802615774729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3.41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27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64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568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2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631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41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2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67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3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53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60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969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312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523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03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3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00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8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38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556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93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511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606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72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152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55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60BC1361-B224-D1DD-EFBE-B7D43FDC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83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2332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197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172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738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52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30823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2872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079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08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92765FE1-67F2-64ED-17C8-46DBC29635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8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5066FB1-9AB6-D308-1A59-2B5C0E2AE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6C182F6-6B64-4335-F8C7-9C19BFD2D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BABD67E-9C9F-67D1-30BF-B434CFE73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61DBD7C-A3D1-D525-1DE5-3670F01D7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28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ysClr val="window" lastClr="FFFFFF"/>
                </a:solidFill>
              </a:rPr>
              <a:t>Florida State Treasury Investments</a:t>
            </a:r>
            <a:endParaRPr lang="en-US" dirty="0">
              <a:solidFill>
                <a:sysClr val="window" lastClr="FFFFFF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B5985A"/>
                </a:solidFill>
              </a:rPr>
              <a:t>April 30, 2026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341A81BF-4B4D-7811-3921-DCC1A44C478C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itchFamily="18" charset="0"/>
              </a:rPr>
              <a:t>Securities Lending - Cash Collateral Portfolio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j-ea"/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6F705DF4-9D86-3498-D928-EFEAEDE18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B5B811-3561-B057-5D91-8EA7D2B75450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8662B03B-4A7F-639F-053A-6BFA2F8EB59B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8662B03B-4A7F-639F-053A-6BFA2F8EB59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28059D8B-D409-A90C-A850-3B5A302134B3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28059D8B-D409-A90C-A850-3B5A302134B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C883EF-F72C-26B1-E0A7-811040E48983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0D41C3-B5E5-F040-FCFB-35AB821B1FDB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670A98-BAF2-374E-B04F-A20BA2651F7C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$380.8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3.780%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</a:t>
            </a:r>
            <a:r>
              <a: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 15 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6C67E91-1783-6C5B-6FE3-A744576F6667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760537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85.34%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$325.0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11.51%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$43.8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3.15%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$12.0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0F6775BB-8924-7138-DDAE-0BE16AFBF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6C31FD-9662-4BC6-6D47-CC1ACAFDED28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As of April 30, 2026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173" name="Chart 12">
            <a:extLst>
              <a:ext uri="{FF2B5EF4-FFF2-40B4-BE49-F238E27FC236}">
                <a16:creationId xmlns:a16="http://schemas.microsoft.com/office/drawing/2014/main" id="{6AD4DE4B-7C30-5EF0-D156-E03B8F0165E7}"/>
              </a:ext>
            </a:extLst>
          </p:cNvPr>
          <p:cNvGraphicFramePr>
            <a:graphicFrameLocks/>
          </p:cNvGraphicFramePr>
          <p:nvPr/>
        </p:nvGraphicFramePr>
        <p:xfrm>
          <a:off x="6242050" y="4029075"/>
          <a:ext cx="4900613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55715" progId="Excel.Chart.8">
                  <p:embed/>
                </p:oleObj>
              </mc:Choice>
              <mc:Fallback>
                <p:oleObj name="Chart" r:id="rId6" imgW="4907705" imgH="2255715" progId="Excel.Chart.8">
                  <p:embed/>
                  <p:pic>
                    <p:nvPicPr>
                      <p:cNvPr id="5173" name="Chart 12">
                        <a:extLst>
                          <a:ext uri="{FF2B5EF4-FFF2-40B4-BE49-F238E27FC236}">
                            <a16:creationId xmlns:a16="http://schemas.microsoft.com/office/drawing/2014/main" id="{6AD4DE4B-7C30-5EF0-D156-E03B8F0165E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4029075"/>
                        <a:ext cx="4900613" cy="224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3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7AABAD-B7AF-8C09-FB8D-263D7E040DFB}"/>
              </a:ext>
            </a:extLst>
          </p:cNvPr>
          <p:cNvSpPr txBox="1">
            <a:spLocks/>
          </p:cNvSpPr>
          <p:nvPr/>
        </p:nvSpPr>
        <p:spPr>
          <a:xfrm>
            <a:off x="740576" y="681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150F220-8420-12A4-7FDB-7FA18B3D1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228562"/>
              </p:ext>
            </p:extLst>
          </p:nvPr>
        </p:nvGraphicFramePr>
        <p:xfrm>
          <a:off x="1248328" y="1885413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April 30, 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$62,099,696,149.53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369F2AB-72AC-BFE9-45A5-D6D076C1D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90203"/>
              </p:ext>
            </p:extLst>
          </p:nvPr>
        </p:nvGraphicFramePr>
        <p:xfrm>
          <a:off x="963570" y="3210976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7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77EB7-6753-121C-7F7D-EA8F0427B307}"/>
              </a:ext>
            </a:extLst>
          </p:cNvPr>
          <p:cNvSpPr txBox="1"/>
          <p:nvPr/>
        </p:nvSpPr>
        <p:spPr>
          <a:xfrm>
            <a:off x="2150133" y="560566"/>
            <a:ext cx="8399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Portfolio Allocation as of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April 30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, 2026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48D1C6FB-A215-4EDF-CAA2-09F5E700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090721"/>
              </p:ext>
            </p:extLst>
          </p:nvPr>
        </p:nvGraphicFramePr>
        <p:xfrm>
          <a:off x="942436" y="1960073"/>
          <a:ext cx="10307128" cy="41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2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5E8CC-5B5D-B3CB-E840-BC1E1C100839}"/>
              </a:ext>
            </a:extLst>
          </p:cNvPr>
          <p:cNvSpPr txBox="1"/>
          <p:nvPr/>
        </p:nvSpPr>
        <p:spPr>
          <a:xfrm>
            <a:off x="1992701" y="608336"/>
            <a:ext cx="7332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Treasury Participants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April 30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, 2026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D92668-8665-BEC3-EEDE-57295532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143871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3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94BCE-562D-1B0E-C4AE-9167FA5ED425}"/>
              </a:ext>
            </a:extLst>
          </p:cNvPr>
          <p:cNvSpPr txBox="1"/>
          <p:nvPr/>
        </p:nvSpPr>
        <p:spPr>
          <a:xfrm>
            <a:off x="2900632" y="686061"/>
            <a:ext cx="6094562" cy="125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(past 12 months)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D576442-BCC1-3040-67EC-D85B01E7B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649295"/>
              </p:ext>
            </p:extLst>
          </p:nvPr>
        </p:nvGraphicFramePr>
        <p:xfrm>
          <a:off x="636773" y="1843720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608BC-5252-DA9C-9790-F6C47F4D7717}"/>
              </a:ext>
            </a:extLst>
          </p:cNvPr>
          <p:cNvSpPr txBox="1"/>
          <p:nvPr/>
        </p:nvSpPr>
        <p:spPr>
          <a:xfrm>
            <a:off x="2176012" y="678951"/>
            <a:ext cx="8011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Annualized Net Earnings Rate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April 30, 2026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0508D41-17D2-E080-44A7-92440154C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51788"/>
              </p:ext>
            </p:extLst>
          </p:nvPr>
        </p:nvGraphicFramePr>
        <p:xfrm>
          <a:off x="1916920" y="2104844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F5FA6-38FF-2143-B739-F621A6D3A027}"/>
              </a:ext>
            </a:extLst>
          </p:cNvPr>
          <p:cNvSpPr txBox="1"/>
          <p:nvPr/>
        </p:nvSpPr>
        <p:spPr>
          <a:xfrm>
            <a:off x="825261" y="449983"/>
            <a:ext cx="10541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 Monthly Sector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99A10B-B7F7-7578-47EB-4FD7B0A95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94163"/>
              </p:ext>
            </p:extLst>
          </p:nvPr>
        </p:nvGraphicFramePr>
        <p:xfrm>
          <a:off x="385073" y="1896533"/>
          <a:ext cx="10895402" cy="431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2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9D815-FF35-C54C-E930-7E3AD6988FE9}"/>
              </a:ext>
            </a:extLst>
          </p:cNvPr>
          <p:cNvSpPr txBox="1"/>
          <p:nvPr/>
        </p:nvSpPr>
        <p:spPr>
          <a:xfrm>
            <a:off x="1302589" y="650515"/>
            <a:ext cx="99721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Quality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ADC473A-6AA2-A474-6CF3-2C332FE3D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59602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61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DD9C-A05B-EFFF-F4A9-EE439E612936}"/>
              </a:ext>
            </a:extLst>
          </p:cNvPr>
          <p:cNvSpPr txBox="1"/>
          <p:nvPr/>
        </p:nvSpPr>
        <p:spPr>
          <a:xfrm>
            <a:off x="741872" y="641888"/>
            <a:ext cx="105414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Effective Duration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9919C7E-F59F-25A5-8576-741BB65EF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331291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305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2_Office Theme</vt:lpstr>
      <vt:lpstr>3_Office Theme</vt:lpstr>
      <vt:lpstr>4_Office Theme</vt:lpstr>
      <vt:lpstr>5_Office Theme</vt:lpstr>
      <vt:lpstr>Chart</vt:lpstr>
      <vt:lpstr>Florida State Treasury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53</cp:revision>
  <dcterms:created xsi:type="dcterms:W3CDTF">2017-12-18T19:50:46Z</dcterms:created>
  <dcterms:modified xsi:type="dcterms:W3CDTF">2026-05-21T14:32:46Z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