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681" r:id="rId7"/>
    <p:sldMasterId id="2147483692" r:id="rId8"/>
    <p:sldMasterId id="2147483703" r:id="rId9"/>
  </p:sldMasterIdLst>
  <p:sldIdLst>
    <p:sldId id="258" r:id="rId10"/>
    <p:sldId id="259" r:id="rId11"/>
    <p:sldId id="263" r:id="rId12"/>
    <p:sldId id="262" r:id="rId13"/>
    <p:sldId id="261" r:id="rId14"/>
    <p:sldId id="266" r:id="rId15"/>
    <p:sldId id="265" r:id="rId16"/>
    <p:sldId id="267" r:id="rId17"/>
    <p:sldId id="264" r:id="rId18"/>
    <p:sldId id="272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45869</c:v>
                </c:pt>
                <c:pt idx="1">
                  <c:v>45838</c:v>
                </c:pt>
                <c:pt idx="2">
                  <c:v>45808</c:v>
                </c:pt>
                <c:pt idx="3">
                  <c:v>45777</c:v>
                </c:pt>
                <c:pt idx="4">
                  <c:v>45747</c:v>
                </c:pt>
                <c:pt idx="5">
                  <c:v>45716</c:v>
                </c:pt>
                <c:pt idx="6">
                  <c:v>45688</c:v>
                </c:pt>
                <c:pt idx="7">
                  <c:v>45650</c:v>
                </c:pt>
                <c:pt idx="8">
                  <c:v>45620</c:v>
                </c:pt>
                <c:pt idx="9">
                  <c:v>45596</c:v>
                </c:pt>
                <c:pt idx="10">
                  <c:v>45565</c:v>
                </c:pt>
                <c:pt idx="11">
                  <c:v>45535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63.293999999999997</c:v>
                </c:pt>
                <c:pt idx="1">
                  <c:v>64.397000000000006</c:v>
                </c:pt>
                <c:pt idx="2">
                  <c:v>63.435000000000002</c:v>
                </c:pt>
                <c:pt idx="3">
                  <c:v>63.828000000000003</c:v>
                </c:pt>
                <c:pt idx="4">
                  <c:v>62.966999999999999</c:v>
                </c:pt>
                <c:pt idx="5">
                  <c:v>62.99</c:v>
                </c:pt>
                <c:pt idx="6">
                  <c:v>62.308</c:v>
                </c:pt>
                <c:pt idx="7">
                  <c:v>61.692999999999998</c:v>
                </c:pt>
                <c:pt idx="8">
                  <c:v>61.753999999999998</c:v>
                </c:pt>
                <c:pt idx="9">
                  <c:v>62.401000000000003</c:v>
                </c:pt>
                <c:pt idx="10">
                  <c:v>64.540999999999997</c:v>
                </c:pt>
                <c:pt idx="11">
                  <c:v>63.798999999999999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6-4389-849D-63CFB5FF4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E7-40EC-87F7-A4E323561536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E7-40EC-87F7-A4E323561536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E7-40EC-87F7-A4E3235615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E7-40EC-87F7-A4E323561536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E7-40EC-87F7-A4E323561536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E7-40EC-87F7-A4E323561536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8E7-40EC-87F7-A4E323561536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E7-40EC-87F7-A4E323561536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E7-40EC-87F7-A4E323561536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8E7-40EC-87F7-A4E323561536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E7-40EC-87F7-A4E323561536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E7-40EC-87F7-A4E323561536}"/>
                </c:ext>
              </c:extLst>
            </c:dLbl>
            <c:dLbl>
              <c:idx val="6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8E7-40EC-87F7-A4E3235615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0.23899999999999999</c:v>
                </c:pt>
                <c:pt idx="1">
                  <c:v>21.774000000000001</c:v>
                </c:pt>
                <c:pt idx="2">
                  <c:v>10.8</c:v>
                </c:pt>
                <c:pt idx="3">
                  <c:v>0.27200000000000002</c:v>
                </c:pt>
                <c:pt idx="4">
                  <c:v>8.6329999999999991</c:v>
                </c:pt>
                <c:pt idx="5">
                  <c:v>16.998999999999999</c:v>
                </c:pt>
                <c:pt idx="6">
                  <c:v>4.577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8E7-40EC-87F7-A4E3235615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8E7-40EC-87F7-A4E323561536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B8E7-40EC-87F7-A4E323561536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B8E7-40EC-87F7-A4E3235615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B8E7-40EC-87F7-A4E323561536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B8E7-40EC-87F7-A4E323561536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B8E7-40EC-87F7-A4E323561536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B8E7-40EC-87F7-A4E323561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3.7760293234745789E-3</c:v>
                </c:pt>
                <c:pt idx="1">
                  <c:v>0.34401365058299366</c:v>
                </c:pt>
                <c:pt idx="2">
                  <c:v>0.1706322874206086</c:v>
                </c:pt>
                <c:pt idx="3">
                  <c:v>4.2974057572597721E-3</c:v>
                </c:pt>
                <c:pt idx="4">
                  <c:v>0.13639523493538092</c:v>
                </c:pt>
                <c:pt idx="5">
                  <c:v>0.26857206054286348</c:v>
                </c:pt>
                <c:pt idx="6">
                  <c:v>7.2313331437419026E-2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8E7-40EC-87F7-A4E3235615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8E7-40EC-87F7-A4E323561536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B8E7-40EC-87F7-A4E323561536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B8E7-40EC-87F7-A4E323561536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B8E7-40EC-87F7-A4E323561536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B8E7-40EC-87F7-A4E323561536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B8E7-40EC-87F7-A4E323561536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B8E7-40EC-87F7-A4E323561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0.3408853919802825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B8E7-40EC-87F7-A4E3235615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69-49E3-A0B7-CBE3CC335BD8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69-49E3-A0B7-CBE3CC335BD8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E69-49E3-A0B7-CBE3CC335BD8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69-49E3-A0B7-CBE3CC335BD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59.045000000000002</c:v>
                </c:pt>
                <c:pt idx="1">
                  <c:v>4.2489999999999997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69-49E3-A0B7-CBE3CC335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E69-49E3-A0B7-CBE3CC335BD8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E69-49E3-A0B7-CBE3CC335B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0.93286883432868828</c:v>
                </c:pt>
                <c:pt idx="1">
                  <c:v>6.7131165671311652E-2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69-49E3-A0B7-CBE3CC335B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45535</c:v>
                </c:pt>
                <c:pt idx="1">
                  <c:v>45565</c:v>
                </c:pt>
                <c:pt idx="2">
                  <c:v>45596</c:v>
                </c:pt>
                <c:pt idx="3">
                  <c:v>45620</c:v>
                </c:pt>
                <c:pt idx="4">
                  <c:v>45650</c:v>
                </c:pt>
                <c:pt idx="5">
                  <c:v>45688</c:v>
                </c:pt>
                <c:pt idx="6">
                  <c:v>45716</c:v>
                </c:pt>
                <c:pt idx="7">
                  <c:v>45747</c:v>
                </c:pt>
                <c:pt idx="8">
                  <c:v>45777</c:v>
                </c:pt>
                <c:pt idx="9">
                  <c:v>45808</c:v>
                </c:pt>
                <c:pt idx="10">
                  <c:v>45838</c:v>
                </c:pt>
                <c:pt idx="11">
                  <c:v>45869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4.4097999999999998E-2</c:v>
                </c:pt>
                <c:pt idx="1">
                  <c:v>4.4569999999999999E-2</c:v>
                </c:pt>
                <c:pt idx="2">
                  <c:v>3.3460999999999998E-2</c:v>
                </c:pt>
                <c:pt idx="3">
                  <c:v>3.5990000000000001E-2</c:v>
                </c:pt>
                <c:pt idx="4">
                  <c:v>3.4486000000000003E-2</c:v>
                </c:pt>
                <c:pt idx="5">
                  <c:v>3.1262999999999999E-2</c:v>
                </c:pt>
                <c:pt idx="6">
                  <c:v>4.1644E-2</c:v>
                </c:pt>
                <c:pt idx="7">
                  <c:v>3.9354E-2</c:v>
                </c:pt>
                <c:pt idx="8">
                  <c:v>3.9135000000000003E-2</c:v>
                </c:pt>
                <c:pt idx="9">
                  <c:v>3.6408000000000003E-2</c:v>
                </c:pt>
                <c:pt idx="10">
                  <c:v>4.1426999999999999E-2</c:v>
                </c:pt>
                <c:pt idx="11">
                  <c:v>3.8899999999999997E-2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1-4C39-82CB-1622920A8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31-4DCD-BC71-B15B3081087A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1-4DCD-BC71-B15B3081087A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31-4DCD-BC71-B15B3081087A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1-4DCD-BC71-B15B3081087A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31-4DCD-BC71-B15B3081087A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1-4DCD-BC71-B15B3081087A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31-4DCD-BC71-B15B3081087A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1-4DCD-BC71-B15B308108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3.8531999999999997E-2</c:v>
                </c:pt>
                <c:pt idx="1">
                  <c:v>3.4251999999999998E-2</c:v>
                </c:pt>
                <c:pt idx="2">
                  <c:v>2.8665E-2</c:v>
                </c:pt>
                <c:pt idx="3">
                  <c:v>2.3288E-2</c:v>
                </c:pt>
                <c:pt idx="4">
                  <c:v>2.1628999999999999E-2</c:v>
                </c:pt>
                <c:pt idx="5">
                  <c:v>2.1021000000000001E-2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31-4DCD-BC71-B15B308108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5/31/2025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770-4FC8-910D-5C68243B8096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70-4FC8-910D-5C68243B8096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70-4FC8-910D-5C68243B8096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70-4FC8-910D-5C68243B8096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70-4FC8-910D-5C68243B8096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70-4FC8-910D-5C68243B8096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70-4FC8-910D-5C68243B8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0.48029999999999995</c:v>
                </c:pt>
                <c:pt idx="1">
                  <c:v>0.17180000000000001</c:v>
                </c:pt>
                <c:pt idx="2">
                  <c:v>3.3599999999999998E-2</c:v>
                </c:pt>
                <c:pt idx="3">
                  <c:v>6.7500000000000004E-2</c:v>
                </c:pt>
                <c:pt idx="4">
                  <c:v>0.1903</c:v>
                </c:pt>
                <c:pt idx="5">
                  <c:v>-1.8100000000000002E-2</c:v>
                </c:pt>
                <c:pt idx="6">
                  <c:v>5.5800000000000002E-2</c:v>
                </c:pt>
                <c:pt idx="7">
                  <c:v>4.3E-3</c:v>
                </c:pt>
                <c:pt idx="8">
                  <c:v>6.1000000000000004E-3</c:v>
                </c:pt>
                <c:pt idx="9">
                  <c:v>8.3999999999999995E-3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70-4FC8-910D-5C68243B8096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6/30/2025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770-4FC8-910D-5C68243B8096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770-4FC8-910D-5C68243B8096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70-4FC8-910D-5C68243B8096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70-4FC8-910D-5C68243B8096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770-4FC8-910D-5C68243B8096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770-4FC8-910D-5C68243B8096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770-4FC8-910D-5C68243B8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0.47870000000000001</c:v>
                </c:pt>
                <c:pt idx="1">
                  <c:v>0.1709</c:v>
                </c:pt>
                <c:pt idx="2">
                  <c:v>3.3500000000000002E-2</c:v>
                </c:pt>
                <c:pt idx="3">
                  <c:v>6.8099999999999994E-2</c:v>
                </c:pt>
                <c:pt idx="4">
                  <c:v>0.17549999999999999</c:v>
                </c:pt>
                <c:pt idx="5">
                  <c:v>-1.7899999999999999E-2</c:v>
                </c:pt>
                <c:pt idx="6">
                  <c:v>7.2700000000000001E-2</c:v>
                </c:pt>
                <c:pt idx="7">
                  <c:v>4.1999999999999997E-3</c:v>
                </c:pt>
                <c:pt idx="8">
                  <c:v>6.1000000000000004E-3</c:v>
                </c:pt>
                <c:pt idx="9">
                  <c:v>8.2000000000000007E-3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770-4FC8-910D-5C68243B8096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7/31/2025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770-4FC8-910D-5C68243B8096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5770-4FC8-910D-5C68243B8096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770-4FC8-910D-5C68243B8096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770-4FC8-910D-5C68243B8096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770-4FC8-910D-5C68243B8096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5770-4FC8-910D-5C68243B8096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770-4FC8-910D-5C68243B8096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770-4FC8-910D-5C68243B8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0.49149999999999999</c:v>
                </c:pt>
                <c:pt idx="1">
                  <c:v>0.17460000000000003</c:v>
                </c:pt>
                <c:pt idx="2">
                  <c:v>3.4700000000000002E-2</c:v>
                </c:pt>
                <c:pt idx="3">
                  <c:v>6.93E-2</c:v>
                </c:pt>
                <c:pt idx="4">
                  <c:v>0.1779</c:v>
                </c:pt>
                <c:pt idx="5">
                  <c:v>-2.63E-2</c:v>
                </c:pt>
                <c:pt idx="6">
                  <c:v>0.06</c:v>
                </c:pt>
                <c:pt idx="7">
                  <c:v>3.8E-3</c:v>
                </c:pt>
                <c:pt idx="8">
                  <c:v>6.1999999999999998E-3</c:v>
                </c:pt>
                <c:pt idx="9">
                  <c:v>8.3000000000000001E-3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770-4FC8-910D-5C68243B80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31170831906881"/>
          <c:y val="0.94850829159365679"/>
          <c:w val="0.21537658336186238"/>
          <c:h val="5.1491708406343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5/31/2025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7E-443D-9B4C-A28850ADCC3F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7E-443D-9B4C-A28850ADC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0.68620000000000003</c:v>
                </c:pt>
                <c:pt idx="1">
                  <c:v>0.1298</c:v>
                </c:pt>
                <c:pt idx="2">
                  <c:v>2.0299999999999999E-2</c:v>
                </c:pt>
                <c:pt idx="3">
                  <c:v>9.3700000000000006E-2</c:v>
                </c:pt>
                <c:pt idx="4">
                  <c:v>6.4000000000000001E-2</c:v>
                </c:pt>
                <c:pt idx="5">
                  <c:v>1.6999999999999999E-3</c:v>
                </c:pt>
                <c:pt idx="6">
                  <c:v>4.3E-3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7E-443D-9B4C-A28850ADCC3F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6/30/2025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7E-443D-9B4C-A28850ADCC3F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7E-443D-9B4C-A28850ADCC3F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7E-443D-9B4C-A28850ADC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0.70099999999999996</c:v>
                </c:pt>
                <c:pt idx="1">
                  <c:v>0.1183</c:v>
                </c:pt>
                <c:pt idx="2">
                  <c:v>1.9699999999999999E-2</c:v>
                </c:pt>
                <c:pt idx="3">
                  <c:v>9.11E-2</c:v>
                </c:pt>
                <c:pt idx="4">
                  <c:v>6.4500000000000002E-2</c:v>
                </c:pt>
                <c:pt idx="5">
                  <c:v>1.1999999999999999E-3</c:v>
                </c:pt>
                <c:pt idx="6">
                  <c:v>4.1999999999999997E-3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7E-443D-9B4C-A28850ADCC3F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7/31/2025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7E-443D-9B4C-A28850ADCC3F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7E-443D-9B4C-A28850ADCC3F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7E-443D-9B4C-A28850ADCC3F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7E-443D-9B4C-A28850ADC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0.69620000000000004</c:v>
                </c:pt>
                <c:pt idx="1">
                  <c:v>0.1234</c:v>
                </c:pt>
                <c:pt idx="2">
                  <c:v>1.9699999999999999E-2</c:v>
                </c:pt>
                <c:pt idx="3">
                  <c:v>9.0300000000000005E-2</c:v>
                </c:pt>
                <c:pt idx="4">
                  <c:v>6.5699999999999995E-2</c:v>
                </c:pt>
                <c:pt idx="5">
                  <c:v>8.9999999999999998E-4</c:v>
                </c:pt>
                <c:pt idx="6">
                  <c:v>3.8E-3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07E-443D-9B4C-A28850ADC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5/31/2025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C-496E-9E4C-7E45E2F6F684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C-496E-9E4C-7E45E2F6F684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C-496E-9E4C-7E45E2F6F684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3C-496E-9E4C-7E45E2F6F684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3C-496E-9E4C-7E45E2F6F684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3C-496E-9E4C-7E45E2F6F684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3C-496E-9E4C-7E45E2F6F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0.26750000000000002</c:v>
                </c:pt>
                <c:pt idx="1">
                  <c:v>0.30559999999999998</c:v>
                </c:pt>
                <c:pt idx="2">
                  <c:v>0.15840000000000001</c:v>
                </c:pt>
                <c:pt idx="3">
                  <c:v>0.17399999999999999</c:v>
                </c:pt>
                <c:pt idx="4">
                  <c:v>4.4600000000000001E-2</c:v>
                </c:pt>
                <c:pt idx="5">
                  <c:v>3.4799999999999998E-2</c:v>
                </c:pt>
                <c:pt idx="6">
                  <c:v>1.43E-2</c:v>
                </c:pt>
                <c:pt idx="7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3C-496E-9E4C-7E45E2F6F684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6/30/2025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3C-496E-9E4C-7E45E2F6F684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3C-496E-9E4C-7E45E2F6F684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3C-496E-9E4C-7E45E2F6F684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3C-496E-9E4C-7E45E2F6F684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D3C-496E-9E4C-7E45E2F6F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0.26050000000000001</c:v>
                </c:pt>
                <c:pt idx="1">
                  <c:v>0.31659999999999999</c:v>
                </c:pt>
                <c:pt idx="2">
                  <c:v>0.1575</c:v>
                </c:pt>
                <c:pt idx="3">
                  <c:v>0.1512</c:v>
                </c:pt>
                <c:pt idx="4">
                  <c:v>6.3600000000000004E-2</c:v>
                </c:pt>
                <c:pt idx="5">
                  <c:v>3.2599999999999997E-2</c:v>
                </c:pt>
                <c:pt idx="6">
                  <c:v>1.7600000000000001E-2</c:v>
                </c:pt>
                <c:pt idx="7">
                  <c:v>3.9999999999999996E-4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D3C-496E-9E4C-7E45E2F6F684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7/31/2025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3C-496E-9E4C-7E45E2F6F684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D3C-496E-9E4C-7E45E2F6F684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D3C-496E-9E4C-7E45E2F6F684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D3C-496E-9E4C-7E45E2F6F684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D3C-496E-9E4C-7E45E2F6F684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D3C-496E-9E4C-7E45E2F6F684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D3C-496E-9E4C-7E45E2F6F684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D3C-496E-9E4C-7E45E2F6F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0.2525</c:v>
                </c:pt>
                <c:pt idx="1">
                  <c:v>0.31280000000000002</c:v>
                </c:pt>
                <c:pt idx="2">
                  <c:v>0.16769999999999999</c:v>
                </c:pt>
                <c:pt idx="3">
                  <c:v>0.17219999999999999</c:v>
                </c:pt>
                <c:pt idx="4">
                  <c:v>4.5199999999999997E-2</c:v>
                </c:pt>
                <c:pt idx="5">
                  <c:v>3.2000000000000001E-2</c:v>
                </c:pt>
                <c:pt idx="6">
                  <c:v>1.6899999999999998E-2</c:v>
                </c:pt>
                <c:pt idx="7">
                  <c:v>6.9999999999999999E-4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D3C-496E-9E4C-7E45E2F6F6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30728545295479"/>
          <c:y val="0.83502802615774729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3.38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2A07-CB55-137C-DC6A-46385C80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3C8558-5894-49FA-A419-74BC60A2CCF7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098BC-1166-58A2-7EBD-2BECEE0B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BC4BD-BEAC-3DE1-6CAE-2EED1B6E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DB7B8B-A3E9-461B-9DEA-447AD625D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70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339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235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789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641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1854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114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727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59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764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C4C25-B9DF-B27E-2C61-9542EC357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8F516A7-D9DF-4342-94B6-6C299E20F7A8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51EC-6070-EC54-C9B3-44E38641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8F885-FAB8-4E7A-3A1D-5CF51095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9E5D13-B5C5-4E05-A9DB-7CDB739F0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506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820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617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710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3073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442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424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54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030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A9D98-CDFA-797C-FDFA-375CAAEF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B55D8E-8411-4A60-AC67-67053AFCADC6}" type="datetimeFigureOut">
              <a:rPr lang="en-US"/>
              <a:pPr>
                <a:defRPr/>
              </a:pPr>
              <a:t>8/26/2025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B8F1D-C4F5-465C-4087-15AAC840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72FD0-DAD0-4711-6A38-A1E96336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E82D5D-28A5-400F-8F29-E0FA3EAFA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02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1918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709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7292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1109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090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279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92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012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B61D1A-63AE-754E-5C59-C564B7027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0BE1A6-B5B6-263F-DB3D-92A0BC36E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6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0327B9A-A50A-4E59-0F17-5EF6D1496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54F865-FD85-B6FD-A2BE-604E62AD1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D237FAC-4698-9C99-B104-9778A522E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9E79FDF-5A3E-473E-03CB-42817BF64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30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59D6757-34C8-6F66-99B2-8DC131EE94ED}"/>
              </a:ext>
            </a:extLst>
          </p:cNvPr>
          <p:cNvSpPr txBox="1">
            <a:spLocks/>
          </p:cNvSpPr>
          <p:nvPr/>
        </p:nvSpPr>
        <p:spPr>
          <a:xfrm>
            <a:off x="2083280" y="751427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Florida State Treasury Investments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D787F05-30A9-6BB2-418E-FF90CA715602}"/>
              </a:ext>
            </a:extLst>
          </p:cNvPr>
          <p:cNvSpPr txBox="1">
            <a:spLocks/>
          </p:cNvSpPr>
          <p:nvPr/>
        </p:nvSpPr>
        <p:spPr>
          <a:xfrm>
            <a:off x="2540480" y="3718974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B5985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31, 2025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5985A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10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20586E56-D2D4-7293-094D-EA3902DC80D2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itchFamily="18" charset="0"/>
              </a:rPr>
              <a:t>Securities Lending - Cash Collateral Portfolio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Times New Roman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Times New Roman" pitchFamily="18" charset="0"/>
            </a:endParaRPr>
          </a:p>
        </p:txBody>
      </p:sp>
      <p:sp>
        <p:nvSpPr>
          <p:cNvPr id="4099" name="TextBox 20">
            <a:extLst>
              <a:ext uri="{FF2B5EF4-FFF2-40B4-BE49-F238E27FC236}">
                <a16:creationId xmlns:a16="http://schemas.microsoft.com/office/drawing/2014/main" id="{FCCD0091-A360-3846-B39E-9011F9D1A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Aptos" panose="020B00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6EEE3A-4637-D949-F0A0-791760496AC1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06" name="Chart 22">
            <a:extLst>
              <a:ext uri="{FF2B5EF4-FFF2-40B4-BE49-F238E27FC236}">
                <a16:creationId xmlns:a16="http://schemas.microsoft.com/office/drawing/2014/main" id="{FB1096BB-5A76-B47D-E9C7-BB1687EB7267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4106" name="Chart 22">
                        <a:extLst>
                          <a:ext uri="{FF2B5EF4-FFF2-40B4-BE49-F238E27FC236}">
                            <a16:creationId xmlns:a16="http://schemas.microsoft.com/office/drawing/2014/main" id="{FB1096BB-5A76-B47D-E9C7-BB1687EB726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Chart 11">
            <a:extLst>
              <a:ext uri="{FF2B5EF4-FFF2-40B4-BE49-F238E27FC236}">
                <a16:creationId xmlns:a16="http://schemas.microsoft.com/office/drawing/2014/main" id="{CF74567B-3ED8-CB9C-358C-4C2E0B201075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4107" name="Chart 11">
                        <a:extLst>
                          <a:ext uri="{FF2B5EF4-FFF2-40B4-BE49-F238E27FC236}">
                            <a16:creationId xmlns:a16="http://schemas.microsoft.com/office/drawing/2014/main" id="{CF74567B-3ED8-CB9C-358C-4C2E0B20107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A467B6-5964-FCED-95F7-9557C922B62A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D256174-683D-1CE9-11B1-B275162618AE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C9C16FC-7467-0F76-F740-5215AF469F66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Market Value	   $1,366.4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NAV		   1.0002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Yield (360 basis)	   4.472%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WAM		   46 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C99B7CB-6426-A32F-834E-6EBA899C62C0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68.94%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$832.8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11.76%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$142.10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19.30%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$233.2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CF463CA0-6EB6-35D3-D89E-B667DE720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52068-EF7A-5CAC-156F-7599C1D3F418}"/>
              </a:ext>
            </a:extLst>
          </p:cNvPr>
          <p:cNvSpPr txBox="1"/>
          <p:nvPr/>
        </p:nvSpPr>
        <p:spPr>
          <a:xfrm>
            <a:off x="1357313" y="960438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As of July 31 ,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4149" name="Chart 12">
            <a:extLst>
              <a:ext uri="{FF2B5EF4-FFF2-40B4-BE49-F238E27FC236}">
                <a16:creationId xmlns:a16="http://schemas.microsoft.com/office/drawing/2014/main" id="{8E331C87-3607-1710-F515-5AAE82A4C5E4}"/>
              </a:ext>
            </a:extLst>
          </p:cNvPr>
          <p:cNvGraphicFramePr>
            <a:graphicFrameLocks/>
          </p:cNvGraphicFramePr>
          <p:nvPr/>
        </p:nvGraphicFramePr>
        <p:xfrm>
          <a:off x="6184900" y="4056063"/>
          <a:ext cx="4900613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4149" name="Chart 12">
                        <a:extLst>
                          <a:ext uri="{FF2B5EF4-FFF2-40B4-BE49-F238E27FC236}">
                            <a16:creationId xmlns:a16="http://schemas.microsoft.com/office/drawing/2014/main" id="{8E331C87-3607-1710-F515-5AAE82A4C5E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056063"/>
                        <a:ext cx="4900613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79E28E2A-DFAE-9D60-29E1-3B422ACC1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384975"/>
              </p:ext>
            </p:extLst>
          </p:nvPr>
        </p:nvGraphicFramePr>
        <p:xfrm>
          <a:off x="1067174" y="2023436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July 31, 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$63,293,779,774.76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0AFE32E4-A63E-3076-CE0C-A8D24620BE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842357"/>
              </p:ext>
            </p:extLst>
          </p:nvPr>
        </p:nvGraphicFramePr>
        <p:xfrm>
          <a:off x="989449" y="3340100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F1A6E76-0618-5978-CF87-4A1E2E1C8751}"/>
              </a:ext>
            </a:extLst>
          </p:cNvPr>
          <p:cNvSpPr txBox="1">
            <a:spLocks/>
          </p:cNvSpPr>
          <p:nvPr/>
        </p:nvSpPr>
        <p:spPr>
          <a:xfrm>
            <a:off x="593927" y="5958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43243A-8F49-A2B9-9BD5-976B78F8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July 31, 2025</a:t>
            </a:r>
          </a:p>
        </p:txBody>
      </p:sp>
      <p:graphicFrame>
        <p:nvGraphicFramePr>
          <p:cNvPr id="5" name="Chart Placeholder 7">
            <a:extLst>
              <a:ext uri="{FF2B5EF4-FFF2-40B4-BE49-F238E27FC236}">
                <a16:creationId xmlns:a16="http://schemas.microsoft.com/office/drawing/2014/main" id="{F691BB9B-AFE8-E173-4278-E5AC2C7D39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706789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68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23D5C8-87B5-A67A-C2FA-2FEE1480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709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July 31, 2025</a:t>
            </a:r>
          </a:p>
        </p:txBody>
      </p:sp>
      <p:graphicFrame>
        <p:nvGraphicFramePr>
          <p:cNvPr id="5" name="Chart Placeholder 7">
            <a:extLst>
              <a:ext uri="{FF2B5EF4-FFF2-40B4-BE49-F238E27FC236}">
                <a16:creationId xmlns:a16="http://schemas.microsoft.com/office/drawing/2014/main" id="{0F101A65-15F4-DB8D-1C79-76BEB186B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099252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27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D2996F6-C982-A5A9-3003-95D7FECB6FAE}"/>
              </a:ext>
            </a:extLst>
          </p:cNvPr>
          <p:cNvSpPr txBox="1">
            <a:spLocks noChangeArrowheads="1"/>
          </p:cNvSpPr>
          <p:nvPr/>
        </p:nvSpPr>
        <p:spPr>
          <a:xfrm>
            <a:off x="439947" y="657077"/>
            <a:ext cx="10972800" cy="808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(past 12 months) 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49822780-F0EB-7532-EFB1-AD2DA0BCC5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388950"/>
              </p:ext>
            </p:extLst>
          </p:nvPr>
        </p:nvGraphicFramePr>
        <p:xfrm>
          <a:off x="615207" y="1697071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827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86F6F-E351-07C4-F26E-094D5B8BA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68" y="1107407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July 31, 2025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2F95D2FE-0F36-987E-D51F-DCB6F73D1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627822"/>
              </p:ext>
            </p:extLst>
          </p:nvPr>
        </p:nvGraphicFramePr>
        <p:xfrm>
          <a:off x="1861868" y="2087591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0D975F-8F0D-ADD3-FCF6-E562732E3F1E}"/>
              </a:ext>
            </a:extLst>
          </p:cNvPr>
          <p:cNvSpPr txBox="1"/>
          <p:nvPr/>
        </p:nvSpPr>
        <p:spPr>
          <a:xfrm>
            <a:off x="9710468" y="6077793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1288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E378-6CA6-003B-403D-72057F7E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b="1" kern="0" dirty="0"/>
              <a:t>Total Treasury Investment Portfolio Monthly Sector Distribution</a:t>
            </a:r>
            <a:endParaRPr lang="en-US" sz="4400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14DAD29-7131-AE48-4CAC-06C2D01EC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043517"/>
              </p:ext>
            </p:extLst>
          </p:nvPr>
        </p:nvGraphicFramePr>
        <p:xfrm>
          <a:off x="838200" y="2010728"/>
          <a:ext cx="10895402" cy="431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684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A52C5-9FAD-115B-E5C2-68ACFDCF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b="1" dirty="0"/>
              <a:t>Total Treasury Investment Portfolio</a:t>
            </a:r>
            <a:br>
              <a:rPr lang="en-US" sz="4400" b="1" dirty="0"/>
            </a:br>
            <a:r>
              <a:rPr lang="en-US" sz="4400" b="1" dirty="0"/>
              <a:t>Quality Distribution</a:t>
            </a:r>
            <a:endParaRPr lang="en-US" sz="4400"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32C6781-3050-8306-031A-FCCD027D0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922493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E14268C-7E0A-6D3E-FE60-389AF5EBAB65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</p:spTree>
    <p:extLst>
      <p:ext uri="{BB962C8B-B14F-4D97-AF65-F5344CB8AC3E}">
        <p14:creationId xmlns:p14="http://schemas.microsoft.com/office/powerpoint/2010/main" val="386145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51AE53D-CBFC-58C6-6DB0-A6A261C01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8058" y="902618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/>
              <a:t>Total Treasury Investment Portfolio</a:t>
            </a:r>
            <a:br>
              <a:rPr lang="en-US" sz="4400" b="1" dirty="0"/>
            </a:br>
            <a:r>
              <a:rPr lang="en-US" sz="4400" b="1" dirty="0"/>
              <a:t>Effective Duration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E51A77B9-0EAF-851B-E706-F453FE2AB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08866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29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320</Words>
  <Application>Microsoft Office PowerPoint</Application>
  <PresentationFormat>Widescreen</PresentationFormat>
  <Paragraphs>117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1_Custom Design</vt:lpstr>
      <vt:lpstr>2_Custom Design</vt:lpstr>
      <vt:lpstr>3_Custom Design</vt:lpstr>
      <vt:lpstr>Chart</vt:lpstr>
      <vt:lpstr>PowerPoint Presentation</vt:lpstr>
      <vt:lpstr>PowerPoint Presentation</vt:lpstr>
      <vt:lpstr>Portfolio Allocation as of  July 31, 2025</vt:lpstr>
      <vt:lpstr>Treasury Participants  as of July 31, 2025</vt:lpstr>
      <vt:lpstr>PowerPoint Presentation</vt:lpstr>
      <vt:lpstr>Annualized Net Earnings Rate  as of July 31, 2025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31</cp:revision>
  <dcterms:created xsi:type="dcterms:W3CDTF">2017-12-18T19:50:46Z</dcterms:created>
  <dcterms:modified xsi:type="dcterms:W3CDTF">2025-08-26T12:53:40Z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