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6" r:id="rId3"/>
  </p:sldMasterIdLst>
  <p:notesMasterIdLst>
    <p:notesMasterId r:id="rId15"/>
  </p:notesMasterIdLst>
  <p:sldIdLst>
    <p:sldId id="256" r:id="rId4"/>
    <p:sldId id="397" r:id="rId5"/>
    <p:sldId id="398" r:id="rId6"/>
    <p:sldId id="395" r:id="rId7"/>
    <p:sldId id="263" r:id="rId8"/>
    <p:sldId id="264" r:id="rId9"/>
    <p:sldId id="399" r:id="rId10"/>
    <p:sldId id="400" r:id="rId11"/>
    <p:sldId id="267" r:id="rId12"/>
    <p:sldId id="401" r:id="rId13"/>
    <p:sldId id="26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45535</c:v>
                </c:pt>
                <c:pt idx="1">
                  <c:v>45504</c:v>
                </c:pt>
                <c:pt idx="2">
                  <c:v>45473</c:v>
                </c:pt>
                <c:pt idx="3">
                  <c:v>45443</c:v>
                </c:pt>
                <c:pt idx="4">
                  <c:v>45412</c:v>
                </c:pt>
                <c:pt idx="5">
                  <c:v>45382</c:v>
                </c:pt>
                <c:pt idx="6">
                  <c:v>45351</c:v>
                </c:pt>
                <c:pt idx="7">
                  <c:v>45322</c:v>
                </c:pt>
                <c:pt idx="8">
                  <c:v>45283</c:v>
                </c:pt>
                <c:pt idx="9">
                  <c:v>45253</c:v>
                </c:pt>
                <c:pt idx="10">
                  <c:v>45230</c:v>
                </c:pt>
                <c:pt idx="11">
                  <c:v>45192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63.798999999999999</c:v>
                </c:pt>
                <c:pt idx="1">
                  <c:v>64.754999999999995</c:v>
                </c:pt>
                <c:pt idx="2">
                  <c:v>64.884</c:v>
                </c:pt>
                <c:pt idx="3">
                  <c:v>63.511000000000003</c:v>
                </c:pt>
                <c:pt idx="4">
                  <c:v>64.122</c:v>
                </c:pt>
                <c:pt idx="5">
                  <c:v>61.155999999999999</c:v>
                </c:pt>
                <c:pt idx="6">
                  <c:v>61.265000000000001</c:v>
                </c:pt>
                <c:pt idx="7">
                  <c:v>65.361000000000004</c:v>
                </c:pt>
                <c:pt idx="8">
                  <c:v>63.491999999999997</c:v>
                </c:pt>
                <c:pt idx="9">
                  <c:v>60.918999999999997</c:v>
                </c:pt>
                <c:pt idx="10">
                  <c:v>60.531999999999996</c:v>
                </c:pt>
                <c:pt idx="11">
                  <c:v>61.462000000000003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2E-4348-A67F-B6A0E3AE1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2.875265081736641E-3"/>
              <c:y val="0.2970389219640228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61F-4EE5-A702-4A0F4664293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F-4EE5-A702-4A0F4664293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1F-4EE5-A702-4A0F4664293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6A-40F1-890E-09F2E3FD51CC}"/>
              </c:ext>
            </c:extLst>
          </c:dPt>
          <c:dLbls>
            <c:dLbl>
              <c:idx val="0"/>
              <c:layout>
                <c:manualLayout>
                  <c:x val="7.3671497584541057E-2"/>
                  <c:y val="-5.78703703703704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1F-4EE5-A702-4A0F4664293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1F-4EE5-A702-4A0F4664293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61F-4EE5-A702-4A0F4664293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72-43A7-B762-747A5E3F23F5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72-43A7-B762-747A5E3F23F5}"/>
                </c:ext>
              </c:extLst>
            </c:dLbl>
            <c:dLbl>
              <c:idx val="6"/>
              <c:layout>
                <c:manualLayout>
                  <c:x val="-1.4492753623188449E-2"/>
                  <c:y val="-2.893518518518518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86A-40F1-890E-09F2E3FD51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0.56599999999999995</c:v>
                </c:pt>
                <c:pt idx="1">
                  <c:v>21.295000000000002</c:v>
                </c:pt>
                <c:pt idx="2">
                  <c:v>10.474</c:v>
                </c:pt>
                <c:pt idx="3">
                  <c:v>0.26</c:v>
                </c:pt>
                <c:pt idx="4">
                  <c:v>8.3160000000000007</c:v>
                </c:pt>
                <c:pt idx="5">
                  <c:v>17.332999999999998</c:v>
                </c:pt>
                <c:pt idx="6">
                  <c:v>5.5549999999999997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F-4EE5-A702-4A0F466429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72-43A7-B762-747A5E3F23F5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72-43A7-B762-747A5E3F23F5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72-43A7-B762-747A5E3F23F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72-43A7-B762-747A5E3F23F5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72-43A7-B762-747A5E3F23F5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72-43A7-B762-747A5E3F23F5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8.8716124077179888E-3</c:v>
                </c:pt>
                <c:pt idx="1">
                  <c:v>0.3337826611702378</c:v>
                </c:pt>
                <c:pt idx="2">
                  <c:v>0.16417185222338909</c:v>
                </c:pt>
                <c:pt idx="3">
                  <c:v>4.0752989858775217E-3</c:v>
                </c:pt>
                <c:pt idx="4">
                  <c:v>0.13034687064060566</c:v>
                </c:pt>
                <c:pt idx="5">
                  <c:v>0.27168137431621181</c:v>
                </c:pt>
                <c:pt idx="6">
                  <c:v>8.7070330255960116E-2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EE5-A702-4A0F466429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F83-49B7-AB0F-0FCBA81EEE21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F83-49B7-AB0F-0FCBA81EEE21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F83-49B7-AB0F-0FCBA81EEE21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F83-49B7-AB0F-0FCBA81EEE21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F83-49B7-AB0F-0FCBA81EEE21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F83-49B7-AB0F-0FCBA81EEE21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C86A-40F1-890E-09F2E3FD5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0.35875170457217193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8D-46EB-BDA4-419854905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14C-4AAA-8807-D4F9196F055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43-4F05-BE83-6BF4294DB4D5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14C-4AAA-8807-D4F9196F0555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43-4F05-BE83-6BF4294DB4D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59.600999999999999</c:v>
                </c:pt>
                <c:pt idx="1">
                  <c:v>4.1989999999999998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4C-4AAA-8807-D4F9196F05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43-4F05-BE83-6BF4294DB4D5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43-4F05-BE83-6BF4294DB4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0.93418495297805648</c:v>
                </c:pt>
                <c:pt idx="1">
                  <c:v>6.5815047021943573E-2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4C-4AAA-8807-D4F9196F05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45192</c:v>
                </c:pt>
                <c:pt idx="1">
                  <c:v>45220</c:v>
                </c:pt>
                <c:pt idx="2">
                  <c:v>45260</c:v>
                </c:pt>
                <c:pt idx="3">
                  <c:v>45291</c:v>
                </c:pt>
                <c:pt idx="4">
                  <c:v>45322</c:v>
                </c:pt>
                <c:pt idx="5">
                  <c:v>45351</c:v>
                </c:pt>
                <c:pt idx="6">
                  <c:v>45382</c:v>
                </c:pt>
                <c:pt idx="7">
                  <c:v>45412</c:v>
                </c:pt>
                <c:pt idx="8">
                  <c:v>45443</c:v>
                </c:pt>
                <c:pt idx="9">
                  <c:v>45473</c:v>
                </c:pt>
                <c:pt idx="10">
                  <c:v>45504</c:v>
                </c:pt>
                <c:pt idx="11">
                  <c:v>45535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2.3088000000000001E-2</c:v>
                </c:pt>
                <c:pt idx="1">
                  <c:v>2.4053000000000001E-2</c:v>
                </c:pt>
                <c:pt idx="2">
                  <c:v>2.6195E-2</c:v>
                </c:pt>
                <c:pt idx="3">
                  <c:v>3.6249999999999998E-2</c:v>
                </c:pt>
                <c:pt idx="4">
                  <c:v>3.1378999999999997E-2</c:v>
                </c:pt>
                <c:pt idx="5">
                  <c:v>2.6121999999999999E-2</c:v>
                </c:pt>
                <c:pt idx="6">
                  <c:v>3.0922999999999999E-2</c:v>
                </c:pt>
                <c:pt idx="7">
                  <c:v>2.7945000000000001E-2</c:v>
                </c:pt>
                <c:pt idx="8">
                  <c:v>3.4291000000000002E-2</c:v>
                </c:pt>
                <c:pt idx="9">
                  <c:v>3.5338000000000001E-2</c:v>
                </c:pt>
                <c:pt idx="10">
                  <c:v>3.9292000000000001E-2</c:v>
                </c:pt>
                <c:pt idx="11">
                  <c:v>4.4097999999999998E-2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95-498B-B926-8BCEED3A4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9-4D58-A3CB-EAD1E87DCE1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9-4D58-A3CB-EAD1E87DCE1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9-4D58-A3CB-EAD1E87DCE1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9-4D58-A3CB-EAD1E87DCE1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9-4D58-A3CB-EAD1E87DCE1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9-4D58-A3CB-EAD1E87DCE1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9-4D58-A3CB-EAD1E87DCE1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9-4D58-A3CB-EAD1E87DCE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3.1595999999999999E-2</c:v>
                </c:pt>
                <c:pt idx="1">
                  <c:v>2.5196E-2</c:v>
                </c:pt>
                <c:pt idx="2">
                  <c:v>1.9234999999999999E-2</c:v>
                </c:pt>
                <c:pt idx="3">
                  <c:v>1.7868999999999999E-2</c:v>
                </c:pt>
                <c:pt idx="4">
                  <c:v>2.0358000000000001E-2</c:v>
                </c:pt>
                <c:pt idx="5">
                  <c:v>1.891E-2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9-4D58-A3CB-EAD1E87DC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6/30/2024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E6A-4D57-9E3D-CBC8174788D4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6A-4D57-9E3D-CBC8174788D4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6A-4D57-9E3D-CBC8174788D4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7-41A8-8AB4-3D04CC6773E0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A-4D57-9E3D-CBC8174788D4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E8-4CCE-9673-CE35B6A1BFA5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0.56520000000000004</c:v>
                </c:pt>
                <c:pt idx="1">
                  <c:v>0.1552</c:v>
                </c:pt>
                <c:pt idx="2">
                  <c:v>2.86E-2</c:v>
                </c:pt>
                <c:pt idx="3">
                  <c:v>6.3199999999999992E-2</c:v>
                </c:pt>
                <c:pt idx="4">
                  <c:v>0.1585</c:v>
                </c:pt>
                <c:pt idx="5">
                  <c:v>-1.66E-2</c:v>
                </c:pt>
                <c:pt idx="6">
                  <c:v>2.24E-2</c:v>
                </c:pt>
                <c:pt idx="7">
                  <c:v>8.6999999999999994E-3</c:v>
                </c:pt>
                <c:pt idx="8">
                  <c:v>6.1999999999999998E-3</c:v>
                </c:pt>
                <c:pt idx="9">
                  <c:v>8.6E-3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A-4D57-9E3D-CBC8174788D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7/31/2024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6A-4D57-9E3D-CBC8174788D4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6A-4D57-9E3D-CBC8174788D4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6A-4D57-9E3D-CBC8174788D4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6A-4D57-9E3D-CBC8174788D4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6A-4D57-9E3D-CBC8174788D4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BB-493C-AD2C-D8B434994633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0.55270000000000008</c:v>
                </c:pt>
                <c:pt idx="1">
                  <c:v>0.1598</c:v>
                </c:pt>
                <c:pt idx="2">
                  <c:v>2.9399999999999999E-2</c:v>
                </c:pt>
                <c:pt idx="3">
                  <c:v>6.3700000000000007E-2</c:v>
                </c:pt>
                <c:pt idx="4">
                  <c:v>0.16070000000000001</c:v>
                </c:pt>
                <c:pt idx="5">
                  <c:v>-1.2499999999999999E-2</c:v>
                </c:pt>
                <c:pt idx="6">
                  <c:v>2.264E-2</c:v>
                </c:pt>
                <c:pt idx="7">
                  <c:v>8.6999999999999994E-3</c:v>
                </c:pt>
                <c:pt idx="8">
                  <c:v>6.1999999999999998E-3</c:v>
                </c:pt>
                <c:pt idx="9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E6A-4D57-9E3D-CBC8174788D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8/31/2024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E6A-4D57-9E3D-CBC8174788D4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E6A-4D57-9E3D-CBC8174788D4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6A-4D57-9E3D-CBC8174788D4}"/>
                </c:ext>
              </c:extLst>
            </c:dLbl>
            <c:dLbl>
              <c:idx val="3"/>
              <c:layout>
                <c:manualLayout>
                  <c:x val="-1.2077294685990338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7-41A8-8AB4-3D04CC6773E0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6A-4D57-9E3D-CBC8174788D4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E6A-4D57-9E3D-CBC8174788D4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6A-4D57-9E3D-CBC8174788D4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6A-4D57-9E3D-CBC817478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0.53900000000000003</c:v>
                </c:pt>
                <c:pt idx="1">
                  <c:v>0.16379999999999997</c:v>
                </c:pt>
                <c:pt idx="2">
                  <c:v>3.04E-2</c:v>
                </c:pt>
                <c:pt idx="3">
                  <c:v>6.5500000000000003E-2</c:v>
                </c:pt>
                <c:pt idx="4">
                  <c:v>0.1739</c:v>
                </c:pt>
                <c:pt idx="5">
                  <c:v>-9.0000000000000011E-3</c:v>
                </c:pt>
                <c:pt idx="6">
                  <c:v>1.23E-2</c:v>
                </c:pt>
                <c:pt idx="7">
                  <c:v>8.8999999999999999E-3</c:v>
                </c:pt>
                <c:pt idx="8">
                  <c:v>6.4000000000000003E-3</c:v>
                </c:pt>
                <c:pt idx="9">
                  <c:v>8.8000000000000005E-3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E6A-4D57-9E3D-CBC8174788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6/30/2024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4-4C3F-B815-D05F8E62B88E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0.72629999999999995</c:v>
                </c:pt>
                <c:pt idx="1">
                  <c:v>9.5299999999999996E-2</c:v>
                </c:pt>
                <c:pt idx="2">
                  <c:v>2.1899999999999999E-2</c:v>
                </c:pt>
                <c:pt idx="3">
                  <c:v>8.5800000000000001E-2</c:v>
                </c:pt>
                <c:pt idx="4">
                  <c:v>6.13E-2</c:v>
                </c:pt>
                <c:pt idx="5">
                  <c:v>6.9999999999999999E-4</c:v>
                </c:pt>
                <c:pt idx="6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4-4C3F-B815-D05F8E62B88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7/31/2024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4-4C3F-B815-D05F8E62B88E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4-4C3F-B815-D05F8E62B88E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0.72160000000000002</c:v>
                </c:pt>
                <c:pt idx="1">
                  <c:v>9.7299999999999998E-2</c:v>
                </c:pt>
                <c:pt idx="2">
                  <c:v>2.29E-2</c:v>
                </c:pt>
                <c:pt idx="3">
                  <c:v>8.6800000000000002E-2</c:v>
                </c:pt>
                <c:pt idx="4">
                  <c:v>6.1899999999999997E-2</c:v>
                </c:pt>
                <c:pt idx="5">
                  <c:v>8.0000000000000004E-4</c:v>
                </c:pt>
                <c:pt idx="6">
                  <c:v>8.6999999999999994E-3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D4-4C3F-B815-D05F8E62B88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8/31/2024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4-4C3F-B815-D05F8E62B88E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4-4C3F-B815-D05F8E62B88E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4-4C3F-B815-D05F8E62B88E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4-4C3F-B815-D05F8E62B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0.70509999999999995</c:v>
                </c:pt>
                <c:pt idx="1">
                  <c:v>0.1002</c:v>
                </c:pt>
                <c:pt idx="2">
                  <c:v>2.6499999999999999E-2</c:v>
                </c:pt>
                <c:pt idx="3">
                  <c:v>9.4100000000000003E-2</c:v>
                </c:pt>
                <c:pt idx="4">
                  <c:v>6.4500000000000002E-2</c:v>
                </c:pt>
                <c:pt idx="5">
                  <c:v>8.0000000000000004E-4</c:v>
                </c:pt>
                <c:pt idx="6">
                  <c:v>8.8999999999999999E-3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D4-4C3F-B815-D05F8E62B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6/30/2024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151515151515152E-2"/>
                  <c:y val="-5.64971751412430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A9-46FA-9763-E122EA80131C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2C-4F90-AC5B-58EA0471DFC9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A9-46FA-9763-E122EA80131C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A9-46FA-9763-E122EA80131C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A9-46FA-9763-E122EA80131C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A9-46FA-9763-E122EA80131C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37-4E98-B504-7208F8FDD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0.3281</c:v>
                </c:pt>
                <c:pt idx="1">
                  <c:v>0.29320000000000002</c:v>
                </c:pt>
                <c:pt idx="2">
                  <c:v>0.1283</c:v>
                </c:pt>
                <c:pt idx="3">
                  <c:v>0.1565</c:v>
                </c:pt>
                <c:pt idx="4">
                  <c:v>4.8899999999999999E-2</c:v>
                </c:pt>
                <c:pt idx="5">
                  <c:v>2.7799999999999998E-2</c:v>
                </c:pt>
                <c:pt idx="6">
                  <c:v>1.66E-2</c:v>
                </c:pt>
                <c:pt idx="7">
                  <c:v>5.9999999999999995E-4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A9-46FA-9763-E122EA80131C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7/31/2024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2C-4F90-AC5B-58EA0471DFC9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A9-46FA-9763-E122EA80131C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7A9-46FA-9763-E122EA80131C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7A9-46FA-9763-E122EA80131C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7A9-46FA-9763-E122EA8013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0.30790000000000001</c:v>
                </c:pt>
                <c:pt idx="1">
                  <c:v>0.30480000000000002</c:v>
                </c:pt>
                <c:pt idx="2">
                  <c:v>0.14030000000000001</c:v>
                </c:pt>
                <c:pt idx="3">
                  <c:v>0.14940000000000001</c:v>
                </c:pt>
                <c:pt idx="4">
                  <c:v>5.11E-2</c:v>
                </c:pt>
                <c:pt idx="5">
                  <c:v>2.87E-2</c:v>
                </c:pt>
                <c:pt idx="6">
                  <c:v>1.6799999999999999E-2</c:v>
                </c:pt>
                <c:pt idx="7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7A9-46FA-9763-E122EA80131C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8/31/2024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7A9-46FA-9763-E122EA80131C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7A9-46FA-9763-E122EA80131C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7A9-46FA-9763-E122EA80131C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7A9-46FA-9763-E122EA80131C}"/>
                </c:ext>
              </c:extLst>
            </c:dLbl>
            <c:dLbl>
              <c:idx val="4"/>
              <c:layout>
                <c:manualLayout>
                  <c:x val="1.136363636363627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7A9-46FA-9763-E122EA80131C}"/>
                </c:ext>
              </c:extLst>
            </c:dLbl>
            <c:dLbl>
              <c:idx val="5"/>
              <c:layout>
                <c:manualLayout>
                  <c:x val="5.0505050505050509E-3"/>
                  <c:y val="-8.47457627118654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CD-4065-803B-190E61A0251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2C-4F90-AC5B-58EA0471DFC9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21-402B-AA85-6A43A018C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0.2838</c:v>
                </c:pt>
                <c:pt idx="1">
                  <c:v>0.31169999999999998</c:v>
                </c:pt>
                <c:pt idx="2">
                  <c:v>0.14879999999999999</c:v>
                </c:pt>
                <c:pt idx="3">
                  <c:v>0.15310000000000001</c:v>
                </c:pt>
                <c:pt idx="4">
                  <c:v>5.3199999999999997E-2</c:v>
                </c:pt>
                <c:pt idx="5">
                  <c:v>2.9899999999999999E-2</c:v>
                </c:pt>
                <c:pt idx="6">
                  <c:v>1.84E-2</c:v>
                </c:pt>
                <c:pt idx="7">
                  <c:v>1.1000000000000001E-3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7A9-46FA-9763-E122EA8013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704464204905426"/>
          <c:y val="0.89999980314964934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3.30 years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5D6DA0-40D2-472C-99BD-F9AC71B4A46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9E40DD-601A-4649-99E0-2B44C5220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696913"/>
            <a:ext cx="6330950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F41F23-A041-43A9-9372-E76446CAE9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F4C6D452-B995-4F45-8CD5-CFF45EAC5E01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5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5600" y="5791200"/>
            <a:ext cx="4267200" cy="914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3A7-6843-49AA-8A98-45DFB61D086F}" type="datetime1">
              <a:rPr lang="en-US" smtClean="0"/>
              <a:t>9/25/2024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5B263-CB8C-453B-96DA-918F71335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779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CD7BE644-4051-4215-B488-600B79651B0D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697A5-7273-429F-9A22-0A03D7A73F79}" type="datetime1">
              <a:rPr lang="en-US" smtClean="0"/>
              <a:t>9/25/2024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3FCBC-333B-486C-89D4-294FA9DE9827}" type="datetime1">
              <a:rPr lang="en-US" smtClean="0"/>
              <a:t>9/25/2024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B2E22-4613-42EE-B242-77E80E926A95}" type="datetime1">
              <a:rPr lang="en-US" smtClean="0"/>
              <a:t>9/25/2024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0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3072-D39E-427E-9CAF-B28EDED95124}" type="datetime1">
              <a:rPr lang="en-US" smtClean="0"/>
              <a:t>9/25/2024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42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C807-8FD6-439B-AB1E-3231B9E92A59}" type="datetime1">
              <a:rPr lang="en-US" smtClean="0"/>
              <a:t>9/25/2024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01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21C-16B7-4F6B-9150-6D4577E31F8D}" type="datetime1">
              <a:rPr lang="en-US" smtClean="0"/>
              <a:t>9/25/2024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E606-CA4D-4831-B1F7-48B715E0EE59}" type="datetime1">
              <a:rPr lang="en-US" smtClean="0"/>
              <a:t>9/25/2024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323C-E085-4B56-BE20-B0C7DC0755EF}" type="datetime1">
              <a:rPr lang="en-US" smtClean="0"/>
              <a:t>9/25/2024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B06A-C6F9-4518-85D6-FB36DB8DFCE9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5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8" y="1946700"/>
            <a:ext cx="3237703" cy="31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DB06BB7-D36C-4B7D-54C3-9694D743A7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CCF315C-4A18-F86C-6035-CC5862CF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751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F023A-312F-435B-9379-9EF698CD046A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02E60-23EA-A34C-31F2-47A7589C7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1763" y="64849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10045-D995-4D70-A5B7-D19F0221A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723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44885-0BBD-B62B-7A94-42A490F5F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FF72-86EE-489F-9B23-419CF866D7AE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6AEC50-BF8F-D83C-108A-37CEB3E8E8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2599-C328-4603-9CBA-2861B587C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863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AAF7F-21A0-79F0-E762-907D95E3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1B663-C302-4C8F-B9ED-87257FB96BF5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4A0330-125B-9CEC-69B9-39DA1CF65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8D0A3-48DF-4AA3-AB45-6CEDE3C5F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278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D7F5EB-C3F7-6625-F3DE-86A545ACF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EE1F-4995-4653-AE78-F6602A4356CC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2645B-D179-7896-BD06-A892DB323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78550-93D9-4448-AE98-2CF6D8468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917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08C2D1-5391-BADB-592A-9C11B12D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D86B3-E59B-460C-BC67-BA498E7EEE78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D0CF85-0D8F-696F-C439-1BFA38B5B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1A48-32B2-4AAC-AA9F-12E6CAA26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923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67549F-A79A-C406-2C35-1BD8A0D82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FB73D-CAA2-4EFB-A66F-522AFAC7CA9D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B8295C-3B72-AA18-ADD1-82F1A98BFA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C7E5-4FBC-42E0-9B31-7F40A5E28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59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C2B6EF-E10B-AAB6-A4F6-A514B5D1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6848-5203-4B71-A956-338665953891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E0BBAAB-A53C-1752-35AF-7D98B3CFA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CA651-53C0-41DD-B4F9-4AAEB87F0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18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D846C4-A7F2-A0DE-A009-FEF9CA98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2530A-43BC-4EBD-8F0E-7B0BA7729E76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170FC-1123-C43A-451E-E8D2513F8D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A83-667A-4E93-86CF-17B0EF05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0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B5AB-8166-4587-991B-C5BF1E33CDF9}" type="datetime1">
              <a:rPr lang="en-US" smtClean="0"/>
              <a:t>9/25/2024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A5B9B-C7F6-B478-48CC-3798E165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912D9-F45D-4383-B655-F9AFAC630055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F3B69-26F9-4895-A3B2-4E3D0D4F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C7B9E-0458-5D96-423B-5A04B3AF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C9AB-2337-48A5-9FB5-CB04177F4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1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D3A6A8A-0D6F-E00D-2842-64DA4E6C68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A9F124FC-3B03-42B5-75B0-272AA7E859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946275"/>
            <a:ext cx="32385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E5E6-10AF-434C-96B6-59A62C64309C}" type="datetime1">
              <a:rPr lang="en-US" smtClean="0"/>
              <a:t>9/25/2024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059B-0AD9-4DA8-8651-90C4FC70B554}" type="datetime1">
              <a:rPr lang="en-US" smtClean="0"/>
              <a:t>9/25/2024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6B5-C5F7-448C-B007-6F32D4475BA0}" type="datetime1">
              <a:rPr lang="en-US" smtClean="0"/>
              <a:t>9/25/2024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C633-496E-4993-B481-6D7A81340137}" type="datetime1">
              <a:rPr lang="en-US" smtClean="0"/>
              <a:t>9/25/2024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7D2E-40F7-4870-8BE8-D1A1A4F8E4C6}" type="datetime1">
              <a:rPr lang="en-US" smtClean="0"/>
              <a:t>9/25/2024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DBD2-63BA-463A-BDB9-C60C91EAED87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2C48-5DA5-4F47-A59F-817C53E691A6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A579-8474-43C1-B25D-0B2C1FBAAE6E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>
            <a:extLst>
              <a:ext uri="{FF2B5EF4-FFF2-40B4-BE49-F238E27FC236}">
                <a16:creationId xmlns:a16="http://schemas.microsoft.com/office/drawing/2014/main" id="{D1642F04-30B8-8332-F312-78D59DFE6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A139BA9-44D0-B929-980B-448F92D44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9B91D9D-8666-2DF6-CD1D-CC118302F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E17BC-33CA-5A96-0B51-FCBC30803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7038" y="64849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D8174B-39F7-4282-9015-1841A0D29E54}" type="datetimeFigureOut">
              <a:rPr lang="en-US"/>
              <a:pPr>
                <a:defRPr/>
              </a:pPr>
              <a:t>9/25/2024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6A1DA-8864-4451-D419-7D88225FE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2238" y="6484938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8C95"/>
                </a:solidFill>
              </a:defRPr>
            </a:lvl1pPr>
          </a:lstStyle>
          <a:p>
            <a:pPr>
              <a:defRPr/>
            </a:pPr>
            <a:fld id="{00AE323A-9314-46D1-8DFA-5C90FAF89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52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Florida State Treasury Investments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31, 2024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F0EA0-208A-4E34-ABE2-FD052EF1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DECF143-7A8C-7F4F-7037-EEC7D6508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90588"/>
            <a:ext cx="86868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cs typeface="Times New Roman" pitchFamily="18" charset="0"/>
              </a:rPr>
              <a:t>Securities Lending - Cash Collateral Portfolio As of August 31, 2024</a:t>
            </a:r>
            <a:br>
              <a:rPr lang="en-US" sz="3200" b="1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sz="3200" b="1" dirty="0"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6FC3715D-F280-59A4-0814-789174F95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F37FDC4-71A4-0CC6-86D7-1E72E6D99CBC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B2FE9C97-930E-A92B-7533-7BC269C9E101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B2FE9C97-930E-A92B-7533-7BC269C9E10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10EDD949-E94B-B11C-4F21-6B617C364DD4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10EDD949-E94B-B11C-4F21-6B617C364DD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8A9DE2F-2D19-D366-B728-A200DC3986C3}"/>
              </a:ext>
            </a:extLst>
          </p:cNvPr>
          <p:cNvGraphicFramePr>
            <a:graphicFrameLocks noGrp="1"/>
          </p:cNvGraphicFramePr>
          <p:nvPr/>
        </p:nvGraphicFramePr>
        <p:xfrm>
          <a:off x="6472238" y="3657600"/>
          <a:ext cx="461327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EEA866C-C22E-DC2E-F081-6131243025D6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F620D47B-DB98-741D-5E62-D617E95B8365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$3,550.3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5.403%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   51 days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FEA744-30E3-AAF2-F318-AB38A5CFA114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81.16%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$2,881.4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6.43%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$228.3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/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12.41%</a:t>
                      </a:r>
                    </a:p>
                  </a:txBody>
                  <a:tcPr marL="91448" marR="91448"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$440.6</a:t>
                      </a:r>
                    </a:p>
                  </a:txBody>
                  <a:tcPr marL="91448" marR="91448" marT="45755" marB="45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71" name="Rectangle 2">
            <a:extLst>
              <a:ext uri="{FF2B5EF4-FFF2-40B4-BE49-F238E27FC236}">
                <a16:creationId xmlns:a16="http://schemas.microsoft.com/office/drawing/2014/main" id="{B3C477F0-38A0-B23B-A65C-52D4795D8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5172" name="Chart 12">
            <a:extLst>
              <a:ext uri="{FF2B5EF4-FFF2-40B4-BE49-F238E27FC236}">
                <a16:creationId xmlns:a16="http://schemas.microsoft.com/office/drawing/2014/main" id="{F4FF6781-3BF5-2BB8-1BEE-CE984C5F8805}"/>
              </a:ext>
            </a:extLst>
          </p:cNvPr>
          <p:cNvGraphicFramePr>
            <a:graphicFrameLocks/>
          </p:cNvGraphicFramePr>
          <p:nvPr/>
        </p:nvGraphicFramePr>
        <p:xfrm>
          <a:off x="6196013" y="3976688"/>
          <a:ext cx="4900612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2" name="Chart 12">
                        <a:extLst>
                          <a:ext uri="{FF2B5EF4-FFF2-40B4-BE49-F238E27FC236}">
                            <a16:creationId xmlns:a16="http://schemas.microsoft.com/office/drawing/2014/main" id="{F4FF6781-3BF5-2BB8-1BEE-CE984C5F880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976688"/>
                        <a:ext cx="4900612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48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Treasury Investment Portfolio</a:t>
            </a:r>
            <a:endParaRPr lang="en-US" sz="4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88FB09-62FE-4F74-B5CD-8B7B8F698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700826"/>
              </p:ext>
            </p:extLst>
          </p:nvPr>
        </p:nvGraphicFramePr>
        <p:xfrm>
          <a:off x="838200" y="2133600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August 31,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$63,799,728,691.23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0B370161-E0F9-41C3-A3FE-EF800A65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60559"/>
              </p:ext>
            </p:extLst>
          </p:nvPr>
        </p:nvGraphicFramePr>
        <p:xfrm>
          <a:off x="838200" y="3124200"/>
          <a:ext cx="10506678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801F4E-A56E-4DEE-8189-00643C0DE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B8A5-E8CB-4EA6-B544-3C96E75B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Portfolio Allocation as of </a:t>
            </a:r>
            <a:br>
              <a:rPr lang="en-US" sz="4800" b="1" kern="0" dirty="0"/>
            </a:br>
            <a:r>
              <a:rPr lang="en-US" sz="4800" b="1" kern="0" dirty="0"/>
              <a:t>August 31,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8B5DB9A6-3DD6-44FB-AEB7-43F4A014D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695124"/>
              </p:ext>
            </p:extLst>
          </p:nvPr>
        </p:nvGraphicFramePr>
        <p:xfrm>
          <a:off x="838200" y="1908314"/>
          <a:ext cx="105156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D4239-BBA8-4302-8584-8ABC785CC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84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42781-52D1-4EDB-8AE7-44B64939D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kern="0" dirty="0"/>
              <a:t>Treasury Participants </a:t>
            </a:r>
            <a:br>
              <a:rPr lang="en-US" sz="4800" b="1" kern="0" dirty="0"/>
            </a:br>
            <a:r>
              <a:rPr lang="en-US" sz="4800" b="1" kern="0" dirty="0"/>
              <a:t>as of August 31, 2024</a:t>
            </a:r>
          </a:p>
        </p:txBody>
      </p:sp>
      <p:graphicFrame>
        <p:nvGraphicFramePr>
          <p:cNvPr id="4" name="Chart Placeholder 7">
            <a:extLst>
              <a:ext uri="{FF2B5EF4-FFF2-40B4-BE49-F238E27FC236}">
                <a16:creationId xmlns:a16="http://schemas.microsoft.com/office/drawing/2014/main" id="{32ADC147-55C9-4A8D-9354-5A9C03D9C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285610"/>
              </p:ext>
            </p:extLst>
          </p:nvPr>
        </p:nvGraphicFramePr>
        <p:xfrm>
          <a:off x="2104445" y="2005783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DBF4E8-C228-4683-9E7E-4CE991E3A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59213"/>
            <a:ext cx="10972800" cy="80804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1" dirty="0"/>
              <a:t>Net Earnings Rate 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(</a:t>
            </a:r>
            <a:r>
              <a:rPr lang="en-US" sz="3600" b="1" dirty="0">
                <a:solidFill>
                  <a:schemeClr val="accent1"/>
                </a:solidFill>
              </a:rPr>
              <a:t>past 12 months</a:t>
            </a:r>
            <a:r>
              <a:rPr lang="en-US" sz="3600" b="1" dirty="0">
                <a:solidFill>
                  <a:schemeClr val="tx2"/>
                </a:solidFill>
              </a:rPr>
              <a:t>)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02878684"/>
              </p:ext>
            </p:extLst>
          </p:nvPr>
        </p:nvGraphicFramePr>
        <p:xfrm>
          <a:off x="914400" y="1742790"/>
          <a:ext cx="1043940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95D731-4A47-4AC0-AC1B-B84713D088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2ECE2-AB17-412C-8387-1198CFAC305C}"/>
              </a:ext>
            </a:extLst>
          </p:cNvPr>
          <p:cNvSpPr txBox="1"/>
          <p:nvPr/>
        </p:nvSpPr>
        <p:spPr>
          <a:xfrm>
            <a:off x="9588757" y="5856292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1935722938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10972800" cy="81540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Annualized Net Earnings Rate</a:t>
            </a:r>
            <a:br>
              <a:rPr lang="en-US" sz="4800" b="1" dirty="0"/>
            </a:br>
            <a:r>
              <a:rPr lang="en-US" sz="4800" b="1" dirty="0"/>
              <a:t> </a:t>
            </a:r>
            <a:r>
              <a:rPr lang="en-US" sz="3200" b="1" dirty="0"/>
              <a:t>as of August 31, 2024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47145162"/>
              </p:ext>
            </p:extLst>
          </p:nvPr>
        </p:nvGraphicFramePr>
        <p:xfrm>
          <a:off x="1905000" y="1828799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B263-CB8C-453B-96DA-918F713359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8190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itchFamily="18" charset="0"/>
              </a:rPr>
              <a:t>Rates are unaudited</a:t>
            </a:r>
          </a:p>
        </p:txBody>
      </p:sp>
    </p:spTree>
    <p:extLst>
      <p:ext uri="{BB962C8B-B14F-4D97-AF65-F5344CB8AC3E}">
        <p14:creationId xmlns:p14="http://schemas.microsoft.com/office/powerpoint/2010/main" val="6843408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DF-8F8B-4419-974F-5CCC1D54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kern="0" dirty="0"/>
              <a:t>Total Treasury Investment Portfolio Monthly Sector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AD0379-76E9-4EEE-B79E-FE3C3988C27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621514"/>
              </p:ext>
            </p:extLst>
          </p:nvPr>
        </p:nvGraphicFramePr>
        <p:xfrm>
          <a:off x="838200" y="2010728"/>
          <a:ext cx="10515600" cy="416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38D3-F457-49E1-B78A-3F6AD011A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92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3057-11C9-432F-98CD-F3A630A5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Total Treasury Investment Portfolio</a:t>
            </a:r>
            <a:br>
              <a:rPr lang="en-US" sz="4800" b="1" dirty="0"/>
            </a:br>
            <a:r>
              <a:rPr lang="en-US" sz="4800" b="1" dirty="0"/>
              <a:t>Quality Distribution</a:t>
            </a:r>
            <a:endParaRPr lang="en-US" sz="48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B07B8E-5D23-401A-906D-3ADEA5F54B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232645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96ABF9A-871F-4ABB-A1F9-50A84BB116D2}"/>
              </a:ext>
            </a:extLst>
          </p:cNvPr>
          <p:cNvSpPr/>
          <p:nvPr/>
        </p:nvSpPr>
        <p:spPr>
          <a:xfrm>
            <a:off x="8643067" y="5970170"/>
            <a:ext cx="305330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S&amp;P Ratings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Includes Repos collateralized with US Government securities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1AB81-93C4-438C-BBE6-6F97BCEDF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9BA12D-66C8-4ADD-AE22-8C591D4753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5234A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5234A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34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839200" cy="9905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Total Treasury Investment Portfolio</a:t>
            </a:r>
            <a:br>
              <a:rPr lang="en-US" b="1" dirty="0"/>
            </a:br>
            <a:r>
              <a:rPr lang="en-US" b="1" dirty="0"/>
              <a:t>Effective Duration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89322887"/>
              </p:ext>
            </p:extLst>
          </p:nvPr>
        </p:nvGraphicFramePr>
        <p:xfrm>
          <a:off x="1066800" y="1676400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DAA4-52C7-4950-9FDF-28243A747AC6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743151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11712</TotalTime>
  <Words>330</Words>
  <Application>Microsoft Office PowerPoint</Application>
  <PresentationFormat>Widescreen</PresentationFormat>
  <Paragraphs>125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Garamond</vt:lpstr>
      <vt:lpstr>Times New Roman</vt:lpstr>
      <vt:lpstr>Office Theme</vt:lpstr>
      <vt:lpstr>1_Office Theme</vt:lpstr>
      <vt:lpstr>3_Office Theme</vt:lpstr>
      <vt:lpstr>Microsoft Excel Chart</vt:lpstr>
      <vt:lpstr>Florida State Treasury Investments</vt:lpstr>
      <vt:lpstr>Treasury Investment Portfolio</vt:lpstr>
      <vt:lpstr>Portfolio Allocation as of  August 31, 2024</vt:lpstr>
      <vt:lpstr>Treasury Participants  as of August 31, 2024</vt:lpstr>
      <vt:lpstr>Net Earnings Rate  (past 12 months) </vt:lpstr>
      <vt:lpstr>Annualized Net Earnings Rate  as of August 31, 2024</vt:lpstr>
      <vt:lpstr>Total Treasury Investment Portfolio Monthly Sector Distribution</vt:lpstr>
      <vt:lpstr>Total Treasury Investment Portfolio Quality Distribution</vt:lpstr>
      <vt:lpstr>Total Treasury Investment Portfolio Effective Duration</vt:lpstr>
      <vt:lpstr>Securities Lending - Cash Collateral Portfolio As of August 31,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607</cp:revision>
  <cp:lastPrinted>2021-11-17T21:34:04Z</cp:lastPrinted>
  <dcterms:created xsi:type="dcterms:W3CDTF">2017-12-18T19:50:46Z</dcterms:created>
  <dcterms:modified xsi:type="dcterms:W3CDTF">2024-09-25T12:52:26Z</dcterms:modified>
</cp:coreProperties>
</file>