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70" r:id="rId6"/>
    <p:sldMasterId id="2147483681" r:id="rId7"/>
    <p:sldMasterId id="2147483692" r:id="rId8"/>
    <p:sldMasterId id="2147483703" r:id="rId9"/>
    <p:sldMasterId id="2147483714" r:id="rId10"/>
    <p:sldMasterId id="2147483725" r:id="rId11"/>
    <p:sldMasterId id="2147483736" r:id="rId12"/>
  </p:sldMasterIdLst>
  <p:sldIdLst>
    <p:sldId id="273" r:id="rId13"/>
    <p:sldId id="277" r:id="rId14"/>
    <p:sldId id="276" r:id="rId15"/>
    <p:sldId id="275" r:id="rId16"/>
    <p:sldId id="259" r:id="rId17"/>
    <p:sldId id="278" r:id="rId18"/>
    <p:sldId id="279" r:id="rId19"/>
    <p:sldId id="280" r:id="rId20"/>
    <p:sldId id="281" r:id="rId21"/>
    <p:sldId id="264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45900</c:v>
                </c:pt>
                <c:pt idx="1">
                  <c:v>45869</c:v>
                </c:pt>
                <c:pt idx="2">
                  <c:v>45838</c:v>
                </c:pt>
                <c:pt idx="3">
                  <c:v>45808</c:v>
                </c:pt>
                <c:pt idx="4">
                  <c:v>45777</c:v>
                </c:pt>
                <c:pt idx="5">
                  <c:v>45747</c:v>
                </c:pt>
                <c:pt idx="6">
                  <c:v>45716</c:v>
                </c:pt>
                <c:pt idx="7">
                  <c:v>45688</c:v>
                </c:pt>
                <c:pt idx="8">
                  <c:v>45650</c:v>
                </c:pt>
                <c:pt idx="9">
                  <c:v>45620</c:v>
                </c:pt>
                <c:pt idx="10">
                  <c:v>45596</c:v>
                </c:pt>
                <c:pt idx="11">
                  <c:v>45565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61.572000000000003</c:v>
                </c:pt>
                <c:pt idx="1">
                  <c:v>63.293999999999997</c:v>
                </c:pt>
                <c:pt idx="2">
                  <c:v>64.397000000000006</c:v>
                </c:pt>
                <c:pt idx="3">
                  <c:v>63.435000000000002</c:v>
                </c:pt>
                <c:pt idx="4">
                  <c:v>63.828000000000003</c:v>
                </c:pt>
                <c:pt idx="5">
                  <c:v>62.966999999999999</c:v>
                </c:pt>
                <c:pt idx="6">
                  <c:v>62.99</c:v>
                </c:pt>
                <c:pt idx="7">
                  <c:v>62.308</c:v>
                </c:pt>
                <c:pt idx="8">
                  <c:v>61.692999999999998</c:v>
                </c:pt>
                <c:pt idx="9">
                  <c:v>61.753999999999998</c:v>
                </c:pt>
                <c:pt idx="10">
                  <c:v>62.401000000000003</c:v>
                </c:pt>
                <c:pt idx="11">
                  <c:v>64.540999999999997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2-4139-B227-982D4FEEC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0"/>
              <c:y val="0.3078691833195940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E2-4FD0-969A-9C93B9AAF38A}"/>
              </c:ext>
            </c:extLst>
          </c:dPt>
          <c:dLbls>
            <c:dLbl>
              <c:idx val="0"/>
              <c:layout>
                <c:manualLayout>
                  <c:x val="0.10940409394353112"/>
                  <c:y val="1.55591711443995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E2-4FD0-969A-9C93B9AAF38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E2-4FD0-969A-9C93B9AAF38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E2-4FD0-969A-9C93B9AAF38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E2-4FD0-969A-9C93B9AAF38A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E2-4FD0-969A-9C93B9AAF38A}"/>
                </c:ext>
              </c:extLst>
            </c:dLbl>
            <c:dLbl>
              <c:idx val="6"/>
              <c:layout>
                <c:manualLayout>
                  <c:x val="-4.2832397152727748E-2"/>
                  <c:y val="1.23536442878471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E2-4FD0-969A-9C93B9AAF3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0.34</c:v>
                </c:pt>
                <c:pt idx="1">
                  <c:v>22.045999999999999</c:v>
                </c:pt>
                <c:pt idx="2">
                  <c:v>10.949</c:v>
                </c:pt>
                <c:pt idx="3">
                  <c:v>0.27400000000000002</c:v>
                </c:pt>
                <c:pt idx="4">
                  <c:v>8.7089999999999996</c:v>
                </c:pt>
                <c:pt idx="5">
                  <c:v>17.103999999999999</c:v>
                </c:pt>
                <c:pt idx="6">
                  <c:v>2.15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E2-4FD0-969A-9C93B9AAF3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5.5219905151692337E-3</c:v>
                </c:pt>
                <c:pt idx="1">
                  <c:v>0.35805236146300268</c:v>
                </c:pt>
                <c:pt idx="2">
                  <c:v>0.17782433573702333</c:v>
                </c:pt>
                <c:pt idx="3">
                  <c:v>4.4500747092834411E-3</c:v>
                </c:pt>
                <c:pt idx="4">
                  <c:v>0.14144416293120249</c:v>
                </c:pt>
                <c:pt idx="5">
                  <c:v>0.27778860521016047</c:v>
                </c:pt>
                <c:pt idx="6">
                  <c:v>3.4918469434158383E-2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3E2-4FD0-969A-9C93B9AAF3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0.31270707464431885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33E2-4FD0-969A-9C93B9AAF3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05-46C6-A1A9-1041C46270ED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205-46C6-A1A9-1041C46270ED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05-46C6-A1A9-1041C46270E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57.161000000000001</c:v>
                </c:pt>
                <c:pt idx="1">
                  <c:v>4.4109999999999996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05-46C6-A1A9-1041C46270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205-46C6-A1A9-1041C46270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0.92836029363996619</c:v>
                </c:pt>
                <c:pt idx="1">
                  <c:v>7.1639706360033778E-2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05-46C6-A1A9-1041C46270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spPr>
            <a:solidFill>
              <a:srgbClr val="15234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45565</c:v>
                </c:pt>
                <c:pt idx="1">
                  <c:v>45596</c:v>
                </c:pt>
                <c:pt idx="2">
                  <c:v>45620</c:v>
                </c:pt>
                <c:pt idx="3">
                  <c:v>45650</c:v>
                </c:pt>
                <c:pt idx="4">
                  <c:v>45688</c:v>
                </c:pt>
                <c:pt idx="5">
                  <c:v>45716</c:v>
                </c:pt>
                <c:pt idx="6">
                  <c:v>45747</c:v>
                </c:pt>
                <c:pt idx="7">
                  <c:v>45777</c:v>
                </c:pt>
                <c:pt idx="8">
                  <c:v>45808</c:v>
                </c:pt>
                <c:pt idx="9">
                  <c:v>45838</c:v>
                </c:pt>
                <c:pt idx="10">
                  <c:v>45869</c:v>
                </c:pt>
                <c:pt idx="11">
                  <c:v>45900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4.4569999999999999E-2</c:v>
                </c:pt>
                <c:pt idx="1">
                  <c:v>3.3460999999999998E-2</c:v>
                </c:pt>
                <c:pt idx="2">
                  <c:v>3.5990000000000001E-2</c:v>
                </c:pt>
                <c:pt idx="3">
                  <c:v>3.4486000000000003E-2</c:v>
                </c:pt>
                <c:pt idx="4">
                  <c:v>3.1262999999999999E-2</c:v>
                </c:pt>
                <c:pt idx="5">
                  <c:v>4.1644E-2</c:v>
                </c:pt>
                <c:pt idx="6">
                  <c:v>3.9354E-2</c:v>
                </c:pt>
                <c:pt idx="7">
                  <c:v>3.9135000000000003E-2</c:v>
                </c:pt>
                <c:pt idx="8">
                  <c:v>3.6408000000000003E-2</c:v>
                </c:pt>
                <c:pt idx="9">
                  <c:v>4.1426999999999999E-2</c:v>
                </c:pt>
                <c:pt idx="10">
                  <c:v>3.8899999999999997E-2</c:v>
                </c:pt>
                <c:pt idx="11">
                  <c:v>4.2674999999999998E-2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9-4B75-98B9-D537B8CE8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C9-46CF-86B7-FC0A1D24C43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9-46CF-86B7-FC0A1D24C43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C9-46CF-86B7-FC0A1D24C43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9-46CF-86B7-FC0A1D24C43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C9-46CF-86B7-FC0A1D24C43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C9-46CF-86B7-FC0A1D24C43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C9-46CF-86B7-FC0A1D24C43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C9-46CF-86B7-FC0A1D24C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3.8411000000000001E-2</c:v>
                </c:pt>
                <c:pt idx="1">
                  <c:v>3.4998000000000001E-2</c:v>
                </c:pt>
                <c:pt idx="2">
                  <c:v>2.9582000000000001E-2</c:v>
                </c:pt>
                <c:pt idx="3">
                  <c:v>2.3994999999999999E-2</c:v>
                </c:pt>
                <c:pt idx="4">
                  <c:v>2.1944999999999999E-2</c:v>
                </c:pt>
                <c:pt idx="5">
                  <c:v>2.1269E-2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C9-46CF-86B7-FC0A1D24C4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6/30/2025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377-4C25-979A-033D43759442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77-4C25-979A-033D43759442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7-4C25-979A-033D43759442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77-4C25-979A-033D43759442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77-4C25-979A-033D43759442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77-4C25-979A-033D43759442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0.47870000000000001</c:v>
                </c:pt>
                <c:pt idx="1">
                  <c:v>0.1709</c:v>
                </c:pt>
                <c:pt idx="2">
                  <c:v>3.3500000000000002E-2</c:v>
                </c:pt>
                <c:pt idx="3">
                  <c:v>6.8099999999999994E-2</c:v>
                </c:pt>
                <c:pt idx="4">
                  <c:v>0.17549999999999999</c:v>
                </c:pt>
                <c:pt idx="5">
                  <c:v>-1.7899999999999999E-2</c:v>
                </c:pt>
                <c:pt idx="6">
                  <c:v>7.2700000000000001E-2</c:v>
                </c:pt>
                <c:pt idx="7">
                  <c:v>4.1999999999999997E-3</c:v>
                </c:pt>
                <c:pt idx="8">
                  <c:v>6.1000000000000004E-3</c:v>
                </c:pt>
                <c:pt idx="9">
                  <c:v>8.2000000000000007E-3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77-4C25-979A-033D4375944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7/31/2025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377-4C25-979A-033D43759442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377-4C25-979A-033D43759442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77-4C25-979A-033D43759442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77-4C25-979A-033D43759442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77-4C25-979A-033D43759442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377-4C25-979A-033D43759442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0.49149999999999999</c:v>
                </c:pt>
                <c:pt idx="1">
                  <c:v>0.17460000000000003</c:v>
                </c:pt>
                <c:pt idx="2">
                  <c:v>3.4700000000000002E-2</c:v>
                </c:pt>
                <c:pt idx="3">
                  <c:v>6.93E-2</c:v>
                </c:pt>
                <c:pt idx="4">
                  <c:v>0.1779</c:v>
                </c:pt>
                <c:pt idx="5">
                  <c:v>-2.63E-2</c:v>
                </c:pt>
                <c:pt idx="6">
                  <c:v>0.06</c:v>
                </c:pt>
                <c:pt idx="7">
                  <c:v>3.8E-3</c:v>
                </c:pt>
                <c:pt idx="8">
                  <c:v>6.1999999999999998E-3</c:v>
                </c:pt>
                <c:pt idx="9">
                  <c:v>8.3000000000000001E-3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77-4C25-979A-033D4375944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8/31/2025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A377-4C25-979A-033D43759442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377-4C25-979A-033D43759442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77-4C25-979A-033D43759442}"/>
                </c:ext>
              </c:extLst>
            </c:dLbl>
            <c:dLbl>
              <c:idx val="3"/>
              <c:layout>
                <c:manualLayout>
                  <c:x val="3.6231884057971015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77-4C25-979A-033D43759442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377-4C25-979A-033D43759442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A377-4C25-979A-033D43759442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377-4C25-979A-033D43759442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0.49219999999999997</c:v>
                </c:pt>
                <c:pt idx="1">
                  <c:v>0.18099999999999999</c:v>
                </c:pt>
                <c:pt idx="2">
                  <c:v>3.5700000000000003E-2</c:v>
                </c:pt>
                <c:pt idx="3">
                  <c:v>7.1300000000000002E-2</c:v>
                </c:pt>
                <c:pt idx="4">
                  <c:v>0.19450000000000001</c:v>
                </c:pt>
                <c:pt idx="5">
                  <c:v>-1.6100000000000003E-2</c:v>
                </c:pt>
                <c:pt idx="6">
                  <c:v>2.0899999999999998E-2</c:v>
                </c:pt>
                <c:pt idx="7">
                  <c:v>5.4999999999999997E-3</c:v>
                </c:pt>
                <c:pt idx="8">
                  <c:v>6.4000000000000003E-3</c:v>
                </c:pt>
                <c:pt idx="9">
                  <c:v>8.6E-3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377-4C25-979A-033D437594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31170831906881"/>
          <c:y val="0.94850829159365679"/>
          <c:w val="0.21537658336186238"/>
          <c:h val="5.1491708406343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6/30/2025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E8-4DDE-AA37-9F5C55900072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0.70099999999999996</c:v>
                </c:pt>
                <c:pt idx="1">
                  <c:v>0.1183</c:v>
                </c:pt>
                <c:pt idx="2">
                  <c:v>1.9699999999999999E-2</c:v>
                </c:pt>
                <c:pt idx="3">
                  <c:v>9.11E-2</c:v>
                </c:pt>
                <c:pt idx="4">
                  <c:v>6.4500000000000002E-2</c:v>
                </c:pt>
                <c:pt idx="5">
                  <c:v>1.1999999999999999E-3</c:v>
                </c:pt>
                <c:pt idx="6">
                  <c:v>4.1999999999999997E-3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E8-4DDE-AA37-9F5C5590007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7/31/2025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E8-4DDE-AA37-9F5C55900072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E8-4DDE-AA37-9F5C55900072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0.69620000000000004</c:v>
                </c:pt>
                <c:pt idx="1">
                  <c:v>0.1234</c:v>
                </c:pt>
                <c:pt idx="2">
                  <c:v>1.9699999999999999E-2</c:v>
                </c:pt>
                <c:pt idx="3">
                  <c:v>9.0300000000000005E-2</c:v>
                </c:pt>
                <c:pt idx="4">
                  <c:v>6.5699999999999995E-2</c:v>
                </c:pt>
                <c:pt idx="5">
                  <c:v>8.9999999999999998E-4</c:v>
                </c:pt>
                <c:pt idx="6">
                  <c:v>3.8E-3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E8-4DDE-AA37-9F5C5590007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8/31/2025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E8-4DDE-AA37-9F5C55900072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E8-4DDE-AA37-9F5C55900072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E8-4DDE-AA37-9F5C55900072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0.67410000000000003</c:v>
                </c:pt>
                <c:pt idx="1">
                  <c:v>0.1154</c:v>
                </c:pt>
                <c:pt idx="2">
                  <c:v>4.0399999999999998E-2</c:v>
                </c:pt>
                <c:pt idx="3">
                  <c:v>9.5000000000000001E-2</c:v>
                </c:pt>
                <c:pt idx="4">
                  <c:v>6.9000000000000006E-2</c:v>
                </c:pt>
                <c:pt idx="5">
                  <c:v>6.9999999999999999E-4</c:v>
                </c:pt>
                <c:pt idx="6">
                  <c:v>5.4999999999999997E-3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BE8-4DDE-AA37-9F5C559000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6/30/2025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B9-49BC-A88E-0D47368EF661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B9-49BC-A88E-0D47368EF661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B9-49BC-A88E-0D47368EF661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B9-49BC-A88E-0D47368EF661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B9-49BC-A88E-0D47368EF661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B9-49BC-A88E-0D47368EF661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0.26050000000000001</c:v>
                </c:pt>
                <c:pt idx="1">
                  <c:v>0.31659999999999999</c:v>
                </c:pt>
                <c:pt idx="2">
                  <c:v>0.1575</c:v>
                </c:pt>
                <c:pt idx="3">
                  <c:v>0.1512</c:v>
                </c:pt>
                <c:pt idx="4">
                  <c:v>6.3600000000000004E-2</c:v>
                </c:pt>
                <c:pt idx="5">
                  <c:v>3.2599999999999997E-2</c:v>
                </c:pt>
                <c:pt idx="6">
                  <c:v>1.7600000000000001E-2</c:v>
                </c:pt>
                <c:pt idx="7">
                  <c:v>3.9999999999999996E-4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B9-49BC-A88E-0D47368EF66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7/31/2025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B9-49BC-A88E-0D47368EF661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B9-49BC-A88E-0D47368EF661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B9-49BC-A88E-0D47368EF661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B9-49BC-A88E-0D47368EF661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0.2525</c:v>
                </c:pt>
                <c:pt idx="1">
                  <c:v>0.31280000000000002</c:v>
                </c:pt>
                <c:pt idx="2">
                  <c:v>0.16769999999999999</c:v>
                </c:pt>
                <c:pt idx="3">
                  <c:v>0.17219999999999999</c:v>
                </c:pt>
                <c:pt idx="4">
                  <c:v>4.5199999999999997E-2</c:v>
                </c:pt>
                <c:pt idx="5">
                  <c:v>3.2000000000000001E-2</c:v>
                </c:pt>
                <c:pt idx="6">
                  <c:v>1.6899999999999998E-2</c:v>
                </c:pt>
                <c:pt idx="7">
                  <c:v>6.9999999999999999E-4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7B9-49BC-A88E-0D47368EF66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8/31/2025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B9-49BC-A88E-0D47368EF661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B9-49BC-A88E-0D47368EF661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B9-49BC-A88E-0D47368EF661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B9-49BC-A88E-0D47368EF661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7B9-49BC-A88E-0D47368EF661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7B9-49BC-A88E-0D47368EF66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7B9-49BC-A88E-0D47368EF661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0.24879999999999999</c:v>
                </c:pt>
                <c:pt idx="1">
                  <c:v>0.31659999999999999</c:v>
                </c:pt>
                <c:pt idx="2">
                  <c:v>0.1638</c:v>
                </c:pt>
                <c:pt idx="3">
                  <c:v>0.1517</c:v>
                </c:pt>
                <c:pt idx="4">
                  <c:v>6.8400000000000002E-2</c:v>
                </c:pt>
                <c:pt idx="5">
                  <c:v>3.61E-2</c:v>
                </c:pt>
                <c:pt idx="6">
                  <c:v>1.4200000000000001E-2</c:v>
                </c:pt>
                <c:pt idx="7">
                  <c:v>3.9999999999999996E-4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7B9-49BC-A88E-0D47368EF6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830728545295479"/>
          <c:y val="0.83502802615774729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  <cdr:relSizeAnchor xmlns:cdr="http://schemas.openxmlformats.org/drawingml/2006/chartDrawing">
    <cdr:from>
      <cdr:x>0.74161</cdr:x>
      <cdr:y>0.90829</cdr:y>
    </cdr:from>
    <cdr:to>
      <cdr:x>0.94599</cdr:x>
      <cdr:y>0.97101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CEB2ECE2-AB17-412C-8387-1198CFAC305C}"/>
            </a:ext>
          </a:extLst>
        </cdr:cNvPr>
        <cdr:cNvSpPr txBox="1"/>
      </cdr:nvSpPr>
      <cdr:spPr>
        <a:xfrm xmlns:a="http://schemas.openxmlformats.org/drawingml/2006/main">
          <a:off x="7741920" y="4011410"/>
          <a:ext cx="2133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dirty="0">
              <a:latin typeface="Garamond" pitchFamily="18" charset="0"/>
            </a:rPr>
            <a:t>Rates are unaudited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3.46 years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6D38-90B7-78A4-EA71-EC13C293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2599CC-1A53-49C7-B1B3-68890504400C}" type="datetimeFigureOut">
              <a:rPr lang="en-US"/>
              <a:pPr>
                <a:defRPr/>
              </a:pPr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FDCA3-EC51-13D4-44C6-36E6D036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D5B5-DA27-C15A-E64D-797E10A0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156B9C-DDDC-4319-8E0D-BA10E083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3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21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51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41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768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3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714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223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78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161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F2A07-CB55-137C-DC6A-46385C80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3C8558-5894-49FA-A419-74BC60A2CCF7}" type="datetimeFigureOut">
              <a:rPr lang="en-US"/>
              <a:pPr>
                <a:defRPr/>
              </a:pPr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098BC-1166-58A2-7EBD-2BECEE0B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BC4BD-BEAC-3DE1-6CAE-2EED1B6E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DB7B8B-A3E9-461B-9DEA-447AD625D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70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339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235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789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641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185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114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272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59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6764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C4C25-B9DF-B27E-2C61-9542EC35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F516A7-D9DF-4342-94B6-6C299E20F7A8}" type="datetimeFigureOut">
              <a:rPr lang="en-US"/>
              <a:pPr>
                <a:defRPr/>
              </a:pPr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251EC-6070-EC54-C9B3-44E38641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8F885-FAB8-4E7A-3A1D-5CF51095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9E5D13-B5C5-4E05-A9DB-7CDB739F0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506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820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6178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7106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73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442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424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54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0307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A9D98-CDFA-797C-FDFA-375CAAEF2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B55D8E-8411-4A60-AC67-67053AFCADC6}" type="datetimeFigureOut">
              <a:rPr lang="en-US"/>
              <a:pPr>
                <a:defRPr/>
              </a:pPr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B8F1D-C4F5-465C-4087-15AAC840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72FD0-DAD0-4711-6A38-A1E96336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E82D5D-28A5-400F-8F29-E0FA3EAFA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02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7191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709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729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1109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0909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2796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92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01212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2714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644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5680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9268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86315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8418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323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674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65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535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5306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9601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9693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312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523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4033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833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200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1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282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75389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5561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0937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6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511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6060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727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1529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55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60BC1361-B224-D1DD-EFBE-B7D43FDC12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18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C35140-7A30-2945-4645-574B1EEC0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5ABD89-C29C-9479-EB69-775F3848A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8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3B61D1A-63AE-754E-5C59-C564B7027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10BE1A6-B5B6-263F-DB3D-92A0BC36E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0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0327B9A-A50A-4E59-0F17-5EF6D1496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54F865-FD85-B6FD-A2BE-604E62AD1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24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237FAC-4698-9C99-B104-9778A522E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9E79FDF-5A3E-473E-03CB-42817BF64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30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1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0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5066FB1-9AB6-D308-1A59-2B5C0E2AE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6C182F6-6B64-4335-F8C7-9C19BFD2D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9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ysClr val="window" lastClr="FFFFFF"/>
                </a:solidFill>
              </a:rPr>
              <a:t>Florida State Treasury Investments</a:t>
            </a:r>
            <a:endParaRPr lang="en-US" dirty="0">
              <a:solidFill>
                <a:sysClr val="window" lastClr="FFFFFF"/>
              </a:solidFill>
              <a:ea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B5985A"/>
                </a:solidFill>
              </a:rPr>
              <a:t>August 31, 2025</a:t>
            </a:r>
            <a:endParaRPr lang="en-US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7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27156CFD-9811-5E1F-7066-D6342257A945}"/>
              </a:ext>
            </a:extLst>
          </p:cNvPr>
          <p:cNvSpPr txBox="1">
            <a:spLocks/>
          </p:cNvSpPr>
          <p:nvPr/>
        </p:nvSpPr>
        <p:spPr bwMode="auto">
          <a:xfrm>
            <a:off x="1006475" y="523875"/>
            <a:ext cx="9467850" cy="7381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itchFamily="18" charset="0"/>
              </a:rPr>
              <a:t>Securities Lending - Cash Collateral Portfolio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itchFamily="18" charset="0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j-ea"/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47BCF253-E5DD-530E-0183-066FCBA3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5224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5224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5224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0FD4ED-9E24-0324-73C1-BBB7D0DDF3FE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8792F23C-015B-CAB5-F041-CD4910BD14E9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8792F23C-015B-CAB5-F041-CD4910BD14E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409A905C-CE23-A019-3173-14AFEC5C6070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409A905C-CE23-A019-3173-14AFEC5C607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B45D0AB-9320-C174-B55B-80FF359DCE58}"/>
              </a:ext>
            </a:extLst>
          </p:cNvPr>
          <p:cNvGraphicFramePr>
            <a:graphicFrameLocks noGrp="1"/>
          </p:cNvGraphicFramePr>
          <p:nvPr/>
        </p:nvGraphicFramePr>
        <p:xfrm>
          <a:off x="6242050" y="3657600"/>
          <a:ext cx="4843463" cy="371475"/>
        </p:xfrm>
        <a:graphic>
          <a:graphicData uri="http://schemas.openxmlformats.org/drawingml/2006/table">
            <a:tbl>
              <a:tblPr firstRow="1" bandRow="1"/>
              <a:tblGrid>
                <a:gridCol w="484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C90B9-1673-0878-92EC-E64A728BBAD2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8FE5881-14B4-2D05-9A7D-E9F3B43AD532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Total Market Value	   $1,440.8 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NAV		   1.0002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Yield (360 basis)	   4.433%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WAM		   37 days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CF0A083-925A-76C6-0589-4E696F920CBA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/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83.36%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$1,201.1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9.86%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$142.1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6.78%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$97.6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4F9A1925-42E1-AA86-A3BF-62062BDD8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9DCA1F-FC30-1EB4-3F90-94A717279BEE}"/>
              </a:ext>
            </a:extLst>
          </p:cNvPr>
          <p:cNvSpPr txBox="1"/>
          <p:nvPr/>
        </p:nvSpPr>
        <p:spPr>
          <a:xfrm>
            <a:off x="1357313" y="960438"/>
            <a:ext cx="9467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As of August 31 , 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173" name="Chart 12">
            <a:extLst>
              <a:ext uri="{FF2B5EF4-FFF2-40B4-BE49-F238E27FC236}">
                <a16:creationId xmlns:a16="http://schemas.microsoft.com/office/drawing/2014/main" id="{1B7EDD0B-4A3B-F5CE-3594-DC2C6AC7F62A}"/>
              </a:ext>
            </a:extLst>
          </p:cNvPr>
          <p:cNvGraphicFramePr>
            <a:graphicFrameLocks/>
          </p:cNvGraphicFramePr>
          <p:nvPr/>
        </p:nvGraphicFramePr>
        <p:xfrm>
          <a:off x="6184900" y="4056063"/>
          <a:ext cx="4900613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5173" name="Chart 12">
                        <a:extLst>
                          <a:ext uri="{FF2B5EF4-FFF2-40B4-BE49-F238E27FC236}">
                            <a16:creationId xmlns:a16="http://schemas.microsoft.com/office/drawing/2014/main" id="{1B7EDD0B-4A3B-F5CE-3594-DC2C6AC7F62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056063"/>
                        <a:ext cx="4900613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13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7AABAD-B7AF-8C09-FB8D-263D7E040DFB}"/>
              </a:ext>
            </a:extLst>
          </p:cNvPr>
          <p:cNvSpPr txBox="1">
            <a:spLocks/>
          </p:cNvSpPr>
          <p:nvPr/>
        </p:nvSpPr>
        <p:spPr>
          <a:xfrm>
            <a:off x="740576" y="681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Treasury Investment Portfolio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0150F220-8420-12A4-7FDB-7FA18B3D1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260681"/>
              </p:ext>
            </p:extLst>
          </p:nvPr>
        </p:nvGraphicFramePr>
        <p:xfrm>
          <a:off x="1248328" y="1885413"/>
          <a:ext cx="9344364" cy="1112520"/>
        </p:xfrm>
        <a:graphic>
          <a:graphicData uri="http://schemas.openxmlformats.org/drawingml/2006/table">
            <a:tbl>
              <a:tblPr firstRow="1" bandRow="1"/>
              <a:tblGrid>
                <a:gridCol w="4672182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4672182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August 31, 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$61,571,666,930.46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6369F2AB-72AC-BFE9-45A5-D6D076C1D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297254"/>
              </p:ext>
            </p:extLst>
          </p:nvPr>
        </p:nvGraphicFramePr>
        <p:xfrm>
          <a:off x="963570" y="3210976"/>
          <a:ext cx="9724557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47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77EB7-6753-121C-7F7D-EA8F0427B307}"/>
              </a:ext>
            </a:extLst>
          </p:cNvPr>
          <p:cNvSpPr txBox="1"/>
          <p:nvPr/>
        </p:nvSpPr>
        <p:spPr>
          <a:xfrm>
            <a:off x="2150133" y="560566"/>
            <a:ext cx="83999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Portfolio Allocation as of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August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31, 2025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48D1C6FB-A215-4EDF-CAA2-09F5E7003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671701"/>
              </p:ext>
            </p:extLst>
          </p:nvPr>
        </p:nvGraphicFramePr>
        <p:xfrm>
          <a:off x="942436" y="1960073"/>
          <a:ext cx="10307128" cy="416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722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E5E8CC-5B5D-B3CB-E840-BC1E1C100839}"/>
              </a:ext>
            </a:extLst>
          </p:cNvPr>
          <p:cNvSpPr txBox="1"/>
          <p:nvPr/>
        </p:nvSpPr>
        <p:spPr>
          <a:xfrm>
            <a:off x="2771236" y="608336"/>
            <a:ext cx="60945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Treasury Participants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</a:t>
            </a: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August 31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2025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CED92668-8665-BEC3-EEDE-57295532E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675978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34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D94BCE-562D-1B0E-C4AE-9167FA5ED425}"/>
              </a:ext>
            </a:extLst>
          </p:cNvPr>
          <p:cNvSpPr txBox="1"/>
          <p:nvPr/>
        </p:nvSpPr>
        <p:spPr>
          <a:xfrm>
            <a:off x="2900632" y="686061"/>
            <a:ext cx="6094562" cy="1258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Net Earnings Rate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(past 12 months)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1D576442-BCC1-3040-67EC-D85B01E7B7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680751"/>
              </p:ext>
            </p:extLst>
          </p:nvPr>
        </p:nvGraphicFramePr>
        <p:xfrm>
          <a:off x="636773" y="1843720"/>
          <a:ext cx="1062228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63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5608BC-5252-DA9C-9790-F6C47F4D7717}"/>
              </a:ext>
            </a:extLst>
          </p:cNvPr>
          <p:cNvSpPr txBox="1"/>
          <p:nvPr/>
        </p:nvSpPr>
        <p:spPr>
          <a:xfrm>
            <a:off x="2176012" y="678951"/>
            <a:ext cx="80117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Annualized Net Earnings Rate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August 31, 2025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0508D41-17D2-E080-44A7-92440154C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167558"/>
              </p:ext>
            </p:extLst>
          </p:nvPr>
        </p:nvGraphicFramePr>
        <p:xfrm>
          <a:off x="1916920" y="2104844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7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5F5FA6-38FF-2143-B739-F621A6D3A027}"/>
              </a:ext>
            </a:extLst>
          </p:cNvPr>
          <p:cNvSpPr txBox="1"/>
          <p:nvPr/>
        </p:nvSpPr>
        <p:spPr>
          <a:xfrm>
            <a:off x="825261" y="449983"/>
            <a:ext cx="105414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 Monthly Sector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C99A10B-B7F7-7578-47EB-4FD7B0A95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071591"/>
              </p:ext>
            </p:extLst>
          </p:nvPr>
        </p:nvGraphicFramePr>
        <p:xfrm>
          <a:off x="385073" y="1896533"/>
          <a:ext cx="10895402" cy="431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24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9D815-FF35-C54C-E930-7E3AD6988FE9}"/>
              </a:ext>
            </a:extLst>
          </p:cNvPr>
          <p:cNvSpPr txBox="1"/>
          <p:nvPr/>
        </p:nvSpPr>
        <p:spPr>
          <a:xfrm>
            <a:off x="1302589" y="650515"/>
            <a:ext cx="99721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Quality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BADC473A-6AA2-A474-6CF3-2C332FE3D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989881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61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DADD9C-A05B-EFFF-F4A9-EE439E612936}"/>
              </a:ext>
            </a:extLst>
          </p:cNvPr>
          <p:cNvSpPr txBox="1"/>
          <p:nvPr/>
        </p:nvSpPr>
        <p:spPr>
          <a:xfrm>
            <a:off x="741872" y="641888"/>
            <a:ext cx="105414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Effective Duration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9919C7E-F59F-25A5-8576-741BB65EF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318414"/>
              </p:ext>
            </p:extLst>
          </p:nvPr>
        </p:nvGraphicFramePr>
        <p:xfrm>
          <a:off x="1236482" y="2204301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21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2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0 xmlns="dc2c3347-f4fc-408a-ae0d-6718c652c68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55B89365F73147885E529DD6741532" ma:contentTypeVersion="26" ma:contentTypeDescription="Create a new document." ma:contentTypeScope="" ma:versionID="d16d4f1b4759c599b26077b0bbc2bd79">
  <xsd:schema xmlns:xsd="http://www.w3.org/2001/XMLSchema" xmlns:xs="http://www.w3.org/2001/XMLSchema" xmlns:p="http://schemas.microsoft.com/office/2006/metadata/properties" xmlns:ns1="http://schemas.microsoft.com/sharepoint/v3" xmlns:ns2="dc2c3347-f4fc-408a-ae0d-6718c652c685" targetNamespace="http://schemas.microsoft.com/office/2006/metadata/properties" ma:root="true" ma:fieldsID="163639c96f6b9a668bcb4185583cbabd" ns1:_="" ns2:_="">
    <xsd:import namespace="http://schemas.microsoft.com/sharepoint/v3"/>
    <xsd:import namespace="dc2c3347-f4fc-408a-ae0d-6718c652c685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c3347-f4fc-408a-ae0d-6718c652c685" elementFormDefault="qualified">
    <xsd:import namespace="http://schemas.microsoft.com/office/2006/documentManagement/types"/>
    <xsd:import namespace="http://schemas.microsoft.com/office/infopath/2007/PartnerControls"/>
    <xsd:element name="Category0" ma:index="4" nillable="true" ma:displayName="Category" ma:internalName="Category0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CA574E-AA90-4954-9F16-376F2DFBEAF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c2c3347-f4fc-408a-ae0d-6718c652c68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756BE2-A007-4777-BA9E-7AAA19CDB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2c3347-f4fc-408a-ae0d-6718c652c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23B72B-4C46-4C44-9122-9971667111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305</Words>
  <Application>Microsoft Office PowerPoint</Application>
  <PresentationFormat>Widescreen</PresentationFormat>
  <Paragraphs>114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Garamond</vt:lpstr>
      <vt:lpstr>Times New Roman</vt:lpstr>
      <vt:lpstr>Office Theme</vt:lpstr>
      <vt:lpstr>1_Office Theme</vt:lpstr>
      <vt:lpstr>Custom Design</vt:lpstr>
      <vt:lpstr>1_Custom Design</vt:lpstr>
      <vt:lpstr>2_Custom Design</vt:lpstr>
      <vt:lpstr>3_Custom Design</vt:lpstr>
      <vt:lpstr>2_Office Theme</vt:lpstr>
      <vt:lpstr>3_Office Theme</vt:lpstr>
      <vt:lpstr>4_Office Theme</vt:lpstr>
      <vt:lpstr>Microsoft Excel Chart</vt:lpstr>
      <vt:lpstr>Chart</vt:lpstr>
      <vt:lpstr>Florida State Treasury Investments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35</cp:revision>
  <dcterms:created xsi:type="dcterms:W3CDTF">2017-12-18T19:50:46Z</dcterms:created>
  <dcterms:modified xsi:type="dcterms:W3CDTF">2025-09-19T18:37:49Z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0x0101001B55B89365F73147885E529DD6741532</vt:lpwstr>
  </property>
</Properties>
</file>