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5"/>
  </p:notesMasterIdLst>
  <p:sldIdLst>
    <p:sldId id="256" r:id="rId4"/>
    <p:sldId id="397" r:id="rId5"/>
    <p:sldId id="398" r:id="rId6"/>
    <p:sldId id="395" r:id="rId7"/>
    <p:sldId id="263" r:id="rId8"/>
    <p:sldId id="264" r:id="rId9"/>
    <p:sldId id="399" r:id="rId10"/>
    <p:sldId id="400" r:id="rId11"/>
    <p:sldId id="267" r:id="rId12"/>
    <p:sldId id="372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>
      <p:cViewPr varScale="1">
        <p:scale>
          <a:sx n="111" d="100"/>
          <a:sy n="111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45620</c:v>
                </c:pt>
                <c:pt idx="1">
                  <c:v>45596</c:v>
                </c:pt>
                <c:pt idx="2">
                  <c:v>45565</c:v>
                </c:pt>
                <c:pt idx="3">
                  <c:v>45535</c:v>
                </c:pt>
                <c:pt idx="4">
                  <c:v>45504</c:v>
                </c:pt>
                <c:pt idx="5">
                  <c:v>45473</c:v>
                </c:pt>
                <c:pt idx="6">
                  <c:v>45443</c:v>
                </c:pt>
                <c:pt idx="7">
                  <c:v>45412</c:v>
                </c:pt>
                <c:pt idx="8">
                  <c:v>45382</c:v>
                </c:pt>
                <c:pt idx="9">
                  <c:v>45351</c:v>
                </c:pt>
                <c:pt idx="10">
                  <c:v>45322</c:v>
                </c:pt>
                <c:pt idx="11">
                  <c:v>45283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61.753999999999998</c:v>
                </c:pt>
                <c:pt idx="1">
                  <c:v>62.401000000000003</c:v>
                </c:pt>
                <c:pt idx="2">
                  <c:v>64.540999999999997</c:v>
                </c:pt>
                <c:pt idx="3">
                  <c:v>63.798999999999999</c:v>
                </c:pt>
                <c:pt idx="4">
                  <c:v>64.754999999999995</c:v>
                </c:pt>
                <c:pt idx="5">
                  <c:v>64.884</c:v>
                </c:pt>
                <c:pt idx="6">
                  <c:v>63.511000000000003</c:v>
                </c:pt>
                <c:pt idx="7">
                  <c:v>64.122</c:v>
                </c:pt>
                <c:pt idx="8">
                  <c:v>61.155999999999999</c:v>
                </c:pt>
                <c:pt idx="9">
                  <c:v>61.265000000000001</c:v>
                </c:pt>
                <c:pt idx="10">
                  <c:v>65.361000000000004</c:v>
                </c:pt>
                <c:pt idx="11">
                  <c:v>63.491999999999997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6A-40F1-890E-09F2E3FD51CC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6A-40F1-890E-09F2E3FD51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0.56599999999999995</c:v>
                </c:pt>
                <c:pt idx="1">
                  <c:v>21.295999999999999</c:v>
                </c:pt>
                <c:pt idx="2">
                  <c:v>10.487</c:v>
                </c:pt>
                <c:pt idx="3">
                  <c:v>0.26300000000000001</c:v>
                </c:pt>
                <c:pt idx="4">
                  <c:v>8.3659999999999997</c:v>
                </c:pt>
                <c:pt idx="5">
                  <c:v>17.498000000000001</c:v>
                </c:pt>
                <c:pt idx="6">
                  <c:v>3.278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9.1653981928296133E-3</c:v>
                </c:pt>
                <c:pt idx="1">
                  <c:v>0.3448521553259708</c:v>
                </c:pt>
                <c:pt idx="2">
                  <c:v>0.16981895909576708</c:v>
                </c:pt>
                <c:pt idx="3">
                  <c:v>4.2588334358907931E-3</c:v>
                </c:pt>
                <c:pt idx="4">
                  <c:v>0.13547300579719532</c:v>
                </c:pt>
                <c:pt idx="5">
                  <c:v>0.28335006639246041</c:v>
                </c:pt>
                <c:pt idx="6">
                  <c:v>5.3081581759886004E-2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0.33643164815234639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57.476999999999997</c:v>
                </c:pt>
                <c:pt idx="1">
                  <c:v>4.2770000000000001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0.93074132849693947</c:v>
                </c:pt>
                <c:pt idx="1">
                  <c:v>6.9258671503060532E-2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45291</c:v>
                </c:pt>
                <c:pt idx="1">
                  <c:v>45322</c:v>
                </c:pt>
                <c:pt idx="2">
                  <c:v>45351</c:v>
                </c:pt>
                <c:pt idx="3">
                  <c:v>45382</c:v>
                </c:pt>
                <c:pt idx="4">
                  <c:v>45412</c:v>
                </c:pt>
                <c:pt idx="5">
                  <c:v>45443</c:v>
                </c:pt>
                <c:pt idx="6">
                  <c:v>45473</c:v>
                </c:pt>
                <c:pt idx="7">
                  <c:v>45504</c:v>
                </c:pt>
                <c:pt idx="8">
                  <c:v>45535</c:v>
                </c:pt>
                <c:pt idx="9">
                  <c:v>45565</c:v>
                </c:pt>
                <c:pt idx="10">
                  <c:v>45596</c:v>
                </c:pt>
                <c:pt idx="11">
                  <c:v>45620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3.6249999999999998E-2</c:v>
                </c:pt>
                <c:pt idx="1">
                  <c:v>3.1378999999999997E-2</c:v>
                </c:pt>
                <c:pt idx="2">
                  <c:v>2.6121999999999999E-2</c:v>
                </c:pt>
                <c:pt idx="3">
                  <c:v>3.0922999999999999E-2</c:v>
                </c:pt>
                <c:pt idx="4">
                  <c:v>2.7945000000000001E-2</c:v>
                </c:pt>
                <c:pt idx="5">
                  <c:v>3.4291000000000002E-2</c:v>
                </c:pt>
                <c:pt idx="6">
                  <c:v>3.5338000000000001E-2</c:v>
                </c:pt>
                <c:pt idx="7">
                  <c:v>3.9292000000000001E-2</c:v>
                </c:pt>
                <c:pt idx="8">
                  <c:v>4.4097999999999998E-2</c:v>
                </c:pt>
                <c:pt idx="9">
                  <c:v>4.4569999999999999E-2</c:v>
                </c:pt>
                <c:pt idx="10">
                  <c:v>3.3460999999999998E-2</c:v>
                </c:pt>
                <c:pt idx="11">
                  <c:v>3.5990000000000001E-2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3.5041999999999997E-2</c:v>
                </c:pt>
                <c:pt idx="1">
                  <c:v>2.8412E-2</c:v>
                </c:pt>
                <c:pt idx="2">
                  <c:v>2.1683999999999998E-2</c:v>
                </c:pt>
                <c:pt idx="3">
                  <c:v>1.9029999999999998E-2</c:v>
                </c:pt>
                <c:pt idx="4">
                  <c:v>2.0576000000000001E-2</c:v>
                </c:pt>
                <c:pt idx="5">
                  <c:v>1.9495999999999999E-2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9/30/2024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0.5514</c:v>
                </c:pt>
                <c:pt idx="1">
                  <c:v>0.16199999999999998</c:v>
                </c:pt>
                <c:pt idx="2">
                  <c:v>3.04E-2</c:v>
                </c:pt>
                <c:pt idx="3">
                  <c:v>6.4600000000000005E-2</c:v>
                </c:pt>
                <c:pt idx="4">
                  <c:v>0.16320000000000001</c:v>
                </c:pt>
                <c:pt idx="5">
                  <c:v>-1.5800000000000002E-2</c:v>
                </c:pt>
                <c:pt idx="6">
                  <c:v>2.0299999999999999E-2</c:v>
                </c:pt>
                <c:pt idx="7">
                  <c:v>8.8000000000000005E-3</c:v>
                </c:pt>
                <c:pt idx="8">
                  <c:v>6.4000000000000003E-3</c:v>
                </c:pt>
                <c:pt idx="9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10/31/2024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0.52400000000000002</c:v>
                </c:pt>
                <c:pt idx="1">
                  <c:v>0.1656</c:v>
                </c:pt>
                <c:pt idx="2">
                  <c:v>3.1899999999999998E-2</c:v>
                </c:pt>
                <c:pt idx="3">
                  <c:v>6.7000000000000004E-2</c:v>
                </c:pt>
                <c:pt idx="4">
                  <c:v>0.16639999999999999</c:v>
                </c:pt>
                <c:pt idx="5">
                  <c:v>-7.0999999999999995E-3</c:v>
                </c:pt>
                <c:pt idx="6">
                  <c:v>2.8299999999999999E-2</c:v>
                </c:pt>
                <c:pt idx="7">
                  <c:v>8.9999999999999993E-3</c:v>
                </c:pt>
                <c:pt idx="8">
                  <c:v>6.1000000000000004E-3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11/30/2024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-1.2077294685990338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0.51849999999999996</c:v>
                </c:pt>
                <c:pt idx="1">
                  <c:v>0.16759999999999997</c:v>
                </c:pt>
                <c:pt idx="2">
                  <c:v>3.2899999999999999E-2</c:v>
                </c:pt>
                <c:pt idx="3">
                  <c:v>6.7299999999999999E-2</c:v>
                </c:pt>
                <c:pt idx="4">
                  <c:v>0.1656</c:v>
                </c:pt>
                <c:pt idx="5">
                  <c:v>-1.2999999999999999E-3</c:v>
                </c:pt>
                <c:pt idx="6">
                  <c:v>2.5100000000000001E-2</c:v>
                </c:pt>
                <c:pt idx="7">
                  <c:v>9.1999999999999998E-3</c:v>
                </c:pt>
                <c:pt idx="8">
                  <c:v>6.1999999999999998E-3</c:v>
                </c:pt>
                <c:pt idx="9">
                  <c:v>8.8999999999999999E-3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9/30/2024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0.71679999999999999</c:v>
                </c:pt>
                <c:pt idx="1">
                  <c:v>9.9199999999999997E-2</c:v>
                </c:pt>
                <c:pt idx="2">
                  <c:v>2.2100000000000002E-2</c:v>
                </c:pt>
                <c:pt idx="3">
                  <c:v>8.7099999999999997E-2</c:v>
                </c:pt>
                <c:pt idx="4">
                  <c:v>6.5100000000000005E-2</c:v>
                </c:pt>
                <c:pt idx="5">
                  <c:v>8.9999999999999998E-4</c:v>
                </c:pt>
                <c:pt idx="6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10/31/2024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0.70960000000000001</c:v>
                </c:pt>
                <c:pt idx="1">
                  <c:v>0.1031</c:v>
                </c:pt>
                <c:pt idx="2">
                  <c:v>2.4500000000000001E-2</c:v>
                </c:pt>
                <c:pt idx="3">
                  <c:v>8.77E-2</c:v>
                </c:pt>
                <c:pt idx="4">
                  <c:v>6.5500000000000003E-2</c:v>
                </c:pt>
                <c:pt idx="5">
                  <c:v>6.9999999999999999E-4</c:v>
                </c:pt>
                <c:pt idx="6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11/30/2024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0.70799999999999996</c:v>
                </c:pt>
                <c:pt idx="1">
                  <c:v>0.1051</c:v>
                </c:pt>
                <c:pt idx="2">
                  <c:v>2.1000000000000001E-2</c:v>
                </c:pt>
                <c:pt idx="3">
                  <c:v>9.06E-2</c:v>
                </c:pt>
                <c:pt idx="4">
                  <c:v>6.5299999999999997E-2</c:v>
                </c:pt>
                <c:pt idx="5">
                  <c:v>8.0000000000000004E-4</c:v>
                </c:pt>
                <c:pt idx="6">
                  <c:v>9.1999999999999998E-3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9/30/2024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0.28070000000000001</c:v>
                </c:pt>
                <c:pt idx="1">
                  <c:v>0.32179999999999997</c:v>
                </c:pt>
                <c:pt idx="2">
                  <c:v>0.1454</c:v>
                </c:pt>
                <c:pt idx="3">
                  <c:v>0.14699999999999999</c:v>
                </c:pt>
                <c:pt idx="4">
                  <c:v>5.5E-2</c:v>
                </c:pt>
                <c:pt idx="5">
                  <c:v>3.1300000000000001E-2</c:v>
                </c:pt>
                <c:pt idx="6">
                  <c:v>1.77E-2</c:v>
                </c:pt>
                <c:pt idx="7">
                  <c:v>1.0999999999999998E-3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10/31/2024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0.27650000000000002</c:v>
                </c:pt>
                <c:pt idx="1">
                  <c:v>0.31280000000000002</c:v>
                </c:pt>
                <c:pt idx="2">
                  <c:v>0.1457</c:v>
                </c:pt>
                <c:pt idx="3">
                  <c:v>0.1515</c:v>
                </c:pt>
                <c:pt idx="4">
                  <c:v>6.5000000000000002E-2</c:v>
                </c:pt>
                <c:pt idx="5">
                  <c:v>3.1099999999999999E-2</c:v>
                </c:pt>
                <c:pt idx="6">
                  <c:v>1.6299999999999999E-2</c:v>
                </c:pt>
                <c:pt idx="7">
                  <c:v>1.0999999999999998E-3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11/30/2024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21-402B-AA85-6A43A018C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0.2697</c:v>
                </c:pt>
                <c:pt idx="1">
                  <c:v>0.31740000000000002</c:v>
                </c:pt>
                <c:pt idx="2">
                  <c:v>0.151</c:v>
                </c:pt>
                <c:pt idx="3">
                  <c:v>0.1477</c:v>
                </c:pt>
                <c:pt idx="4">
                  <c:v>6.3100000000000003E-2</c:v>
                </c:pt>
                <c:pt idx="5">
                  <c:v>3.2599999999999997E-2</c:v>
                </c:pt>
                <c:pt idx="6">
                  <c:v>1.7399999999999999E-2</c:v>
                </c:pt>
                <c:pt idx="7">
                  <c:v>1.1000000000000001E-3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3.37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12/23/2024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12/23/2024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12/23/2024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12/23/2024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12/23/2024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12/23/2024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12/23/2024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12/23/2024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12/23/2024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12/23/2024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12/23/2024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743F399-505B-A75D-F5F8-051725FE8B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166BD-53FB-B3A0-8E07-AA7C6E78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51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B1E17-1C31-434F-9646-5839701E654D}" type="datetimeFigureOut">
              <a:rPr lang="en-US"/>
              <a:pPr>
                <a:defRPr/>
              </a:pPr>
              <a:t>12/23/2024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09078-30C2-C600-49BF-4B9BF5BB0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176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BDA7-4A85-4B1D-98BD-AE20E7A02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171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8BF1A-AE71-7634-A4F4-5A2BF24D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09687-CA38-4F68-9872-0B29444ED2DE}" type="datetimeFigureOut">
              <a:rPr lang="en-US"/>
              <a:pPr>
                <a:defRPr/>
              </a:pPr>
              <a:t>12/23/2024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45ED63-4899-B2DF-732C-60E2E9665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64B5-158D-4406-9D6B-F878BDC8D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4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3E0A-82C9-D31C-1F7E-59E02A10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FC16-0AF5-4B6D-86A2-3F4F906BC818}" type="datetimeFigureOut">
              <a:rPr lang="en-US"/>
              <a:pPr>
                <a:defRPr/>
              </a:pPr>
              <a:t>12/23/2024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FD7E5F-3A38-2784-4C31-EEBD50762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8272-0B02-4385-A2AD-96E2EE7FE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645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32CACE-D2CE-26D9-D54E-2AE127D9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DA15-8FC0-466D-87B7-4294EA76AA49}" type="datetimeFigureOut">
              <a:rPr lang="en-US"/>
              <a:pPr>
                <a:defRPr/>
              </a:pPr>
              <a:t>12/23/2024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61207-06CE-56DC-5172-AA9C058C53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07C7B-3FEB-478C-8E48-62A724A1D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56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128B6A-D6F8-0617-6DE3-4E6174CB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71B3-1879-4759-8F04-BD0D523BB1BB}" type="datetimeFigureOut">
              <a:rPr lang="en-US"/>
              <a:pPr>
                <a:defRPr/>
              </a:pPr>
              <a:t>12/23/2024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648CA0-DBED-DE55-D0D6-813D2E507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E407-A6FB-400F-8EE4-286DE2BA3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577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B7A406-4261-E805-D4EC-01427FE7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050C-570A-475E-B35A-4ABBC8A80948}" type="datetimeFigureOut">
              <a:rPr lang="en-US"/>
              <a:pPr>
                <a:defRPr/>
              </a:pPr>
              <a:t>12/23/2024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C9C201-3C31-C0A1-0525-E1D8D8824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BE4E-E454-4D84-AEAB-1961E4E6A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473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180304-D6E2-0430-B674-CA127673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71E1-A700-4A98-A72C-6C601E395369}" type="datetimeFigureOut">
              <a:rPr lang="en-US"/>
              <a:pPr>
                <a:defRPr/>
              </a:pPr>
              <a:t>12/23/2024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86BF1B-B52B-C6CA-DC1C-3B5550A54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00EB-6446-4B47-BD1A-063C480EE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504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E92534-4B41-9D13-1A43-6FB00B72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8ADC-CC01-44DF-B9C1-8243E3B35F51}" type="datetimeFigureOut">
              <a:rPr lang="en-US"/>
              <a:pPr>
                <a:defRPr/>
              </a:pPr>
              <a:t>12/23/2024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2F84-DDDA-6DFA-E321-B0CF2684D3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5385-9211-4D0F-8227-79FD79669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39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12/23/2024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94523-042F-F578-F2AA-4B371393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2667-3A06-4899-A5E0-2B0A4676A6B8}" type="datetimeFigureOut">
              <a:rPr lang="en-US"/>
              <a:pPr>
                <a:defRPr/>
              </a:pPr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5D119-0133-A1E4-AE9B-B8DDE25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93E29-B4AD-9299-4AD2-2EAB82C0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6F3D-6710-4F97-B795-B5D474F36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050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A964D70-FB91-616A-E410-8C9371892C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E9F1521B-009B-10D0-A278-19D7857BAB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46275"/>
            <a:ext cx="32385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12/23/2024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12/23/2024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12/23/2024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12/23/2024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12/23/2024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12/23/2024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12/23/2024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FD2E2467-F462-6F5A-6249-A07E415A67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46C8BB5-1FAF-C933-4697-56519BCFB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845F082-3791-4339-9354-6BD0DA977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A0763-0BAD-6EBF-7158-4FE60296B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038" y="6484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2F32F6-DB7C-46EC-A74D-E5BEF12798CA}" type="datetimeFigureOut">
              <a:rPr lang="en-US"/>
              <a:pPr>
                <a:defRPr/>
              </a:pPr>
              <a:t>12/23/2024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577D-0700-20DE-83F0-E001FBDE2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2238" y="648493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8C95"/>
                </a:solidFill>
              </a:defRPr>
            </a:lvl1pPr>
          </a:lstStyle>
          <a:p>
            <a:pPr>
              <a:defRPr/>
            </a:pPr>
            <a:fld id="{59498241-A473-4DF9-82C8-36BCA1018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17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30,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D7BA50-3464-0B68-B01A-415A178E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November 30, 2024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AB772ED5-2302-1866-237B-31DDCAC4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7EAE71F-259A-9D65-BBF2-C01A2A483418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31FF9E6A-4976-2296-0762-60905FC71084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31FF9E6A-4976-2296-0762-60905FC7108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C7BA0F1C-DFE2-B30E-6A75-8D1C652095B1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C7BA0F1C-DFE2-B30E-6A75-8D1C652095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1406248-02ED-CE8F-B34F-633F2E184310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4B64413-51D2-D775-810B-86DD4B57F9FE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0484421-1731-27FF-221E-1540BFE6CB5D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$2,478.5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4.693%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65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1A9DBA-BDFD-AB3F-1B43-EE2BF73AE132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79.74%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$1,976.2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7.87%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$195.1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12.39%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$307.2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0CB22A95-B237-21CA-9B70-FF231943D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D50D235D-DC9B-EF88-54BF-87D0A4C6FC13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D50D235D-DC9B-EF88-54BF-87D0A4C6FC1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878531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 30,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$61,754,344,885.65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122590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November 30,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009354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November 30,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834612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1633135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November 30, 2024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96973451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820279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118152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00883773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12033</TotalTime>
  <Words>330</Words>
  <Application>Microsoft Office PowerPoint</Application>
  <PresentationFormat>Widescreen</PresentationFormat>
  <Paragraphs>125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Garamond</vt:lpstr>
      <vt:lpstr>Times New Roman</vt:lpstr>
      <vt:lpstr>Office Theme</vt:lpstr>
      <vt:lpstr>1_Office Theme</vt:lpstr>
      <vt:lpstr>2_Office Theme</vt:lpstr>
      <vt:lpstr>Microsoft Excel Chart</vt:lpstr>
      <vt:lpstr>Florida State Treasury Investments</vt:lpstr>
      <vt:lpstr>Treasury Investment Portfolio</vt:lpstr>
      <vt:lpstr>Portfolio Allocation as of  November 30, 2024</vt:lpstr>
      <vt:lpstr>Treasury Participants  as of November 30, 2024</vt:lpstr>
      <vt:lpstr>Net Earnings Rate  (past 12 months) </vt:lpstr>
      <vt:lpstr>Annualized Net Earnings Rate  as of November 30, 2024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November 30,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615</cp:revision>
  <cp:lastPrinted>2021-11-17T21:34:04Z</cp:lastPrinted>
  <dcterms:created xsi:type="dcterms:W3CDTF">2017-12-18T19:50:46Z</dcterms:created>
  <dcterms:modified xsi:type="dcterms:W3CDTF">2024-12-23T14:44:37Z</dcterms:modified>
</cp:coreProperties>
</file>