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wdp" ContentType="image/vnd.ms-photo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4"/>
    <p:sldMasterId id="2147483659" r:id="rId5"/>
  </p:sldMasterIdLst>
  <p:sldIdLst>
    <p:sldId id="261" r:id="rId6"/>
    <p:sldId id="265" r:id="rId7"/>
    <p:sldId id="264" r:id="rId8"/>
    <p:sldId id="262" r:id="rId9"/>
    <p:sldId id="266" r:id="rId10"/>
    <p:sldId id="267" r:id="rId11"/>
    <p:sldId id="269" r:id="rId12"/>
    <p:sldId id="270" r:id="rId13"/>
    <p:sldId id="271" r:id="rId14"/>
    <p:sldId id="272" r:id="rId15"/>
    <p:sldId id="268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6" r:id="rId39"/>
    <p:sldId id="298" r:id="rId40"/>
    <p:sldId id="299" r:id="rId41"/>
    <p:sldId id="301" r:id="rId42"/>
    <p:sldId id="302" r:id="rId43"/>
    <p:sldId id="303" r:id="rId44"/>
    <p:sldId id="305" r:id="rId45"/>
    <p:sldId id="304" r:id="rId46"/>
    <p:sldId id="306" r:id="rId47"/>
    <p:sldId id="307" r:id="rId48"/>
    <p:sldId id="308" r:id="rId49"/>
    <p:sldId id="309" r:id="rId50"/>
    <p:sldId id="310" r:id="rId51"/>
    <p:sldId id="318" r:id="rId52"/>
    <p:sldId id="312" r:id="rId53"/>
    <p:sldId id="259" r:id="rId54"/>
    <p:sldId id="313" r:id="rId55"/>
    <p:sldId id="314" r:id="rId56"/>
    <p:sldId id="315" r:id="rId57"/>
    <p:sldId id="316" r:id="rId58"/>
    <p:sldId id="317" r:id="rId59"/>
    <p:sldId id="260" r:id="rId60"/>
  </p:sldIdLst>
  <p:sldSz cx="12192000" cy="6858000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55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customXml" Target="../customXml/item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customXml" Target="../customXml/item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2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tags" Target="tags/tag1.xml" /><Relationship Id="rId62" Type="http://schemas.openxmlformats.org/officeDocument/2006/relationships/presProps" Target="presProps.xml" /><Relationship Id="rId63" Type="http://schemas.openxmlformats.org/officeDocument/2006/relationships/viewProps" Target="viewProps.xml" /><Relationship Id="rId64" Type="http://schemas.openxmlformats.org/officeDocument/2006/relationships/theme" Target="theme/theme1.xml" /><Relationship Id="rId65" Type="http://schemas.openxmlformats.org/officeDocument/2006/relationships/tableStyles" Target="tableStyles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image" Target="../media/image2.png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image" Target="../media/image3.png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1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2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3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5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6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9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0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1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3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4.wmf" /><Relationship Id="rId3" Type="http://schemas.openxmlformats.org/officeDocument/2006/relationships/image" Target="../media/image35.gi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4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M&amp;ACPSPenaltySection@myfloridacfo.com" TargetMode="External" /><Relationship Id="rId3" Type="http://schemas.openxmlformats.org/officeDocument/2006/relationships/hyperlink" Target="mailto:claims.edi@myfloridacfo.com" TargetMode="External" /><Relationship Id="rId4" Type="http://schemas.openxmlformats.org/officeDocument/2006/relationships/image" Target="../media/image3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5.wmf" /><Relationship Id="rId4" Type="http://schemas.openxmlformats.org/officeDocument/2006/relationships/vmlDrawing" Target="../drawings/vmlDrawing1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MedicalDataManagementTeam@myfloridacfo.com" TargetMode="External" /><Relationship Id="rId3" Type="http://schemas.openxmlformats.org/officeDocument/2006/relationships/hyperlink" Target="mailto:poc.edi@myfloridacfo.com" TargetMode="External" /><Relationship Id="rId4" Type="http://schemas.openxmlformats.org/officeDocument/2006/relationships/image" Target="../media/image38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Charlene.Miller@myfloridacfo.com" TargetMode="External" /><Relationship Id="rId3" Type="http://schemas.openxmlformats.org/officeDocument/2006/relationships/hyperlink" Target="mailto:Michelle.Carter@myfloridacfo.com" TargetMode="Externa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Leydia.Alvarado@myfloridacfo.com" TargetMode="External" /><Relationship Id="rId3" Type="http://schemas.openxmlformats.org/officeDocument/2006/relationships/hyperlink" Target="mailto:Stasha.Chaires@myfloridacfo.com" TargetMode="External" /><Relationship Id="rId4" Type="http://schemas.openxmlformats.org/officeDocument/2006/relationships/hyperlink" Target="mailto:Kimberly.Farmer@myfloridacfo.com" TargetMode="External" /><Relationship Id="rId5" Type="http://schemas.openxmlformats.org/officeDocument/2006/relationships/hyperlink" Target="mailto:Shatavia.Meeks@myfloridacfo.com" TargetMode="Externa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James.Austin@myfloridacfo.com" TargetMode="External" /><Relationship Id="rId3" Type="http://schemas.openxmlformats.org/officeDocument/2006/relationships/hyperlink" Target="mailto:Linda.Jefferson@myfloridacfo.com" TargetMode="External" /><Relationship Id="rId4" Type="http://schemas.openxmlformats.org/officeDocument/2006/relationships/hyperlink" Target="mailto:Patience.Aninakwa@myfloridacfo.com" TargetMode="External" /><Relationship Id="rId5" Type="http://schemas.openxmlformats.org/officeDocument/2006/relationships/hyperlink" Target="mailto:Johnny.Session@myfloridacfo.com" TargetMode="Externa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Tijuana.Bell@myfloridacfo.com" TargetMode="External" /><Relationship Id="rId3" Type="http://schemas.openxmlformats.org/officeDocument/2006/relationships/hyperlink" Target="mailto:Stephon.AlvinJr@myfloridacfo.com" TargetMode="External" /><Relationship Id="rId4" Type="http://schemas.openxmlformats.org/officeDocument/2006/relationships/hyperlink" Target="mailto:JaNiyah.Price@myfloridacfo.com" TargetMode="External" /><Relationship Id="rId5" Type="http://schemas.openxmlformats.org/officeDocument/2006/relationships/image" Target="../media/image39.png" /><Relationship Id="rId6" Type="http://schemas.microsoft.com/office/2007/relationships/hdphoto" Target="../media/image40.wdp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F48F71-68E6-0B9C-9DF5-1003D330E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12914"/>
          </a:xfrm>
        </p:spPr>
        <p:txBody>
          <a:bodyPr>
            <a:noAutofit/>
          </a:bodyPr>
          <a:lstStyle/>
          <a:p>
            <a:r>
              <a:rPr lang="en-US" sz="550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EDI Basic Training</a:t>
            </a:r>
          </a:p>
        </p:txBody>
      </p:sp>
      <p:pic>
        <p:nvPicPr>
          <p:cNvPr id="2058" name="Picture 10" descr="Online course - Free education icons">
            <a:extLst>
              <a:ext uri="{FF2B5EF4-FFF2-40B4-BE49-F238E27FC236}">
                <a16:creationId xmlns:a16="http://schemas.microsoft.com/office/drawing/2014/main" id="{2F893FD5-2CA7-7282-5BD0-765382F5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03" y="2330245"/>
            <a:ext cx="3487994" cy="34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356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MTCs include Denials:</a:t>
            </a:r>
          </a:p>
          <a:p>
            <a:pPr>
              <a:buClr>
                <a:srgbClr val="DA54AA"/>
              </a:buClr>
            </a:pPr>
            <a:endParaRPr lang="en-US" sz="10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40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04</a:t>
            </a:r>
            <a:r>
              <a:rPr lang="en-US" sz="4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Full Denial</a:t>
            </a: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40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PD</a:t>
            </a:r>
            <a:r>
              <a:rPr lang="en-US" sz="4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Partial Denial (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Indemnity Only and other required  partial denials)</a:t>
            </a:r>
          </a:p>
        </p:txBody>
      </p:sp>
      <p:pic>
        <p:nvPicPr>
          <p:cNvPr id="3078" name="Picture 6" descr="2,400+ Insurance Claim Denial Stock Illustrations, Royalty ...">
            <a:extLst>
              <a:ext uri="{FF2B5EF4-FFF2-40B4-BE49-F238E27FC236}">
                <a16:creationId xmlns:a16="http://schemas.microsoft.com/office/drawing/2014/main" id="{7FFA36F4-C6D0-F92B-8DB8-7B0644DE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798" y="4404852"/>
            <a:ext cx="2776594" cy="18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1604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6"/>
            <a:ext cx="11098635" cy="2741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Additions/Changes: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Concurrent Benefit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Change in Benefit Amount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CB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Change in Benefit Type</a:t>
            </a:r>
          </a:p>
        </p:txBody>
      </p:sp>
      <p:pic>
        <p:nvPicPr>
          <p:cNvPr id="4098" name="Picture 2" descr="Download Change, Note, Pin. Royalty-Free Stock Illustration ...">
            <a:extLst>
              <a:ext uri="{FF2B5EF4-FFF2-40B4-BE49-F238E27FC236}">
                <a16:creationId xmlns:a16="http://schemas.microsoft.com/office/drawing/2014/main" id="{15A3A743-40F7-A2C9-BDEA-1304F2E5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155" y="4670322"/>
            <a:ext cx="2265689" cy="16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8454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6"/>
            <a:ext cx="11098635" cy="233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Reinstatements: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RB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Reinstatement of Benefits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ER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Reinstatement</a:t>
            </a:r>
          </a:p>
        </p:txBody>
      </p:sp>
      <p:pic>
        <p:nvPicPr>
          <p:cNvPr id="5124" name="Picture 4" descr="Free of Charge Creative Commons reinstatement Image - Clipboard 01">
            <a:extLst>
              <a:ext uri="{FF2B5EF4-FFF2-40B4-BE49-F238E27FC236}">
                <a16:creationId xmlns:a16="http://schemas.microsoft.com/office/drawing/2014/main" id="{90578021-11BC-F26E-A5E6-E21CF23B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648" y="4198375"/>
            <a:ext cx="2996703" cy="19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4310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39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Indemnity Suspensions: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S1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RTW or Released to RTW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S2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Medical Non-Compliance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S3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Administrative Non-Compliance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S4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Claimant Death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S5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Incarceration</a:t>
            </a:r>
          </a:p>
          <a:p>
            <a:pPr marL="0" indent="0" algn="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170" name="Picture 2" descr="Free Vectors | Stop hand">
            <a:extLst>
              <a:ext uri="{FF2B5EF4-FFF2-40B4-BE49-F238E27FC236}">
                <a16:creationId xmlns:a16="http://schemas.microsoft.com/office/drawing/2014/main" id="{EC06410D-30D0-4D01-23DC-50419B99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44" y="3942734"/>
            <a:ext cx="2234472" cy="21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9890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3999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Indemnity Suspensions: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S6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Claimant’s Whereabouts Unknown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S7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Benefits Exhausted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S8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Jurisdiction Change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P7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Benefits Exhausted (This is reported when PT Supp benefits are suspended but PT benefits continue.)</a:t>
            </a:r>
          </a:p>
          <a:p>
            <a:pPr marL="0" indent="0">
              <a:buClr>
                <a:srgbClr val="DA54AA"/>
              </a:buClr>
              <a:buNone/>
            </a:pPr>
            <a:endParaRPr lang="en-US" sz="36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n-US" sz="36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2845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228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Periodic Reports: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Sub-Annual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FN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Final</a:t>
            </a:r>
          </a:p>
          <a:p>
            <a:pPr marL="0" indent="0">
              <a:buClr>
                <a:srgbClr val="DA54AA"/>
              </a:buClr>
              <a:buNone/>
            </a:pPr>
            <a:endParaRPr lang="en-US" sz="36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n-US" sz="36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196" name="Picture 4" descr="Financial Report. Business Icons, Elements Set. Flat Design ...">
            <a:extLst>
              <a:ext uri="{FF2B5EF4-FFF2-40B4-BE49-F238E27FC236}">
                <a16:creationId xmlns:a16="http://schemas.microsoft.com/office/drawing/2014/main" id="{728BABF9-0127-1E6A-D8E6-43B9B23E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5070" y="3429000"/>
            <a:ext cx="2664543" cy="26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959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6"/>
            <a:ext cx="11098635" cy="178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Changes: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02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Change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218" name="Picture 2" descr="Work and the Ability to Change | Good Morning Gratitude">
            <a:extLst>
              <a:ext uri="{FF2B5EF4-FFF2-40B4-BE49-F238E27FC236}">
                <a16:creationId xmlns:a16="http://schemas.microsoft.com/office/drawing/2014/main" id="{D745F18B-B912-E6C0-8555-B3EB4891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267" y="3687096"/>
            <a:ext cx="2243466" cy="24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3705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254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5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 Benefit Type Code (BTC)?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4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code that identifies the type of indemnity benefits being paid.</a:t>
            </a:r>
            <a:endParaRPr lang="en-US" sz="6000">
              <a:solidFill>
                <a:srgbClr val="152249"/>
              </a:solidFill>
            </a:endParaRPr>
          </a:p>
        </p:txBody>
      </p:sp>
      <p:pic>
        <p:nvPicPr>
          <p:cNvPr id="3" name="Picture 2" descr="Money Clipart Vector Art, Icons, and Graphics for Free Download">
            <a:extLst>
              <a:ext uri="{FF2B5EF4-FFF2-40B4-BE49-F238E27FC236}">
                <a16:creationId xmlns:a16="http://schemas.microsoft.com/office/drawing/2014/main" id="{5C9D6A80-C852-0186-2DC0-89A36B1CD1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655" y="43796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5443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39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Codes include: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051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Temporary Total Catastrophic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070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Temporary Partial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090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Permanent Partial Disfigurement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410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Voc Rehab Maintenance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500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Unspecified Lump Sum Pmt/Settlement</a:t>
            </a:r>
          </a:p>
          <a:p>
            <a:pPr marL="0" indent="0">
              <a:buClr>
                <a:srgbClr val="DA54AA"/>
              </a:buClr>
              <a:buNone/>
            </a:pPr>
            <a:endParaRPr lang="en-US" sz="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r">
              <a:buClr>
                <a:schemeClr val="accent5">
                  <a:lumMod val="75000"/>
                </a:schemeClr>
              </a:buClr>
              <a:buNone/>
            </a:pPr>
            <a:r>
              <a:rPr lang="en-US" sz="38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5015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076840"/>
            <a:ext cx="11098635" cy="399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Codes include: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5xx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Unspecified Lump Sum Pmt/Settlement per 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Code (e.g., 510, 550, etc.)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210</a:t>
            </a:r>
            <a:r>
              <a:rPr lang="en-US" sz="360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Employer Paid Fatal (Death)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230</a:t>
            </a:r>
            <a:r>
              <a:rPr lang="en-US" sz="360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Employer Paid Perm Partial (IBs)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240</a:t>
            </a:r>
            <a:r>
              <a:rPr lang="en-US" sz="360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Employer Paid Unspecified</a:t>
            </a:r>
          </a:p>
          <a:p>
            <a:pPr marL="0" indent="0" algn="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087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CCA993-F6AA-6222-A594-1FE22A5DF9BA}"/>
              </a:ext>
            </a:extLst>
          </p:cNvPr>
          <p:cNvSpPr txBox="1"/>
          <p:nvPr/>
        </p:nvSpPr>
        <p:spPr>
          <a:xfrm>
            <a:off x="553673" y="2125028"/>
            <a:ext cx="11123802" cy="405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5000">
                <a:solidFill>
                  <a:srgbClr val="15224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Release 3 EDI, all data is sent electronically via a FROI or SROI transaction. </a:t>
            </a:r>
          </a:p>
          <a:p>
            <a:pPr>
              <a:buClr>
                <a:srgbClr val="DA54AA"/>
              </a:buClr>
            </a:pPr>
            <a:r>
              <a:rPr lang="en-US" sz="500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FROI</a:t>
            </a:r>
            <a:r>
              <a:rPr lang="en-US" sz="5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5000">
                <a:solidFill>
                  <a:srgbClr val="15224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(First Report of Injury)</a:t>
            </a:r>
          </a:p>
          <a:p>
            <a:pPr>
              <a:buClr>
                <a:srgbClr val="DA54AA"/>
              </a:buClr>
            </a:pPr>
            <a:r>
              <a:rPr lang="en-US" sz="500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SROI </a:t>
            </a:r>
            <a:r>
              <a:rPr lang="en-US" sz="5000">
                <a:solidFill>
                  <a:srgbClr val="15224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(Subsequent Report of Injury)</a:t>
            </a:r>
          </a:p>
          <a:p>
            <a:endParaRPr lang="en-US" sz="60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4824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067009"/>
            <a:ext cx="11098635" cy="3517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Codes include:</a:t>
            </a:r>
          </a:p>
          <a:p>
            <a:pPr>
              <a:buClr>
                <a:srgbClr val="DA54AA"/>
              </a:buClr>
            </a:pPr>
            <a:endParaRPr lang="en-US" sz="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242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Paid Unspecified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250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Paid Temporary Total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251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Paid Temporary Total Catastrophic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270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Paid Temporary Partial</a:t>
            </a:r>
          </a:p>
          <a:p>
            <a:pPr marL="0" indent="0">
              <a:buClr>
                <a:srgbClr val="DA54AA"/>
              </a:buClr>
              <a:buNone/>
            </a:pPr>
            <a:endParaRPr lang="en-US" sz="4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0535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2761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54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are Other Benefit Type Codes (OBTs)?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43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Codes that represent the type of non-indemnity benefits being paid.</a:t>
            </a:r>
            <a:endParaRPr lang="en-US" sz="4300">
              <a:solidFill>
                <a:srgbClr val="152249"/>
              </a:solidFill>
            </a:endParaRPr>
          </a:p>
        </p:txBody>
      </p:sp>
      <p:pic>
        <p:nvPicPr>
          <p:cNvPr id="10242" name="Picture 2" descr="Clipart Medical Images – Browse 217,315 Stock Photos ...">
            <a:extLst>
              <a:ext uri="{FF2B5EF4-FFF2-40B4-BE49-F238E27FC236}">
                <a16:creationId xmlns:a16="http://schemas.microsoft.com/office/drawing/2014/main" id="{FF06C1C0-5F91-87EB-22F5-B892BA3E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1716" y="4618703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 cute travel banner | Premium Vector">
            <a:extLst>
              <a:ext uri="{FF2B5EF4-FFF2-40B4-BE49-F238E27FC236}">
                <a16:creationId xmlns:a16="http://schemas.microsoft.com/office/drawing/2014/main" id="{EBA1133F-C916-9D11-178A-90B9A842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355" y="4435605"/>
            <a:ext cx="1849997" cy="16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5329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067009"/>
            <a:ext cx="11098635" cy="4146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9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Required Other Benefit Type Codes: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300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Funeral Expenses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310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Penalties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311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Employee Penalties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320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Interest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321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Employee Interest</a:t>
            </a:r>
          </a:p>
          <a:p>
            <a:pPr algn="r"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1224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067009"/>
            <a:ext cx="11098635" cy="4146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Required Other Benefit Type Codes:</a:t>
            </a:r>
          </a:p>
          <a:p>
            <a:pPr>
              <a:buClr>
                <a:srgbClr val="DA54AA"/>
              </a:buClr>
            </a:pPr>
            <a:endParaRPr lang="en-US" sz="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370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Other Medical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380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Voc Rehab Evaluation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390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Voc Rehab Education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400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Other Voc Rehab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430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Unallocated Prior Indemnity Benefits (acquired claims)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42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475</a:t>
            </a:r>
            <a:r>
              <a:rPr lang="en-US" sz="42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Medical Travel Expenses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623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119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54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316" name="Picture 4" descr="Annual And Special Events - Events Clip Transparent PNG - 957x768 - Free  Download on NicePNG">
            <a:extLst>
              <a:ext uri="{FF2B5EF4-FFF2-40B4-BE49-F238E27FC236}">
                <a16:creationId xmlns:a16="http://schemas.microsoft.com/office/drawing/2014/main" id="{0A01D5D8-8DF8-B17D-3A6B-BEF2D4D4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851" y="3010543"/>
            <a:ext cx="3766297" cy="32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0436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294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required, claim administrators must be prepared to send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data elements</a:t>
            </a:r>
            <a:r>
              <a:rPr lang="en-US" sz="3600" b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the Benefits Segment on the Benefit Segment Requirements worksheet of the Florida Element Requirement Table.</a:t>
            </a:r>
          </a:p>
          <a:p>
            <a:pPr>
              <a:buClr>
                <a:srgbClr val="DA54AA"/>
              </a:buClr>
            </a:pPr>
            <a:endParaRPr lang="en-US" sz="54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D5B44-76BC-0340-614D-91B45066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14" y="4812287"/>
            <a:ext cx="2208571" cy="14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421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159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Event Benefits Segment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and will include</a:t>
            </a:r>
            <a:r>
              <a:rPr lang="en-US" sz="3600" b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following data elements: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Gross Weekly Amount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Gross Weekly Amount Effective Date</a:t>
            </a:r>
          </a:p>
          <a:p>
            <a:pPr algn="r"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54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5962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159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Event Benefits Segment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and will include</a:t>
            </a:r>
            <a:r>
              <a:rPr lang="en-US" sz="3600" b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following data elements: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 Weekly Amount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 Weekly Amount Effective Date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Code</a:t>
            </a:r>
          </a:p>
          <a:p>
            <a:pPr algn="r"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54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362" name="Picture 2" descr="90,200+ Checkbox Stock Photos, Pictures &amp; Royalty-Free Images - iStock | Check  box icon, Checklist, Check mark">
            <a:extLst>
              <a:ext uri="{FF2B5EF4-FFF2-40B4-BE49-F238E27FC236}">
                <a16:creationId xmlns:a16="http://schemas.microsoft.com/office/drawing/2014/main" id="{3D1A3489-6200-A8DB-D7E5-FA65F16F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56" y="4581832"/>
            <a:ext cx="1614334" cy="16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5829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159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Event Benefits Segment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and will include</a:t>
            </a:r>
            <a:r>
              <a:rPr lang="en-US" sz="3600" b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following data elements: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Period Start Date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Period Through Date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Claim Weeks</a:t>
            </a:r>
          </a:p>
          <a:p>
            <a:pPr algn="r"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54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412" name="Picture 4" descr="kisspng-vector-graphics-calendar-clip-art-illustration-com-va-guiden-5b664ceec792e8.9684280015334310228175  - NATO Modelling &amp; Simulation Centre of Excellence">
            <a:extLst>
              <a:ext uri="{FF2B5EF4-FFF2-40B4-BE49-F238E27FC236}">
                <a16:creationId xmlns:a16="http://schemas.microsoft.com/office/drawing/2014/main" id="{13F67048-7887-205D-3BCB-088D9405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4943" y="3583220"/>
            <a:ext cx="1602197" cy="15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2550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020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“Event” Benefits Segment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and will include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following data elements: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Claim Days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Amount Paid</a:t>
            </a:r>
          </a:p>
          <a:p>
            <a:pPr>
              <a:buClr>
                <a:srgbClr val="FF000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Payment Issue Date (MTC IP, AP, PY with BTC 0xx only)</a:t>
            </a:r>
          </a:p>
          <a:p>
            <a:pPr>
              <a:buClr>
                <a:srgbClr val="DA54AA"/>
              </a:buClr>
            </a:pPr>
            <a:endParaRPr lang="en-US" sz="54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019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336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5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an MTC?</a:t>
            </a:r>
          </a:p>
          <a:p>
            <a:pPr>
              <a:buClr>
                <a:srgbClr val="DA54AA"/>
              </a:buClr>
            </a:pPr>
            <a:r>
              <a:rPr lang="en-US" sz="5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Maintenance Type Code</a:t>
            </a:r>
          </a:p>
          <a:p>
            <a:pPr>
              <a:buClr>
                <a:srgbClr val="DA54AA"/>
              </a:buClr>
            </a:pPr>
            <a:endParaRPr lang="en-US" sz="20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4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code that defines the specific purpose of each transaction being transmitted.</a:t>
            </a:r>
            <a:endParaRPr lang="en-US" sz="6000">
              <a:solidFill>
                <a:srgbClr val="152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44339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15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When a benefit type is affected by the Event being reported, the MTC is sent in the Benefits Segment of the Benefit that is being: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started, changed (to/from), suspended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–OR-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reporting a lump sum payment with Benefit Type Code 0xx.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05074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383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Event Benefits Segment Rules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When a benefit type is not affected by the Event being reported (older/previously reported benefits), the MTC is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required to be sent in the Benefits Segment for the older/previously reported benefit type(s). This is called 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is outlined later in this presentation.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76804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02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MTCs that will contain “Event” Benefits Segment(s):</a:t>
            </a:r>
          </a:p>
          <a:p>
            <a:pPr marL="0" indent="0" algn="ctr">
              <a:buClr>
                <a:srgbClr val="DA54AA"/>
              </a:buClr>
              <a:buNone/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Add Concurrent Benefit Type</a:t>
            </a:r>
          </a:p>
          <a:p>
            <a:pPr marL="0" indent="0">
              <a:spcBef>
                <a:spcPct val="0"/>
              </a:spcBef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AP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Acquired Payment</a:t>
            </a:r>
          </a:p>
          <a:p>
            <a:pPr marL="0" indent="0">
              <a:spcBef>
                <a:spcPct val="0"/>
              </a:spcBef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CB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Change in Benefit Type</a:t>
            </a:r>
          </a:p>
          <a:p>
            <a:pPr marL="0" indent="0">
              <a:spcBef>
                <a:spcPct val="0"/>
              </a:spcBef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EP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Paid</a:t>
            </a:r>
          </a:p>
          <a:p>
            <a:pPr marL="0" indent="0">
              <a:spcBef>
                <a:spcPct val="0"/>
              </a:spcBef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IP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Initial Payment</a:t>
            </a:r>
          </a:p>
          <a:p>
            <a:pPr marL="0" indent="0">
              <a:spcBef>
                <a:spcPct val="0"/>
              </a:spcBef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RB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Reinstatement of Benefits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939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15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MTCs that will contain “Event” Benefits Segment(s):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PY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Payment Report with BTC 0xx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only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(when the lump sum payment specifies a rate and time)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Change in Benefit Amount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 02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Change (data is changing in Benefits Segment)</a:t>
            </a:r>
          </a:p>
          <a:p>
            <a:pPr marL="0" indent="0" algn="r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</p:txBody>
      </p:sp>
    </p:spTree>
    <p:extLst>
      <p:ext uri="{BB962C8B-B14F-4D97-AF65-F5344CB8AC3E}">
        <p14:creationId xmlns:p14="http://schemas.microsoft.com/office/powerpoint/2010/main" val="361763567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02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MTCs that will contain “Event” Benefits Segment(s):</a:t>
            </a:r>
          </a:p>
          <a:p>
            <a:pPr marL="0" indent="0" algn="ctr">
              <a:buClr>
                <a:srgbClr val="DA54AA"/>
              </a:buClr>
              <a:buNone/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P7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Partial Suspension (PT Supp benefits)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Sx (S1 - S8)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Suspension</a:t>
            </a:r>
          </a:p>
        </p:txBody>
      </p:sp>
      <p:pic>
        <p:nvPicPr>
          <p:cNvPr id="1028" name="Picture 4" descr="Round suspended stamp PSD - PSDstamps">
            <a:extLst>
              <a:ext uri="{FF2B5EF4-FFF2-40B4-BE49-F238E27FC236}">
                <a16:creationId xmlns:a16="http://schemas.microsoft.com/office/drawing/2014/main" id="{D9EF4EC0-3081-D23C-0296-92AA21B8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082" y="4210381"/>
            <a:ext cx="3110949" cy="20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02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276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Florida, when an MTC is placed in a Benefits Segment, it is edited as an “Event” Benefits Segment requiring Gross and Net Weekly Amounts, effective dates and the Benefit Payment Issue Date (when required).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44B03-77EA-7DB1-DAC1-B52039F9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0441" y="4217433"/>
            <a:ext cx="2050401" cy="20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24677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B17E3-6950-A485-7DA2-CD1450FC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18" y="1484671"/>
            <a:ext cx="10728563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4863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119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54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6" name="Picture 4" descr="Broom, Clean, Icon, Sweep - Transparent Background Sweeping Broom Clipart,  HD Png Download , Transparent Png Image - PNGitem">
            <a:extLst>
              <a:ext uri="{FF2B5EF4-FFF2-40B4-BE49-F238E27FC236}">
                <a16:creationId xmlns:a16="http://schemas.microsoft.com/office/drawing/2014/main" id="{01FE4833-766C-5E7E-41AA-0D86DD53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247" y="2901806"/>
            <a:ext cx="1304066" cy="20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room, Clean, Icon, Sweep - Transparent Background Sweeping Broom Clipart,  HD Png Download , Transparent Png Image - PNGitem">
            <a:extLst>
              <a:ext uri="{FF2B5EF4-FFF2-40B4-BE49-F238E27FC236}">
                <a16:creationId xmlns:a16="http://schemas.microsoft.com/office/drawing/2014/main" id="{6F2DA2E7-7C40-AF4A-6F5D-F18104B3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967" y="3474101"/>
            <a:ext cx="1304066" cy="20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room, Clean, Icon, Sweep - Transparent Background Sweeping Broom Clipart,  HD Png Download , Transparent Png Image - PNGitem">
            <a:extLst>
              <a:ext uri="{FF2B5EF4-FFF2-40B4-BE49-F238E27FC236}">
                <a16:creationId xmlns:a16="http://schemas.microsoft.com/office/drawing/2014/main" id="{7F625B45-C4F8-51A6-6946-7C9D3FEA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3424" y="4046382"/>
            <a:ext cx="1304066" cy="20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81867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9"/>
            <a:ext cx="11123802" cy="415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Rules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“Sweep” Benefits Segment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and will only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include the following data elements: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Code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Period Start Date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Period Through Date</a:t>
            </a:r>
          </a:p>
          <a:p>
            <a:pPr algn="r"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126" name="Picture 6" descr="Squares Yellow Clipart Transparent Background, Yellow Square Yes Dialog, Yes  Clipart, Yellow, Square PNG Image For Free Download">
            <a:extLst>
              <a:ext uri="{FF2B5EF4-FFF2-40B4-BE49-F238E27FC236}">
                <a16:creationId xmlns:a16="http://schemas.microsoft.com/office/drawing/2014/main" id="{302C2B02-77F9-EF93-EC32-32528A32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2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8102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282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Rules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Claim Weeks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Claim Days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Type Amount Paid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098" name="Picture 2" descr="Calendar Icon Transparent Images – Browse 43,616 Stock Photos, Vectors, and  Video | Adobe Stock">
            <a:extLst>
              <a:ext uri="{FF2B5EF4-FFF2-40B4-BE49-F238E27FC236}">
                <a16:creationId xmlns:a16="http://schemas.microsoft.com/office/drawing/2014/main" id="{52F7DC5C-0025-D2E5-45D3-6695CAB8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91" y="3974380"/>
            <a:ext cx="2268116" cy="22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80+ 100 Dollar Bill Clip Art Stock Illustrations, Royalty-Free Vector  Graphics &amp; Clip Art - iStock">
            <a:extLst>
              <a:ext uri="{FF2B5EF4-FFF2-40B4-BE49-F238E27FC236}">
                <a16:creationId xmlns:a16="http://schemas.microsoft.com/office/drawing/2014/main" id="{DD703E44-939F-7524-6B99-6C11133D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765" y="4284232"/>
            <a:ext cx="2774244" cy="19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158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1F77F-9649-1F0C-C07C-7B05947213A2}"/>
              </a:ext>
            </a:extLst>
          </p:cNvPr>
          <p:cNvSpPr txBox="1"/>
          <p:nvPr/>
        </p:nvSpPr>
        <p:spPr>
          <a:xfrm>
            <a:off x="553673" y="2098961"/>
            <a:ext cx="11123802" cy="377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Report </a:t>
            </a:r>
          </a:p>
          <a:p>
            <a:r>
              <a:rPr lang="en-US" sz="8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Injury</a:t>
            </a:r>
          </a:p>
          <a:p>
            <a:r>
              <a:rPr lang="en-US" sz="8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MTCs</a:t>
            </a:r>
          </a:p>
          <a:p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553393798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34359"/>
            <a:ext cx="11123802" cy="415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Rules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“Sweep” Benefits Segment will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include the following:</a:t>
            </a:r>
          </a:p>
          <a:p>
            <a:pPr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</a:t>
            </a:r>
          </a:p>
          <a:p>
            <a:pPr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Gross Weekly Amount</a:t>
            </a:r>
          </a:p>
          <a:p>
            <a:pPr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Gross Weekly Amount Effective Date</a:t>
            </a:r>
          </a:p>
          <a:p>
            <a:pPr algn="r"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</p:txBody>
      </p:sp>
      <p:pic>
        <p:nvPicPr>
          <p:cNvPr id="6146" name="Picture 2" descr="Not Included Images - Free Download on Freepik">
            <a:extLst>
              <a:ext uri="{FF2B5EF4-FFF2-40B4-BE49-F238E27FC236}">
                <a16:creationId xmlns:a16="http://schemas.microsoft.com/office/drawing/2014/main" id="{4B92AC2F-D5C8-71B1-E6B1-67354BA1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664" y="3223724"/>
            <a:ext cx="2160037" cy="21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1295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25028"/>
            <a:ext cx="11123802" cy="282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Rules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 Weekly Amount</a:t>
            </a:r>
          </a:p>
          <a:p>
            <a:pPr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 Weekly Amount Effective Date</a:t>
            </a:r>
          </a:p>
          <a:p>
            <a:pPr>
              <a:buClr>
                <a:srgbClr val="0070C0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Benefit Payment Issue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659EC-79C8-9C7A-8C72-DEAF42F2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21" y="4114800"/>
            <a:ext cx="2365582" cy="21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5965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34359"/>
            <a:ext cx="11123802" cy="415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following MTCs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 not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contain an Event Benefits Segment: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 02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Change </a:t>
            </a:r>
            <a:r>
              <a:rPr lang="en-US" sz="34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(when no change Event is occurring in the Benefits Segment)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 04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Denial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PD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Partial Denial</a:t>
            </a:r>
          </a:p>
          <a:p>
            <a:pPr marL="0" indent="0" algn="r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(cont’d..)</a:t>
            </a:r>
          </a:p>
        </p:txBody>
      </p:sp>
    </p:spTree>
    <p:extLst>
      <p:ext uri="{BB962C8B-B14F-4D97-AF65-F5344CB8AC3E}">
        <p14:creationId xmlns:p14="http://schemas.microsoft.com/office/powerpoint/2010/main" val="1047141544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34359"/>
            <a:ext cx="11123802" cy="151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Sub-Annual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FN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Final</a:t>
            </a:r>
          </a:p>
        </p:txBody>
      </p:sp>
      <p:pic>
        <p:nvPicPr>
          <p:cNvPr id="8194" name="Picture 2" descr="Expense Report Vector Art PNG Images | Free Download On Pngtree">
            <a:extLst>
              <a:ext uri="{FF2B5EF4-FFF2-40B4-BE49-F238E27FC236}">
                <a16:creationId xmlns:a16="http://schemas.microsoft.com/office/drawing/2014/main" id="{4D1F7F2F-9EA7-9F2E-AA63-019D23707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333" y="3536301"/>
            <a:ext cx="2617334" cy="26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83912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34359"/>
            <a:ext cx="11123802" cy="2857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54AA"/>
              </a:buClr>
              <a:buNone/>
            </a:pP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REMINDER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an MTC is present in a Benefits Segment that would typically be considered a Sweep Benefits Segment, Florida will edit the segment as an Event Benefits Segment.</a:t>
            </a:r>
          </a:p>
        </p:txBody>
      </p:sp>
      <p:pic>
        <p:nvPicPr>
          <p:cNvPr id="10242" name="Picture 2" descr="Remember Clipart Png - Reminder Sticky Note, Transparent Png - kindpng">
            <a:extLst>
              <a:ext uri="{FF2B5EF4-FFF2-40B4-BE49-F238E27FC236}">
                <a16:creationId xmlns:a16="http://schemas.microsoft.com/office/drawing/2014/main" id="{A859F945-8CB2-C41E-15E3-5061AEE0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18" y="4340941"/>
            <a:ext cx="2799185" cy="18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ember Clipart Png - Reminder Sticky Note, Transparent Png - kindpng">
            <a:extLst>
              <a:ext uri="{FF2B5EF4-FFF2-40B4-BE49-F238E27FC236}">
                <a16:creationId xmlns:a16="http://schemas.microsoft.com/office/drawing/2014/main" id="{852B51A1-895C-69E8-7630-C202D30E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82" y="4325383"/>
            <a:ext cx="2799185" cy="18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28447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134359"/>
            <a:ext cx="11123802" cy="2752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Rules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 Segment(s) </a:t>
            </a:r>
            <a:r>
              <a:rPr lang="en-US" sz="3600" b="1" u="sng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 be</a:t>
            </a:r>
            <a:r>
              <a:rPr lang="en-US" sz="3600" b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sent along with an Event Benefit Segment(s) if older/previously reported benefits are not a part of the Event that is currently being reported.</a:t>
            </a:r>
          </a:p>
          <a:p>
            <a:pPr algn="r">
              <a:buClr>
                <a:srgbClr val="0070C0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266" name="Picture 2" descr="Cloud data - Free vector clipart images on creazilla.com">
            <a:extLst>
              <a:ext uri="{FF2B5EF4-FFF2-40B4-BE49-F238E27FC236}">
                <a16:creationId xmlns:a16="http://schemas.microsoft.com/office/drawing/2014/main" id="{36D7C5C0-BF39-FA02-9E21-3EB2E695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3372" y="4491132"/>
            <a:ext cx="2023058" cy="16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91031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B580F-9EB9-BA9F-0B3A-042F4207D9F8}"/>
              </a:ext>
            </a:extLst>
          </p:cNvPr>
          <p:cNvSpPr txBox="1"/>
          <p:nvPr/>
        </p:nvSpPr>
        <p:spPr>
          <a:xfrm>
            <a:off x="553673" y="2078373"/>
            <a:ext cx="11123802" cy="1075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3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Sweep Benefits Segment Rules</a:t>
            </a:r>
          </a:p>
          <a:p>
            <a:pPr marL="0" indent="0">
              <a:buClr>
                <a:srgbClr val="DA54AA"/>
              </a:buClr>
              <a:buNone/>
            </a:pPr>
            <a:r>
              <a:rPr lang="en-US" sz="33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- Benefit type changes from TP to IIBs </a:t>
            </a:r>
          </a:p>
          <a:p>
            <a:pPr algn="r">
              <a:buClr>
                <a:srgbClr val="0070C0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4839F5-482A-4D62-4535-604024E78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34170"/>
              </p:ext>
            </p:extLst>
          </p:nvPr>
        </p:nvGraphicFramePr>
        <p:xfrm>
          <a:off x="553673" y="3254928"/>
          <a:ext cx="11056695" cy="301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07">
                  <a:extLst>
                    <a:ext uri="{9D8B030D-6E8A-4147-A177-3AD203B41FA5}">
                      <a16:colId xmlns:a16="http://schemas.microsoft.com/office/drawing/2014/main" val="104770197"/>
                    </a:ext>
                  </a:extLst>
                </a:gridCol>
                <a:gridCol w="1115441">
                  <a:extLst>
                    <a:ext uri="{9D8B030D-6E8A-4147-A177-3AD203B41FA5}">
                      <a16:colId xmlns:a16="http://schemas.microsoft.com/office/drawing/2014/main" val="2586092045"/>
                    </a:ext>
                  </a:extLst>
                </a:gridCol>
                <a:gridCol w="593888">
                  <a:extLst>
                    <a:ext uri="{9D8B030D-6E8A-4147-A177-3AD203B41FA5}">
                      <a16:colId xmlns:a16="http://schemas.microsoft.com/office/drawing/2014/main" val="4120498206"/>
                    </a:ext>
                  </a:extLst>
                </a:gridCol>
                <a:gridCol w="1033424">
                  <a:extLst>
                    <a:ext uri="{9D8B030D-6E8A-4147-A177-3AD203B41FA5}">
                      <a16:colId xmlns:a16="http://schemas.microsoft.com/office/drawing/2014/main" val="3261204135"/>
                    </a:ext>
                  </a:extLst>
                </a:gridCol>
                <a:gridCol w="833083">
                  <a:extLst>
                    <a:ext uri="{9D8B030D-6E8A-4147-A177-3AD203B41FA5}">
                      <a16:colId xmlns:a16="http://schemas.microsoft.com/office/drawing/2014/main" val="727283485"/>
                    </a:ext>
                  </a:extLst>
                </a:gridCol>
                <a:gridCol w="867947">
                  <a:extLst>
                    <a:ext uri="{9D8B030D-6E8A-4147-A177-3AD203B41FA5}">
                      <a16:colId xmlns:a16="http://schemas.microsoft.com/office/drawing/2014/main" val="2263066466"/>
                    </a:ext>
                  </a:extLst>
                </a:gridCol>
                <a:gridCol w="850515">
                  <a:extLst>
                    <a:ext uri="{9D8B030D-6E8A-4147-A177-3AD203B41FA5}">
                      <a16:colId xmlns:a16="http://schemas.microsoft.com/office/drawing/2014/main" val="1168748663"/>
                    </a:ext>
                  </a:extLst>
                </a:gridCol>
                <a:gridCol w="850515">
                  <a:extLst>
                    <a:ext uri="{9D8B030D-6E8A-4147-A177-3AD203B41FA5}">
                      <a16:colId xmlns:a16="http://schemas.microsoft.com/office/drawing/2014/main" val="3149985126"/>
                    </a:ext>
                  </a:extLst>
                </a:gridCol>
                <a:gridCol w="850515">
                  <a:extLst>
                    <a:ext uri="{9D8B030D-6E8A-4147-A177-3AD203B41FA5}">
                      <a16:colId xmlns:a16="http://schemas.microsoft.com/office/drawing/2014/main" val="4109674580"/>
                    </a:ext>
                  </a:extLst>
                </a:gridCol>
                <a:gridCol w="767741">
                  <a:extLst>
                    <a:ext uri="{9D8B030D-6E8A-4147-A177-3AD203B41FA5}">
                      <a16:colId xmlns:a16="http://schemas.microsoft.com/office/drawing/2014/main" val="3165561858"/>
                    </a:ext>
                  </a:extLst>
                </a:gridCol>
                <a:gridCol w="690465">
                  <a:extLst>
                    <a:ext uri="{9D8B030D-6E8A-4147-A177-3AD203B41FA5}">
                      <a16:colId xmlns:a16="http://schemas.microsoft.com/office/drawing/2014/main" val="501427960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344788520"/>
                    </a:ext>
                  </a:extLst>
                </a:gridCol>
                <a:gridCol w="954809">
                  <a:extLst>
                    <a:ext uri="{9D8B030D-6E8A-4147-A177-3AD203B41FA5}">
                      <a16:colId xmlns:a16="http://schemas.microsoft.com/office/drawing/2014/main" val="183231842"/>
                    </a:ext>
                  </a:extLst>
                </a:gridCol>
              </a:tblGrid>
              <a:tr h="75291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BTC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Benefit Type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MTC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Gross Weekly Amount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Gross Eff.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Net Weekly Amount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Net Eff.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Start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Through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Weeks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Amount Paid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Payment Issue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19022"/>
                  </a:ext>
                </a:extLst>
              </a:tr>
              <a:tr h="75291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Temporary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1/1/25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1/28/25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1,389.84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2596"/>
                  </a:ext>
                </a:extLst>
              </a:tr>
              <a:tr h="75291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Temporary Partial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333.57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1/29/25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333.57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1/29/25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1/29/25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2/11/25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667.14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67342"/>
                  </a:ext>
                </a:extLst>
              </a:tr>
              <a:tr h="75291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Perm Part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Scheduled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130.30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2/15/25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130.30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2/15/25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2/15/25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2/28/25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260.60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86397"/>
                  </a:ext>
                </a:extLst>
              </a:tr>
            </a:tbl>
          </a:graphicData>
        </a:graphic>
      </p:graphicFrame>
      <p:pic>
        <p:nvPicPr>
          <p:cNvPr id="7" name="Picture 11" descr="j0303675">
            <a:extLst>
              <a:ext uri="{FF2B5EF4-FFF2-40B4-BE49-F238E27FC236}">
                <a16:creationId xmlns:a16="http://schemas.microsoft.com/office/drawing/2014/main" id="{286AB3E2-3FB0-0F1C-60D5-CC6303CD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2215" y="4226763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11" descr="j0303675">
            <a:extLst>
              <a:ext uri="{FF2B5EF4-FFF2-40B4-BE49-F238E27FC236}">
                <a16:creationId xmlns:a16="http://schemas.microsoft.com/office/drawing/2014/main" id="{3B34415A-5481-64A2-E9C3-8CD9B600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66424" y="4248531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11" descr="j0303675">
            <a:extLst>
              <a:ext uri="{FF2B5EF4-FFF2-40B4-BE49-F238E27FC236}">
                <a16:creationId xmlns:a16="http://schemas.microsoft.com/office/drawing/2014/main" id="{0D779AA9-26D3-E3DA-63B2-04B4F78F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27477" y="4248529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Picture 11" descr="j0303675">
            <a:extLst>
              <a:ext uri="{FF2B5EF4-FFF2-40B4-BE49-F238E27FC236}">
                <a16:creationId xmlns:a16="http://schemas.microsoft.com/office/drawing/2014/main" id="{ADF5B177-157B-A5BB-AF13-AA095F98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67229" y="4239198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11" descr="j0303675">
            <a:extLst>
              <a:ext uri="{FF2B5EF4-FFF2-40B4-BE49-F238E27FC236}">
                <a16:creationId xmlns:a16="http://schemas.microsoft.com/office/drawing/2014/main" id="{5C2F6305-B194-A2D7-9EB7-8EA1F880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06982" y="4239198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11" descr="j0303675">
            <a:extLst>
              <a:ext uri="{FF2B5EF4-FFF2-40B4-BE49-F238E27FC236}">
                <a16:creationId xmlns:a16="http://schemas.microsoft.com/office/drawing/2014/main" id="{8F8850B5-A53A-5575-B2DE-A66CCCEAC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982829" y="4239198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Picture 11" descr="j0303675">
            <a:extLst>
              <a:ext uri="{FF2B5EF4-FFF2-40B4-BE49-F238E27FC236}">
                <a16:creationId xmlns:a16="http://schemas.microsoft.com/office/drawing/2014/main" id="{9BDF98EE-A89F-28E6-3F73-005F5D00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001491" y="4939005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Picture 11" descr="j0303675">
            <a:extLst>
              <a:ext uri="{FF2B5EF4-FFF2-40B4-BE49-F238E27FC236}">
                <a16:creationId xmlns:a16="http://schemas.microsoft.com/office/drawing/2014/main" id="{A7611413-C901-2967-8812-F87D9E5D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020152" y="5741429"/>
            <a:ext cx="329630" cy="3061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Picture 5" descr="MMj02839070000[1]">
            <a:extLst>
              <a:ext uri="{FF2B5EF4-FFF2-40B4-BE49-F238E27FC236}">
                <a16:creationId xmlns:a16="http://schemas.microsoft.com/office/drawing/2014/main" id="{D4C40B4F-D37B-703D-869D-EA9EE8A510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6604" y="4124122"/>
            <a:ext cx="533400" cy="533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Picture 5" descr="MMj02839070000[1]">
            <a:extLst>
              <a:ext uri="{FF2B5EF4-FFF2-40B4-BE49-F238E27FC236}">
                <a16:creationId xmlns:a16="http://schemas.microsoft.com/office/drawing/2014/main" id="{C269EEBD-5D2A-BDDD-0563-3CFB1A4B03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36163" y="4123708"/>
            <a:ext cx="533400" cy="533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49ADCD-3628-715B-1024-AC98A7305575}"/>
              </a:ext>
            </a:extLst>
          </p:cNvPr>
          <p:cNvSpPr/>
          <p:nvPr/>
        </p:nvSpPr>
        <p:spPr>
          <a:xfrm>
            <a:off x="2323323" y="4760754"/>
            <a:ext cx="587828" cy="15058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5" descr="MMj02839070000[1]">
            <a:extLst>
              <a:ext uri="{FF2B5EF4-FFF2-40B4-BE49-F238E27FC236}">
                <a16:creationId xmlns:a16="http://schemas.microsoft.com/office/drawing/2014/main" id="{1B8AD55C-3952-8874-4CB0-7BD5BC3B21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12636" y="4127226"/>
            <a:ext cx="533400" cy="533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" name="Picture 5" descr="MMj02839070000[1]">
            <a:extLst>
              <a:ext uri="{FF2B5EF4-FFF2-40B4-BE49-F238E27FC236}">
                <a16:creationId xmlns:a16="http://schemas.microsoft.com/office/drawing/2014/main" id="{5552B31D-1795-D8E1-6283-749B4F27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8198" y="4145888"/>
            <a:ext cx="533400" cy="533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9041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B17E3-6950-A485-7DA2-CD1450FC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18" y="1484671"/>
            <a:ext cx="10728563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0633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F48F71-68E6-0B9C-9DF5-1003D330E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482" y="774441"/>
            <a:ext cx="10860832" cy="156754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Insurer Repor</a:t>
            </a:r>
            <a:r>
              <a:rPr lang="en-US" sz="4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ting Services Section Contacts</a:t>
            </a:r>
            <a:endParaRPr lang="en-US" sz="480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294" name="Picture 6" descr="89 Button Glassy Green Icon Telephone Royalty-Free Images, Stock Photos &amp;  Pictures | Shutterstock">
            <a:extLst>
              <a:ext uri="{FF2B5EF4-FFF2-40B4-BE49-F238E27FC236}">
                <a16:creationId xmlns:a16="http://schemas.microsoft.com/office/drawing/2014/main" id="{5D97A16E-C502-94BE-360A-7614F10F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768" y="2474167"/>
            <a:ext cx="3364463" cy="3364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49955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E9407-FFBB-9B23-A7A2-B24C342D11E3}"/>
              </a:ext>
            </a:extLst>
          </p:cNvPr>
          <p:cNvSpPr txBox="1"/>
          <p:nvPr/>
        </p:nvSpPr>
        <p:spPr>
          <a:xfrm>
            <a:off x="831915" y="61901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Team Email Boxes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701B-9B72-500C-E21F-B00A0F728EFC}"/>
              </a:ext>
            </a:extLst>
          </p:cNvPr>
          <p:cNvSpPr txBox="1"/>
          <p:nvPr/>
        </p:nvSpPr>
        <p:spPr>
          <a:xfrm>
            <a:off x="648669" y="1222167"/>
            <a:ext cx="10882092" cy="490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Centralized Performance System (CPS)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M&amp;ACPSPenaltySection@myfloridacfo.com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claims.edi@myfloridacfo.com</a:t>
            </a:r>
            <a:endParaRPr lang="en-US" sz="3400">
              <a:solidFill>
                <a:srgbClr val="00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Triage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34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TriageClaims.edi@myfloridacfo.com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314" name="Picture 2" descr="Email Clipart Images - Free Download on Freepik">
            <a:extLst>
              <a:ext uri="{FF2B5EF4-FFF2-40B4-BE49-F238E27FC236}">
                <a16:creationId xmlns:a16="http://schemas.microsoft.com/office/drawing/2014/main" id="{35F6EB18-D50F-C966-8D02-B2FDF6B8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7513" y="3295261"/>
            <a:ext cx="2660002" cy="26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379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MTCs include: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00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Original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04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Total Denial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01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Cancel (Claim Filed in Error)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AQ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Acquired Claim</a:t>
            </a: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AU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Acquired First Report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3EC82B-3D33-9E74-99CA-BB011BC65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127843"/>
              </p:ext>
            </p:extLst>
          </p:nvPr>
        </p:nvGraphicFramePr>
        <p:xfrm>
          <a:off x="1099860" y="2883715"/>
          <a:ext cx="1979802" cy="109056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ClipArt" r:id="rId2" imgW="8323200" imgH="5375160" progId="MS_ClipArt_Gallery.2">
                  <p:embed/>
                </p:oleObj>
              </mc:Choice>
              <mc:Fallback>
                <p:oleObj name="ClipArt" r:id="rId2" imgW="8323200" imgH="5375160" progId="MS_ClipArt_Gallery.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99860" y="2883715"/>
                        <a:ext cx="1979802" cy="1090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922838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E9407-FFBB-9B23-A7A2-B24C342D11E3}"/>
              </a:ext>
            </a:extLst>
          </p:cNvPr>
          <p:cNvSpPr txBox="1"/>
          <p:nvPr/>
        </p:nvSpPr>
        <p:spPr>
          <a:xfrm>
            <a:off x="831915" y="61901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Team Email Boxes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701B-9B72-500C-E21F-B00A0F728EFC}"/>
              </a:ext>
            </a:extLst>
          </p:cNvPr>
          <p:cNvSpPr txBox="1"/>
          <p:nvPr/>
        </p:nvSpPr>
        <p:spPr>
          <a:xfrm>
            <a:off x="648669" y="1222167"/>
            <a:ext cx="10882092" cy="333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Medical EDI Team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MedicalDataManagementTeam@myfloridacfo.com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Proof of Coverage EDI Team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poc.edi@myfloridacfo.com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3400">
              <a:solidFill>
                <a:srgbClr val="00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338" name="Picture 2" descr="Clip Art Writing An Email Clipart - Cartoon Resume Clip Art, HD Png  Download - kindpng">
            <a:extLst>
              <a:ext uri="{FF2B5EF4-FFF2-40B4-BE49-F238E27FC236}">
                <a16:creationId xmlns:a16="http://schemas.microsoft.com/office/drawing/2014/main" id="{F946D0C0-010E-1C26-C3C1-8E4DFE56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902" y="3429000"/>
            <a:ext cx="2858375" cy="23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19673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E9407-FFBB-9B23-A7A2-B24C342D11E3}"/>
              </a:ext>
            </a:extLst>
          </p:cNvPr>
          <p:cNvSpPr txBox="1"/>
          <p:nvPr/>
        </p:nvSpPr>
        <p:spPr>
          <a:xfrm>
            <a:off x="831915" y="61901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701B-9B72-500C-E21F-B00A0F728EFC}"/>
              </a:ext>
            </a:extLst>
          </p:cNvPr>
          <p:cNvSpPr txBox="1"/>
          <p:nvPr/>
        </p:nvSpPr>
        <p:spPr>
          <a:xfrm>
            <a:off x="648669" y="1222167"/>
            <a:ext cx="10882092" cy="482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Charlene Miller, Bureau Chief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Bureau of Monitoring &amp; Audit (M&amp;A)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Charlene.Miller@myfloridacfo.com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Michelle Carter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Operations &amp; Management Consultant Manager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Michelle.Carter@myfloridacfo.com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(850) 413-1701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64916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E9407-FFBB-9B23-A7A2-B24C342D11E3}"/>
              </a:ext>
            </a:extLst>
          </p:cNvPr>
          <p:cNvSpPr txBox="1"/>
          <p:nvPr/>
        </p:nvSpPr>
        <p:spPr>
          <a:xfrm>
            <a:off x="831915" y="61901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701B-9B72-500C-E21F-B00A0F728EFC}"/>
              </a:ext>
            </a:extLst>
          </p:cNvPr>
          <p:cNvSpPr txBox="1"/>
          <p:nvPr/>
        </p:nvSpPr>
        <p:spPr>
          <a:xfrm>
            <a:off x="648669" y="1222167"/>
            <a:ext cx="10882092" cy="490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Leydia Alvarado (Research &amp; Training Specialist)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Leydia.Alvarado@myfloridacfo.com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900" spc="-125">
              <a:solidFill>
                <a:srgbClr val="152249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Stasha Chaires (Claims EDI Analyst - Team Lead)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Stasha.Chaires@myfloridacfo.com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Kim Farmer (Claims EDI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Kimberly.Farmer@myfloridacfo.com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413-1899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Shatavia Meeks (Medical EDI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Shatavia.Meeks@myfloridacfo.com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3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413-1653</a:t>
            </a: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46839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E9407-FFBB-9B23-A7A2-B24C342D11E3}"/>
              </a:ext>
            </a:extLst>
          </p:cNvPr>
          <p:cNvSpPr txBox="1"/>
          <p:nvPr/>
        </p:nvSpPr>
        <p:spPr>
          <a:xfrm>
            <a:off x="831915" y="61901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701B-9B72-500C-E21F-B00A0F728EFC}"/>
              </a:ext>
            </a:extLst>
          </p:cNvPr>
          <p:cNvSpPr txBox="1"/>
          <p:nvPr/>
        </p:nvSpPr>
        <p:spPr>
          <a:xfrm>
            <a:off x="648669" y="1222167"/>
            <a:ext cx="10882092" cy="477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James Austin (CPS Supervisor)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James.Austin@myfloridacfo.com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413-1778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Linda Jefferson (CPS Analyst - Team Lead)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Linda.Jefferson@myfloridacfo.com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000" spc="-125">
              <a:solidFill>
                <a:srgbClr val="152249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Patience Aninakwa (CPS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Patience.Aninakwa@myfloridacfo.com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413-1697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Johnny Session (CPS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Johnny.Session@myfloridacfo.com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2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413-1748</a:t>
            </a:r>
            <a:endParaRPr kumimoji="0" lang="en-US" sz="34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05943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E9407-FFBB-9B23-A7A2-B24C342D11E3}"/>
              </a:ext>
            </a:extLst>
          </p:cNvPr>
          <p:cNvSpPr txBox="1"/>
          <p:nvPr/>
        </p:nvSpPr>
        <p:spPr>
          <a:xfrm>
            <a:off x="831915" y="61901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701B-9B72-500C-E21F-B00A0F728EFC}"/>
              </a:ext>
            </a:extLst>
          </p:cNvPr>
          <p:cNvSpPr txBox="1"/>
          <p:nvPr/>
        </p:nvSpPr>
        <p:spPr>
          <a:xfrm>
            <a:off x="648669" y="1222167"/>
            <a:ext cx="10882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Tijuana Bell (CPS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Tijuana.Bell@myfloridacfo.com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413-1908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-125" normalizeH="0" baseline="0" noProof="0">
              <a:ln>
                <a:noFill/>
              </a:ln>
              <a:solidFill>
                <a:srgbClr val="15224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Stephon Alvin, Jr. (CPS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Stephon.AlvinJr@myfloridacfo.com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JaNiyah Price (CPS Analyst)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400">
                <a:solidFill>
                  <a:srgbClr val="00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JaNiyah.Price@myfloridacfo.com</a:t>
            </a:r>
            <a:r>
              <a:rPr lang="en-US" sz="3400">
                <a:solidFill>
                  <a:srgbClr val="00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3400" b="0" i="0" u="none" strike="noStrike" kern="1200" cap="none" spc="-125" normalizeH="0" baseline="0" noProof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(850) 413-1742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Contact us - Free communications icons">
            <a:extLst>
              <a:ext uri="{FF2B5EF4-FFF2-40B4-BE49-F238E27FC236}">
                <a16:creationId xmlns:a16="http://schemas.microsoft.com/office/drawing/2014/main" id="{796E1E7C-2A6A-5926-4610-8FF59E16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2127" y="4783806"/>
            <a:ext cx="1455175" cy="14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46520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6"/>
            <a:ext cx="11098635" cy="178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 Changes:</a:t>
            </a:r>
          </a:p>
          <a:p>
            <a:pPr>
              <a:buClr>
                <a:srgbClr val="DA54AA"/>
              </a:buClr>
            </a:pPr>
            <a:endParaRPr lang="en-US" sz="5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02 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Change</a:t>
            </a: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146" name="Picture 2" descr="266,100+ Transformation Change Stock Illustrations, Royalty ...">
            <a:extLst>
              <a:ext uri="{FF2B5EF4-FFF2-40B4-BE49-F238E27FC236}">
                <a16:creationId xmlns:a16="http://schemas.microsoft.com/office/drawing/2014/main" id="{BB0A56C1-BD89-E8A7-83C3-79F9CF52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01" y="3555805"/>
            <a:ext cx="5520198" cy="26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8460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1F77F-9649-1F0C-C07C-7B05947213A2}"/>
              </a:ext>
            </a:extLst>
          </p:cNvPr>
          <p:cNvSpPr txBox="1"/>
          <p:nvPr/>
        </p:nvSpPr>
        <p:spPr>
          <a:xfrm>
            <a:off x="553673" y="2098961"/>
            <a:ext cx="11123802" cy="377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Subsequent Report </a:t>
            </a:r>
          </a:p>
          <a:p>
            <a:r>
              <a:rPr lang="en-US" sz="8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Injury</a:t>
            </a:r>
          </a:p>
          <a:p>
            <a:r>
              <a:rPr lang="en-US" sz="80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MTCs</a:t>
            </a:r>
          </a:p>
          <a:p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9429339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4139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MTCs include Initial Payment equivalents:</a:t>
            </a:r>
          </a:p>
          <a:p>
            <a:pPr>
              <a:buClr>
                <a:srgbClr val="DA54AA"/>
              </a:buClr>
            </a:pPr>
            <a:endParaRPr lang="en-US" sz="10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IP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Initial Payment</a:t>
            </a: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PY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Payment</a:t>
            </a: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EP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Employer Paid Salary in Lieu of Com</a:t>
            </a: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AP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Acquired First Payment</a:t>
            </a:r>
          </a:p>
          <a:p>
            <a:pPr marL="0" indent="0" algn="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(cont’d…)</a:t>
            </a: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rgbClr val="DA54AA"/>
              </a:buClr>
            </a:pPr>
            <a:endParaRPr lang="en-US" sz="36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1+ Hundred Animated Money Clipart Royalty-Free Images, Stock Photos &amp;  Pictures | Shutterstock">
            <a:extLst>
              <a:ext uri="{FF2B5EF4-FFF2-40B4-BE49-F238E27FC236}">
                <a16:creationId xmlns:a16="http://schemas.microsoft.com/office/drawing/2014/main" id="{1277E197-3EED-F2A9-AE5D-6617AC22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9748"/>
              </a:clrFrom>
              <a:clrTo>
                <a:srgbClr val="F897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77" y="2664541"/>
            <a:ext cx="1743995" cy="17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9622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6B74B8-A68E-B937-76AE-3D845D822235}"/>
              </a:ext>
            </a:extLst>
          </p:cNvPr>
          <p:cNvSpPr txBox="1"/>
          <p:nvPr/>
        </p:nvSpPr>
        <p:spPr>
          <a:xfrm>
            <a:off x="553672" y="573333"/>
            <a:ext cx="7272805" cy="8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522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Florida Division of Workers’ Compensation</a:t>
            </a:r>
            <a:b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Claims EDI Release 3 Training for Trading Partners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2ECA3CF-CC0B-3F8B-219E-1BA2A343E0B0}"/>
              </a:ext>
            </a:extLst>
          </p:cNvPr>
          <p:cNvSpPr/>
          <p:nvPr/>
        </p:nvSpPr>
        <p:spPr>
          <a:xfrm>
            <a:off x="458777" y="1719475"/>
            <a:ext cx="11258026" cy="25167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2A718-7B4B-AE13-75E0-DA3462BEC6D9}"/>
              </a:ext>
            </a:extLst>
          </p:cNvPr>
          <p:cNvSpPr txBox="1"/>
          <p:nvPr/>
        </p:nvSpPr>
        <p:spPr>
          <a:xfrm>
            <a:off x="553673" y="2145665"/>
            <a:ext cx="11098635" cy="356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22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54AA"/>
              </a:buClr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Florida </a:t>
            </a:r>
            <a:r>
              <a:rPr lang="en-US" sz="360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SROI</a:t>
            </a: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MTCs include Initial Payment equivalents:</a:t>
            </a:r>
          </a:p>
          <a:p>
            <a:pPr>
              <a:buClr>
                <a:srgbClr val="DA54AA"/>
              </a:buClr>
            </a:pPr>
            <a:endParaRPr lang="en-US" sz="10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CD – Compensable Death-No Known Dependents/Payees</a:t>
            </a: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endParaRPr lang="en-US" sz="1000">
              <a:solidFill>
                <a:srgbClr val="15224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>
                <a:solidFill>
                  <a:srgbClr val="15224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VE - Volunteer</a:t>
            </a:r>
          </a:p>
        </p:txBody>
      </p:sp>
      <p:pic>
        <p:nvPicPr>
          <p:cNvPr id="1030" name="Picture 6" descr="273,000+ No Money Stock Photos, Pictures &amp; Royalty-Free ...">
            <a:extLst>
              <a:ext uri="{FF2B5EF4-FFF2-40B4-BE49-F238E27FC236}">
                <a16:creationId xmlns:a16="http://schemas.microsoft.com/office/drawing/2014/main" id="{C0CA2D49-123E-7A56-9A80-5B7EC98A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680" y="4286863"/>
            <a:ext cx="1992261" cy="19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340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5.14"/>
  <p:tag name="AS_TITLE" val="Aspose.Slides for .NET 4.0 Client Profile"/>
  <p:tag name="AS_VERSION" val="22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8" ma:contentTypeDescription="Create a new document." ma:contentTypeScope="" ma:versionID="66bfa7726f1090c365a85cd1676ecf63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ab884db95e31ebdc40a66661cf64ac57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66B27-E3F7-41AA-A648-4C2687C89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44437B-1507-4FBA-80E4-663474AAF18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C7C266-6DB1-49A2-BD5A-BE9BAE946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267</Paragraphs>
  <Slides>55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baseType="lpstr" size="59">
      <vt:lpstr>Arial</vt:lpstr>
      <vt:lpstr>Calibri</vt:lpstr>
      <vt:lpstr>Microsoft Sans Serif</vt:lpstr>
      <vt:lpstr>Office Theme</vt:lpstr>
      <vt:lpstr>EDI Basic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Insurer Reporting Services Section Contacts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22.0500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2025-08-22T10:30:44.683</cp:lastPrinted>
  <dcterms:created xsi:type="dcterms:W3CDTF">2025-08-22T10:30:44Z</dcterms:created>
  <dcterms:modified xsi:type="dcterms:W3CDTF">2025-08-22T14:30:44Z</dcterms:modified>
</cp:coreProperties>
</file>