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8" r:id="rId1"/>
  </p:sldMasterIdLst>
  <p:notesMasterIdLst>
    <p:notesMasterId r:id="rId34"/>
  </p:notesMasterIdLst>
  <p:handoutMasterIdLst>
    <p:handoutMasterId r:id="rId35"/>
  </p:handoutMasterIdLst>
  <p:sldIdLst>
    <p:sldId id="289" r:id="rId2"/>
    <p:sldId id="280" r:id="rId3"/>
    <p:sldId id="257" r:id="rId4"/>
    <p:sldId id="290" r:id="rId5"/>
    <p:sldId id="259" r:id="rId6"/>
    <p:sldId id="260" r:id="rId7"/>
    <p:sldId id="261" r:id="rId8"/>
    <p:sldId id="262" r:id="rId9"/>
    <p:sldId id="263" r:id="rId10"/>
    <p:sldId id="264" r:id="rId11"/>
    <p:sldId id="265" r:id="rId12"/>
    <p:sldId id="266" r:id="rId13"/>
    <p:sldId id="267" r:id="rId14"/>
    <p:sldId id="269" r:id="rId15"/>
    <p:sldId id="270" r:id="rId16"/>
    <p:sldId id="271" r:id="rId17"/>
    <p:sldId id="272" r:id="rId18"/>
    <p:sldId id="273" r:id="rId19"/>
    <p:sldId id="274" r:id="rId20"/>
    <p:sldId id="275" r:id="rId21"/>
    <p:sldId id="276" r:id="rId22"/>
    <p:sldId id="277" r:id="rId23"/>
    <p:sldId id="278" r:id="rId24"/>
    <p:sldId id="279" r:id="rId25"/>
    <p:sldId id="281" r:id="rId26"/>
    <p:sldId id="287" r:id="rId27"/>
    <p:sldId id="288" r:id="rId28"/>
    <p:sldId id="283" r:id="rId29"/>
    <p:sldId id="284" r:id="rId30"/>
    <p:sldId id="282" r:id="rId31"/>
    <p:sldId id="285" r:id="rId32"/>
    <p:sldId id="268" r:id="rId33"/>
  </p:sldIdLst>
  <p:sldSz cx="9144000" cy="6858000" type="screen4x3"/>
  <p:notesSz cx="6858000" cy="9240838"/>
  <p:defaultTextStyle>
    <a:defPPr>
      <a:defRPr lang="en-US"/>
    </a:defPPr>
    <a:lvl1pPr algn="l" rtl="0" eaLnBrk="0" fontAlgn="base" hangingPunct="0">
      <a:lnSpc>
        <a:spcPct val="80000"/>
      </a:lnSpc>
      <a:spcBef>
        <a:spcPct val="20000"/>
      </a:spcBef>
      <a:spcAft>
        <a:spcPct val="0"/>
      </a:spcAft>
      <a:buSzPct val="100000"/>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lnSpc>
        <a:spcPct val="80000"/>
      </a:lnSpc>
      <a:spcBef>
        <a:spcPct val="20000"/>
      </a:spcBef>
      <a:spcAft>
        <a:spcPct val="0"/>
      </a:spcAft>
      <a:buSzPct val="100000"/>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lnSpc>
        <a:spcPct val="80000"/>
      </a:lnSpc>
      <a:spcBef>
        <a:spcPct val="20000"/>
      </a:spcBef>
      <a:spcAft>
        <a:spcPct val="0"/>
      </a:spcAft>
      <a:buSzPct val="100000"/>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lnSpc>
        <a:spcPct val="80000"/>
      </a:lnSpc>
      <a:spcBef>
        <a:spcPct val="20000"/>
      </a:spcBef>
      <a:spcAft>
        <a:spcPct val="0"/>
      </a:spcAft>
      <a:buSzPct val="100000"/>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lnSpc>
        <a:spcPct val="80000"/>
      </a:lnSpc>
      <a:spcBef>
        <a:spcPct val="20000"/>
      </a:spcBef>
      <a:spcAft>
        <a:spcPct val="0"/>
      </a:spcAft>
      <a:buSzPct val="100000"/>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6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16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16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1600"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932F6"/>
    <a:srgbClr val="5E140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281" autoAdjust="0"/>
    <p:restoredTop sz="94631" autoAdjust="0"/>
  </p:normalViewPr>
  <p:slideViewPr>
    <p:cSldViewPr>
      <p:cViewPr varScale="1">
        <p:scale>
          <a:sx n="94" d="100"/>
          <a:sy n="94" d="100"/>
        </p:scale>
        <p:origin x="1194" y="90"/>
      </p:cViewPr>
      <p:guideLst>
        <p:guide orient="horz" pos="2160"/>
        <p:guide pos="2880"/>
      </p:guideLst>
    </p:cSldViewPr>
  </p:slideViewPr>
  <p:outlineViewPr>
    <p:cViewPr>
      <p:scale>
        <a:sx n="33" d="100"/>
        <a:sy n="33" d="100"/>
      </p:scale>
      <p:origin x="0" y="29046"/>
    </p:cViewPr>
  </p:outlineViewPr>
  <p:notesTextViewPr>
    <p:cViewPr>
      <p:scale>
        <a:sx n="100" d="100"/>
        <a:sy n="100" d="100"/>
      </p:scale>
      <p:origin x="0" y="0"/>
    </p:cViewPr>
  </p:notesTextViewPr>
  <p:sorterViewPr>
    <p:cViewPr>
      <p:scale>
        <a:sx n="66" d="100"/>
        <a:sy n="66" d="100"/>
      </p:scale>
      <p:origin x="0" y="112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08A839EA-9BC6-A12B-A604-8BF35241740A}"/>
              </a:ext>
            </a:extLst>
          </p:cNvPr>
          <p:cNvSpPr>
            <a:spLocks noGrp="1" noChangeArrowheads="1"/>
          </p:cNvSpPr>
          <p:nvPr>
            <p:ph type="hdr" sz="quarter"/>
          </p:nvPr>
        </p:nvSpPr>
        <p:spPr bwMode="auto">
          <a:xfrm>
            <a:off x="0" y="0"/>
            <a:ext cx="297180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nSpc>
                <a:spcPct val="100000"/>
              </a:lnSpc>
              <a:spcBef>
                <a:spcPct val="0"/>
              </a:spcBef>
              <a:buSzTx/>
              <a:buFontTx/>
              <a:buNone/>
              <a:defRPr sz="1200"/>
            </a:lvl1pPr>
          </a:lstStyle>
          <a:p>
            <a:endParaRPr lang="es-PA" altLang="en-US"/>
          </a:p>
        </p:txBody>
      </p:sp>
      <p:sp>
        <p:nvSpPr>
          <p:cNvPr id="80899" name="Rectangle 3">
            <a:extLst>
              <a:ext uri="{FF2B5EF4-FFF2-40B4-BE49-F238E27FC236}">
                <a16:creationId xmlns:a16="http://schemas.microsoft.com/office/drawing/2014/main" id="{C94928D6-E8CB-E7B9-42D0-C55937B5F999}"/>
              </a:ext>
            </a:extLst>
          </p:cNvPr>
          <p:cNvSpPr>
            <a:spLocks noGrp="1" noChangeArrowheads="1"/>
          </p:cNvSpPr>
          <p:nvPr>
            <p:ph type="dt" sz="quarter" idx="1"/>
          </p:nvPr>
        </p:nvSpPr>
        <p:spPr bwMode="auto">
          <a:xfrm>
            <a:off x="3884613" y="0"/>
            <a:ext cx="297180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SzTx/>
              <a:buFontTx/>
              <a:buNone/>
              <a:defRPr sz="1200"/>
            </a:lvl1pPr>
          </a:lstStyle>
          <a:p>
            <a:fld id="{1CC75EF3-0B55-4219-A065-AE414D404DB2}" type="datetimeFigureOut">
              <a:rPr lang="es-PA" altLang="en-US"/>
              <a:pPr/>
              <a:t>04/14/2026</a:t>
            </a:fld>
            <a:endParaRPr lang="es-PA" altLang="en-US"/>
          </a:p>
        </p:txBody>
      </p:sp>
      <p:sp>
        <p:nvSpPr>
          <p:cNvPr id="80900" name="Rectangle 4">
            <a:extLst>
              <a:ext uri="{FF2B5EF4-FFF2-40B4-BE49-F238E27FC236}">
                <a16:creationId xmlns:a16="http://schemas.microsoft.com/office/drawing/2014/main" id="{BA090822-98AA-0033-ADEA-64B58BB98152}"/>
              </a:ext>
            </a:extLst>
          </p:cNvPr>
          <p:cNvSpPr>
            <a:spLocks noGrp="1" noChangeArrowheads="1"/>
          </p:cNvSpPr>
          <p:nvPr>
            <p:ph type="ftr" sz="quarter" idx="2"/>
          </p:nvPr>
        </p:nvSpPr>
        <p:spPr bwMode="auto">
          <a:xfrm>
            <a:off x="0" y="8777288"/>
            <a:ext cx="2971800"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nSpc>
                <a:spcPct val="100000"/>
              </a:lnSpc>
              <a:spcBef>
                <a:spcPct val="0"/>
              </a:spcBef>
              <a:buSzTx/>
              <a:buFontTx/>
              <a:buNone/>
              <a:defRPr sz="1200"/>
            </a:lvl1pPr>
          </a:lstStyle>
          <a:p>
            <a:endParaRPr lang="es-PA" altLang="en-US"/>
          </a:p>
        </p:txBody>
      </p:sp>
      <p:sp>
        <p:nvSpPr>
          <p:cNvPr id="80901" name="Rectangle 5">
            <a:extLst>
              <a:ext uri="{FF2B5EF4-FFF2-40B4-BE49-F238E27FC236}">
                <a16:creationId xmlns:a16="http://schemas.microsoft.com/office/drawing/2014/main" id="{5C27CFF7-F80A-88C4-980E-5ED82453B837}"/>
              </a:ext>
            </a:extLst>
          </p:cNvPr>
          <p:cNvSpPr>
            <a:spLocks noGrp="1" noChangeArrowheads="1"/>
          </p:cNvSpPr>
          <p:nvPr>
            <p:ph type="sldNum" sz="quarter" idx="3"/>
          </p:nvPr>
        </p:nvSpPr>
        <p:spPr bwMode="auto">
          <a:xfrm>
            <a:off x="3884613" y="8777288"/>
            <a:ext cx="2971800"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lnSpc>
                <a:spcPct val="100000"/>
              </a:lnSpc>
              <a:spcBef>
                <a:spcPct val="0"/>
              </a:spcBef>
              <a:buSzTx/>
              <a:buFontTx/>
              <a:buNone/>
              <a:defRPr sz="1200"/>
            </a:lvl1pPr>
          </a:lstStyle>
          <a:p>
            <a:fld id="{6D9D9516-0FF9-4F6F-B623-444E54D7C328}" type="slidenum">
              <a:rPr lang="es-PA" altLang="en-US"/>
              <a:pPr/>
              <a:t>‹#›</a:t>
            </a:fld>
            <a:endParaRPr lang="es-PA"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8178" name="Rectangle 2">
            <a:extLst>
              <a:ext uri="{FF2B5EF4-FFF2-40B4-BE49-F238E27FC236}">
                <a16:creationId xmlns:a16="http://schemas.microsoft.com/office/drawing/2014/main" id="{054CEC0F-1900-45ED-EDF6-CFD0CF393938}"/>
              </a:ext>
            </a:extLst>
          </p:cNvPr>
          <p:cNvSpPr>
            <a:spLocks noGrp="1" noChangeArrowheads="1"/>
          </p:cNvSpPr>
          <p:nvPr>
            <p:ph type="hdr" sz="quarter"/>
          </p:nvPr>
        </p:nvSpPr>
        <p:spPr bwMode="auto">
          <a:xfrm>
            <a:off x="0" y="0"/>
            <a:ext cx="2971800"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lnSpc>
                <a:spcPct val="100000"/>
              </a:lnSpc>
              <a:spcBef>
                <a:spcPct val="0"/>
              </a:spcBef>
              <a:buSzTx/>
              <a:buFontTx/>
              <a:buNone/>
              <a:defRPr sz="1200">
                <a:latin typeface="Arial" charset="0"/>
                <a:cs typeface="+mn-cs"/>
              </a:defRPr>
            </a:lvl1pPr>
          </a:lstStyle>
          <a:p>
            <a:pPr>
              <a:defRPr/>
            </a:pPr>
            <a:endParaRPr lang="en-US"/>
          </a:p>
        </p:txBody>
      </p:sp>
      <p:sp>
        <p:nvSpPr>
          <p:cNvPr id="178179" name="Rectangle 3">
            <a:extLst>
              <a:ext uri="{FF2B5EF4-FFF2-40B4-BE49-F238E27FC236}">
                <a16:creationId xmlns:a16="http://schemas.microsoft.com/office/drawing/2014/main" id="{459DA20C-157B-EE31-6972-95E6A66EEED0}"/>
              </a:ext>
            </a:extLst>
          </p:cNvPr>
          <p:cNvSpPr>
            <a:spLocks noGrp="1" noChangeArrowheads="1"/>
          </p:cNvSpPr>
          <p:nvPr>
            <p:ph type="dt" idx="1"/>
          </p:nvPr>
        </p:nvSpPr>
        <p:spPr bwMode="auto">
          <a:xfrm>
            <a:off x="3884613" y="0"/>
            <a:ext cx="2971800"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lnSpc>
                <a:spcPct val="100000"/>
              </a:lnSpc>
              <a:spcBef>
                <a:spcPct val="0"/>
              </a:spcBef>
              <a:buSzTx/>
              <a:buFontTx/>
              <a:buNone/>
              <a:defRPr sz="1200">
                <a:latin typeface="Arial" charset="0"/>
                <a:cs typeface="+mn-cs"/>
              </a:defRPr>
            </a:lvl1pPr>
          </a:lstStyle>
          <a:p>
            <a:pPr>
              <a:defRPr/>
            </a:pPr>
            <a:endParaRPr lang="en-US"/>
          </a:p>
        </p:txBody>
      </p:sp>
      <p:sp>
        <p:nvSpPr>
          <p:cNvPr id="35844" name="Rectangle 4">
            <a:extLst>
              <a:ext uri="{FF2B5EF4-FFF2-40B4-BE49-F238E27FC236}">
                <a16:creationId xmlns:a16="http://schemas.microsoft.com/office/drawing/2014/main" id="{93ABDE43-51BE-D22C-0E4F-4AE74C10F281}"/>
              </a:ext>
            </a:extLst>
          </p:cNvPr>
          <p:cNvSpPr>
            <a:spLocks noGrp="1" noRot="1" noChangeAspect="1" noChangeArrowheads="1" noTextEdit="1"/>
          </p:cNvSpPr>
          <p:nvPr>
            <p:ph type="sldImg" idx="2"/>
          </p:nvPr>
        </p:nvSpPr>
        <p:spPr bwMode="auto">
          <a:xfrm>
            <a:off x="1119188" y="693738"/>
            <a:ext cx="4619625" cy="34639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81" name="Rectangle 5">
            <a:extLst>
              <a:ext uri="{FF2B5EF4-FFF2-40B4-BE49-F238E27FC236}">
                <a16:creationId xmlns:a16="http://schemas.microsoft.com/office/drawing/2014/main" id="{D8EB81DF-1355-485A-6F47-574C2DE60353}"/>
              </a:ext>
            </a:extLst>
          </p:cNvPr>
          <p:cNvSpPr>
            <a:spLocks noGrp="1" noChangeArrowheads="1"/>
          </p:cNvSpPr>
          <p:nvPr>
            <p:ph type="body" sz="quarter" idx="3"/>
          </p:nvPr>
        </p:nvSpPr>
        <p:spPr bwMode="auto">
          <a:xfrm>
            <a:off x="685800" y="4389438"/>
            <a:ext cx="5486400" cy="41576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8182" name="Rectangle 6">
            <a:extLst>
              <a:ext uri="{FF2B5EF4-FFF2-40B4-BE49-F238E27FC236}">
                <a16:creationId xmlns:a16="http://schemas.microsoft.com/office/drawing/2014/main" id="{A472DD04-7618-4442-BED1-0878D83E3B9A}"/>
              </a:ext>
            </a:extLst>
          </p:cNvPr>
          <p:cNvSpPr>
            <a:spLocks noGrp="1" noChangeArrowheads="1"/>
          </p:cNvSpPr>
          <p:nvPr>
            <p:ph type="ftr" sz="quarter" idx="4"/>
          </p:nvPr>
        </p:nvSpPr>
        <p:spPr bwMode="auto">
          <a:xfrm>
            <a:off x="0" y="8777288"/>
            <a:ext cx="2971800" cy="4619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lnSpc>
                <a:spcPct val="100000"/>
              </a:lnSpc>
              <a:spcBef>
                <a:spcPct val="0"/>
              </a:spcBef>
              <a:buSzTx/>
              <a:buFontTx/>
              <a:buNone/>
              <a:defRPr sz="1200">
                <a:latin typeface="Arial" charset="0"/>
                <a:cs typeface="+mn-cs"/>
              </a:defRPr>
            </a:lvl1pPr>
          </a:lstStyle>
          <a:p>
            <a:pPr>
              <a:defRPr/>
            </a:pPr>
            <a:endParaRPr lang="en-US"/>
          </a:p>
        </p:txBody>
      </p:sp>
      <p:sp>
        <p:nvSpPr>
          <p:cNvPr id="178183" name="Rectangle 7">
            <a:extLst>
              <a:ext uri="{FF2B5EF4-FFF2-40B4-BE49-F238E27FC236}">
                <a16:creationId xmlns:a16="http://schemas.microsoft.com/office/drawing/2014/main" id="{445F0E96-EAB3-3E3D-4460-4589878F428E}"/>
              </a:ext>
            </a:extLst>
          </p:cNvPr>
          <p:cNvSpPr>
            <a:spLocks noGrp="1" noChangeArrowheads="1"/>
          </p:cNvSpPr>
          <p:nvPr>
            <p:ph type="sldNum" sz="quarter" idx="5"/>
          </p:nvPr>
        </p:nvSpPr>
        <p:spPr bwMode="auto">
          <a:xfrm>
            <a:off x="3884613" y="8777288"/>
            <a:ext cx="2971800" cy="4619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lnSpc>
                <a:spcPct val="100000"/>
              </a:lnSpc>
              <a:spcBef>
                <a:spcPct val="0"/>
              </a:spcBef>
              <a:buSzTx/>
              <a:buFontTx/>
              <a:buNone/>
              <a:defRPr sz="1200"/>
            </a:lvl1pPr>
          </a:lstStyle>
          <a:p>
            <a:fld id="{98F99BF3-1EB7-451A-A203-E17D8326A787}"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BE16A9D3-238A-CA29-577D-E2075035CD73}"/>
              </a:ext>
            </a:extLst>
          </p:cNvPr>
          <p:cNvSpPr>
            <a:spLocks noGrp="1" noChangeArrowheads="1"/>
          </p:cNvSpPr>
          <p:nvPr>
            <p:ph type="sldNum" sz="quarter" idx="5"/>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2805CEB1-8D70-4940-9583-38EC8EFBB0AD}" type="slidenum">
              <a:rPr lang="en-US" altLang="en-US" sz="1200"/>
              <a:pPr/>
              <a:t>1</a:t>
            </a:fld>
            <a:endParaRPr lang="en-US" altLang="en-US" sz="1200"/>
          </a:p>
        </p:txBody>
      </p:sp>
      <p:sp>
        <p:nvSpPr>
          <p:cNvPr id="36867" name="Rectangle 2">
            <a:extLst>
              <a:ext uri="{FF2B5EF4-FFF2-40B4-BE49-F238E27FC236}">
                <a16:creationId xmlns:a16="http://schemas.microsoft.com/office/drawing/2014/main" id="{649795A8-942C-21C0-4D85-1A5556F5032A}"/>
              </a:ext>
            </a:extLst>
          </p:cNvPr>
          <p:cNvSpPr>
            <a:spLocks noGrp="1" noRot="1" noChangeAspect="1" noChangeArrowheads="1" noTextEdit="1"/>
          </p:cNvSpPr>
          <p:nvPr>
            <p:ph type="sldImg"/>
          </p:nvPr>
        </p:nvSpPr>
        <p:spPr>
          <a:ln/>
        </p:spPr>
      </p:sp>
      <p:sp>
        <p:nvSpPr>
          <p:cNvPr id="36868" name="Rectangle 3">
            <a:extLst>
              <a:ext uri="{FF2B5EF4-FFF2-40B4-BE49-F238E27FC236}">
                <a16:creationId xmlns:a16="http://schemas.microsoft.com/office/drawing/2014/main" id="{89D3CDDF-6083-A6C0-AFFE-C4C986DA1F5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PA"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50A28190-6444-7B33-FF66-88D770D07BD9}"/>
              </a:ext>
            </a:extLst>
          </p:cNvPr>
          <p:cNvSpPr>
            <a:spLocks noGrp="1" noRot="1" noChangeAspect="1" noTextEdit="1"/>
          </p:cNvSpPr>
          <p:nvPr>
            <p:ph type="sldImg"/>
          </p:nvPr>
        </p:nvSpPr>
        <p:spPr>
          <a:ln/>
        </p:spPr>
      </p:sp>
      <p:sp>
        <p:nvSpPr>
          <p:cNvPr id="37891" name="Notes Placeholder 2">
            <a:extLst>
              <a:ext uri="{FF2B5EF4-FFF2-40B4-BE49-F238E27FC236}">
                <a16:creationId xmlns:a16="http://schemas.microsoft.com/office/drawing/2014/main" id="{BAA01AC5-8642-C3E7-1405-0EB81259B52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PA" altLang="en-US">
              <a:latin typeface="Arial" panose="020B0604020202020204" pitchFamily="34" charset="0"/>
            </a:endParaRPr>
          </a:p>
        </p:txBody>
      </p:sp>
      <p:sp>
        <p:nvSpPr>
          <p:cNvPr id="37892" name="Slide Number Placeholder 3">
            <a:extLst>
              <a:ext uri="{FF2B5EF4-FFF2-40B4-BE49-F238E27FC236}">
                <a16:creationId xmlns:a16="http://schemas.microsoft.com/office/drawing/2014/main" id="{61583032-A246-95C8-3DC7-0ECE1B9CE5A4}"/>
              </a:ext>
            </a:extLst>
          </p:cNvPr>
          <p:cNvSpPr>
            <a:spLocks noGrp="1"/>
          </p:cNvSpPr>
          <p:nvPr>
            <p:ph type="sldNum" sz="quarter" idx="5"/>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9FCB8684-1922-4C4A-A639-855ACA233176}" type="slidenum">
              <a:rPr lang="en-US" altLang="en-US" sz="1200"/>
              <a:pPr/>
              <a:t>2</a:t>
            </a:fld>
            <a:endParaRPr lang="en-US" alt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3577A186-05DD-0D65-A1D6-C26BB28EA4D4}"/>
              </a:ext>
            </a:extLst>
          </p:cNvPr>
          <p:cNvSpPr>
            <a:spLocks noGrp="1" noRot="1" noChangeAspect="1" noTextEdit="1"/>
          </p:cNvSpPr>
          <p:nvPr>
            <p:ph type="sldImg"/>
          </p:nvPr>
        </p:nvSpPr>
        <p:spPr>
          <a:ln/>
        </p:spPr>
      </p:sp>
      <p:sp>
        <p:nvSpPr>
          <p:cNvPr id="38915" name="Notes Placeholder 2">
            <a:extLst>
              <a:ext uri="{FF2B5EF4-FFF2-40B4-BE49-F238E27FC236}">
                <a16:creationId xmlns:a16="http://schemas.microsoft.com/office/drawing/2014/main" id="{E3D95D8B-CE9A-1B93-14BF-75FD920B056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PA" altLang="en-US">
              <a:latin typeface="Arial" panose="020B0604020202020204" pitchFamily="34" charset="0"/>
            </a:endParaRPr>
          </a:p>
        </p:txBody>
      </p:sp>
      <p:sp>
        <p:nvSpPr>
          <p:cNvPr id="38916" name="Slide Number Placeholder 3">
            <a:extLst>
              <a:ext uri="{FF2B5EF4-FFF2-40B4-BE49-F238E27FC236}">
                <a16:creationId xmlns:a16="http://schemas.microsoft.com/office/drawing/2014/main" id="{A510DD17-D5B8-E7CD-C98D-1B5E0427FE21}"/>
              </a:ext>
            </a:extLst>
          </p:cNvPr>
          <p:cNvSpPr>
            <a:spLocks noGrp="1"/>
          </p:cNvSpPr>
          <p:nvPr>
            <p:ph type="sldNum" sz="quarter" idx="5"/>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A0433E66-12F5-4905-8CF6-0F112D867B0B}" type="slidenum">
              <a:rPr lang="en-US" altLang="en-US" sz="1200"/>
              <a:pPr/>
              <a:t>3</a:t>
            </a:fld>
            <a:endParaRPr lang="en-US" altLang="en-US"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297F52C7-4A82-CCA7-B87D-60747AEBA57F}"/>
              </a:ext>
            </a:extLst>
          </p:cNvPr>
          <p:cNvSpPr>
            <a:spLocks noGrp="1" noRot="1" noChangeAspect="1" noTextEdit="1"/>
          </p:cNvSpPr>
          <p:nvPr>
            <p:ph type="sldImg"/>
          </p:nvPr>
        </p:nvSpPr>
        <p:spPr>
          <a:ln/>
        </p:spPr>
      </p:sp>
      <p:sp>
        <p:nvSpPr>
          <p:cNvPr id="39939" name="Notes Placeholder 2">
            <a:extLst>
              <a:ext uri="{FF2B5EF4-FFF2-40B4-BE49-F238E27FC236}">
                <a16:creationId xmlns:a16="http://schemas.microsoft.com/office/drawing/2014/main" id="{7730F73D-2255-1E28-5A62-BEA90C17FB8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PA" altLang="en-US">
              <a:latin typeface="Arial" panose="020B0604020202020204" pitchFamily="34" charset="0"/>
            </a:endParaRPr>
          </a:p>
        </p:txBody>
      </p:sp>
      <p:sp>
        <p:nvSpPr>
          <p:cNvPr id="39940" name="Slide Number Placeholder 3">
            <a:extLst>
              <a:ext uri="{FF2B5EF4-FFF2-40B4-BE49-F238E27FC236}">
                <a16:creationId xmlns:a16="http://schemas.microsoft.com/office/drawing/2014/main" id="{5776535A-7E22-FF76-D3D3-00555712D3F5}"/>
              </a:ext>
            </a:extLst>
          </p:cNvPr>
          <p:cNvSpPr>
            <a:spLocks noGrp="1"/>
          </p:cNvSpPr>
          <p:nvPr>
            <p:ph type="sldNum" sz="quarter" idx="5"/>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C43E7BF9-7449-4576-B3A7-3F2A476E0316}" type="slidenum">
              <a:rPr lang="en-US" altLang="en-US" sz="1200"/>
              <a:pPr/>
              <a:t>4</a:t>
            </a:fld>
            <a:endParaRPr lang="en-US" alt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00D5A531-9758-FFB0-01B0-0B03726FE660}"/>
              </a:ext>
            </a:extLst>
          </p:cNvPr>
          <p:cNvSpPr>
            <a:spLocks noGrp="1" noRot="1" noChangeAspect="1" noTextEdit="1"/>
          </p:cNvSpPr>
          <p:nvPr>
            <p:ph type="sldImg"/>
          </p:nvPr>
        </p:nvSpPr>
        <p:spPr>
          <a:ln/>
        </p:spPr>
      </p:sp>
      <p:sp>
        <p:nvSpPr>
          <p:cNvPr id="40963" name="Notes Placeholder 2">
            <a:extLst>
              <a:ext uri="{FF2B5EF4-FFF2-40B4-BE49-F238E27FC236}">
                <a16:creationId xmlns:a16="http://schemas.microsoft.com/office/drawing/2014/main" id="{46B279B9-F026-FA69-6309-21B64F02DBD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PA" altLang="en-US">
              <a:latin typeface="Arial" panose="020B0604020202020204" pitchFamily="34" charset="0"/>
            </a:endParaRPr>
          </a:p>
        </p:txBody>
      </p:sp>
      <p:sp>
        <p:nvSpPr>
          <p:cNvPr id="40964" name="Slide Number Placeholder 3">
            <a:extLst>
              <a:ext uri="{FF2B5EF4-FFF2-40B4-BE49-F238E27FC236}">
                <a16:creationId xmlns:a16="http://schemas.microsoft.com/office/drawing/2014/main" id="{FBA94BDE-6DA9-7A0D-A981-5E5244667B11}"/>
              </a:ext>
            </a:extLst>
          </p:cNvPr>
          <p:cNvSpPr>
            <a:spLocks noGrp="1"/>
          </p:cNvSpPr>
          <p:nvPr>
            <p:ph type="sldNum" sz="quarter" idx="5"/>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C35190B2-6B4B-4508-9846-EA29E9C8B432}" type="slidenum">
              <a:rPr lang="en-US" altLang="en-US" sz="1200"/>
              <a:pPr/>
              <a:t>5</a:t>
            </a:fld>
            <a:endParaRPr lang="en-US" altLang="en-U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52B97E77-780D-0301-1DAA-1F8354902252}"/>
              </a:ext>
            </a:extLst>
          </p:cNvPr>
          <p:cNvSpPr>
            <a:spLocks noGrp="1" noRot="1" noChangeAspect="1" noTextEdit="1"/>
          </p:cNvSpPr>
          <p:nvPr>
            <p:ph type="sldImg"/>
          </p:nvPr>
        </p:nvSpPr>
        <p:spPr>
          <a:ln/>
        </p:spPr>
      </p:sp>
      <p:sp>
        <p:nvSpPr>
          <p:cNvPr id="41987" name="Notes Placeholder 2">
            <a:extLst>
              <a:ext uri="{FF2B5EF4-FFF2-40B4-BE49-F238E27FC236}">
                <a16:creationId xmlns:a16="http://schemas.microsoft.com/office/drawing/2014/main" id="{7A6E5184-6A87-9748-64A5-868192EA282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PA" altLang="en-US">
              <a:latin typeface="Arial" panose="020B0604020202020204" pitchFamily="34" charset="0"/>
            </a:endParaRPr>
          </a:p>
        </p:txBody>
      </p:sp>
      <p:sp>
        <p:nvSpPr>
          <p:cNvPr id="41988" name="Slide Number Placeholder 3">
            <a:extLst>
              <a:ext uri="{FF2B5EF4-FFF2-40B4-BE49-F238E27FC236}">
                <a16:creationId xmlns:a16="http://schemas.microsoft.com/office/drawing/2014/main" id="{2FC39F37-3B71-4BBA-1862-DDEFE08A24B2}"/>
              </a:ext>
            </a:extLst>
          </p:cNvPr>
          <p:cNvSpPr>
            <a:spLocks noGrp="1"/>
          </p:cNvSpPr>
          <p:nvPr>
            <p:ph type="sldNum" sz="quarter" idx="5"/>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171F4107-5812-40CD-AD2F-CDA3B6282E70}" type="slidenum">
              <a:rPr lang="en-US" altLang="en-US" sz="1200"/>
              <a:pPr/>
              <a:t>6</a:t>
            </a:fld>
            <a:endParaRPr lang="en-US" alt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5F0DB4E3-EB5B-9740-605B-344A4102F2E0}"/>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E685C38E-AD20-B8BF-0DFB-1EB339C4E9D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PA" altLang="en-US">
              <a:latin typeface="Arial" panose="020B0604020202020204" pitchFamily="34" charset="0"/>
            </a:endParaRPr>
          </a:p>
        </p:txBody>
      </p:sp>
      <p:sp>
        <p:nvSpPr>
          <p:cNvPr id="43012" name="Slide Number Placeholder 3">
            <a:extLst>
              <a:ext uri="{FF2B5EF4-FFF2-40B4-BE49-F238E27FC236}">
                <a16:creationId xmlns:a16="http://schemas.microsoft.com/office/drawing/2014/main" id="{3B43C249-255A-FD7B-54B7-6619FB4B5A84}"/>
              </a:ext>
            </a:extLst>
          </p:cNvPr>
          <p:cNvSpPr>
            <a:spLocks noGrp="1"/>
          </p:cNvSpPr>
          <p:nvPr>
            <p:ph type="sldNum" sz="quarter" idx="5"/>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DFD8B38F-D635-4D2D-8BBC-A06F37948075}" type="slidenum">
              <a:rPr lang="en-US" altLang="en-US" sz="1200"/>
              <a:pPr/>
              <a:t>7</a:t>
            </a:fld>
            <a:endParaRPr lang="en-US" altLang="en-US"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a:extLst>
              <a:ext uri="{FF2B5EF4-FFF2-40B4-BE49-F238E27FC236}">
                <a16:creationId xmlns:a16="http://schemas.microsoft.com/office/drawing/2014/main" id="{1C50D3DF-1747-A545-48C6-C6AB0F4F50AA}"/>
              </a:ext>
            </a:extLst>
          </p:cNvPr>
          <p:cNvSpPr>
            <a:spLocks noGrp="1" noRot="1" noChangeAspect="1" noTextEdit="1"/>
          </p:cNvSpPr>
          <p:nvPr>
            <p:ph type="sldImg"/>
          </p:nvPr>
        </p:nvSpPr>
        <p:spPr>
          <a:ln/>
        </p:spPr>
      </p:sp>
      <p:sp>
        <p:nvSpPr>
          <p:cNvPr id="44035" name="Notes Placeholder 2">
            <a:extLst>
              <a:ext uri="{FF2B5EF4-FFF2-40B4-BE49-F238E27FC236}">
                <a16:creationId xmlns:a16="http://schemas.microsoft.com/office/drawing/2014/main" id="{705F5C41-03FA-C246-DC58-94737F501DA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PA" altLang="en-US">
              <a:latin typeface="Arial" panose="020B0604020202020204" pitchFamily="34" charset="0"/>
            </a:endParaRPr>
          </a:p>
        </p:txBody>
      </p:sp>
      <p:sp>
        <p:nvSpPr>
          <p:cNvPr id="44036" name="Slide Number Placeholder 3">
            <a:extLst>
              <a:ext uri="{FF2B5EF4-FFF2-40B4-BE49-F238E27FC236}">
                <a16:creationId xmlns:a16="http://schemas.microsoft.com/office/drawing/2014/main" id="{39093035-FBEC-AE5C-1A1F-A4EED23E042C}"/>
              </a:ext>
            </a:extLst>
          </p:cNvPr>
          <p:cNvSpPr>
            <a:spLocks noGrp="1"/>
          </p:cNvSpPr>
          <p:nvPr>
            <p:ph type="sldNum" sz="quarter" idx="5"/>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F9D2B83C-E0C6-4350-BFB3-F57DB8A9583C}" type="slidenum">
              <a:rPr lang="en-US" altLang="en-US" sz="1200"/>
              <a:pPr/>
              <a:t>8</a:t>
            </a:fld>
            <a:endParaRPr lang="en-US" altLang="en-US"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77D243A0-7FB1-9A69-C55E-84E818F203C5}"/>
              </a:ext>
            </a:extLst>
          </p:cNvPr>
          <p:cNvSpPr>
            <a:spLocks noGrp="1" noRot="1" noChangeAspect="1" noTextEdit="1"/>
          </p:cNvSpPr>
          <p:nvPr>
            <p:ph type="sldImg"/>
          </p:nvPr>
        </p:nvSpPr>
        <p:spPr>
          <a:ln/>
        </p:spPr>
      </p:sp>
      <p:sp>
        <p:nvSpPr>
          <p:cNvPr id="45059" name="Notes Placeholder 2">
            <a:extLst>
              <a:ext uri="{FF2B5EF4-FFF2-40B4-BE49-F238E27FC236}">
                <a16:creationId xmlns:a16="http://schemas.microsoft.com/office/drawing/2014/main" id="{46A23FDF-5BE0-C387-A9D3-D7494A9A679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PA" altLang="en-US">
              <a:latin typeface="Arial" panose="020B0604020202020204" pitchFamily="34" charset="0"/>
            </a:endParaRPr>
          </a:p>
        </p:txBody>
      </p:sp>
      <p:sp>
        <p:nvSpPr>
          <p:cNvPr id="45060" name="Slide Number Placeholder 3">
            <a:extLst>
              <a:ext uri="{FF2B5EF4-FFF2-40B4-BE49-F238E27FC236}">
                <a16:creationId xmlns:a16="http://schemas.microsoft.com/office/drawing/2014/main" id="{6EDF0128-A6FB-AA9C-4A8A-8F9E891B9755}"/>
              </a:ext>
            </a:extLst>
          </p:cNvPr>
          <p:cNvSpPr>
            <a:spLocks noGrp="1"/>
          </p:cNvSpPr>
          <p:nvPr>
            <p:ph type="sldNum" sz="quarter" idx="5"/>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108C4DC3-5A6A-4702-A964-0C673147099A}" type="slidenum">
              <a:rPr lang="en-US" altLang="en-US" sz="1200"/>
              <a:pPr/>
              <a:t>9</a:t>
            </a:fld>
            <a:endParaRPr lang="en-US" altLang="en-US"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a:extLst>
              <a:ext uri="{FF2B5EF4-FFF2-40B4-BE49-F238E27FC236}">
                <a16:creationId xmlns:a16="http://schemas.microsoft.com/office/drawing/2014/main" id="{2117A736-2C8A-6AE0-4C0B-09B05A85DCC9}"/>
              </a:ext>
            </a:extLst>
          </p:cNvPr>
          <p:cNvSpPr>
            <a:spLocks noGrp="1" noRot="1" noChangeAspect="1" noTextEdit="1"/>
          </p:cNvSpPr>
          <p:nvPr>
            <p:ph type="sldImg"/>
          </p:nvPr>
        </p:nvSpPr>
        <p:spPr>
          <a:ln/>
        </p:spPr>
      </p:sp>
      <p:sp>
        <p:nvSpPr>
          <p:cNvPr id="46083" name="Notes Placeholder 2">
            <a:extLst>
              <a:ext uri="{FF2B5EF4-FFF2-40B4-BE49-F238E27FC236}">
                <a16:creationId xmlns:a16="http://schemas.microsoft.com/office/drawing/2014/main" id="{EF8827DC-CDD0-61D2-94C3-DB1A163AC21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PA" altLang="en-US">
              <a:latin typeface="Arial" panose="020B0604020202020204" pitchFamily="34" charset="0"/>
            </a:endParaRPr>
          </a:p>
        </p:txBody>
      </p:sp>
      <p:sp>
        <p:nvSpPr>
          <p:cNvPr id="46084" name="Slide Number Placeholder 3">
            <a:extLst>
              <a:ext uri="{FF2B5EF4-FFF2-40B4-BE49-F238E27FC236}">
                <a16:creationId xmlns:a16="http://schemas.microsoft.com/office/drawing/2014/main" id="{3A4DBF53-228D-4FF9-32EA-C6CCA43C8FDD}"/>
              </a:ext>
            </a:extLst>
          </p:cNvPr>
          <p:cNvSpPr>
            <a:spLocks noGrp="1"/>
          </p:cNvSpPr>
          <p:nvPr>
            <p:ph type="sldNum" sz="quarter" idx="5"/>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310C3A80-0538-4FD6-A4B6-1CD6FF741DF7}" type="slidenum">
              <a:rPr lang="en-US" altLang="en-US" sz="1200"/>
              <a:pPr/>
              <a:t>10</a:t>
            </a:fld>
            <a:endParaRPr lang="en-US" altLang="en-US"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0A56F2C9-16C3-FDCC-964F-E3D5E59BC6F6}"/>
              </a:ext>
            </a:extLst>
          </p:cNvPr>
          <p:cNvSpPr>
            <a:spLocks noGrp="1" noRot="1" noChangeAspect="1" noTextEdit="1"/>
          </p:cNvSpPr>
          <p:nvPr>
            <p:ph type="sldImg"/>
          </p:nvPr>
        </p:nvSpPr>
        <p:spPr>
          <a:ln/>
        </p:spPr>
      </p:sp>
      <p:sp>
        <p:nvSpPr>
          <p:cNvPr id="47107" name="Notes Placeholder 2">
            <a:extLst>
              <a:ext uri="{FF2B5EF4-FFF2-40B4-BE49-F238E27FC236}">
                <a16:creationId xmlns:a16="http://schemas.microsoft.com/office/drawing/2014/main" id="{EA5C0701-EC85-A901-CC22-2086FF44E51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PA" altLang="en-US">
              <a:latin typeface="Arial" panose="020B0604020202020204" pitchFamily="34" charset="0"/>
            </a:endParaRPr>
          </a:p>
        </p:txBody>
      </p:sp>
      <p:sp>
        <p:nvSpPr>
          <p:cNvPr id="47108" name="Slide Number Placeholder 3">
            <a:extLst>
              <a:ext uri="{FF2B5EF4-FFF2-40B4-BE49-F238E27FC236}">
                <a16:creationId xmlns:a16="http://schemas.microsoft.com/office/drawing/2014/main" id="{B98F7CBD-DC00-76F9-D59B-0EEA91C07362}"/>
              </a:ext>
            </a:extLst>
          </p:cNvPr>
          <p:cNvSpPr>
            <a:spLocks noGrp="1"/>
          </p:cNvSpPr>
          <p:nvPr>
            <p:ph type="sldNum" sz="quarter" idx="5"/>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6CF38C6E-3C22-45B0-8284-1A6E925D22CA}" type="slidenum">
              <a:rPr lang="en-US" altLang="en-US" sz="1200"/>
              <a:pPr/>
              <a:t>11</a:t>
            </a:fld>
            <a:endParaRPr lang="en-US" altLang="en-US"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a:extLst>
              <a:ext uri="{FF2B5EF4-FFF2-40B4-BE49-F238E27FC236}">
                <a16:creationId xmlns:a16="http://schemas.microsoft.com/office/drawing/2014/main" id="{043475A9-68F7-C623-B9C3-68FB4CF113D8}"/>
              </a:ext>
            </a:extLst>
          </p:cNvPr>
          <p:cNvSpPr>
            <a:spLocks noGrp="1" noRot="1" noChangeAspect="1" noTextEdit="1"/>
          </p:cNvSpPr>
          <p:nvPr>
            <p:ph type="sldImg"/>
          </p:nvPr>
        </p:nvSpPr>
        <p:spPr>
          <a:ln/>
        </p:spPr>
      </p:sp>
      <p:sp>
        <p:nvSpPr>
          <p:cNvPr id="48131" name="Notes Placeholder 2">
            <a:extLst>
              <a:ext uri="{FF2B5EF4-FFF2-40B4-BE49-F238E27FC236}">
                <a16:creationId xmlns:a16="http://schemas.microsoft.com/office/drawing/2014/main" id="{48D376D9-46AD-EB14-0FF0-9A09A5055D4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PA" altLang="en-US">
              <a:latin typeface="Arial" panose="020B0604020202020204" pitchFamily="34" charset="0"/>
            </a:endParaRPr>
          </a:p>
        </p:txBody>
      </p:sp>
      <p:sp>
        <p:nvSpPr>
          <p:cNvPr id="48132" name="Slide Number Placeholder 3">
            <a:extLst>
              <a:ext uri="{FF2B5EF4-FFF2-40B4-BE49-F238E27FC236}">
                <a16:creationId xmlns:a16="http://schemas.microsoft.com/office/drawing/2014/main" id="{CBE44E01-805B-36F3-586B-EB3EC7358F98}"/>
              </a:ext>
            </a:extLst>
          </p:cNvPr>
          <p:cNvSpPr>
            <a:spLocks noGrp="1"/>
          </p:cNvSpPr>
          <p:nvPr>
            <p:ph type="sldNum" sz="quarter" idx="5"/>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BDF826DE-9772-427B-B286-F19C1CAC901C}" type="slidenum">
              <a:rPr lang="en-US" altLang="en-US" sz="1200"/>
              <a:pPr/>
              <a:t>12</a:t>
            </a:fld>
            <a:endParaRPr lang="en-US" altLang="en-US"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22728922-C891-EFFB-5444-6DD9C7932530}"/>
              </a:ext>
            </a:extLst>
          </p:cNvPr>
          <p:cNvSpPr>
            <a:spLocks noGrp="1" noRot="1" noChangeAspect="1" noTextEdit="1"/>
          </p:cNvSpPr>
          <p:nvPr>
            <p:ph type="sldImg"/>
          </p:nvPr>
        </p:nvSpPr>
        <p:spPr>
          <a:ln/>
        </p:spPr>
      </p:sp>
      <p:sp>
        <p:nvSpPr>
          <p:cNvPr id="49155" name="Notes Placeholder 2">
            <a:extLst>
              <a:ext uri="{FF2B5EF4-FFF2-40B4-BE49-F238E27FC236}">
                <a16:creationId xmlns:a16="http://schemas.microsoft.com/office/drawing/2014/main" id="{42A055DF-BF90-5E86-DB13-21E3D454588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PA" altLang="en-US">
              <a:latin typeface="Arial" panose="020B0604020202020204" pitchFamily="34" charset="0"/>
            </a:endParaRPr>
          </a:p>
        </p:txBody>
      </p:sp>
      <p:sp>
        <p:nvSpPr>
          <p:cNvPr id="49156" name="Slide Number Placeholder 3">
            <a:extLst>
              <a:ext uri="{FF2B5EF4-FFF2-40B4-BE49-F238E27FC236}">
                <a16:creationId xmlns:a16="http://schemas.microsoft.com/office/drawing/2014/main" id="{20DE607F-9326-DDBB-14F5-EDB85CFD6B21}"/>
              </a:ext>
            </a:extLst>
          </p:cNvPr>
          <p:cNvSpPr>
            <a:spLocks noGrp="1"/>
          </p:cNvSpPr>
          <p:nvPr>
            <p:ph type="sldNum" sz="quarter" idx="5"/>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6FA7A026-C50C-42E6-9269-4327998F5C3B}" type="slidenum">
              <a:rPr lang="en-US" altLang="en-US" sz="1200"/>
              <a:pPr/>
              <a:t>13</a:t>
            </a:fld>
            <a:endParaRPr lang="en-US" altLang="en-US"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a:extLst>
              <a:ext uri="{FF2B5EF4-FFF2-40B4-BE49-F238E27FC236}">
                <a16:creationId xmlns:a16="http://schemas.microsoft.com/office/drawing/2014/main" id="{184C4F19-C352-BBA3-FD7E-9EBBF9717B4A}"/>
              </a:ext>
            </a:extLst>
          </p:cNvPr>
          <p:cNvSpPr>
            <a:spLocks noGrp="1" noRot="1" noChangeAspect="1" noTextEdit="1"/>
          </p:cNvSpPr>
          <p:nvPr>
            <p:ph type="sldImg"/>
          </p:nvPr>
        </p:nvSpPr>
        <p:spPr>
          <a:ln/>
        </p:spPr>
      </p:sp>
      <p:sp>
        <p:nvSpPr>
          <p:cNvPr id="50179" name="Notes Placeholder 2">
            <a:extLst>
              <a:ext uri="{FF2B5EF4-FFF2-40B4-BE49-F238E27FC236}">
                <a16:creationId xmlns:a16="http://schemas.microsoft.com/office/drawing/2014/main" id="{BF2838AF-EACB-2FAB-270F-80A545740EA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PA" altLang="en-US">
              <a:latin typeface="Arial" panose="020B0604020202020204" pitchFamily="34" charset="0"/>
            </a:endParaRPr>
          </a:p>
        </p:txBody>
      </p:sp>
      <p:sp>
        <p:nvSpPr>
          <p:cNvPr id="50180" name="Slide Number Placeholder 3">
            <a:extLst>
              <a:ext uri="{FF2B5EF4-FFF2-40B4-BE49-F238E27FC236}">
                <a16:creationId xmlns:a16="http://schemas.microsoft.com/office/drawing/2014/main" id="{56B11CB6-279D-947A-51CA-D62D48A0E589}"/>
              </a:ext>
            </a:extLst>
          </p:cNvPr>
          <p:cNvSpPr>
            <a:spLocks noGrp="1"/>
          </p:cNvSpPr>
          <p:nvPr>
            <p:ph type="sldNum" sz="quarter" idx="5"/>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3E1D599F-7378-430E-A969-7CA50B5535BD}" type="slidenum">
              <a:rPr lang="en-US" altLang="en-US" sz="1200"/>
              <a:pPr/>
              <a:t>14</a:t>
            </a:fld>
            <a:endParaRPr lang="en-US" altLang="en-US"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FE499AC9-5E0D-C7F8-CE93-863516008A6F}"/>
              </a:ext>
            </a:extLst>
          </p:cNvPr>
          <p:cNvSpPr>
            <a:spLocks noGrp="1" noRot="1" noChangeAspect="1" noTextEdit="1"/>
          </p:cNvSpPr>
          <p:nvPr>
            <p:ph type="sldImg"/>
          </p:nvPr>
        </p:nvSpPr>
        <p:spPr>
          <a:ln/>
        </p:spPr>
      </p:sp>
      <p:sp>
        <p:nvSpPr>
          <p:cNvPr id="51203" name="Notes Placeholder 2">
            <a:extLst>
              <a:ext uri="{FF2B5EF4-FFF2-40B4-BE49-F238E27FC236}">
                <a16:creationId xmlns:a16="http://schemas.microsoft.com/office/drawing/2014/main" id="{C7ECAC32-CF82-1771-1C30-19D405AD47C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PA" altLang="en-US">
              <a:latin typeface="Arial" panose="020B0604020202020204" pitchFamily="34" charset="0"/>
            </a:endParaRPr>
          </a:p>
        </p:txBody>
      </p:sp>
      <p:sp>
        <p:nvSpPr>
          <p:cNvPr id="51204" name="Slide Number Placeholder 3">
            <a:extLst>
              <a:ext uri="{FF2B5EF4-FFF2-40B4-BE49-F238E27FC236}">
                <a16:creationId xmlns:a16="http://schemas.microsoft.com/office/drawing/2014/main" id="{3674225C-B12B-6876-9CA7-ECFF2DB38794}"/>
              </a:ext>
            </a:extLst>
          </p:cNvPr>
          <p:cNvSpPr>
            <a:spLocks noGrp="1"/>
          </p:cNvSpPr>
          <p:nvPr>
            <p:ph type="sldNum" sz="quarter" idx="5"/>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9C515037-5C42-4A42-9A05-DCF7F4F17AD8}" type="slidenum">
              <a:rPr lang="en-US" altLang="en-US" sz="1200"/>
              <a:pPr/>
              <a:t>15</a:t>
            </a:fld>
            <a:endParaRPr lang="en-US" altLang="en-US"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a:extLst>
              <a:ext uri="{FF2B5EF4-FFF2-40B4-BE49-F238E27FC236}">
                <a16:creationId xmlns:a16="http://schemas.microsoft.com/office/drawing/2014/main" id="{421B7117-7087-AF21-B605-28678128F782}"/>
              </a:ext>
            </a:extLst>
          </p:cNvPr>
          <p:cNvSpPr>
            <a:spLocks noGrp="1" noRot="1" noChangeAspect="1" noTextEdit="1"/>
          </p:cNvSpPr>
          <p:nvPr>
            <p:ph type="sldImg"/>
          </p:nvPr>
        </p:nvSpPr>
        <p:spPr>
          <a:ln/>
        </p:spPr>
      </p:sp>
      <p:sp>
        <p:nvSpPr>
          <p:cNvPr id="52227" name="Notes Placeholder 2">
            <a:extLst>
              <a:ext uri="{FF2B5EF4-FFF2-40B4-BE49-F238E27FC236}">
                <a16:creationId xmlns:a16="http://schemas.microsoft.com/office/drawing/2014/main" id="{A087AC30-4A58-4A7C-0B9A-3B99B6EDC1F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PA" altLang="en-US">
              <a:latin typeface="Arial" panose="020B0604020202020204" pitchFamily="34" charset="0"/>
            </a:endParaRPr>
          </a:p>
        </p:txBody>
      </p:sp>
      <p:sp>
        <p:nvSpPr>
          <p:cNvPr id="52228" name="Slide Number Placeholder 3">
            <a:extLst>
              <a:ext uri="{FF2B5EF4-FFF2-40B4-BE49-F238E27FC236}">
                <a16:creationId xmlns:a16="http://schemas.microsoft.com/office/drawing/2014/main" id="{5F7BF5F7-7EAE-79B7-AB65-3126407B6AFD}"/>
              </a:ext>
            </a:extLst>
          </p:cNvPr>
          <p:cNvSpPr>
            <a:spLocks noGrp="1"/>
          </p:cNvSpPr>
          <p:nvPr>
            <p:ph type="sldNum" sz="quarter" idx="5"/>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B15ECF7A-C736-4199-B74D-F10157049DF7}" type="slidenum">
              <a:rPr lang="en-US" altLang="en-US" sz="1200"/>
              <a:pPr/>
              <a:t>16</a:t>
            </a:fld>
            <a:endParaRPr lang="en-US" altLang="en-US"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9970D96D-68A5-FFBD-CB0D-A5819301CB84}"/>
              </a:ext>
            </a:extLst>
          </p:cNvPr>
          <p:cNvSpPr>
            <a:spLocks noGrp="1" noRot="1" noChangeAspect="1" noTextEdit="1"/>
          </p:cNvSpPr>
          <p:nvPr>
            <p:ph type="sldImg"/>
          </p:nvPr>
        </p:nvSpPr>
        <p:spPr>
          <a:ln/>
        </p:spPr>
      </p:sp>
      <p:sp>
        <p:nvSpPr>
          <p:cNvPr id="53251" name="Notes Placeholder 2">
            <a:extLst>
              <a:ext uri="{FF2B5EF4-FFF2-40B4-BE49-F238E27FC236}">
                <a16:creationId xmlns:a16="http://schemas.microsoft.com/office/drawing/2014/main" id="{649B428E-422E-1F26-9636-EAE1F761BB5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PA" altLang="en-US">
              <a:latin typeface="Arial" panose="020B0604020202020204" pitchFamily="34" charset="0"/>
            </a:endParaRPr>
          </a:p>
        </p:txBody>
      </p:sp>
      <p:sp>
        <p:nvSpPr>
          <p:cNvPr id="53252" name="Slide Number Placeholder 3">
            <a:extLst>
              <a:ext uri="{FF2B5EF4-FFF2-40B4-BE49-F238E27FC236}">
                <a16:creationId xmlns:a16="http://schemas.microsoft.com/office/drawing/2014/main" id="{2777777B-3339-B8CC-C206-6D3E45287C18}"/>
              </a:ext>
            </a:extLst>
          </p:cNvPr>
          <p:cNvSpPr>
            <a:spLocks noGrp="1"/>
          </p:cNvSpPr>
          <p:nvPr>
            <p:ph type="sldNum" sz="quarter" idx="5"/>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04E03FEE-207F-40BB-B706-D79A65FDF71C}" type="slidenum">
              <a:rPr lang="en-US" altLang="en-US" sz="1200"/>
              <a:pPr/>
              <a:t>17</a:t>
            </a:fld>
            <a:endParaRPr lang="en-US" altLang="en-US"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46BAEE2E-F178-521E-AD1C-3143BA43DA44}"/>
              </a:ext>
            </a:extLst>
          </p:cNvPr>
          <p:cNvSpPr>
            <a:spLocks noGrp="1" noRot="1" noChangeAspect="1" noTextEdit="1"/>
          </p:cNvSpPr>
          <p:nvPr>
            <p:ph type="sldImg"/>
          </p:nvPr>
        </p:nvSpPr>
        <p:spPr>
          <a:ln/>
        </p:spPr>
      </p:sp>
      <p:sp>
        <p:nvSpPr>
          <p:cNvPr id="54275" name="Notes Placeholder 2">
            <a:extLst>
              <a:ext uri="{FF2B5EF4-FFF2-40B4-BE49-F238E27FC236}">
                <a16:creationId xmlns:a16="http://schemas.microsoft.com/office/drawing/2014/main" id="{BC0EDFBD-8396-1E1A-E721-F7B6D88CFEC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PA" altLang="en-US">
              <a:latin typeface="Arial" panose="020B0604020202020204" pitchFamily="34" charset="0"/>
            </a:endParaRPr>
          </a:p>
        </p:txBody>
      </p:sp>
      <p:sp>
        <p:nvSpPr>
          <p:cNvPr id="54276" name="Slide Number Placeholder 3">
            <a:extLst>
              <a:ext uri="{FF2B5EF4-FFF2-40B4-BE49-F238E27FC236}">
                <a16:creationId xmlns:a16="http://schemas.microsoft.com/office/drawing/2014/main" id="{574BF8BF-B0AF-7919-41D7-23CABFC9E54F}"/>
              </a:ext>
            </a:extLst>
          </p:cNvPr>
          <p:cNvSpPr>
            <a:spLocks noGrp="1"/>
          </p:cNvSpPr>
          <p:nvPr>
            <p:ph type="sldNum" sz="quarter" idx="5"/>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5914E1DE-3E1C-4BAE-AC6F-AE2C7C43C6CC}" type="slidenum">
              <a:rPr lang="en-US" altLang="en-US" sz="1200"/>
              <a:pPr/>
              <a:t>18</a:t>
            </a:fld>
            <a:endParaRPr lang="en-US" altLang="en-US"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240965B6-DF55-C3A2-793C-960F63985C3A}"/>
              </a:ext>
            </a:extLst>
          </p:cNvPr>
          <p:cNvSpPr>
            <a:spLocks noGrp="1" noRot="1" noChangeAspect="1" noTextEdit="1"/>
          </p:cNvSpPr>
          <p:nvPr>
            <p:ph type="sldImg"/>
          </p:nvPr>
        </p:nvSpPr>
        <p:spPr>
          <a:ln/>
        </p:spPr>
      </p:sp>
      <p:sp>
        <p:nvSpPr>
          <p:cNvPr id="55299" name="Notes Placeholder 2">
            <a:extLst>
              <a:ext uri="{FF2B5EF4-FFF2-40B4-BE49-F238E27FC236}">
                <a16:creationId xmlns:a16="http://schemas.microsoft.com/office/drawing/2014/main" id="{FE8C6CF7-B5E5-5638-6516-D14D76E45EE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PA" altLang="en-US">
              <a:latin typeface="Arial" panose="020B0604020202020204" pitchFamily="34" charset="0"/>
            </a:endParaRPr>
          </a:p>
        </p:txBody>
      </p:sp>
      <p:sp>
        <p:nvSpPr>
          <p:cNvPr id="55300" name="Slide Number Placeholder 3">
            <a:extLst>
              <a:ext uri="{FF2B5EF4-FFF2-40B4-BE49-F238E27FC236}">
                <a16:creationId xmlns:a16="http://schemas.microsoft.com/office/drawing/2014/main" id="{FCCB2B66-5ED2-CC9E-7389-7E768A1DCFBC}"/>
              </a:ext>
            </a:extLst>
          </p:cNvPr>
          <p:cNvSpPr>
            <a:spLocks noGrp="1"/>
          </p:cNvSpPr>
          <p:nvPr>
            <p:ph type="sldNum" sz="quarter" idx="5"/>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8425155D-31B8-4EFD-814F-46F015224EAA}" type="slidenum">
              <a:rPr lang="en-US" altLang="en-US" sz="1200"/>
              <a:pPr/>
              <a:t>19</a:t>
            </a:fld>
            <a:endParaRPr lang="en-US" altLang="en-US"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a:extLst>
              <a:ext uri="{FF2B5EF4-FFF2-40B4-BE49-F238E27FC236}">
                <a16:creationId xmlns:a16="http://schemas.microsoft.com/office/drawing/2014/main" id="{A25B85DB-195F-E6D1-5CB2-DA62203D7AA8}"/>
              </a:ext>
            </a:extLst>
          </p:cNvPr>
          <p:cNvSpPr>
            <a:spLocks noGrp="1" noRot="1" noChangeAspect="1" noTextEdit="1"/>
          </p:cNvSpPr>
          <p:nvPr>
            <p:ph type="sldImg"/>
          </p:nvPr>
        </p:nvSpPr>
        <p:spPr>
          <a:ln/>
        </p:spPr>
      </p:sp>
      <p:sp>
        <p:nvSpPr>
          <p:cNvPr id="56323" name="Notes Placeholder 2">
            <a:extLst>
              <a:ext uri="{FF2B5EF4-FFF2-40B4-BE49-F238E27FC236}">
                <a16:creationId xmlns:a16="http://schemas.microsoft.com/office/drawing/2014/main" id="{CEB22C68-85A1-7DC4-06C1-F30C1DE2944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PA" altLang="en-US">
              <a:latin typeface="Arial" panose="020B0604020202020204" pitchFamily="34" charset="0"/>
            </a:endParaRPr>
          </a:p>
        </p:txBody>
      </p:sp>
      <p:sp>
        <p:nvSpPr>
          <p:cNvPr id="56324" name="Slide Number Placeholder 3">
            <a:extLst>
              <a:ext uri="{FF2B5EF4-FFF2-40B4-BE49-F238E27FC236}">
                <a16:creationId xmlns:a16="http://schemas.microsoft.com/office/drawing/2014/main" id="{77C4E4D3-4FE2-D7F3-E28B-5B7989BDBB3E}"/>
              </a:ext>
            </a:extLst>
          </p:cNvPr>
          <p:cNvSpPr>
            <a:spLocks noGrp="1"/>
          </p:cNvSpPr>
          <p:nvPr>
            <p:ph type="sldNum" sz="quarter" idx="5"/>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2BF14A2D-C76C-4BF9-89F6-6B2D54B74F5A}" type="slidenum">
              <a:rPr lang="en-US" altLang="en-US" sz="1200"/>
              <a:pPr/>
              <a:t>20</a:t>
            </a:fld>
            <a:endParaRPr lang="en-US" altLang="en-US" sz="12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A465428B-84F3-2EF5-DBC6-2AD0F40084B3}"/>
              </a:ext>
            </a:extLst>
          </p:cNvPr>
          <p:cNvSpPr>
            <a:spLocks noGrp="1" noRot="1" noChangeAspect="1" noTextEdit="1"/>
          </p:cNvSpPr>
          <p:nvPr>
            <p:ph type="sldImg"/>
          </p:nvPr>
        </p:nvSpPr>
        <p:spPr>
          <a:ln/>
        </p:spPr>
      </p:sp>
      <p:sp>
        <p:nvSpPr>
          <p:cNvPr id="57347" name="Notes Placeholder 2">
            <a:extLst>
              <a:ext uri="{FF2B5EF4-FFF2-40B4-BE49-F238E27FC236}">
                <a16:creationId xmlns:a16="http://schemas.microsoft.com/office/drawing/2014/main" id="{3767E441-D5F9-3D96-9299-FFBD27181D5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PA" altLang="en-US">
              <a:latin typeface="Arial" panose="020B0604020202020204" pitchFamily="34" charset="0"/>
            </a:endParaRPr>
          </a:p>
        </p:txBody>
      </p:sp>
      <p:sp>
        <p:nvSpPr>
          <p:cNvPr id="57348" name="Slide Number Placeholder 3">
            <a:extLst>
              <a:ext uri="{FF2B5EF4-FFF2-40B4-BE49-F238E27FC236}">
                <a16:creationId xmlns:a16="http://schemas.microsoft.com/office/drawing/2014/main" id="{B65A188F-5949-2D99-E81C-46702F3C39BD}"/>
              </a:ext>
            </a:extLst>
          </p:cNvPr>
          <p:cNvSpPr>
            <a:spLocks noGrp="1"/>
          </p:cNvSpPr>
          <p:nvPr>
            <p:ph type="sldNum" sz="quarter" idx="5"/>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684D7AC6-FA24-4E4D-A132-762DC6B7CDAF}" type="slidenum">
              <a:rPr lang="en-US" altLang="en-US" sz="1200"/>
              <a:pPr/>
              <a:t>21</a:t>
            </a:fld>
            <a:endParaRPr lang="en-US" altLang="en-US"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a:extLst>
              <a:ext uri="{FF2B5EF4-FFF2-40B4-BE49-F238E27FC236}">
                <a16:creationId xmlns:a16="http://schemas.microsoft.com/office/drawing/2014/main" id="{512AE466-1B45-EC14-A6C3-DDE9C874FA31}"/>
              </a:ext>
            </a:extLst>
          </p:cNvPr>
          <p:cNvSpPr>
            <a:spLocks noGrp="1" noRot="1" noChangeAspect="1" noTextEdit="1"/>
          </p:cNvSpPr>
          <p:nvPr>
            <p:ph type="sldImg"/>
          </p:nvPr>
        </p:nvSpPr>
        <p:spPr>
          <a:ln/>
        </p:spPr>
      </p:sp>
      <p:sp>
        <p:nvSpPr>
          <p:cNvPr id="58371" name="Notes Placeholder 2">
            <a:extLst>
              <a:ext uri="{FF2B5EF4-FFF2-40B4-BE49-F238E27FC236}">
                <a16:creationId xmlns:a16="http://schemas.microsoft.com/office/drawing/2014/main" id="{DCDD28DD-FE5F-DC12-43C3-454B88ACD9A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PA" altLang="en-US">
              <a:latin typeface="Arial" panose="020B0604020202020204" pitchFamily="34" charset="0"/>
            </a:endParaRPr>
          </a:p>
        </p:txBody>
      </p:sp>
      <p:sp>
        <p:nvSpPr>
          <p:cNvPr id="58372" name="Slide Number Placeholder 3">
            <a:extLst>
              <a:ext uri="{FF2B5EF4-FFF2-40B4-BE49-F238E27FC236}">
                <a16:creationId xmlns:a16="http://schemas.microsoft.com/office/drawing/2014/main" id="{14C06C84-C94C-4E5F-A290-6C8B2AA72A39}"/>
              </a:ext>
            </a:extLst>
          </p:cNvPr>
          <p:cNvSpPr>
            <a:spLocks noGrp="1"/>
          </p:cNvSpPr>
          <p:nvPr>
            <p:ph type="sldNum" sz="quarter" idx="5"/>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449B79A1-0897-472A-A3F5-1730A8F5E5B4}" type="slidenum">
              <a:rPr lang="en-US" altLang="en-US" sz="1200"/>
              <a:pPr/>
              <a:t>22</a:t>
            </a:fld>
            <a:endParaRPr lang="en-US" altLang="en-US" sz="12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a16="http://schemas.microsoft.com/office/drawing/2014/main" id="{E5B435CB-1C5C-5D7D-4328-8D4F30D684FD}"/>
              </a:ext>
            </a:extLst>
          </p:cNvPr>
          <p:cNvSpPr>
            <a:spLocks noGrp="1" noRot="1" noChangeAspect="1" noTextEdit="1"/>
          </p:cNvSpPr>
          <p:nvPr>
            <p:ph type="sldImg"/>
          </p:nvPr>
        </p:nvSpPr>
        <p:spPr>
          <a:ln/>
        </p:spPr>
      </p:sp>
      <p:sp>
        <p:nvSpPr>
          <p:cNvPr id="59395" name="Notes Placeholder 2">
            <a:extLst>
              <a:ext uri="{FF2B5EF4-FFF2-40B4-BE49-F238E27FC236}">
                <a16:creationId xmlns:a16="http://schemas.microsoft.com/office/drawing/2014/main" id="{AF71F8A7-9EF3-6FEA-8BB3-80484D8478F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PA" altLang="en-US">
              <a:latin typeface="Arial" panose="020B0604020202020204" pitchFamily="34" charset="0"/>
            </a:endParaRPr>
          </a:p>
        </p:txBody>
      </p:sp>
      <p:sp>
        <p:nvSpPr>
          <p:cNvPr id="59396" name="Slide Number Placeholder 3">
            <a:extLst>
              <a:ext uri="{FF2B5EF4-FFF2-40B4-BE49-F238E27FC236}">
                <a16:creationId xmlns:a16="http://schemas.microsoft.com/office/drawing/2014/main" id="{C0A87C37-30F8-ECE7-F67F-DC29AE89AB34}"/>
              </a:ext>
            </a:extLst>
          </p:cNvPr>
          <p:cNvSpPr>
            <a:spLocks noGrp="1"/>
          </p:cNvSpPr>
          <p:nvPr>
            <p:ph type="sldNum" sz="quarter" idx="5"/>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181ECD44-CBCA-4445-8A13-96A5EA1C264E}" type="slidenum">
              <a:rPr lang="en-US" altLang="en-US" sz="1200"/>
              <a:pPr/>
              <a:t>23</a:t>
            </a:fld>
            <a:endParaRPr lang="en-US" altLang="en-US"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548DCB0B-BBF5-69FB-A5DA-8437BF7B89E6}"/>
              </a:ext>
            </a:extLst>
          </p:cNvPr>
          <p:cNvSpPr>
            <a:spLocks noGrp="1" noRot="1" noChangeAspect="1" noTextEdit="1"/>
          </p:cNvSpPr>
          <p:nvPr>
            <p:ph type="sldImg"/>
          </p:nvPr>
        </p:nvSpPr>
        <p:spPr>
          <a:ln/>
        </p:spPr>
      </p:sp>
      <p:sp>
        <p:nvSpPr>
          <p:cNvPr id="60419" name="Notes Placeholder 2">
            <a:extLst>
              <a:ext uri="{FF2B5EF4-FFF2-40B4-BE49-F238E27FC236}">
                <a16:creationId xmlns:a16="http://schemas.microsoft.com/office/drawing/2014/main" id="{05EDB760-1BF7-4397-1EC5-421021BBEC2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PA" altLang="en-US">
              <a:latin typeface="Arial" panose="020B0604020202020204" pitchFamily="34" charset="0"/>
            </a:endParaRPr>
          </a:p>
        </p:txBody>
      </p:sp>
      <p:sp>
        <p:nvSpPr>
          <p:cNvPr id="60420" name="Slide Number Placeholder 3">
            <a:extLst>
              <a:ext uri="{FF2B5EF4-FFF2-40B4-BE49-F238E27FC236}">
                <a16:creationId xmlns:a16="http://schemas.microsoft.com/office/drawing/2014/main" id="{056BFFB2-2F51-49C9-D16B-A43898C76782}"/>
              </a:ext>
            </a:extLst>
          </p:cNvPr>
          <p:cNvSpPr>
            <a:spLocks noGrp="1"/>
          </p:cNvSpPr>
          <p:nvPr>
            <p:ph type="sldNum" sz="quarter" idx="5"/>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AEDBD768-A670-421B-8667-344D59D03EFA}" type="slidenum">
              <a:rPr lang="en-US" altLang="en-US" sz="1200"/>
              <a:pPr/>
              <a:t>24</a:t>
            </a:fld>
            <a:endParaRPr lang="en-US" altLang="en-US"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a:extLst>
              <a:ext uri="{FF2B5EF4-FFF2-40B4-BE49-F238E27FC236}">
                <a16:creationId xmlns:a16="http://schemas.microsoft.com/office/drawing/2014/main" id="{D58110AC-489A-5532-53B2-A7883DC97B67}"/>
              </a:ext>
            </a:extLst>
          </p:cNvPr>
          <p:cNvSpPr>
            <a:spLocks noGrp="1" noRot="1" noChangeAspect="1" noTextEdit="1"/>
          </p:cNvSpPr>
          <p:nvPr>
            <p:ph type="sldImg"/>
          </p:nvPr>
        </p:nvSpPr>
        <p:spPr>
          <a:ln/>
        </p:spPr>
      </p:sp>
      <p:sp>
        <p:nvSpPr>
          <p:cNvPr id="61443" name="Notes Placeholder 2">
            <a:extLst>
              <a:ext uri="{FF2B5EF4-FFF2-40B4-BE49-F238E27FC236}">
                <a16:creationId xmlns:a16="http://schemas.microsoft.com/office/drawing/2014/main" id="{E18A0049-A460-5780-11E6-6DF55B1498F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PA" altLang="en-US">
              <a:latin typeface="Arial" panose="020B0604020202020204" pitchFamily="34" charset="0"/>
            </a:endParaRPr>
          </a:p>
        </p:txBody>
      </p:sp>
      <p:sp>
        <p:nvSpPr>
          <p:cNvPr id="61444" name="Slide Number Placeholder 3">
            <a:extLst>
              <a:ext uri="{FF2B5EF4-FFF2-40B4-BE49-F238E27FC236}">
                <a16:creationId xmlns:a16="http://schemas.microsoft.com/office/drawing/2014/main" id="{87B487A2-A097-6EF8-5921-12218E2C974B}"/>
              </a:ext>
            </a:extLst>
          </p:cNvPr>
          <p:cNvSpPr>
            <a:spLocks noGrp="1"/>
          </p:cNvSpPr>
          <p:nvPr>
            <p:ph type="sldNum" sz="quarter" idx="5"/>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E0D5C29E-4CFB-47E1-84AB-B5B0D5541B45}" type="slidenum">
              <a:rPr lang="en-US" altLang="en-US" sz="1200"/>
              <a:pPr/>
              <a:t>25</a:t>
            </a:fld>
            <a:endParaRPr lang="en-US" altLang="en-US" sz="12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a:extLst>
              <a:ext uri="{FF2B5EF4-FFF2-40B4-BE49-F238E27FC236}">
                <a16:creationId xmlns:a16="http://schemas.microsoft.com/office/drawing/2014/main" id="{21096E7D-951B-1605-2E3E-F22D5DF3BE3D}"/>
              </a:ext>
            </a:extLst>
          </p:cNvPr>
          <p:cNvSpPr>
            <a:spLocks noGrp="1" noRot="1" noChangeAspect="1" noTextEdit="1"/>
          </p:cNvSpPr>
          <p:nvPr>
            <p:ph type="sldImg"/>
          </p:nvPr>
        </p:nvSpPr>
        <p:spPr>
          <a:ln/>
        </p:spPr>
      </p:sp>
      <p:sp>
        <p:nvSpPr>
          <p:cNvPr id="62467" name="Notes Placeholder 2">
            <a:extLst>
              <a:ext uri="{FF2B5EF4-FFF2-40B4-BE49-F238E27FC236}">
                <a16:creationId xmlns:a16="http://schemas.microsoft.com/office/drawing/2014/main" id="{80E1D28C-B643-F43A-C128-6F7486CC295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PA" altLang="en-US">
              <a:latin typeface="Arial" panose="020B0604020202020204" pitchFamily="34" charset="0"/>
            </a:endParaRPr>
          </a:p>
        </p:txBody>
      </p:sp>
      <p:sp>
        <p:nvSpPr>
          <p:cNvPr id="62468" name="Slide Number Placeholder 3">
            <a:extLst>
              <a:ext uri="{FF2B5EF4-FFF2-40B4-BE49-F238E27FC236}">
                <a16:creationId xmlns:a16="http://schemas.microsoft.com/office/drawing/2014/main" id="{A56B87BF-17FB-0FCD-14A6-BD18905CB7A6}"/>
              </a:ext>
            </a:extLst>
          </p:cNvPr>
          <p:cNvSpPr>
            <a:spLocks noGrp="1"/>
          </p:cNvSpPr>
          <p:nvPr>
            <p:ph type="sldNum" sz="quarter" idx="5"/>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31B89019-E692-438F-B9C9-7D7A275152BD}" type="slidenum">
              <a:rPr lang="en-US" altLang="en-US" sz="1200"/>
              <a:pPr/>
              <a:t>26</a:t>
            </a:fld>
            <a:endParaRPr lang="en-US" altLang="en-US" sz="12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a:extLst>
              <a:ext uri="{FF2B5EF4-FFF2-40B4-BE49-F238E27FC236}">
                <a16:creationId xmlns:a16="http://schemas.microsoft.com/office/drawing/2014/main" id="{86221A33-A6AA-FE81-207E-A0E88B3877E3}"/>
              </a:ext>
            </a:extLst>
          </p:cNvPr>
          <p:cNvSpPr>
            <a:spLocks noGrp="1" noRot="1" noChangeAspect="1" noTextEdit="1"/>
          </p:cNvSpPr>
          <p:nvPr>
            <p:ph type="sldImg"/>
          </p:nvPr>
        </p:nvSpPr>
        <p:spPr>
          <a:ln/>
        </p:spPr>
      </p:sp>
      <p:sp>
        <p:nvSpPr>
          <p:cNvPr id="63491" name="Notes Placeholder 2">
            <a:extLst>
              <a:ext uri="{FF2B5EF4-FFF2-40B4-BE49-F238E27FC236}">
                <a16:creationId xmlns:a16="http://schemas.microsoft.com/office/drawing/2014/main" id="{A928A962-ECD3-C1BA-2556-B4BD48A6E33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PA" altLang="en-US">
              <a:latin typeface="Arial" panose="020B0604020202020204" pitchFamily="34" charset="0"/>
            </a:endParaRPr>
          </a:p>
        </p:txBody>
      </p:sp>
      <p:sp>
        <p:nvSpPr>
          <p:cNvPr id="63492" name="Slide Number Placeholder 3">
            <a:extLst>
              <a:ext uri="{FF2B5EF4-FFF2-40B4-BE49-F238E27FC236}">
                <a16:creationId xmlns:a16="http://schemas.microsoft.com/office/drawing/2014/main" id="{06F765AE-0EB7-4527-7876-E462C1A50904}"/>
              </a:ext>
            </a:extLst>
          </p:cNvPr>
          <p:cNvSpPr>
            <a:spLocks noGrp="1"/>
          </p:cNvSpPr>
          <p:nvPr>
            <p:ph type="sldNum" sz="quarter" idx="5"/>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CAC75733-C689-4E42-8568-C54C16ABECAB}" type="slidenum">
              <a:rPr lang="en-US" altLang="en-US" sz="1200"/>
              <a:pPr/>
              <a:t>27</a:t>
            </a:fld>
            <a:endParaRPr lang="en-US" altLang="en-US" sz="12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a:extLst>
              <a:ext uri="{FF2B5EF4-FFF2-40B4-BE49-F238E27FC236}">
                <a16:creationId xmlns:a16="http://schemas.microsoft.com/office/drawing/2014/main" id="{367705B1-DBF6-E82D-570A-41508088FD24}"/>
              </a:ext>
            </a:extLst>
          </p:cNvPr>
          <p:cNvSpPr>
            <a:spLocks noGrp="1" noRot="1" noChangeAspect="1" noTextEdit="1"/>
          </p:cNvSpPr>
          <p:nvPr>
            <p:ph type="sldImg"/>
          </p:nvPr>
        </p:nvSpPr>
        <p:spPr>
          <a:ln/>
        </p:spPr>
      </p:sp>
      <p:sp>
        <p:nvSpPr>
          <p:cNvPr id="64515" name="Notes Placeholder 2">
            <a:extLst>
              <a:ext uri="{FF2B5EF4-FFF2-40B4-BE49-F238E27FC236}">
                <a16:creationId xmlns:a16="http://schemas.microsoft.com/office/drawing/2014/main" id="{9BABB1B4-6B30-8418-8E9A-106BB7961AA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PA" altLang="en-US">
              <a:latin typeface="Arial" panose="020B0604020202020204" pitchFamily="34" charset="0"/>
            </a:endParaRPr>
          </a:p>
        </p:txBody>
      </p:sp>
      <p:sp>
        <p:nvSpPr>
          <p:cNvPr id="64516" name="Slide Number Placeholder 3">
            <a:extLst>
              <a:ext uri="{FF2B5EF4-FFF2-40B4-BE49-F238E27FC236}">
                <a16:creationId xmlns:a16="http://schemas.microsoft.com/office/drawing/2014/main" id="{AFA9AD7B-3B71-1F86-1140-BBE65739C502}"/>
              </a:ext>
            </a:extLst>
          </p:cNvPr>
          <p:cNvSpPr>
            <a:spLocks noGrp="1"/>
          </p:cNvSpPr>
          <p:nvPr>
            <p:ph type="sldNum" sz="quarter" idx="5"/>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4BDC8D04-1510-4EAA-9429-074873BEB2E7}" type="slidenum">
              <a:rPr lang="en-US" altLang="en-US" sz="1200"/>
              <a:pPr/>
              <a:t>28</a:t>
            </a:fld>
            <a:endParaRPr lang="en-US" altLang="en-US" sz="12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a:extLst>
              <a:ext uri="{FF2B5EF4-FFF2-40B4-BE49-F238E27FC236}">
                <a16:creationId xmlns:a16="http://schemas.microsoft.com/office/drawing/2014/main" id="{017C43F4-05B6-7358-951E-0E73EB31E11C}"/>
              </a:ext>
            </a:extLst>
          </p:cNvPr>
          <p:cNvSpPr>
            <a:spLocks noGrp="1" noRot="1" noChangeAspect="1" noTextEdit="1"/>
          </p:cNvSpPr>
          <p:nvPr>
            <p:ph type="sldImg"/>
          </p:nvPr>
        </p:nvSpPr>
        <p:spPr>
          <a:ln/>
        </p:spPr>
      </p:sp>
      <p:sp>
        <p:nvSpPr>
          <p:cNvPr id="65539" name="Notes Placeholder 2">
            <a:extLst>
              <a:ext uri="{FF2B5EF4-FFF2-40B4-BE49-F238E27FC236}">
                <a16:creationId xmlns:a16="http://schemas.microsoft.com/office/drawing/2014/main" id="{6333FBFD-AB3F-A412-48BA-3E943EF98CC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PA" altLang="en-US">
              <a:latin typeface="Arial" panose="020B0604020202020204" pitchFamily="34" charset="0"/>
            </a:endParaRPr>
          </a:p>
        </p:txBody>
      </p:sp>
      <p:sp>
        <p:nvSpPr>
          <p:cNvPr id="65540" name="Slide Number Placeholder 3">
            <a:extLst>
              <a:ext uri="{FF2B5EF4-FFF2-40B4-BE49-F238E27FC236}">
                <a16:creationId xmlns:a16="http://schemas.microsoft.com/office/drawing/2014/main" id="{1A3A3D90-CECF-21EA-CEAB-2834C174E362}"/>
              </a:ext>
            </a:extLst>
          </p:cNvPr>
          <p:cNvSpPr>
            <a:spLocks noGrp="1"/>
          </p:cNvSpPr>
          <p:nvPr>
            <p:ph type="sldNum" sz="quarter" idx="5"/>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3EB285C7-7C52-431D-88AE-8A81AC97A4ED}" type="slidenum">
              <a:rPr lang="en-US" altLang="en-US" sz="1200"/>
              <a:pPr/>
              <a:t>29</a:t>
            </a:fld>
            <a:endParaRPr lang="en-US" altLang="en-US" sz="12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a:extLst>
              <a:ext uri="{FF2B5EF4-FFF2-40B4-BE49-F238E27FC236}">
                <a16:creationId xmlns:a16="http://schemas.microsoft.com/office/drawing/2014/main" id="{76E8D01D-FD37-805D-48BB-56D4A09DCC84}"/>
              </a:ext>
            </a:extLst>
          </p:cNvPr>
          <p:cNvSpPr>
            <a:spLocks noGrp="1" noRot="1" noChangeAspect="1" noTextEdit="1"/>
          </p:cNvSpPr>
          <p:nvPr>
            <p:ph type="sldImg"/>
          </p:nvPr>
        </p:nvSpPr>
        <p:spPr>
          <a:ln/>
        </p:spPr>
      </p:sp>
      <p:sp>
        <p:nvSpPr>
          <p:cNvPr id="66563" name="Notes Placeholder 2">
            <a:extLst>
              <a:ext uri="{FF2B5EF4-FFF2-40B4-BE49-F238E27FC236}">
                <a16:creationId xmlns:a16="http://schemas.microsoft.com/office/drawing/2014/main" id="{9C1D761D-273E-A7D1-3918-030556E3A6D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PA" altLang="en-US">
              <a:latin typeface="Arial" panose="020B0604020202020204" pitchFamily="34" charset="0"/>
            </a:endParaRPr>
          </a:p>
        </p:txBody>
      </p:sp>
      <p:sp>
        <p:nvSpPr>
          <p:cNvPr id="66564" name="Slide Number Placeholder 3">
            <a:extLst>
              <a:ext uri="{FF2B5EF4-FFF2-40B4-BE49-F238E27FC236}">
                <a16:creationId xmlns:a16="http://schemas.microsoft.com/office/drawing/2014/main" id="{48D301A3-71F1-4154-AC3D-281BBDCB8A48}"/>
              </a:ext>
            </a:extLst>
          </p:cNvPr>
          <p:cNvSpPr>
            <a:spLocks noGrp="1"/>
          </p:cNvSpPr>
          <p:nvPr>
            <p:ph type="sldNum" sz="quarter" idx="5"/>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DC948AE9-48FB-41F3-993E-5FD3272EC27F}" type="slidenum">
              <a:rPr lang="en-US" altLang="en-US" sz="1200"/>
              <a:pPr/>
              <a:t>30</a:t>
            </a:fld>
            <a:endParaRPr lang="en-US" altLang="en-US" sz="12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a:extLst>
              <a:ext uri="{FF2B5EF4-FFF2-40B4-BE49-F238E27FC236}">
                <a16:creationId xmlns:a16="http://schemas.microsoft.com/office/drawing/2014/main" id="{BAAA2C15-8026-7C58-6E30-CCA556C5C13D}"/>
              </a:ext>
            </a:extLst>
          </p:cNvPr>
          <p:cNvSpPr>
            <a:spLocks noGrp="1" noRot="1" noChangeAspect="1" noTextEdit="1"/>
          </p:cNvSpPr>
          <p:nvPr>
            <p:ph type="sldImg"/>
          </p:nvPr>
        </p:nvSpPr>
        <p:spPr>
          <a:ln/>
        </p:spPr>
      </p:sp>
      <p:sp>
        <p:nvSpPr>
          <p:cNvPr id="67587" name="Notes Placeholder 2">
            <a:extLst>
              <a:ext uri="{FF2B5EF4-FFF2-40B4-BE49-F238E27FC236}">
                <a16:creationId xmlns:a16="http://schemas.microsoft.com/office/drawing/2014/main" id="{E79B3196-2A25-8F0A-FE8B-970B022B128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PA" altLang="en-US">
              <a:latin typeface="Arial" panose="020B0604020202020204" pitchFamily="34" charset="0"/>
            </a:endParaRPr>
          </a:p>
        </p:txBody>
      </p:sp>
      <p:sp>
        <p:nvSpPr>
          <p:cNvPr id="67588" name="Slide Number Placeholder 3">
            <a:extLst>
              <a:ext uri="{FF2B5EF4-FFF2-40B4-BE49-F238E27FC236}">
                <a16:creationId xmlns:a16="http://schemas.microsoft.com/office/drawing/2014/main" id="{BC8B8DC7-F59A-1C41-7360-000C134FF04E}"/>
              </a:ext>
            </a:extLst>
          </p:cNvPr>
          <p:cNvSpPr>
            <a:spLocks noGrp="1"/>
          </p:cNvSpPr>
          <p:nvPr>
            <p:ph type="sldNum" sz="quarter" idx="5"/>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64D5A2D2-4251-480A-846B-7A134C05E56A}" type="slidenum">
              <a:rPr lang="en-US" altLang="en-US" sz="1200"/>
              <a:pPr/>
              <a:t>31</a:t>
            </a:fld>
            <a:endParaRPr lang="en-US" altLang="en-US" sz="12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a:extLst>
              <a:ext uri="{FF2B5EF4-FFF2-40B4-BE49-F238E27FC236}">
                <a16:creationId xmlns:a16="http://schemas.microsoft.com/office/drawing/2014/main" id="{28BF3C41-A1EE-FF66-3146-A8108076F8F0}"/>
              </a:ext>
            </a:extLst>
          </p:cNvPr>
          <p:cNvSpPr>
            <a:spLocks noGrp="1" noRot="1" noChangeAspect="1" noTextEdit="1"/>
          </p:cNvSpPr>
          <p:nvPr>
            <p:ph type="sldImg"/>
          </p:nvPr>
        </p:nvSpPr>
        <p:spPr>
          <a:ln/>
        </p:spPr>
      </p:sp>
      <p:sp>
        <p:nvSpPr>
          <p:cNvPr id="68611" name="Notes Placeholder 2">
            <a:extLst>
              <a:ext uri="{FF2B5EF4-FFF2-40B4-BE49-F238E27FC236}">
                <a16:creationId xmlns:a16="http://schemas.microsoft.com/office/drawing/2014/main" id="{CD23C4AB-7F0A-5E34-485A-5A15257F782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PA" altLang="en-US">
              <a:latin typeface="Arial" panose="020B0604020202020204" pitchFamily="34" charset="0"/>
            </a:endParaRPr>
          </a:p>
        </p:txBody>
      </p:sp>
      <p:sp>
        <p:nvSpPr>
          <p:cNvPr id="68612" name="Slide Number Placeholder 3">
            <a:extLst>
              <a:ext uri="{FF2B5EF4-FFF2-40B4-BE49-F238E27FC236}">
                <a16:creationId xmlns:a16="http://schemas.microsoft.com/office/drawing/2014/main" id="{6F3D553B-78C5-AA15-7EC4-3710D50B3684}"/>
              </a:ext>
            </a:extLst>
          </p:cNvPr>
          <p:cNvSpPr>
            <a:spLocks noGrp="1"/>
          </p:cNvSpPr>
          <p:nvPr>
            <p:ph type="sldNum" sz="quarter" idx="5"/>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9453285D-1B9A-4206-82E9-511D178963A1}" type="slidenum">
              <a:rPr lang="en-US" altLang="en-US" sz="1200"/>
              <a:pPr/>
              <a:t>32</a:t>
            </a:fld>
            <a:endParaRPr lang="en-US" alt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Freeform 7">
            <a:extLst>
              <a:ext uri="{FF2B5EF4-FFF2-40B4-BE49-F238E27FC236}">
                <a16:creationId xmlns:a16="http://schemas.microsoft.com/office/drawing/2014/main" id="{B07D18B2-392D-9366-FD05-624BEE9645DA}"/>
              </a:ext>
            </a:extLst>
          </p:cNvPr>
          <p:cNvSpPr>
            <a:spLocks noChangeArrowheads="1"/>
          </p:cNvSpPr>
          <p:nvPr/>
        </p:nvSpPr>
        <p:spPr bwMode="auto">
          <a:xfrm>
            <a:off x="609600" y="1219200"/>
            <a:ext cx="79248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hangingPunct="1">
              <a:lnSpc>
                <a:spcPct val="100000"/>
              </a:lnSpc>
              <a:spcBef>
                <a:spcPct val="0"/>
              </a:spcBef>
              <a:buSzTx/>
              <a:buFontTx/>
              <a:buNone/>
              <a:defRPr/>
            </a:pPr>
            <a:endParaRPr lang="en-US" sz="2000">
              <a:latin typeface="Arial" charset="0"/>
              <a:cs typeface="+mn-cs"/>
            </a:endParaRPr>
          </a:p>
        </p:txBody>
      </p:sp>
      <p:sp>
        <p:nvSpPr>
          <p:cNvPr id="3" name="Line 8">
            <a:extLst>
              <a:ext uri="{FF2B5EF4-FFF2-40B4-BE49-F238E27FC236}">
                <a16:creationId xmlns:a16="http://schemas.microsoft.com/office/drawing/2014/main" id="{A11FD7AE-7CCD-437A-7951-B3BE6F2F8D82}"/>
              </a:ext>
            </a:extLst>
          </p:cNvPr>
          <p:cNvSpPr>
            <a:spLocks noChangeShapeType="1"/>
          </p:cNvSpPr>
          <p:nvPr/>
        </p:nvSpPr>
        <p:spPr bwMode="auto">
          <a:xfrm>
            <a:off x="1981200" y="3962400"/>
            <a:ext cx="6511925" cy="0"/>
          </a:xfrm>
          <a:prstGeom prst="line">
            <a:avLst/>
          </a:prstGeom>
          <a:noFill/>
          <a:ln w="19050">
            <a:solidFill>
              <a:schemeClr val="accent1"/>
            </a:solidFill>
            <a:round/>
            <a:headEnd/>
            <a:tailEnd/>
          </a:ln>
          <a:effectLst/>
        </p:spPr>
        <p:txBody>
          <a:bodyPr/>
          <a:lstStyle/>
          <a:p>
            <a:pPr eaLnBrk="1" hangingPunct="1">
              <a:lnSpc>
                <a:spcPct val="100000"/>
              </a:lnSpc>
              <a:spcBef>
                <a:spcPct val="0"/>
              </a:spcBef>
              <a:buSzTx/>
              <a:buFontTx/>
              <a:buNone/>
              <a:defRPr/>
            </a:pPr>
            <a:endParaRPr lang="en-US" sz="2000">
              <a:latin typeface="Arial" charset="0"/>
              <a:cs typeface="+mn-cs"/>
            </a:endParaRPr>
          </a:p>
        </p:txBody>
      </p:sp>
      <p:sp>
        <p:nvSpPr>
          <p:cNvPr id="132098" name="Rectangle 2"/>
          <p:cNvSpPr>
            <a:spLocks noGrp="1" noChangeArrowheads="1"/>
          </p:cNvSpPr>
          <p:nvPr>
            <p:ph type="ctrTitle"/>
          </p:nvPr>
        </p:nvSpPr>
        <p:spPr>
          <a:xfrm>
            <a:off x="914400" y="1524000"/>
            <a:ext cx="7623175" cy="1752600"/>
          </a:xfrm>
        </p:spPr>
        <p:txBody>
          <a:bodyPr/>
          <a:lstStyle>
            <a:lvl1pPr>
              <a:defRPr sz="5000"/>
            </a:lvl1pPr>
          </a:lstStyle>
          <a:p>
            <a:r>
              <a:rPr lang="en-US" altLang="en-US"/>
              <a:t>Click to edit Master title style</a:t>
            </a:r>
          </a:p>
        </p:txBody>
      </p:sp>
      <p:sp>
        <p:nvSpPr>
          <p:cNvPr id="132099" name="Rectangle 3"/>
          <p:cNvSpPr>
            <a:spLocks noGrp="1" noChangeArrowheads="1"/>
          </p:cNvSpPr>
          <p:nvPr>
            <p:ph type="subTitle" idx="1"/>
          </p:nvPr>
        </p:nvSpPr>
        <p:spPr>
          <a:xfrm>
            <a:off x="1981200" y="3962400"/>
            <a:ext cx="6553200" cy="1752600"/>
          </a:xfrm>
        </p:spPr>
        <p:txBody>
          <a:bodyPr/>
          <a:lstStyle>
            <a:lvl1pPr marL="0" indent="0">
              <a:buFont typeface="Wingdings" pitchFamily="2" charset="2"/>
              <a:buNone/>
              <a:defRPr sz="2800"/>
            </a:lvl1pPr>
          </a:lstStyle>
          <a:p>
            <a:r>
              <a:rPr lang="en-US" altLang="en-US"/>
              <a:t>Click to edit Master subtitle style</a:t>
            </a:r>
          </a:p>
        </p:txBody>
      </p:sp>
      <p:sp>
        <p:nvSpPr>
          <p:cNvPr id="4" name="Rectangle 4">
            <a:extLst>
              <a:ext uri="{FF2B5EF4-FFF2-40B4-BE49-F238E27FC236}">
                <a16:creationId xmlns:a16="http://schemas.microsoft.com/office/drawing/2014/main" id="{700DA496-4545-6764-65A5-813EAEAC11D9}"/>
              </a:ext>
            </a:extLst>
          </p:cNvPr>
          <p:cNvSpPr>
            <a:spLocks noGrp="1" noChangeArrowheads="1"/>
          </p:cNvSpPr>
          <p:nvPr>
            <p:ph type="dt" sz="half" idx="10"/>
          </p:nvPr>
        </p:nvSpPr>
        <p:spPr/>
        <p:txBody>
          <a:bodyPr/>
          <a:lstStyle>
            <a:lvl1pPr>
              <a:defRPr/>
            </a:lvl1pPr>
          </a:lstStyle>
          <a:p>
            <a:pPr>
              <a:defRPr/>
            </a:pPr>
            <a:r>
              <a:rPr lang="en-US"/>
              <a:t>4/16/2007</a:t>
            </a:r>
            <a:endParaRPr lang="en-US" altLang="en-US"/>
          </a:p>
        </p:txBody>
      </p:sp>
      <p:sp>
        <p:nvSpPr>
          <p:cNvPr id="5" name="Rectangle 5">
            <a:extLst>
              <a:ext uri="{FF2B5EF4-FFF2-40B4-BE49-F238E27FC236}">
                <a16:creationId xmlns:a16="http://schemas.microsoft.com/office/drawing/2014/main" id="{71D82E48-ED96-8B1D-D791-643FF983D706}"/>
              </a:ext>
            </a:extLst>
          </p:cNvPr>
          <p:cNvSpPr>
            <a:spLocks noGrp="1" noChangeArrowheads="1"/>
          </p:cNvSpPr>
          <p:nvPr>
            <p:ph type="ftr" sz="quarter" idx="11"/>
          </p:nvPr>
        </p:nvSpPr>
        <p:spPr>
          <a:xfrm>
            <a:off x="3124200" y="6243638"/>
            <a:ext cx="2895600" cy="457200"/>
          </a:xfrm>
        </p:spPr>
        <p:txBody>
          <a:bodyPr/>
          <a:lstStyle>
            <a:lvl1pPr>
              <a:defRPr/>
            </a:lvl1pPr>
          </a:lstStyle>
          <a:p>
            <a:pPr>
              <a:defRPr/>
            </a:pPr>
            <a:r>
              <a:rPr lang="en-US" altLang="en-US"/>
              <a:t>DFS Division of Workers' Compensation</a:t>
            </a:r>
          </a:p>
        </p:txBody>
      </p:sp>
      <p:sp>
        <p:nvSpPr>
          <p:cNvPr id="6" name="Rectangle 6">
            <a:extLst>
              <a:ext uri="{FF2B5EF4-FFF2-40B4-BE49-F238E27FC236}">
                <a16:creationId xmlns:a16="http://schemas.microsoft.com/office/drawing/2014/main" id="{49064446-43A2-87CF-2975-55857DD4F96F}"/>
              </a:ext>
            </a:extLst>
          </p:cNvPr>
          <p:cNvSpPr>
            <a:spLocks noGrp="1" noChangeArrowheads="1"/>
          </p:cNvSpPr>
          <p:nvPr>
            <p:ph type="sldNum" sz="quarter" idx="12"/>
          </p:nvPr>
        </p:nvSpPr>
        <p:spPr/>
        <p:txBody>
          <a:bodyPr/>
          <a:lstStyle>
            <a:lvl1pPr>
              <a:defRPr/>
            </a:lvl1pPr>
          </a:lstStyle>
          <a:p>
            <a:fld id="{4874E60C-4F1E-4BFE-93C8-6274DAE8E454}" type="slidenum">
              <a:rPr lang="en-US" altLang="en-US"/>
              <a:pPr/>
              <a:t>‹#›</a:t>
            </a:fld>
            <a:endParaRPr lang="en-US" altLang="en-US"/>
          </a:p>
        </p:txBody>
      </p:sp>
    </p:spTree>
    <p:extLst>
      <p:ext uri="{BB962C8B-B14F-4D97-AF65-F5344CB8AC3E}">
        <p14:creationId xmlns:p14="http://schemas.microsoft.com/office/powerpoint/2010/main" val="42937943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782704D-3753-1543-E4FF-F4DA9D253775}"/>
              </a:ext>
            </a:extLst>
          </p:cNvPr>
          <p:cNvSpPr>
            <a:spLocks noGrp="1" noChangeArrowheads="1"/>
          </p:cNvSpPr>
          <p:nvPr>
            <p:ph type="dt" sz="half" idx="10"/>
          </p:nvPr>
        </p:nvSpPr>
        <p:spPr>
          <a:ln/>
        </p:spPr>
        <p:txBody>
          <a:bodyPr/>
          <a:lstStyle>
            <a:lvl1pPr>
              <a:defRPr/>
            </a:lvl1pPr>
          </a:lstStyle>
          <a:p>
            <a:pPr>
              <a:defRPr/>
            </a:pPr>
            <a:r>
              <a:rPr lang="en-US"/>
              <a:t>4/16/2007</a:t>
            </a:r>
            <a:endParaRPr lang="en-US" altLang="en-US"/>
          </a:p>
        </p:txBody>
      </p:sp>
      <p:sp>
        <p:nvSpPr>
          <p:cNvPr id="5" name="Rectangle 5">
            <a:extLst>
              <a:ext uri="{FF2B5EF4-FFF2-40B4-BE49-F238E27FC236}">
                <a16:creationId xmlns:a16="http://schemas.microsoft.com/office/drawing/2014/main" id="{6316DC8E-C6A1-7B68-18F4-97B1F8C0A5E1}"/>
              </a:ext>
            </a:extLst>
          </p:cNvPr>
          <p:cNvSpPr>
            <a:spLocks noGrp="1" noChangeArrowheads="1"/>
          </p:cNvSpPr>
          <p:nvPr>
            <p:ph type="ftr" sz="quarter" idx="11"/>
          </p:nvPr>
        </p:nvSpPr>
        <p:spPr>
          <a:ln/>
        </p:spPr>
        <p:txBody>
          <a:bodyPr/>
          <a:lstStyle>
            <a:lvl1pPr>
              <a:defRPr/>
            </a:lvl1pPr>
          </a:lstStyle>
          <a:p>
            <a:pPr>
              <a:defRPr/>
            </a:pPr>
            <a:r>
              <a:rPr lang="en-US" altLang="en-US"/>
              <a:t>DFS Division of Workers' Compensation</a:t>
            </a:r>
          </a:p>
        </p:txBody>
      </p:sp>
      <p:sp>
        <p:nvSpPr>
          <p:cNvPr id="6" name="Rectangle 6">
            <a:extLst>
              <a:ext uri="{FF2B5EF4-FFF2-40B4-BE49-F238E27FC236}">
                <a16:creationId xmlns:a16="http://schemas.microsoft.com/office/drawing/2014/main" id="{D4775F45-6907-4C5F-E830-35DAEB5A9D61}"/>
              </a:ext>
            </a:extLst>
          </p:cNvPr>
          <p:cNvSpPr>
            <a:spLocks noGrp="1" noChangeArrowheads="1"/>
          </p:cNvSpPr>
          <p:nvPr>
            <p:ph type="sldNum" sz="quarter" idx="12"/>
          </p:nvPr>
        </p:nvSpPr>
        <p:spPr>
          <a:ln/>
        </p:spPr>
        <p:txBody>
          <a:bodyPr/>
          <a:lstStyle>
            <a:lvl1pPr>
              <a:defRPr/>
            </a:lvl1pPr>
          </a:lstStyle>
          <a:p>
            <a:fld id="{FBF44869-5B19-4651-AD58-17949666AA71}" type="slidenum">
              <a:rPr lang="en-US" altLang="en-US"/>
              <a:pPr/>
              <a:t>‹#›</a:t>
            </a:fld>
            <a:endParaRPr lang="en-US" altLang="en-US"/>
          </a:p>
        </p:txBody>
      </p:sp>
    </p:spTree>
    <p:extLst>
      <p:ext uri="{BB962C8B-B14F-4D97-AF65-F5344CB8AC3E}">
        <p14:creationId xmlns:p14="http://schemas.microsoft.com/office/powerpoint/2010/main" val="428399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CC22E1AC-D892-CD72-FC37-BE8DC69D9A5D}"/>
              </a:ext>
            </a:extLst>
          </p:cNvPr>
          <p:cNvSpPr>
            <a:spLocks noGrp="1" noChangeArrowheads="1"/>
          </p:cNvSpPr>
          <p:nvPr>
            <p:ph type="dt" sz="half" idx="10"/>
          </p:nvPr>
        </p:nvSpPr>
        <p:spPr>
          <a:ln/>
        </p:spPr>
        <p:txBody>
          <a:bodyPr/>
          <a:lstStyle>
            <a:lvl1pPr>
              <a:defRPr/>
            </a:lvl1pPr>
          </a:lstStyle>
          <a:p>
            <a:pPr>
              <a:defRPr/>
            </a:pPr>
            <a:r>
              <a:rPr lang="en-US"/>
              <a:t>4/16/2007</a:t>
            </a:r>
            <a:endParaRPr lang="en-US" altLang="en-US"/>
          </a:p>
        </p:txBody>
      </p:sp>
      <p:sp>
        <p:nvSpPr>
          <p:cNvPr id="5" name="Rectangle 5">
            <a:extLst>
              <a:ext uri="{FF2B5EF4-FFF2-40B4-BE49-F238E27FC236}">
                <a16:creationId xmlns:a16="http://schemas.microsoft.com/office/drawing/2014/main" id="{DB4D5DD1-112E-EDC0-A765-8518B94865E5}"/>
              </a:ext>
            </a:extLst>
          </p:cNvPr>
          <p:cNvSpPr>
            <a:spLocks noGrp="1" noChangeArrowheads="1"/>
          </p:cNvSpPr>
          <p:nvPr>
            <p:ph type="ftr" sz="quarter" idx="11"/>
          </p:nvPr>
        </p:nvSpPr>
        <p:spPr>
          <a:ln/>
        </p:spPr>
        <p:txBody>
          <a:bodyPr/>
          <a:lstStyle>
            <a:lvl1pPr>
              <a:defRPr/>
            </a:lvl1pPr>
          </a:lstStyle>
          <a:p>
            <a:pPr>
              <a:defRPr/>
            </a:pPr>
            <a:r>
              <a:rPr lang="en-US" altLang="en-US"/>
              <a:t>DFS Division of Workers' Compensation</a:t>
            </a:r>
          </a:p>
        </p:txBody>
      </p:sp>
      <p:sp>
        <p:nvSpPr>
          <p:cNvPr id="6" name="Rectangle 6">
            <a:extLst>
              <a:ext uri="{FF2B5EF4-FFF2-40B4-BE49-F238E27FC236}">
                <a16:creationId xmlns:a16="http://schemas.microsoft.com/office/drawing/2014/main" id="{E2A75FF5-F4E2-19D7-A06D-62FBC8214C0F}"/>
              </a:ext>
            </a:extLst>
          </p:cNvPr>
          <p:cNvSpPr>
            <a:spLocks noGrp="1" noChangeArrowheads="1"/>
          </p:cNvSpPr>
          <p:nvPr>
            <p:ph type="sldNum" sz="quarter" idx="12"/>
          </p:nvPr>
        </p:nvSpPr>
        <p:spPr>
          <a:ln/>
        </p:spPr>
        <p:txBody>
          <a:bodyPr/>
          <a:lstStyle>
            <a:lvl1pPr>
              <a:defRPr/>
            </a:lvl1pPr>
          </a:lstStyle>
          <a:p>
            <a:fld id="{8B0FA008-8523-4376-A9BF-95A6E9CAF8B2}" type="slidenum">
              <a:rPr lang="en-US" altLang="en-US"/>
              <a:pPr/>
              <a:t>‹#›</a:t>
            </a:fld>
            <a:endParaRPr lang="en-US" altLang="en-US"/>
          </a:p>
        </p:txBody>
      </p:sp>
    </p:spTree>
    <p:extLst>
      <p:ext uri="{BB962C8B-B14F-4D97-AF65-F5344CB8AC3E}">
        <p14:creationId xmlns:p14="http://schemas.microsoft.com/office/powerpoint/2010/main" val="583999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DCF78509-D2DD-2FB4-D7AA-A9A0E2E7548B}"/>
              </a:ext>
            </a:extLst>
          </p:cNvPr>
          <p:cNvSpPr>
            <a:spLocks noGrp="1" noChangeArrowheads="1"/>
          </p:cNvSpPr>
          <p:nvPr>
            <p:ph type="dt" sz="half" idx="10"/>
          </p:nvPr>
        </p:nvSpPr>
        <p:spPr>
          <a:ln/>
        </p:spPr>
        <p:txBody>
          <a:bodyPr/>
          <a:lstStyle>
            <a:lvl1pPr>
              <a:defRPr/>
            </a:lvl1pPr>
          </a:lstStyle>
          <a:p>
            <a:pPr>
              <a:defRPr/>
            </a:pPr>
            <a:r>
              <a:rPr lang="en-US"/>
              <a:t>4/16/2007</a:t>
            </a:r>
            <a:endParaRPr lang="en-US" altLang="en-US"/>
          </a:p>
        </p:txBody>
      </p:sp>
      <p:sp>
        <p:nvSpPr>
          <p:cNvPr id="6" name="Rectangle 5">
            <a:extLst>
              <a:ext uri="{FF2B5EF4-FFF2-40B4-BE49-F238E27FC236}">
                <a16:creationId xmlns:a16="http://schemas.microsoft.com/office/drawing/2014/main" id="{E9E93D0C-D295-F100-E02A-06D58354D6C1}"/>
              </a:ext>
            </a:extLst>
          </p:cNvPr>
          <p:cNvSpPr>
            <a:spLocks noGrp="1" noChangeArrowheads="1"/>
          </p:cNvSpPr>
          <p:nvPr>
            <p:ph type="ftr" sz="quarter" idx="11"/>
          </p:nvPr>
        </p:nvSpPr>
        <p:spPr>
          <a:ln/>
        </p:spPr>
        <p:txBody>
          <a:bodyPr/>
          <a:lstStyle>
            <a:lvl1pPr>
              <a:defRPr/>
            </a:lvl1pPr>
          </a:lstStyle>
          <a:p>
            <a:pPr>
              <a:defRPr/>
            </a:pPr>
            <a:r>
              <a:rPr lang="en-US" altLang="en-US"/>
              <a:t>DFS Division of Workers' Compensation</a:t>
            </a:r>
          </a:p>
        </p:txBody>
      </p:sp>
      <p:sp>
        <p:nvSpPr>
          <p:cNvPr id="7" name="Rectangle 6">
            <a:extLst>
              <a:ext uri="{FF2B5EF4-FFF2-40B4-BE49-F238E27FC236}">
                <a16:creationId xmlns:a16="http://schemas.microsoft.com/office/drawing/2014/main" id="{46775105-EE93-5C8A-3DC4-C6395ECA3432}"/>
              </a:ext>
            </a:extLst>
          </p:cNvPr>
          <p:cNvSpPr>
            <a:spLocks noGrp="1" noChangeArrowheads="1"/>
          </p:cNvSpPr>
          <p:nvPr>
            <p:ph type="sldNum" sz="quarter" idx="12"/>
          </p:nvPr>
        </p:nvSpPr>
        <p:spPr>
          <a:ln/>
        </p:spPr>
        <p:txBody>
          <a:bodyPr/>
          <a:lstStyle>
            <a:lvl1pPr>
              <a:defRPr/>
            </a:lvl1pPr>
          </a:lstStyle>
          <a:p>
            <a:fld id="{A8B96A61-A9FE-4B31-BF0B-A5209C14278A}" type="slidenum">
              <a:rPr lang="en-US" altLang="en-US"/>
              <a:pPr/>
              <a:t>‹#›</a:t>
            </a:fld>
            <a:endParaRPr lang="en-US" altLang="en-US"/>
          </a:p>
        </p:txBody>
      </p:sp>
    </p:spTree>
    <p:extLst>
      <p:ext uri="{BB962C8B-B14F-4D97-AF65-F5344CB8AC3E}">
        <p14:creationId xmlns:p14="http://schemas.microsoft.com/office/powerpoint/2010/main" val="29959474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B3B6CBB3-9970-F533-5ED5-0C91B3AC783A}"/>
              </a:ext>
            </a:extLst>
          </p:cNvPr>
          <p:cNvSpPr>
            <a:spLocks noGrp="1" noChangeArrowheads="1"/>
          </p:cNvSpPr>
          <p:nvPr>
            <p:ph type="dt" sz="half" idx="10"/>
          </p:nvPr>
        </p:nvSpPr>
        <p:spPr>
          <a:ln/>
        </p:spPr>
        <p:txBody>
          <a:bodyPr/>
          <a:lstStyle>
            <a:lvl1pPr>
              <a:defRPr/>
            </a:lvl1pPr>
          </a:lstStyle>
          <a:p>
            <a:pPr>
              <a:defRPr/>
            </a:pPr>
            <a:r>
              <a:rPr lang="en-US"/>
              <a:t>4/16/2007</a:t>
            </a:r>
            <a:endParaRPr lang="en-US" altLang="en-US"/>
          </a:p>
        </p:txBody>
      </p:sp>
      <p:sp>
        <p:nvSpPr>
          <p:cNvPr id="8" name="Rectangle 5">
            <a:extLst>
              <a:ext uri="{FF2B5EF4-FFF2-40B4-BE49-F238E27FC236}">
                <a16:creationId xmlns:a16="http://schemas.microsoft.com/office/drawing/2014/main" id="{EACFFB00-3D79-4BDC-E943-DD8137058119}"/>
              </a:ext>
            </a:extLst>
          </p:cNvPr>
          <p:cNvSpPr>
            <a:spLocks noGrp="1" noChangeArrowheads="1"/>
          </p:cNvSpPr>
          <p:nvPr>
            <p:ph type="ftr" sz="quarter" idx="11"/>
          </p:nvPr>
        </p:nvSpPr>
        <p:spPr>
          <a:ln/>
        </p:spPr>
        <p:txBody>
          <a:bodyPr/>
          <a:lstStyle>
            <a:lvl1pPr>
              <a:defRPr/>
            </a:lvl1pPr>
          </a:lstStyle>
          <a:p>
            <a:pPr>
              <a:defRPr/>
            </a:pPr>
            <a:r>
              <a:rPr lang="en-US" altLang="en-US"/>
              <a:t>DFS Division of Workers' Compensation</a:t>
            </a:r>
          </a:p>
        </p:txBody>
      </p:sp>
      <p:sp>
        <p:nvSpPr>
          <p:cNvPr id="9" name="Rectangle 6">
            <a:extLst>
              <a:ext uri="{FF2B5EF4-FFF2-40B4-BE49-F238E27FC236}">
                <a16:creationId xmlns:a16="http://schemas.microsoft.com/office/drawing/2014/main" id="{A330CFE3-BA49-F6FB-B1E7-13DE69E9DD7B}"/>
              </a:ext>
            </a:extLst>
          </p:cNvPr>
          <p:cNvSpPr>
            <a:spLocks noGrp="1" noChangeArrowheads="1"/>
          </p:cNvSpPr>
          <p:nvPr>
            <p:ph type="sldNum" sz="quarter" idx="12"/>
          </p:nvPr>
        </p:nvSpPr>
        <p:spPr>
          <a:ln/>
        </p:spPr>
        <p:txBody>
          <a:bodyPr/>
          <a:lstStyle>
            <a:lvl1pPr>
              <a:defRPr/>
            </a:lvl1pPr>
          </a:lstStyle>
          <a:p>
            <a:fld id="{DCF6C1D3-A201-4F5B-8FAB-2AE149D48DBD}" type="slidenum">
              <a:rPr lang="en-US" altLang="en-US"/>
              <a:pPr/>
              <a:t>‹#›</a:t>
            </a:fld>
            <a:endParaRPr lang="en-US" altLang="en-US"/>
          </a:p>
        </p:txBody>
      </p:sp>
    </p:spTree>
    <p:extLst>
      <p:ext uri="{BB962C8B-B14F-4D97-AF65-F5344CB8AC3E}">
        <p14:creationId xmlns:p14="http://schemas.microsoft.com/office/powerpoint/2010/main" val="1069873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5369FA0A-DF62-611F-DC1F-4C11718F3262}"/>
              </a:ext>
            </a:extLst>
          </p:cNvPr>
          <p:cNvSpPr>
            <a:spLocks noGrp="1" noChangeArrowheads="1"/>
          </p:cNvSpPr>
          <p:nvPr>
            <p:ph type="dt" sz="half" idx="10"/>
          </p:nvPr>
        </p:nvSpPr>
        <p:spPr>
          <a:ln/>
        </p:spPr>
        <p:txBody>
          <a:bodyPr/>
          <a:lstStyle>
            <a:lvl1pPr>
              <a:defRPr/>
            </a:lvl1pPr>
          </a:lstStyle>
          <a:p>
            <a:pPr>
              <a:defRPr/>
            </a:pPr>
            <a:r>
              <a:rPr lang="en-US"/>
              <a:t>4/16/2007</a:t>
            </a:r>
            <a:endParaRPr lang="en-US" altLang="en-US"/>
          </a:p>
        </p:txBody>
      </p:sp>
      <p:sp>
        <p:nvSpPr>
          <p:cNvPr id="4" name="Rectangle 5">
            <a:extLst>
              <a:ext uri="{FF2B5EF4-FFF2-40B4-BE49-F238E27FC236}">
                <a16:creationId xmlns:a16="http://schemas.microsoft.com/office/drawing/2014/main" id="{A884DA38-38FF-47EB-196A-D35D21FDDAFB}"/>
              </a:ext>
            </a:extLst>
          </p:cNvPr>
          <p:cNvSpPr>
            <a:spLocks noGrp="1" noChangeArrowheads="1"/>
          </p:cNvSpPr>
          <p:nvPr>
            <p:ph type="ftr" sz="quarter" idx="11"/>
          </p:nvPr>
        </p:nvSpPr>
        <p:spPr>
          <a:ln/>
        </p:spPr>
        <p:txBody>
          <a:bodyPr/>
          <a:lstStyle>
            <a:lvl1pPr>
              <a:defRPr/>
            </a:lvl1pPr>
          </a:lstStyle>
          <a:p>
            <a:pPr>
              <a:defRPr/>
            </a:pPr>
            <a:r>
              <a:rPr lang="en-US" altLang="en-US"/>
              <a:t>DFS Division of Workers' Compensation</a:t>
            </a:r>
          </a:p>
        </p:txBody>
      </p:sp>
      <p:sp>
        <p:nvSpPr>
          <p:cNvPr id="5" name="Rectangle 6">
            <a:extLst>
              <a:ext uri="{FF2B5EF4-FFF2-40B4-BE49-F238E27FC236}">
                <a16:creationId xmlns:a16="http://schemas.microsoft.com/office/drawing/2014/main" id="{1D3E7B48-A3E6-DA5C-D9AD-2C2A0B17A58B}"/>
              </a:ext>
            </a:extLst>
          </p:cNvPr>
          <p:cNvSpPr>
            <a:spLocks noGrp="1" noChangeArrowheads="1"/>
          </p:cNvSpPr>
          <p:nvPr>
            <p:ph type="sldNum" sz="quarter" idx="12"/>
          </p:nvPr>
        </p:nvSpPr>
        <p:spPr>
          <a:ln/>
        </p:spPr>
        <p:txBody>
          <a:bodyPr/>
          <a:lstStyle>
            <a:lvl1pPr>
              <a:defRPr/>
            </a:lvl1pPr>
          </a:lstStyle>
          <a:p>
            <a:fld id="{14B4B4E2-DEA7-42B0-8D16-36D5A34402B1}" type="slidenum">
              <a:rPr lang="en-US" altLang="en-US"/>
              <a:pPr/>
              <a:t>‹#›</a:t>
            </a:fld>
            <a:endParaRPr lang="en-US" altLang="en-US"/>
          </a:p>
        </p:txBody>
      </p:sp>
    </p:spTree>
    <p:extLst>
      <p:ext uri="{BB962C8B-B14F-4D97-AF65-F5344CB8AC3E}">
        <p14:creationId xmlns:p14="http://schemas.microsoft.com/office/powerpoint/2010/main" val="828409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EF0132C4-8A5B-DF76-BA65-C9B2AEEC2DA0}"/>
              </a:ext>
            </a:extLst>
          </p:cNvPr>
          <p:cNvSpPr>
            <a:spLocks noGrp="1" noChangeArrowheads="1"/>
          </p:cNvSpPr>
          <p:nvPr>
            <p:ph type="dt" sz="half" idx="10"/>
          </p:nvPr>
        </p:nvSpPr>
        <p:spPr>
          <a:ln/>
        </p:spPr>
        <p:txBody>
          <a:bodyPr/>
          <a:lstStyle>
            <a:lvl1pPr>
              <a:defRPr/>
            </a:lvl1pPr>
          </a:lstStyle>
          <a:p>
            <a:pPr>
              <a:defRPr/>
            </a:pPr>
            <a:r>
              <a:rPr lang="en-US"/>
              <a:t>4/16/2007</a:t>
            </a:r>
            <a:endParaRPr lang="en-US" altLang="en-US"/>
          </a:p>
        </p:txBody>
      </p:sp>
      <p:sp>
        <p:nvSpPr>
          <p:cNvPr id="3" name="Rectangle 5">
            <a:extLst>
              <a:ext uri="{FF2B5EF4-FFF2-40B4-BE49-F238E27FC236}">
                <a16:creationId xmlns:a16="http://schemas.microsoft.com/office/drawing/2014/main" id="{C7095A7C-4DA6-F7EA-1111-D2E79B3722AB}"/>
              </a:ext>
            </a:extLst>
          </p:cNvPr>
          <p:cNvSpPr>
            <a:spLocks noGrp="1" noChangeArrowheads="1"/>
          </p:cNvSpPr>
          <p:nvPr>
            <p:ph type="ftr" sz="quarter" idx="11"/>
          </p:nvPr>
        </p:nvSpPr>
        <p:spPr>
          <a:ln/>
        </p:spPr>
        <p:txBody>
          <a:bodyPr/>
          <a:lstStyle>
            <a:lvl1pPr>
              <a:defRPr/>
            </a:lvl1pPr>
          </a:lstStyle>
          <a:p>
            <a:pPr>
              <a:defRPr/>
            </a:pPr>
            <a:r>
              <a:rPr lang="en-US" altLang="en-US"/>
              <a:t>DFS Division of Workers' Compensation</a:t>
            </a:r>
          </a:p>
        </p:txBody>
      </p:sp>
      <p:sp>
        <p:nvSpPr>
          <p:cNvPr id="4" name="Rectangle 6">
            <a:extLst>
              <a:ext uri="{FF2B5EF4-FFF2-40B4-BE49-F238E27FC236}">
                <a16:creationId xmlns:a16="http://schemas.microsoft.com/office/drawing/2014/main" id="{B2E07FA2-38FD-3CD9-0EAF-19F60640D8F3}"/>
              </a:ext>
            </a:extLst>
          </p:cNvPr>
          <p:cNvSpPr>
            <a:spLocks noGrp="1" noChangeArrowheads="1"/>
          </p:cNvSpPr>
          <p:nvPr>
            <p:ph type="sldNum" sz="quarter" idx="12"/>
          </p:nvPr>
        </p:nvSpPr>
        <p:spPr>
          <a:ln/>
        </p:spPr>
        <p:txBody>
          <a:bodyPr/>
          <a:lstStyle>
            <a:lvl1pPr>
              <a:defRPr/>
            </a:lvl1pPr>
          </a:lstStyle>
          <a:p>
            <a:fld id="{8D2EC9C1-58BF-48A9-B144-498062C8480A}" type="slidenum">
              <a:rPr lang="en-US" altLang="en-US"/>
              <a:pPr/>
              <a:t>‹#›</a:t>
            </a:fld>
            <a:endParaRPr lang="en-US" altLang="en-US"/>
          </a:p>
        </p:txBody>
      </p:sp>
    </p:spTree>
    <p:extLst>
      <p:ext uri="{BB962C8B-B14F-4D97-AF65-F5344CB8AC3E}">
        <p14:creationId xmlns:p14="http://schemas.microsoft.com/office/powerpoint/2010/main" val="2482523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097CF4A5-2C17-B417-CF89-7C04F6DC82FF}"/>
              </a:ext>
            </a:extLst>
          </p:cNvPr>
          <p:cNvSpPr>
            <a:spLocks noGrp="1" noChangeArrowheads="1"/>
          </p:cNvSpPr>
          <p:nvPr>
            <p:ph type="dt" sz="half" idx="10"/>
          </p:nvPr>
        </p:nvSpPr>
        <p:spPr>
          <a:ln/>
        </p:spPr>
        <p:txBody>
          <a:bodyPr/>
          <a:lstStyle>
            <a:lvl1pPr>
              <a:defRPr/>
            </a:lvl1pPr>
          </a:lstStyle>
          <a:p>
            <a:pPr>
              <a:defRPr/>
            </a:pPr>
            <a:r>
              <a:rPr lang="en-US"/>
              <a:t>4/16/2007</a:t>
            </a:r>
            <a:endParaRPr lang="en-US" altLang="en-US"/>
          </a:p>
        </p:txBody>
      </p:sp>
      <p:sp>
        <p:nvSpPr>
          <p:cNvPr id="6" name="Rectangle 5">
            <a:extLst>
              <a:ext uri="{FF2B5EF4-FFF2-40B4-BE49-F238E27FC236}">
                <a16:creationId xmlns:a16="http://schemas.microsoft.com/office/drawing/2014/main" id="{319A418B-702F-CA9E-1547-08D02F738206}"/>
              </a:ext>
            </a:extLst>
          </p:cNvPr>
          <p:cNvSpPr>
            <a:spLocks noGrp="1" noChangeArrowheads="1"/>
          </p:cNvSpPr>
          <p:nvPr>
            <p:ph type="ftr" sz="quarter" idx="11"/>
          </p:nvPr>
        </p:nvSpPr>
        <p:spPr>
          <a:ln/>
        </p:spPr>
        <p:txBody>
          <a:bodyPr/>
          <a:lstStyle>
            <a:lvl1pPr>
              <a:defRPr/>
            </a:lvl1pPr>
          </a:lstStyle>
          <a:p>
            <a:pPr>
              <a:defRPr/>
            </a:pPr>
            <a:r>
              <a:rPr lang="en-US" altLang="en-US"/>
              <a:t>DFS Division of Workers' Compensation</a:t>
            </a:r>
          </a:p>
        </p:txBody>
      </p:sp>
      <p:sp>
        <p:nvSpPr>
          <p:cNvPr id="7" name="Rectangle 6">
            <a:extLst>
              <a:ext uri="{FF2B5EF4-FFF2-40B4-BE49-F238E27FC236}">
                <a16:creationId xmlns:a16="http://schemas.microsoft.com/office/drawing/2014/main" id="{1EDCDFFE-62E8-7139-A143-5E53FF786D0A}"/>
              </a:ext>
            </a:extLst>
          </p:cNvPr>
          <p:cNvSpPr>
            <a:spLocks noGrp="1" noChangeArrowheads="1"/>
          </p:cNvSpPr>
          <p:nvPr>
            <p:ph type="sldNum" sz="quarter" idx="12"/>
          </p:nvPr>
        </p:nvSpPr>
        <p:spPr>
          <a:ln/>
        </p:spPr>
        <p:txBody>
          <a:bodyPr/>
          <a:lstStyle>
            <a:lvl1pPr>
              <a:defRPr/>
            </a:lvl1pPr>
          </a:lstStyle>
          <a:p>
            <a:fld id="{CB59D07C-E8F5-4D77-A231-88F5BA96D407}" type="slidenum">
              <a:rPr lang="en-US" altLang="en-US"/>
              <a:pPr/>
              <a:t>‹#›</a:t>
            </a:fld>
            <a:endParaRPr lang="en-US" altLang="en-US"/>
          </a:p>
        </p:txBody>
      </p:sp>
    </p:spTree>
    <p:extLst>
      <p:ext uri="{BB962C8B-B14F-4D97-AF65-F5344CB8AC3E}">
        <p14:creationId xmlns:p14="http://schemas.microsoft.com/office/powerpoint/2010/main" val="488639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D0DFB6F-3D2A-2B5B-BCA9-8E79995D681E}"/>
              </a:ext>
            </a:extLst>
          </p:cNvPr>
          <p:cNvSpPr>
            <a:spLocks noGrp="1" noChangeArrowheads="1"/>
          </p:cNvSpPr>
          <p:nvPr>
            <p:ph type="dt" sz="half" idx="10"/>
          </p:nvPr>
        </p:nvSpPr>
        <p:spPr>
          <a:ln/>
        </p:spPr>
        <p:txBody>
          <a:bodyPr/>
          <a:lstStyle>
            <a:lvl1pPr>
              <a:defRPr/>
            </a:lvl1pPr>
          </a:lstStyle>
          <a:p>
            <a:pPr>
              <a:defRPr/>
            </a:pPr>
            <a:r>
              <a:rPr lang="en-US"/>
              <a:t>4/16/2007</a:t>
            </a:r>
            <a:endParaRPr lang="en-US" altLang="en-US"/>
          </a:p>
        </p:txBody>
      </p:sp>
      <p:sp>
        <p:nvSpPr>
          <p:cNvPr id="6" name="Rectangle 5">
            <a:extLst>
              <a:ext uri="{FF2B5EF4-FFF2-40B4-BE49-F238E27FC236}">
                <a16:creationId xmlns:a16="http://schemas.microsoft.com/office/drawing/2014/main" id="{78EF84B4-2B36-4E5A-DC11-DBE651DA316E}"/>
              </a:ext>
            </a:extLst>
          </p:cNvPr>
          <p:cNvSpPr>
            <a:spLocks noGrp="1" noChangeArrowheads="1"/>
          </p:cNvSpPr>
          <p:nvPr>
            <p:ph type="ftr" sz="quarter" idx="11"/>
          </p:nvPr>
        </p:nvSpPr>
        <p:spPr>
          <a:ln/>
        </p:spPr>
        <p:txBody>
          <a:bodyPr/>
          <a:lstStyle>
            <a:lvl1pPr>
              <a:defRPr/>
            </a:lvl1pPr>
          </a:lstStyle>
          <a:p>
            <a:pPr>
              <a:defRPr/>
            </a:pPr>
            <a:r>
              <a:rPr lang="en-US" altLang="en-US"/>
              <a:t>DFS Division of Workers' Compensation</a:t>
            </a:r>
          </a:p>
        </p:txBody>
      </p:sp>
      <p:sp>
        <p:nvSpPr>
          <p:cNvPr id="7" name="Rectangle 6">
            <a:extLst>
              <a:ext uri="{FF2B5EF4-FFF2-40B4-BE49-F238E27FC236}">
                <a16:creationId xmlns:a16="http://schemas.microsoft.com/office/drawing/2014/main" id="{4AF8BBAD-8B18-1093-D28B-F909620C05BC}"/>
              </a:ext>
            </a:extLst>
          </p:cNvPr>
          <p:cNvSpPr>
            <a:spLocks noGrp="1" noChangeArrowheads="1"/>
          </p:cNvSpPr>
          <p:nvPr>
            <p:ph type="sldNum" sz="quarter" idx="12"/>
          </p:nvPr>
        </p:nvSpPr>
        <p:spPr>
          <a:ln/>
        </p:spPr>
        <p:txBody>
          <a:bodyPr/>
          <a:lstStyle>
            <a:lvl1pPr>
              <a:defRPr/>
            </a:lvl1pPr>
          </a:lstStyle>
          <a:p>
            <a:fld id="{E069A0CC-D8AC-43CF-9D3B-587E53A0DD9F}" type="slidenum">
              <a:rPr lang="en-US" altLang="en-US"/>
              <a:pPr/>
              <a:t>‹#›</a:t>
            </a:fld>
            <a:endParaRPr lang="en-US" altLang="en-US"/>
          </a:p>
        </p:txBody>
      </p:sp>
    </p:spTree>
    <p:extLst>
      <p:ext uri="{BB962C8B-B14F-4D97-AF65-F5344CB8AC3E}">
        <p14:creationId xmlns:p14="http://schemas.microsoft.com/office/powerpoint/2010/main" val="39531774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ECB8F04-65ED-7AFF-F3A5-A46B3379B3B8}"/>
              </a:ext>
            </a:extLst>
          </p:cNvPr>
          <p:cNvSpPr>
            <a:spLocks noGrp="1" noChangeArrowheads="1"/>
          </p:cNvSpPr>
          <p:nvPr>
            <p:ph type="dt" sz="half" idx="10"/>
          </p:nvPr>
        </p:nvSpPr>
        <p:spPr>
          <a:ln/>
        </p:spPr>
        <p:txBody>
          <a:bodyPr/>
          <a:lstStyle>
            <a:lvl1pPr>
              <a:defRPr/>
            </a:lvl1pPr>
          </a:lstStyle>
          <a:p>
            <a:pPr>
              <a:defRPr/>
            </a:pPr>
            <a:r>
              <a:rPr lang="en-US"/>
              <a:t>4/16/2007</a:t>
            </a:r>
            <a:endParaRPr lang="en-US" altLang="en-US"/>
          </a:p>
        </p:txBody>
      </p:sp>
      <p:sp>
        <p:nvSpPr>
          <p:cNvPr id="5" name="Rectangle 5">
            <a:extLst>
              <a:ext uri="{FF2B5EF4-FFF2-40B4-BE49-F238E27FC236}">
                <a16:creationId xmlns:a16="http://schemas.microsoft.com/office/drawing/2014/main" id="{7BFD8C61-D5DB-E801-9BA2-A4FEA285924F}"/>
              </a:ext>
            </a:extLst>
          </p:cNvPr>
          <p:cNvSpPr>
            <a:spLocks noGrp="1" noChangeArrowheads="1"/>
          </p:cNvSpPr>
          <p:nvPr>
            <p:ph type="ftr" sz="quarter" idx="11"/>
          </p:nvPr>
        </p:nvSpPr>
        <p:spPr>
          <a:ln/>
        </p:spPr>
        <p:txBody>
          <a:bodyPr/>
          <a:lstStyle>
            <a:lvl1pPr>
              <a:defRPr/>
            </a:lvl1pPr>
          </a:lstStyle>
          <a:p>
            <a:pPr>
              <a:defRPr/>
            </a:pPr>
            <a:r>
              <a:rPr lang="en-US" altLang="en-US"/>
              <a:t>DFS Division of Workers' Compensation</a:t>
            </a:r>
          </a:p>
        </p:txBody>
      </p:sp>
      <p:sp>
        <p:nvSpPr>
          <p:cNvPr id="6" name="Rectangle 6">
            <a:extLst>
              <a:ext uri="{FF2B5EF4-FFF2-40B4-BE49-F238E27FC236}">
                <a16:creationId xmlns:a16="http://schemas.microsoft.com/office/drawing/2014/main" id="{D4077577-E7F4-B0DD-4AA7-5E108CAAFDE6}"/>
              </a:ext>
            </a:extLst>
          </p:cNvPr>
          <p:cNvSpPr>
            <a:spLocks noGrp="1" noChangeArrowheads="1"/>
          </p:cNvSpPr>
          <p:nvPr>
            <p:ph type="sldNum" sz="quarter" idx="12"/>
          </p:nvPr>
        </p:nvSpPr>
        <p:spPr>
          <a:ln/>
        </p:spPr>
        <p:txBody>
          <a:bodyPr/>
          <a:lstStyle>
            <a:lvl1pPr>
              <a:defRPr/>
            </a:lvl1pPr>
          </a:lstStyle>
          <a:p>
            <a:fld id="{F5C8A8A8-3829-4B2F-A153-60231A27C406}" type="slidenum">
              <a:rPr lang="en-US" altLang="en-US"/>
              <a:pPr/>
              <a:t>‹#›</a:t>
            </a:fld>
            <a:endParaRPr lang="en-US" altLang="en-US"/>
          </a:p>
        </p:txBody>
      </p:sp>
    </p:spTree>
    <p:extLst>
      <p:ext uri="{BB962C8B-B14F-4D97-AF65-F5344CB8AC3E}">
        <p14:creationId xmlns:p14="http://schemas.microsoft.com/office/powerpoint/2010/main" val="3517123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E9B60C6-A7DA-F922-844E-FA3AE5CFD4B8}"/>
              </a:ext>
            </a:extLst>
          </p:cNvPr>
          <p:cNvSpPr>
            <a:spLocks noGrp="1" noChangeArrowheads="1"/>
          </p:cNvSpPr>
          <p:nvPr>
            <p:ph type="dt" sz="half" idx="10"/>
          </p:nvPr>
        </p:nvSpPr>
        <p:spPr>
          <a:ln/>
        </p:spPr>
        <p:txBody>
          <a:bodyPr/>
          <a:lstStyle>
            <a:lvl1pPr>
              <a:defRPr/>
            </a:lvl1pPr>
          </a:lstStyle>
          <a:p>
            <a:pPr>
              <a:defRPr/>
            </a:pPr>
            <a:r>
              <a:rPr lang="en-US"/>
              <a:t>4/16/2007</a:t>
            </a:r>
            <a:endParaRPr lang="en-US" altLang="en-US"/>
          </a:p>
        </p:txBody>
      </p:sp>
      <p:sp>
        <p:nvSpPr>
          <p:cNvPr id="5" name="Rectangle 5">
            <a:extLst>
              <a:ext uri="{FF2B5EF4-FFF2-40B4-BE49-F238E27FC236}">
                <a16:creationId xmlns:a16="http://schemas.microsoft.com/office/drawing/2014/main" id="{A6CAC6FF-89B2-12AA-24F8-D1AD8C2EC55C}"/>
              </a:ext>
            </a:extLst>
          </p:cNvPr>
          <p:cNvSpPr>
            <a:spLocks noGrp="1" noChangeArrowheads="1"/>
          </p:cNvSpPr>
          <p:nvPr>
            <p:ph type="ftr" sz="quarter" idx="11"/>
          </p:nvPr>
        </p:nvSpPr>
        <p:spPr>
          <a:ln/>
        </p:spPr>
        <p:txBody>
          <a:bodyPr/>
          <a:lstStyle>
            <a:lvl1pPr>
              <a:defRPr/>
            </a:lvl1pPr>
          </a:lstStyle>
          <a:p>
            <a:pPr>
              <a:defRPr/>
            </a:pPr>
            <a:r>
              <a:rPr lang="en-US" altLang="en-US"/>
              <a:t>DFS Division of Workers' Compensation</a:t>
            </a:r>
          </a:p>
        </p:txBody>
      </p:sp>
      <p:sp>
        <p:nvSpPr>
          <p:cNvPr id="6" name="Rectangle 6">
            <a:extLst>
              <a:ext uri="{FF2B5EF4-FFF2-40B4-BE49-F238E27FC236}">
                <a16:creationId xmlns:a16="http://schemas.microsoft.com/office/drawing/2014/main" id="{7EBA94A5-027B-A444-7C68-FD1BDB4D586F}"/>
              </a:ext>
            </a:extLst>
          </p:cNvPr>
          <p:cNvSpPr>
            <a:spLocks noGrp="1" noChangeArrowheads="1"/>
          </p:cNvSpPr>
          <p:nvPr>
            <p:ph type="sldNum" sz="quarter" idx="12"/>
          </p:nvPr>
        </p:nvSpPr>
        <p:spPr>
          <a:ln/>
        </p:spPr>
        <p:txBody>
          <a:bodyPr/>
          <a:lstStyle>
            <a:lvl1pPr>
              <a:defRPr/>
            </a:lvl1pPr>
          </a:lstStyle>
          <a:p>
            <a:fld id="{7AA37FFD-208A-4E96-8864-E18F0D1594CE}" type="slidenum">
              <a:rPr lang="en-US" altLang="en-US"/>
              <a:pPr/>
              <a:t>‹#›</a:t>
            </a:fld>
            <a:endParaRPr lang="en-US" altLang="en-US"/>
          </a:p>
        </p:txBody>
      </p:sp>
    </p:spTree>
    <p:extLst>
      <p:ext uri="{BB962C8B-B14F-4D97-AF65-F5344CB8AC3E}">
        <p14:creationId xmlns:p14="http://schemas.microsoft.com/office/powerpoint/2010/main" val="42811708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9BEBDFD8-B744-207B-0890-220DF1A7B2E2}"/>
              </a:ext>
            </a:extLst>
          </p:cNvPr>
          <p:cNvSpPr>
            <a:spLocks noGrp="1" noChangeArrowheads="1"/>
          </p:cNvSpPr>
          <p:nvPr>
            <p:ph type="title"/>
          </p:nvPr>
        </p:nvSpPr>
        <p:spPr bwMode="auto">
          <a:xfrm>
            <a:off x="457200" y="277813"/>
            <a:ext cx="8229600"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EC3F9542-89FD-CB67-3CDE-E11196AD6767}"/>
              </a:ext>
            </a:extLst>
          </p:cNvPr>
          <p:cNvSpPr>
            <a:spLocks noGrp="1" noChangeArrowheads="1"/>
          </p:cNvSpPr>
          <p:nvPr>
            <p:ph type="body" idx="1"/>
          </p:nvPr>
        </p:nvSpPr>
        <p:spPr bwMode="auto">
          <a:xfrm>
            <a:off x="457200" y="1600200"/>
            <a:ext cx="82296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1076" name="Rectangle 4">
            <a:extLst>
              <a:ext uri="{FF2B5EF4-FFF2-40B4-BE49-F238E27FC236}">
                <a16:creationId xmlns:a16="http://schemas.microsoft.com/office/drawing/2014/main" id="{CA77F4DE-09EB-1973-C54C-65FF202069C2}"/>
              </a:ext>
            </a:extLst>
          </p:cNvPr>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lnSpc>
                <a:spcPct val="100000"/>
              </a:lnSpc>
              <a:spcBef>
                <a:spcPct val="0"/>
              </a:spcBef>
              <a:buSzTx/>
              <a:buFontTx/>
              <a:buNone/>
              <a:defRPr sz="1200">
                <a:latin typeface="+mj-lt"/>
                <a:cs typeface="+mn-cs"/>
              </a:defRPr>
            </a:lvl1pPr>
          </a:lstStyle>
          <a:p>
            <a:pPr>
              <a:defRPr/>
            </a:pPr>
            <a:r>
              <a:rPr lang="en-US"/>
              <a:t>4/16/2007</a:t>
            </a:r>
            <a:endParaRPr lang="en-US" altLang="en-US"/>
          </a:p>
        </p:txBody>
      </p:sp>
      <p:sp>
        <p:nvSpPr>
          <p:cNvPr id="131077" name="Rectangle 5">
            <a:extLst>
              <a:ext uri="{FF2B5EF4-FFF2-40B4-BE49-F238E27FC236}">
                <a16:creationId xmlns:a16="http://schemas.microsoft.com/office/drawing/2014/main" id="{46106FE9-DA7E-359C-BA6E-01019C4DDA43}"/>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lnSpc>
                <a:spcPct val="100000"/>
              </a:lnSpc>
              <a:spcBef>
                <a:spcPct val="0"/>
              </a:spcBef>
              <a:buSzTx/>
              <a:buFontTx/>
              <a:buNone/>
              <a:defRPr sz="1200">
                <a:latin typeface="+mj-lt"/>
                <a:cs typeface="+mn-cs"/>
              </a:defRPr>
            </a:lvl1pPr>
          </a:lstStyle>
          <a:p>
            <a:pPr>
              <a:defRPr/>
            </a:pPr>
            <a:r>
              <a:rPr lang="en-US" altLang="en-US"/>
              <a:t>DFS Division of Workers' Compensation</a:t>
            </a:r>
          </a:p>
        </p:txBody>
      </p:sp>
      <p:sp>
        <p:nvSpPr>
          <p:cNvPr id="131078" name="Rectangle 6">
            <a:extLst>
              <a:ext uri="{FF2B5EF4-FFF2-40B4-BE49-F238E27FC236}">
                <a16:creationId xmlns:a16="http://schemas.microsoft.com/office/drawing/2014/main" id="{456489E9-81AD-BA5B-C8F9-1FBABA530377}"/>
              </a:ext>
            </a:extLst>
          </p:cNvPr>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lnSpc>
                <a:spcPct val="100000"/>
              </a:lnSpc>
              <a:spcBef>
                <a:spcPct val="0"/>
              </a:spcBef>
              <a:buSzTx/>
              <a:buFontTx/>
              <a:buNone/>
              <a:defRPr sz="1200">
                <a:latin typeface="Garamond" panose="02020404030301010803" pitchFamily="18" charset="0"/>
              </a:defRPr>
            </a:lvl1pPr>
          </a:lstStyle>
          <a:p>
            <a:fld id="{06F88C33-CD3B-4B45-A938-A1CCF175BEC6}" type="slidenum">
              <a:rPr lang="en-US" altLang="en-US"/>
              <a:pPr/>
              <a:t>‹#›</a:t>
            </a:fld>
            <a:endParaRPr lang="en-US" altLang="en-US"/>
          </a:p>
        </p:txBody>
      </p:sp>
      <p:sp>
        <p:nvSpPr>
          <p:cNvPr id="131079" name="Freeform 7">
            <a:extLst>
              <a:ext uri="{FF2B5EF4-FFF2-40B4-BE49-F238E27FC236}">
                <a16:creationId xmlns:a16="http://schemas.microsoft.com/office/drawing/2014/main" id="{77E6A78E-E7AA-6F4E-6503-BBBAA02BC270}"/>
              </a:ext>
            </a:extLst>
          </p:cNvPr>
          <p:cNvSpPr>
            <a:spLocks noChangeArrowheads="1"/>
          </p:cNvSpPr>
          <p:nvPr/>
        </p:nvSpPr>
        <p:spPr bwMode="auto">
          <a:xfrm>
            <a:off x="381000" y="228600"/>
            <a:ext cx="82296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eaLnBrk="1" hangingPunct="1">
              <a:lnSpc>
                <a:spcPct val="100000"/>
              </a:lnSpc>
              <a:spcBef>
                <a:spcPct val="0"/>
              </a:spcBef>
              <a:buSzTx/>
              <a:buFontTx/>
              <a:buNone/>
              <a:defRPr/>
            </a:pPr>
            <a:endParaRPr lang="en-US" sz="2000">
              <a:latin typeface="Arial" charset="0"/>
              <a:cs typeface="+mn-cs"/>
            </a:endParaRPr>
          </a:p>
        </p:txBody>
      </p:sp>
      <p:sp>
        <p:nvSpPr>
          <p:cNvPr id="131080" name="Line 8">
            <a:extLst>
              <a:ext uri="{FF2B5EF4-FFF2-40B4-BE49-F238E27FC236}">
                <a16:creationId xmlns:a16="http://schemas.microsoft.com/office/drawing/2014/main" id="{8AD10338-C134-52AB-9989-845A6E08C916}"/>
              </a:ext>
            </a:extLst>
          </p:cNvPr>
          <p:cNvSpPr>
            <a:spLocks noChangeShapeType="1"/>
          </p:cNvSpPr>
          <p:nvPr/>
        </p:nvSpPr>
        <p:spPr bwMode="auto">
          <a:xfrm>
            <a:off x="457200" y="6172200"/>
            <a:ext cx="8229600" cy="0"/>
          </a:xfrm>
          <a:prstGeom prst="line">
            <a:avLst/>
          </a:prstGeom>
          <a:noFill/>
          <a:ln w="19050">
            <a:solidFill>
              <a:schemeClr val="accent1"/>
            </a:solidFill>
            <a:round/>
            <a:headEnd/>
            <a:tailEnd/>
          </a:ln>
          <a:effectLst/>
        </p:spPr>
        <p:txBody>
          <a:bodyPr/>
          <a:lstStyle/>
          <a:p>
            <a:pPr eaLnBrk="1" hangingPunct="1">
              <a:lnSpc>
                <a:spcPct val="100000"/>
              </a:lnSpc>
              <a:spcBef>
                <a:spcPct val="0"/>
              </a:spcBef>
              <a:buSzTx/>
              <a:buFontTx/>
              <a:buNone/>
              <a:defRPr/>
            </a:pPr>
            <a:endParaRPr lang="en-US" sz="2000">
              <a:latin typeface="Arial" charset="0"/>
              <a:cs typeface="+mn-cs"/>
            </a:endParaRPr>
          </a:p>
        </p:txBody>
      </p:sp>
    </p:spTree>
  </p:cSld>
  <p:clrMap bg1="lt1" tx1="dk1" bg2="lt2" tx2="dk2" accent1="accent1" accent2="accent2" accent3="accent3" accent4="accent4" accent5="accent5" accent6="accent6" hlink="hlink" folHlink="folHlink"/>
  <p:sldLayoutIdLst>
    <p:sldLayoutId id="2147483877" r:id="rId1"/>
    <p:sldLayoutId id="2147483876" r:id="rId2"/>
    <p:sldLayoutId id="2147483875" r:id="rId3"/>
    <p:sldLayoutId id="2147483874" r:id="rId4"/>
    <p:sldLayoutId id="2147483873" r:id="rId5"/>
    <p:sldLayoutId id="2147483872" r:id="rId6"/>
    <p:sldLayoutId id="2147483871" r:id="rId7"/>
    <p:sldLayoutId id="2147483870" r:id="rId8"/>
    <p:sldLayoutId id="2147483869" r:id="rId9"/>
    <p:sldLayoutId id="2147483868" r:id="rId10"/>
    <p:sldLayoutId id="2147483867" r:id="rId11"/>
  </p:sldLayoutIdLst>
  <p:hf hdr="0"/>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Garamond" pitchFamily="18" charset="0"/>
        </a:defRPr>
      </a:lvl2pPr>
      <a:lvl3pPr algn="l" rtl="0" eaLnBrk="0" fontAlgn="base" hangingPunct="0">
        <a:spcBef>
          <a:spcPct val="0"/>
        </a:spcBef>
        <a:spcAft>
          <a:spcPct val="0"/>
        </a:spcAft>
        <a:defRPr sz="4200">
          <a:solidFill>
            <a:schemeClr val="tx2"/>
          </a:solidFill>
          <a:latin typeface="Garamond" pitchFamily="18" charset="0"/>
        </a:defRPr>
      </a:lvl3pPr>
      <a:lvl4pPr algn="l" rtl="0" eaLnBrk="0" fontAlgn="base" hangingPunct="0">
        <a:spcBef>
          <a:spcPct val="0"/>
        </a:spcBef>
        <a:spcAft>
          <a:spcPct val="0"/>
        </a:spcAft>
        <a:defRPr sz="4200">
          <a:solidFill>
            <a:schemeClr val="tx2"/>
          </a:solidFill>
          <a:latin typeface="Garamond" pitchFamily="18" charset="0"/>
        </a:defRPr>
      </a:lvl4pPr>
      <a:lvl5pPr algn="l" rtl="0" eaLnBrk="0" fontAlgn="base" hangingPunct="0">
        <a:spcBef>
          <a:spcPct val="0"/>
        </a:spcBef>
        <a:spcAft>
          <a:spcPct val="0"/>
        </a:spcAft>
        <a:defRPr sz="4200">
          <a:solidFill>
            <a:schemeClr val="tx2"/>
          </a:solidFill>
          <a:latin typeface="Garamond" pitchFamily="18" charset="0"/>
        </a:defRPr>
      </a:lvl5pPr>
      <a:lvl6pPr marL="457200" algn="l" rtl="0" fontAlgn="base">
        <a:spcBef>
          <a:spcPct val="0"/>
        </a:spcBef>
        <a:spcAft>
          <a:spcPct val="0"/>
        </a:spcAft>
        <a:defRPr sz="4200">
          <a:solidFill>
            <a:schemeClr val="tx2"/>
          </a:solidFill>
          <a:latin typeface="Garamond" pitchFamily="18" charset="0"/>
        </a:defRPr>
      </a:lvl6pPr>
      <a:lvl7pPr marL="914400" algn="l" rtl="0" fontAlgn="base">
        <a:spcBef>
          <a:spcPct val="0"/>
        </a:spcBef>
        <a:spcAft>
          <a:spcPct val="0"/>
        </a:spcAft>
        <a:defRPr sz="4200">
          <a:solidFill>
            <a:schemeClr val="tx2"/>
          </a:solidFill>
          <a:latin typeface="Garamond" pitchFamily="18" charset="0"/>
        </a:defRPr>
      </a:lvl7pPr>
      <a:lvl8pPr marL="1371600" algn="l" rtl="0" fontAlgn="base">
        <a:spcBef>
          <a:spcPct val="0"/>
        </a:spcBef>
        <a:spcAft>
          <a:spcPct val="0"/>
        </a:spcAft>
        <a:defRPr sz="4200">
          <a:solidFill>
            <a:schemeClr val="tx2"/>
          </a:solidFill>
          <a:latin typeface="Garamond" pitchFamily="18" charset="0"/>
        </a:defRPr>
      </a:lvl8pPr>
      <a:lvl9pPr marL="1828800" algn="l" rtl="0" fontAlgn="base">
        <a:spcBef>
          <a:spcPct val="0"/>
        </a:spcBef>
        <a:spcAft>
          <a:spcPct val="0"/>
        </a:spcAft>
        <a:defRPr sz="42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anose="05000000000000000000" pitchFamily="2" charset="2"/>
        <a:buChar char="n"/>
        <a:defRPr sz="30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anose="05000000000000000000" pitchFamily="2" charset="2"/>
        <a:buChar char="q"/>
        <a:defRPr sz="26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anose="05000000000000000000" pitchFamily="2" charset="2"/>
        <a:buChar char="n"/>
        <a:defRPr sz="22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anose="05000000000000000000" pitchFamily="2" charset="2"/>
        <a:buChar char="q"/>
        <a:defRPr sz="2000">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www.myfloridacfo.com/wc"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mailto:wceao@myfloridacfo.com" TargetMode="External"/><Relationship Id="rId4" Type="http://schemas.openxmlformats.org/officeDocument/2006/relationships/hyperlink" Target="http://fldfs.convertlanguage.com/fldfs/enes/?24;http://www.myfloridacfo.com/WC/"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2.doh.state.fl.us/mqaservices"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leg.state.fl.us/statutes/index.cfm?mode=View%20Statutes&amp;SubMenu=1&amp;App_mode=Display_Statute&amp;Search_String=440.192&amp;URL=CH0440/Sec192.HTM"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leg.state.fl.us/Statutes/index.cfm?App_mode=Display_Statute&amp;Search_String=&amp;URL=Ch0440/SEC185.HTM&amp;Title=-%3e2004-%3eCh0440-%3eSection%20185"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mailto:wceao@myfloridacfo.com"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www.flsenate.gov/Statutes/index.cfm?App_mode=Display_Statute&amp;Search_String=&amp;URL=Ch0440/SEC13.HTM&amp;Title=-%3e2004-%3eCh0440-%3eSection%2013"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http://www.flsenate.gov/Statutes/index.cfm?App_mode=Display_Statute&amp;Search_String=&amp;URL=Ch0440/SEC14.HTM&amp;Title=-%3e2004-%3eCh0440-%3eSection%2014" TargetMode="External"/><Relationship Id="rId5" Type="http://schemas.openxmlformats.org/officeDocument/2006/relationships/hyperlink" Target="http://www.flsenate.gov/Statutes/index.cfm?App_mode=Display_Statute&amp;Search_String=&amp;URL=Ch0440/SEC02.HTM&amp;Title=-%3e2004-%3eCh0440-%3eSection%2004" TargetMode="External"/><Relationship Id="rId4" Type="http://schemas.openxmlformats.org/officeDocument/2006/relationships/hyperlink" Target="http://www.flsenate.gov/Statutes/index.cfm?App_mode=Display_Statute&amp;Search_String=&amp;URL=Ch0440/SEC12.HTM&amp;Title=-%3e2004-%3eCh0440-%3eSection%2012"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www.irs.gov/"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hyperlink" Target="http://www.ssa.gov/" TargetMode="External"/><Relationship Id="rId5" Type="http://schemas.openxmlformats.org/officeDocument/2006/relationships/hyperlink" Target="http://www.flsenate.gov/Statutes/index.cfm?App_mode=Display_Statute&amp;Search_String=&amp;URL=Ch0440/SEC15.HTM&amp;Title=-%3e2004-%3eCh0440-%3eSection%2015" TargetMode="External"/><Relationship Id="rId4" Type="http://schemas.openxmlformats.org/officeDocument/2006/relationships/hyperlink" Target="http://www.flsenate.gov/Statutes/index.cfm?App_mode=Display_Statute&amp;Search_String=&amp;URL=Ch0440/SEC20.HTM&amp;Title=-%3e2004-%3eCh0440-%3eSection%2020"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www.floridajobs.org/" TargetMode="External"/><Relationship Id="rId7" Type="http://schemas.openxmlformats.org/officeDocument/2006/relationships/hyperlink" Target="http://www.flsenate.gov/Statutes/index.cfm?App_mode=Display_Statute&amp;Search_String=&amp;URL=Ch0440/SEC205.HTM&amp;Title=-%3e2004-%3eCh0440-%3eSection%20205"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http://www.flsenate.gov/Statutes/index.cfm?App_mode=Display_Statute&amp;Search_String=&amp;URL=Ch0440/SEC14.HTM&amp;Title=-%3e2004-%3eCh0440-%3eSection%2014" TargetMode="External"/><Relationship Id="rId5" Type="http://schemas.openxmlformats.org/officeDocument/2006/relationships/hyperlink" Target="mailto:wceao@myfloridacfo.com" TargetMode="External"/><Relationship Id="rId4" Type="http://schemas.openxmlformats.org/officeDocument/2006/relationships/hyperlink" Target="http://www.flsenate.gov/Statutes/index.cfm?App_mode=Display_Statute&amp;Search_String=&amp;URL=Ch0440/SEC15.HTM&amp;Title=-%3e2004-%3eCh0440-%3eSection%2015" TargetMode="External"/></Relationships>
</file>

<file path=ppt/slides/_rels/slide30.xml.rels><?xml version="1.0" encoding="UTF-8" standalone="yes"?>
<Relationships xmlns="http://schemas.openxmlformats.org/package/2006/relationships"><Relationship Id="rId8" Type="http://schemas.openxmlformats.org/officeDocument/2006/relationships/hyperlink" Target="http://www.flsenate.gov/Statutes/index.cfm?App_mode=Display_Statute&amp;Search_String=&amp;URL=Ch0440/SEC192.HTM&amp;Title=-%3e2004-%3eCh0440-%3eSection%20192" TargetMode="External"/><Relationship Id="rId3" Type="http://schemas.openxmlformats.org/officeDocument/2006/relationships/hyperlink" Target="http://www.rehabworks.org/" TargetMode="External"/><Relationship Id="rId7" Type="http://schemas.openxmlformats.org/officeDocument/2006/relationships/hyperlink" Target="http://www.flsenate.gov/Statutes/index.cfm?App_mode=Display_Statute&amp;Search_String=&amp;URL=Ch0440/SEC191.HTM&amp;Title=-%3e2004-%3eCh0440-%3eSection%20191"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hyperlink" Target="http://www.myfloridacfo.com/WC/dist_offices.html" TargetMode="External"/><Relationship Id="rId5" Type="http://schemas.openxmlformats.org/officeDocument/2006/relationships/hyperlink" Target="mailto:wceao@myfloridacfo.com" TargetMode="External"/><Relationship Id="rId4" Type="http://schemas.openxmlformats.org/officeDocument/2006/relationships/hyperlink" Target="http://www.flsenate.gov/Statutes/index.cfm?App_mode=Display_Statute&amp;Search_String=&amp;URL=Ch0440/SEC491.HTM&amp;Title=-%3e2004-%3eCh0440-%3eSection%20491" TargetMode="External"/><Relationship Id="rId9" Type="http://schemas.openxmlformats.org/officeDocument/2006/relationships/hyperlink" Target="http://www.flsenate.gov/Statutes/index.cfm?App_mode=Display_Statute&amp;Search_String=&amp;URL=Ch0440/SEC19.HTM&amp;Title=-%3e2004-%3eCh0440-%3eSection%2019"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www.flsenate.gov/Statutes/index.cfm?App_mode=Display_Statute&amp;Search_String=&amp;URL=Ch0440/SEC19.HTM&amp;Title=-%3e2004-%3eCh0440-%3eSection%2019"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hyperlink" Target="http://www.flsenate.gov/Statutes/index.cfm?App_mode=Display_Statute&amp;Search_String=&amp;URL=Ch0440/SEC13.HTM&amp;Title=-%3e2006-%3eCh0440-%3eSection%2013#0440.13" TargetMode="External"/><Relationship Id="rId4" Type="http://schemas.openxmlformats.org/officeDocument/2006/relationships/hyperlink" Target="http://www.flsenate.gov/Statutes/index.cfm?App_mode=Display_Statute&amp;Search_String=&amp;URL=Ch0440/SEC20.HTM&amp;Title=-%3e2004-%3eCh0440-%3eSection%2020" TargetMode="Externa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8" name="Rectangle 5">
            <a:extLst>
              <a:ext uri="{FF2B5EF4-FFF2-40B4-BE49-F238E27FC236}">
                <a16:creationId xmlns:a16="http://schemas.microsoft.com/office/drawing/2014/main" id="{6F24F0A7-C26C-39C2-1FF4-4C3334111815}"/>
              </a:ext>
            </a:extLst>
          </p:cNvPr>
          <p:cNvSpPr>
            <a:spLocks noGrp="1" noChangeArrowheads="1"/>
          </p:cNvSpPr>
          <p:nvPr>
            <p:ph type="title" idx="4294967295"/>
          </p:nvPr>
        </p:nvSpPr>
        <p:spPr bwMode="auto">
          <a:xfrm>
            <a:off x="838200" y="1981200"/>
            <a:ext cx="7467600" cy="1431925"/>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dirty="0">
                <a:ln>
                  <a:noFill/>
                </a:ln>
                <a:solidFill>
                  <a:schemeClr val="tx2"/>
                </a:solidFill>
                <a:effectLst/>
                <a:uLnTx/>
                <a:uFillTx/>
                <a:latin typeface="Garamond" panose="02020404030301010803" pitchFamily="18" charset="0"/>
                <a:ea typeface="+mn-ea"/>
                <a:cs typeface="Arial" panose="020B0604020202020204" pitchFamily="34" charset="0"/>
              </a:rPr>
              <a:t>SI SE HA LESIONADO </a:t>
            </a:r>
            <a:br>
              <a:rPr kumimoji="0" lang="en-US" altLang="en-US" sz="4400" b="1" i="0" u="none" strike="noStrike" kern="1200" cap="none" spc="0" normalizeH="0" baseline="0" noProof="0" dirty="0">
                <a:ln>
                  <a:noFill/>
                </a:ln>
                <a:solidFill>
                  <a:schemeClr val="tx2"/>
                </a:solidFill>
                <a:effectLst/>
                <a:uLnTx/>
                <a:uFillTx/>
                <a:latin typeface="Garamond" panose="02020404030301010803" pitchFamily="18" charset="0"/>
                <a:ea typeface="+mn-ea"/>
                <a:cs typeface="Arial" panose="020B0604020202020204" pitchFamily="34" charset="0"/>
              </a:rPr>
            </a:br>
            <a:r>
              <a:rPr kumimoji="0" lang="en-US" altLang="en-US" sz="4400" b="1" i="0" u="none" strike="noStrike" kern="1200" cap="none" spc="0" normalizeH="0" baseline="0" noProof="0" dirty="0">
                <a:ln>
                  <a:noFill/>
                </a:ln>
                <a:solidFill>
                  <a:schemeClr val="tx2"/>
                </a:solidFill>
                <a:effectLst/>
                <a:uLnTx/>
                <a:uFillTx/>
                <a:latin typeface="Garamond" panose="02020404030301010803" pitchFamily="18" charset="0"/>
                <a:ea typeface="+mn-ea"/>
                <a:cs typeface="Arial" panose="020B0604020202020204" pitchFamily="34" charset="0"/>
              </a:rPr>
              <a:t>EN EL TRABAJO </a:t>
            </a:r>
          </a:p>
        </p:txBody>
      </p:sp>
      <p:pic>
        <p:nvPicPr>
          <p:cNvPr id="3082" name="Picture 10">
            <a:extLst>
              <a:ext uri="{FF2B5EF4-FFF2-40B4-BE49-F238E27FC236}">
                <a16:creationId xmlns:a16="http://schemas.microsoft.com/office/drawing/2014/main" id="{A3A59226-6311-A2D6-76A1-BF34463367F9}"/>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381000"/>
            <a:ext cx="1524000" cy="1524000"/>
          </a:xfrm>
          <a:prstGeom prst="rect">
            <a:avLst/>
          </a:prstGeom>
          <a:noFill/>
          <a:extLst>
            <a:ext uri="{909E8E84-426E-40DD-AFC4-6F175D3DCCD1}">
              <a14:hiddenFill xmlns:a14="http://schemas.microsoft.com/office/drawing/2010/main">
                <a:solidFill>
                  <a:srgbClr val="FFFFFF"/>
                </a:solidFill>
              </a14:hiddenFill>
            </a:ext>
          </a:extLst>
        </p:spPr>
      </p:pic>
      <p:sp>
        <p:nvSpPr>
          <p:cNvPr id="3079" name="Rectangle 6">
            <a:extLst>
              <a:ext uri="{FF2B5EF4-FFF2-40B4-BE49-F238E27FC236}">
                <a16:creationId xmlns:a16="http://schemas.microsoft.com/office/drawing/2014/main" id="{19632554-B725-C486-7C4C-791F1C383F66}"/>
              </a:ext>
            </a:extLst>
          </p:cNvPr>
          <p:cNvSpPr>
            <a:spLocks noChangeArrowheads="1"/>
          </p:cNvSpPr>
          <p:nvPr/>
        </p:nvSpPr>
        <p:spPr bwMode="auto">
          <a:xfrm>
            <a:off x="914400" y="3581400"/>
            <a:ext cx="7391400" cy="198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pPr algn="ctr" eaLnBrk="1" hangingPunct="1">
              <a:lnSpc>
                <a:spcPct val="100000"/>
              </a:lnSpc>
              <a:buSzTx/>
              <a:buFontTx/>
              <a:buNone/>
            </a:pPr>
            <a:endParaRPr lang="en-US" altLang="en-US" sz="2800"/>
          </a:p>
          <a:p>
            <a:pPr algn="ctr" eaLnBrk="1" hangingPunct="1">
              <a:lnSpc>
                <a:spcPct val="100000"/>
              </a:lnSpc>
              <a:buSzTx/>
              <a:buFontTx/>
              <a:buNone/>
            </a:pPr>
            <a:endParaRPr lang="en-US" altLang="en-US" sz="2800"/>
          </a:p>
          <a:p>
            <a:pPr algn="ctr" eaLnBrk="1" hangingPunct="1">
              <a:lnSpc>
                <a:spcPct val="100000"/>
              </a:lnSpc>
              <a:buSzTx/>
              <a:buFontTx/>
              <a:buNone/>
            </a:pPr>
            <a:r>
              <a:rPr lang="en-US" altLang="en-US" sz="2800"/>
              <a:t>ESTO ES LO QUE DEBE SABER</a:t>
            </a:r>
          </a:p>
          <a:p>
            <a:pPr algn="ctr" eaLnBrk="1" hangingPunct="1">
              <a:lnSpc>
                <a:spcPct val="100000"/>
              </a:lnSpc>
              <a:buSzTx/>
              <a:buFontTx/>
              <a:buNone/>
            </a:pPr>
            <a:r>
              <a:rPr lang="en-US" altLang="en-US"/>
              <a:t>SOBRE LAS LESIONES OCURRIDAS </a:t>
            </a:r>
            <a:br>
              <a:rPr lang="en-US" altLang="en-US"/>
            </a:br>
            <a:r>
              <a:rPr lang="en-US" altLang="en-US"/>
              <a:t>EN O DESPUÉS DEL 1ro. DE OCTUBRE DEL 2003</a:t>
            </a:r>
          </a:p>
        </p:txBody>
      </p:sp>
      <p:sp>
        <p:nvSpPr>
          <p:cNvPr id="5" name="Date Placeholder 1">
            <a:extLst>
              <a:ext uri="{FF2B5EF4-FFF2-40B4-BE49-F238E27FC236}">
                <a16:creationId xmlns:a16="http://schemas.microsoft.com/office/drawing/2014/main" id="{98391BFE-38F3-33EE-B5A9-3DA18E88AFD6}"/>
              </a:ext>
            </a:extLst>
          </p:cNvPr>
          <p:cNvSpPr>
            <a:spLocks noGrp="1"/>
          </p:cNvSpPr>
          <p:nvPr>
            <p:ph type="dt" sz="quarter" idx="10"/>
          </p:nvPr>
        </p:nvSpPr>
        <p:spPr/>
        <p:txBody>
          <a:bodyPr/>
          <a:lstStyle/>
          <a:p>
            <a:pPr>
              <a:defRPr/>
            </a:pPr>
            <a:r>
              <a:rPr lang="en-US" dirty="0"/>
              <a:t>4/16/2007</a:t>
            </a:r>
            <a:endParaRPr lang="en-US" altLang="en-US" dirty="0"/>
          </a:p>
        </p:txBody>
      </p:sp>
      <p:sp>
        <p:nvSpPr>
          <p:cNvPr id="6" name="Footer Placeholder 2">
            <a:extLst>
              <a:ext uri="{FF2B5EF4-FFF2-40B4-BE49-F238E27FC236}">
                <a16:creationId xmlns:a16="http://schemas.microsoft.com/office/drawing/2014/main" id="{86176EB5-61B5-9914-991E-ABA5F13FE8E5}"/>
              </a:ext>
            </a:extLst>
          </p:cNvPr>
          <p:cNvSpPr>
            <a:spLocks noGrp="1"/>
          </p:cNvSpPr>
          <p:nvPr>
            <p:ph type="ftr" sz="quarter" idx="11"/>
          </p:nvPr>
        </p:nvSpPr>
        <p:spPr/>
        <p:txBody>
          <a:bodyPr/>
          <a:lstStyle/>
          <a:p>
            <a:pPr>
              <a:defRPr/>
            </a:pPr>
            <a:r>
              <a:rPr lang="en-US" altLang="en-US" dirty="0"/>
              <a:t>DFS Division of Workers' Compensation</a:t>
            </a:r>
          </a:p>
        </p:txBody>
      </p:sp>
      <p:sp>
        <p:nvSpPr>
          <p:cNvPr id="7" name="Slide Number Placeholder 3">
            <a:extLst>
              <a:ext uri="{FF2B5EF4-FFF2-40B4-BE49-F238E27FC236}">
                <a16:creationId xmlns:a16="http://schemas.microsoft.com/office/drawing/2014/main" id="{397C2020-8FFC-1CAD-9D75-40F5AE8E71EF}"/>
              </a:ext>
            </a:extLst>
          </p:cNvPr>
          <p:cNvSpPr>
            <a:spLocks noGrp="1"/>
          </p:cNvSpPr>
          <p:nvPr>
            <p:ph type="sldNum" sz="quarter" idx="12"/>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8E3DF5AC-3E34-4A8A-8CF4-399E546D77D0}" type="slidenum">
              <a:rPr lang="en-US" altLang="en-US" sz="1200">
                <a:latin typeface="Garamond" panose="02020404030301010803" pitchFamily="18" charset="0"/>
              </a:rPr>
              <a:pPr/>
              <a:t>1</a:t>
            </a:fld>
            <a:endParaRPr lang="en-US" altLang="en-US" sz="1200">
              <a:latin typeface="Garamond" panose="02020404030301010803"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Rectangle 2">
            <a:extLst>
              <a:ext uri="{FF2B5EF4-FFF2-40B4-BE49-F238E27FC236}">
                <a16:creationId xmlns:a16="http://schemas.microsoft.com/office/drawing/2014/main" id="{D1B941F8-44FA-F127-D9E6-05D20868945C}"/>
              </a:ext>
            </a:extLst>
          </p:cNvPr>
          <p:cNvSpPr>
            <a:spLocks noGrp="1" noChangeArrowheads="1"/>
          </p:cNvSpPr>
          <p:nvPr>
            <p:ph type="title"/>
          </p:nvPr>
        </p:nvSpPr>
        <p:spPr>
          <a:xfrm>
            <a:off x="457200" y="277813"/>
            <a:ext cx="8305800" cy="1779587"/>
          </a:xfrm>
        </p:spPr>
        <p:txBody>
          <a:bodyPr/>
          <a:lstStyle/>
          <a:p>
            <a:pPr algn="ctr" eaLnBrk="1" hangingPunct="1"/>
            <a:r>
              <a:rPr lang="en-US" altLang="en-US" sz="2400" b="1"/>
              <a:t>DIVISIÓN DE COMPENSACIÓN</a:t>
            </a:r>
            <a:br>
              <a:rPr lang="en-US" altLang="en-US" sz="2400" b="1"/>
            </a:br>
            <a:r>
              <a:rPr lang="en-US" altLang="en-US" sz="2400" b="1"/>
              <a:t> POR ACCIDENTES DE TRABAJO Y </a:t>
            </a:r>
            <a:r>
              <a:rPr lang="es-ES" altLang="en-US" sz="2400" b="1"/>
              <a:t>LA </a:t>
            </a:r>
            <a:br>
              <a:rPr lang="es-ES" altLang="en-US" sz="2400" b="1"/>
            </a:br>
            <a:r>
              <a:rPr lang="es-ES" altLang="en-US" sz="2400" b="1"/>
              <a:t>OFICINA DE AYUDA AL TRABAJADOR </a:t>
            </a:r>
            <a:br>
              <a:rPr lang="es-ES" altLang="en-US" sz="2400" b="1"/>
            </a:br>
            <a:r>
              <a:rPr lang="es-ES" altLang="en-US" sz="2400" b="1"/>
              <a:t>(EAO)</a:t>
            </a:r>
            <a:r>
              <a:rPr lang="es-ES" altLang="en-US"/>
              <a:t> </a:t>
            </a:r>
            <a:endParaRPr lang="en-US" altLang="en-US"/>
          </a:p>
        </p:txBody>
      </p:sp>
      <p:sp>
        <p:nvSpPr>
          <p:cNvPr id="4102" name="Rectangle 3">
            <a:extLst>
              <a:ext uri="{FF2B5EF4-FFF2-40B4-BE49-F238E27FC236}">
                <a16:creationId xmlns:a16="http://schemas.microsoft.com/office/drawing/2014/main" id="{4C1681BD-AF81-BB92-AE2D-80BEB7EB26DD}"/>
              </a:ext>
            </a:extLst>
          </p:cNvPr>
          <p:cNvSpPr>
            <a:spLocks noGrp="1" noChangeArrowheads="1"/>
          </p:cNvSpPr>
          <p:nvPr>
            <p:ph type="body" idx="1"/>
          </p:nvPr>
        </p:nvSpPr>
        <p:spPr>
          <a:xfrm>
            <a:off x="457200" y="2209800"/>
            <a:ext cx="8229600" cy="4225925"/>
          </a:xfrm>
        </p:spPr>
        <p:txBody>
          <a:bodyPr/>
          <a:lstStyle/>
          <a:p>
            <a:r>
              <a:rPr lang="es-ES" altLang="en-US" sz="1800"/>
              <a:t>La </a:t>
            </a:r>
            <a:r>
              <a:rPr lang="es-PA" altLang="en-US" sz="1800"/>
              <a:t>Oficina</a:t>
            </a:r>
            <a:r>
              <a:rPr lang="es-ES" altLang="en-US" sz="1800"/>
              <a:t> de Ayuda al Trabajador (EAO) está disponible para </a:t>
            </a:r>
            <a:r>
              <a:rPr lang="es-PA" altLang="en-US" sz="1800"/>
              <a:t>asistirle</a:t>
            </a:r>
            <a:r>
              <a:rPr lang="es-ES" altLang="en-US" sz="1800"/>
              <a:t> sin costo alguno con preguntas o preocupaciones que pueda tener acerca de su reclamación de compensación por accidente de trabajo.</a:t>
            </a:r>
          </a:p>
          <a:p>
            <a:r>
              <a:rPr lang="es-ES" altLang="en-US" sz="1800"/>
              <a:t>EAO ayuda a prevenir y resolver problemas con su reclamación de compensación por accidente de trabajo.</a:t>
            </a:r>
          </a:p>
          <a:p>
            <a:r>
              <a:rPr lang="es-ES" altLang="en-US" sz="1800"/>
              <a:t>Las oficinas de EAO están localizadas en todo el estado de la Florida para  asistirlo. </a:t>
            </a:r>
          </a:p>
          <a:p>
            <a:pPr lvl="1"/>
            <a:r>
              <a:rPr lang="es-ES" altLang="en-US" sz="1800"/>
              <a:t>Llame a la EAO gratis al 1-800-342-1741 extensión 30027.</a:t>
            </a:r>
            <a:r>
              <a:rPr lang="en-US" altLang="en-US" sz="1600"/>
              <a:t> </a:t>
            </a:r>
          </a:p>
          <a:p>
            <a:pPr marL="1143000" lvl="2" indent="-228600"/>
            <a:r>
              <a:rPr lang="es-ES" altLang="en-US" sz="1600"/>
              <a:t>Visite la página web : </a:t>
            </a:r>
            <a:r>
              <a:rPr lang="es-ES" altLang="en-US" sz="1600">
                <a:hlinkClick r:id="rId3"/>
              </a:rPr>
              <a:t>www.myfloridacfo.com/wc</a:t>
            </a:r>
            <a:r>
              <a:rPr lang="es-ES" altLang="en-US" sz="1600"/>
              <a:t>  </a:t>
            </a:r>
            <a:r>
              <a:rPr lang="es-ES" altLang="en-US" sz="1600" u="sng">
                <a:solidFill>
                  <a:schemeClr val="hlink"/>
                </a:solidFill>
                <a:hlinkClick r:id="rId4"/>
              </a:rPr>
              <a:t>http://fldfs.convertlanguage.com/fldfs/enes/?24;http://www.myfloridacfo.com/WC/</a:t>
            </a:r>
            <a:endParaRPr lang="en-US" altLang="en-US" sz="1600">
              <a:solidFill>
                <a:schemeClr val="hlink"/>
              </a:solidFill>
            </a:endParaRPr>
          </a:p>
          <a:p>
            <a:pPr marL="1143000" lvl="2" indent="-228600"/>
            <a:r>
              <a:rPr lang="es-ES" altLang="en-US" sz="1600"/>
              <a:t>O envíenos un correo electrónico a EAO : </a:t>
            </a:r>
            <a:r>
              <a:rPr lang="es-ES" altLang="en-US" sz="1600">
                <a:hlinkClick r:id="rId5"/>
              </a:rPr>
              <a:t>wceao@myfloridacfo.com</a:t>
            </a:r>
            <a:endParaRPr lang="en-US" altLang="en-US" sz="1600"/>
          </a:p>
        </p:txBody>
      </p:sp>
      <p:sp>
        <p:nvSpPr>
          <p:cNvPr id="4" name="Date Placeholder 3">
            <a:extLst>
              <a:ext uri="{FF2B5EF4-FFF2-40B4-BE49-F238E27FC236}">
                <a16:creationId xmlns:a16="http://schemas.microsoft.com/office/drawing/2014/main" id="{403737A5-DA1A-9B44-42A0-DD398D46DB55}"/>
              </a:ext>
            </a:extLst>
          </p:cNvPr>
          <p:cNvSpPr>
            <a:spLocks noGrp="1"/>
          </p:cNvSpPr>
          <p:nvPr>
            <p:ph type="dt" sz="quarter" idx="10"/>
          </p:nvPr>
        </p:nvSpPr>
        <p:spPr/>
        <p:txBody>
          <a:bodyPr/>
          <a:lstStyle/>
          <a:p>
            <a:pPr>
              <a:defRPr/>
            </a:pPr>
            <a:r>
              <a:rPr lang="en-US" dirty="0"/>
              <a:t>4/16/2007</a:t>
            </a:r>
            <a:endParaRPr lang="en-US" altLang="en-US" dirty="0"/>
          </a:p>
        </p:txBody>
      </p:sp>
      <p:sp>
        <p:nvSpPr>
          <p:cNvPr id="5" name="Footer Placeholder 4">
            <a:extLst>
              <a:ext uri="{FF2B5EF4-FFF2-40B4-BE49-F238E27FC236}">
                <a16:creationId xmlns:a16="http://schemas.microsoft.com/office/drawing/2014/main" id="{C70869E7-8225-8EF5-CA20-EBBD3DAD23DF}"/>
              </a:ext>
            </a:extLst>
          </p:cNvPr>
          <p:cNvSpPr>
            <a:spLocks noGrp="1"/>
          </p:cNvSpPr>
          <p:nvPr>
            <p:ph type="ftr" sz="quarter" idx="11"/>
          </p:nvPr>
        </p:nvSpPr>
        <p:spPr/>
        <p:txBody>
          <a:bodyPr/>
          <a:lstStyle/>
          <a:p>
            <a:pPr>
              <a:defRPr/>
            </a:pPr>
            <a:r>
              <a:rPr lang="en-US" altLang="en-US" dirty="0"/>
              <a:t>DFS Division of Workers' Compensation</a:t>
            </a:r>
          </a:p>
        </p:txBody>
      </p:sp>
      <p:sp>
        <p:nvSpPr>
          <p:cNvPr id="6" name="Slide Number Placeholder 5">
            <a:extLst>
              <a:ext uri="{FF2B5EF4-FFF2-40B4-BE49-F238E27FC236}">
                <a16:creationId xmlns:a16="http://schemas.microsoft.com/office/drawing/2014/main" id="{D522C538-B6E4-AED3-BD98-82D345E2E345}"/>
              </a:ext>
            </a:extLst>
          </p:cNvPr>
          <p:cNvSpPr>
            <a:spLocks noGrp="1"/>
          </p:cNvSpPr>
          <p:nvPr>
            <p:ph type="sldNum" sz="quarter" idx="12"/>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71B0405C-71E9-4B55-B88B-42F0CF954798}" type="slidenum">
              <a:rPr lang="en-US" altLang="en-US" sz="1200">
                <a:latin typeface="Garamond" panose="02020404030301010803" pitchFamily="18" charset="0"/>
              </a:rPr>
              <a:pPr/>
              <a:t>2</a:t>
            </a:fld>
            <a:endParaRPr lang="en-US" altLang="en-US" sz="1200">
              <a:latin typeface="Garamond" panose="02020404030301010803"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a:extLst>
              <a:ext uri="{FF2B5EF4-FFF2-40B4-BE49-F238E27FC236}">
                <a16:creationId xmlns:a16="http://schemas.microsoft.com/office/drawing/2014/main" id="{E9AEBBDA-2E3A-6A4D-89DB-8DCF2E47311B}"/>
              </a:ext>
            </a:extLst>
          </p:cNvPr>
          <p:cNvSpPr>
            <a:spLocks noGrp="1" noChangeArrowheads="1"/>
          </p:cNvSpPr>
          <p:nvPr>
            <p:ph type="title"/>
          </p:nvPr>
        </p:nvSpPr>
        <p:spPr>
          <a:xfrm>
            <a:off x="457200" y="304800"/>
            <a:ext cx="8229600" cy="1139825"/>
          </a:xfrm>
        </p:spPr>
        <p:txBody>
          <a:bodyPr/>
          <a:lstStyle/>
          <a:p>
            <a:pPr algn="ctr" eaLnBrk="1" hangingPunct="1"/>
            <a:r>
              <a:rPr lang="en-US" altLang="en-US" sz="2400" b="1"/>
              <a:t>HAY MUCHAS PREOCUPACIONES COMUNES QUE AFECTAN A LOS TRABAJADORES LESIONADOS</a:t>
            </a:r>
          </a:p>
        </p:txBody>
      </p:sp>
      <p:sp>
        <p:nvSpPr>
          <p:cNvPr id="5126" name="Rectangle 3">
            <a:extLst>
              <a:ext uri="{FF2B5EF4-FFF2-40B4-BE49-F238E27FC236}">
                <a16:creationId xmlns:a16="http://schemas.microsoft.com/office/drawing/2014/main" id="{9E4DFF00-52AE-D7B8-0085-25782A0C3CFF}"/>
              </a:ext>
            </a:extLst>
          </p:cNvPr>
          <p:cNvSpPr>
            <a:spLocks noGrp="1" noChangeArrowheads="1"/>
          </p:cNvSpPr>
          <p:nvPr>
            <p:ph type="body" idx="1"/>
          </p:nvPr>
        </p:nvSpPr>
        <p:spPr/>
        <p:txBody>
          <a:bodyPr/>
          <a:lstStyle/>
          <a:p>
            <a:pPr eaLnBrk="1" hangingPunct="1">
              <a:buFont typeface="Wingdings" panose="05000000000000000000" pitchFamily="2" charset="2"/>
              <a:buNone/>
            </a:pPr>
            <a:endParaRPr lang="en-US" altLang="en-US" sz="2000"/>
          </a:p>
          <a:p>
            <a:r>
              <a:rPr lang="es-ES_tradnl" altLang="en-US" sz="2000"/>
              <a:t>¿Qué debo</a:t>
            </a:r>
            <a:r>
              <a:rPr lang="es-ES" altLang="en-US" sz="2000"/>
              <a:t> hacer</a:t>
            </a:r>
            <a:r>
              <a:rPr lang="en-US" altLang="en-US" sz="2000"/>
              <a:t>?</a:t>
            </a:r>
          </a:p>
          <a:p>
            <a:endParaRPr lang="es-ES" altLang="en-US" sz="2000"/>
          </a:p>
          <a:p>
            <a:r>
              <a:rPr lang="es-ES" altLang="en-US" sz="2000"/>
              <a:t>¿Estarán mis gastos médicos cubiertos?</a:t>
            </a:r>
          </a:p>
          <a:p>
            <a:endParaRPr lang="es-ES" altLang="en-US" sz="2000"/>
          </a:p>
          <a:p>
            <a:r>
              <a:rPr lang="es-ES" altLang="en-US" sz="2000"/>
              <a:t>¿Recibiré beneficios monetarios cuando esté fuera del trabajo?  </a:t>
            </a:r>
            <a:br>
              <a:rPr lang="es-ES" altLang="en-US" sz="2000"/>
            </a:br>
            <a:r>
              <a:rPr lang="es-ES" altLang="en-US" sz="2000"/>
              <a:t>  Si es así, ¿cuánto será y con qué frecuencia?</a:t>
            </a:r>
          </a:p>
          <a:p>
            <a:endParaRPr lang="es-ES" altLang="en-US" sz="2000"/>
          </a:p>
          <a:p>
            <a:r>
              <a:rPr lang="es-ES" altLang="en-US" sz="2000"/>
              <a:t>¿Qué sugerencias pueden ayudarme con mi reclamo?</a:t>
            </a:r>
            <a:endParaRPr lang="en-US" altLang="en-US" sz="2000"/>
          </a:p>
        </p:txBody>
      </p:sp>
      <p:sp>
        <p:nvSpPr>
          <p:cNvPr id="4" name="Date Placeholder 3">
            <a:extLst>
              <a:ext uri="{FF2B5EF4-FFF2-40B4-BE49-F238E27FC236}">
                <a16:creationId xmlns:a16="http://schemas.microsoft.com/office/drawing/2014/main" id="{A489F2A2-8483-641E-6B90-0DBE8ED3C7C5}"/>
              </a:ext>
            </a:extLst>
          </p:cNvPr>
          <p:cNvSpPr>
            <a:spLocks noGrp="1"/>
          </p:cNvSpPr>
          <p:nvPr>
            <p:ph type="dt" sz="quarter" idx="10"/>
          </p:nvPr>
        </p:nvSpPr>
        <p:spPr/>
        <p:txBody>
          <a:bodyPr/>
          <a:lstStyle/>
          <a:p>
            <a:pPr>
              <a:defRPr/>
            </a:pPr>
            <a:r>
              <a:rPr lang="en-US"/>
              <a:t>4/16/2007</a:t>
            </a:r>
            <a:endParaRPr lang="en-US" altLang="en-US"/>
          </a:p>
        </p:txBody>
      </p:sp>
      <p:sp>
        <p:nvSpPr>
          <p:cNvPr id="5" name="Footer Placeholder 4">
            <a:extLst>
              <a:ext uri="{FF2B5EF4-FFF2-40B4-BE49-F238E27FC236}">
                <a16:creationId xmlns:a16="http://schemas.microsoft.com/office/drawing/2014/main" id="{7185ADE2-BD60-A929-9AE3-DBC560B1036D}"/>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D0E59285-FD2D-B01C-2062-29C802ABE76E}"/>
              </a:ext>
            </a:extLst>
          </p:cNvPr>
          <p:cNvSpPr>
            <a:spLocks noGrp="1"/>
          </p:cNvSpPr>
          <p:nvPr>
            <p:ph type="sldNum" sz="quarter" idx="12"/>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6500E3EE-7E0A-4E17-BAEE-7FFD76FD7DB6}" type="slidenum">
              <a:rPr lang="en-US" altLang="en-US" sz="1200">
                <a:latin typeface="Garamond" panose="02020404030301010803" pitchFamily="18" charset="0"/>
              </a:rPr>
              <a:pPr/>
              <a:t>3</a:t>
            </a:fld>
            <a:endParaRPr lang="en-US" altLang="en-US" sz="1200">
              <a:latin typeface="Garamond" panose="02020404030301010803"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40C359CE-DDBF-CE9A-F990-D9301B8F776E}"/>
              </a:ext>
            </a:extLst>
          </p:cNvPr>
          <p:cNvSpPr>
            <a:spLocks noGrp="1"/>
          </p:cNvSpPr>
          <p:nvPr>
            <p:ph type="title"/>
          </p:nvPr>
        </p:nvSpPr>
        <p:spPr>
          <a:xfrm>
            <a:off x="457200" y="277813"/>
            <a:ext cx="8229600" cy="865187"/>
          </a:xfrm>
        </p:spPr>
        <p:txBody>
          <a:bodyPr/>
          <a:lstStyle/>
          <a:p>
            <a:pPr algn="ctr" eaLnBrk="1" hangingPunct="1"/>
            <a:r>
              <a:rPr lang="es-ES" altLang="en-US" sz="2400"/>
              <a:t>¿</a:t>
            </a:r>
            <a:r>
              <a:rPr lang="en-US" altLang="en-US" sz="2400" b="1"/>
              <a:t>CUÁLES SON SUS RESPONSABILIDADES CUANDO SUFRE UNA LESIÓN EN EL TRABAJO?</a:t>
            </a:r>
          </a:p>
        </p:txBody>
      </p:sp>
      <p:sp>
        <p:nvSpPr>
          <p:cNvPr id="6147" name="Content Placeholder 2">
            <a:extLst>
              <a:ext uri="{FF2B5EF4-FFF2-40B4-BE49-F238E27FC236}">
                <a16:creationId xmlns:a16="http://schemas.microsoft.com/office/drawing/2014/main" id="{0D2D2041-79D7-AFB3-6EA9-305ECAB12563}"/>
              </a:ext>
            </a:extLst>
          </p:cNvPr>
          <p:cNvSpPr>
            <a:spLocks noGrp="1"/>
          </p:cNvSpPr>
          <p:nvPr>
            <p:ph idx="1"/>
          </p:nvPr>
        </p:nvSpPr>
        <p:spPr>
          <a:xfrm>
            <a:off x="457200" y="1219200"/>
            <a:ext cx="8229600" cy="5029200"/>
          </a:xfrm>
        </p:spPr>
        <p:txBody>
          <a:bodyPr/>
          <a:lstStyle/>
          <a:p>
            <a:r>
              <a:rPr lang="es-ES" altLang="en-US" sz="1800"/>
              <a:t>Informe inmediatamente a su empleador, dentro de los 30 días después de haber sufrido la lesión o cuando los primeros síntomas se manifestaron. Si no avisa a su empleador dentro de los 30 días, puede resultar que no sea  elegible para reclamar beneficios. </a:t>
            </a:r>
            <a:r>
              <a:rPr lang="en-US" altLang="en-US" sz="1800"/>
              <a:t>(Estatuto</a:t>
            </a:r>
            <a:r>
              <a:rPr lang="es-ES_tradnl" altLang="en-US" sz="1800"/>
              <a:t> aplicable</a:t>
            </a:r>
            <a:r>
              <a:rPr lang="en-US" altLang="en-US" sz="1800"/>
              <a:t>: 440.185(1). </a:t>
            </a:r>
            <a:r>
              <a:rPr lang="es-ES_tradnl" altLang="en-US" sz="1800"/>
              <a:t>Haga Clic </a:t>
            </a:r>
            <a:r>
              <a:rPr lang="es-ES_tradnl" altLang="en-US" sz="1800" u="sng">
                <a:solidFill>
                  <a:schemeClr val="hlink"/>
                </a:solidFill>
              </a:rPr>
              <a:t>Aquí</a:t>
            </a:r>
            <a:r>
              <a:rPr lang="es-ES_tradnl" altLang="en-US" sz="1800"/>
              <a:t> para leer.) </a:t>
            </a:r>
            <a:endParaRPr lang="es-ES" altLang="en-US" sz="1800"/>
          </a:p>
          <a:p>
            <a:r>
              <a:rPr lang="es-ES" altLang="en-US" sz="1800"/>
              <a:t>Excepto en casos de emergencia, usted debe pedir el tratamiento inicial a su empleador o la compañía de seguros y debe darle suficiente tiempo para que puedan proporcionarle el tratamiento o cuidado inicial. </a:t>
            </a:r>
            <a:br>
              <a:rPr lang="es-ES" altLang="en-US" sz="1800"/>
            </a:br>
            <a:r>
              <a:rPr lang="en-US" altLang="en-US" sz="1800"/>
              <a:t>(Estatuto</a:t>
            </a:r>
            <a:r>
              <a:rPr lang="es-ES_tradnl" altLang="en-US" sz="1800"/>
              <a:t> aplicable</a:t>
            </a:r>
            <a:r>
              <a:rPr lang="en-US" altLang="en-US" sz="1800"/>
              <a:t>: 440.13(2) (c). </a:t>
            </a:r>
            <a:r>
              <a:rPr lang="es-ES_tradnl" altLang="en-US" sz="1800"/>
              <a:t>Haga Clic </a:t>
            </a:r>
            <a:r>
              <a:rPr lang="es-ES_tradnl" altLang="en-US" sz="1800" u="sng">
                <a:solidFill>
                  <a:schemeClr val="hlink"/>
                </a:solidFill>
              </a:rPr>
              <a:t>Aquí</a:t>
            </a:r>
            <a:r>
              <a:rPr lang="es-ES_tradnl" altLang="en-US" sz="1800"/>
              <a:t> para leer.)</a:t>
            </a:r>
            <a:r>
              <a:rPr lang="en-US" altLang="en-US" sz="1800"/>
              <a:t> </a:t>
            </a:r>
            <a:endParaRPr lang="es-ES" altLang="en-US" sz="1800"/>
          </a:p>
          <a:p>
            <a:r>
              <a:rPr lang="es-ES" altLang="en-US" sz="1800"/>
              <a:t>Firme y devuelva la “Declaración de Fraude” que recibió de tasador(a) or adjustador(a) de reclamo. </a:t>
            </a:r>
            <a:r>
              <a:rPr lang="en-US" altLang="en-US" sz="1800"/>
              <a:t>(Estatuto</a:t>
            </a:r>
            <a:r>
              <a:rPr lang="es-ES_tradnl" altLang="en-US" sz="1800"/>
              <a:t> aplicable</a:t>
            </a:r>
            <a:r>
              <a:rPr lang="en-US" altLang="en-US" sz="1800"/>
              <a:t>: 440.105(7). </a:t>
            </a:r>
            <a:r>
              <a:rPr lang="es-ES_tradnl" altLang="en-US" sz="1800"/>
              <a:t>Haga Clic </a:t>
            </a:r>
            <a:r>
              <a:rPr lang="es-ES_tradnl" altLang="en-US" sz="1800" u="sng">
                <a:solidFill>
                  <a:schemeClr val="hlink"/>
                </a:solidFill>
              </a:rPr>
              <a:t>Aquí</a:t>
            </a:r>
            <a:r>
              <a:rPr lang="es-ES_tradnl" altLang="en-US" sz="1800"/>
              <a:t> para leer.)</a:t>
            </a:r>
            <a:r>
              <a:rPr lang="en-US" altLang="en-US" sz="1800"/>
              <a:t> </a:t>
            </a:r>
            <a:endParaRPr lang="es-ES" altLang="en-US" sz="1800"/>
          </a:p>
          <a:p>
            <a:r>
              <a:rPr lang="es-ES" altLang="en-US" sz="1800"/>
              <a:t>Obtenga una copia del reporte del accidente o la primera notificación de su empleador. Pídale a su tasador(a) or adjustador(a) el número de su reclamo.</a:t>
            </a:r>
          </a:p>
          <a:p>
            <a:r>
              <a:rPr lang="es-ES" altLang="en-US" sz="1800"/>
              <a:t>Consulte con su doctor para saber si su condición está relacionada con su trabajo.</a:t>
            </a:r>
            <a:endParaRPr lang="en-US" altLang="en-US" sz="1800"/>
          </a:p>
          <a:p>
            <a:pPr eaLnBrk="1" hangingPunct="1"/>
            <a:endParaRPr lang="en-US" altLang="en-US" sz="1800"/>
          </a:p>
          <a:p>
            <a:pPr eaLnBrk="1" hangingPunct="1"/>
            <a:endParaRPr lang="en-US" altLang="en-US" sz="1800"/>
          </a:p>
          <a:p>
            <a:pPr eaLnBrk="1" hangingPunct="1"/>
            <a:endParaRPr lang="en-US" altLang="en-US" sz="1800"/>
          </a:p>
          <a:p>
            <a:pPr eaLnBrk="1" hangingPunct="1"/>
            <a:endParaRPr lang="en-US" altLang="en-US" sz="1800"/>
          </a:p>
        </p:txBody>
      </p:sp>
      <p:sp>
        <p:nvSpPr>
          <p:cNvPr id="4" name="Date Placeholder 3">
            <a:extLst>
              <a:ext uri="{FF2B5EF4-FFF2-40B4-BE49-F238E27FC236}">
                <a16:creationId xmlns:a16="http://schemas.microsoft.com/office/drawing/2014/main" id="{3495E295-61EB-7EFB-711E-196AC58260B8}"/>
              </a:ext>
            </a:extLst>
          </p:cNvPr>
          <p:cNvSpPr>
            <a:spLocks noGrp="1"/>
          </p:cNvSpPr>
          <p:nvPr>
            <p:ph type="dt" sz="quarter" idx="10"/>
          </p:nvPr>
        </p:nvSpPr>
        <p:spPr/>
        <p:txBody>
          <a:bodyPr/>
          <a:lstStyle/>
          <a:p>
            <a:pPr>
              <a:defRPr/>
            </a:pPr>
            <a:r>
              <a:rPr lang="en-US"/>
              <a:t>4/16/2007</a:t>
            </a:r>
            <a:endParaRPr lang="en-US" altLang="en-US"/>
          </a:p>
        </p:txBody>
      </p:sp>
      <p:sp>
        <p:nvSpPr>
          <p:cNvPr id="5" name="Footer Placeholder 4">
            <a:extLst>
              <a:ext uri="{FF2B5EF4-FFF2-40B4-BE49-F238E27FC236}">
                <a16:creationId xmlns:a16="http://schemas.microsoft.com/office/drawing/2014/main" id="{1F1BCDD8-DF2A-8BB9-0FB5-6088D1A2F438}"/>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2CE5B533-46CF-EAD5-DFC4-654A7041E699}"/>
              </a:ext>
            </a:extLst>
          </p:cNvPr>
          <p:cNvSpPr>
            <a:spLocks noGrp="1"/>
          </p:cNvSpPr>
          <p:nvPr>
            <p:ph type="sldNum" sz="quarter" idx="12"/>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F6918D3E-1475-4183-B28A-2589BCE6E2C1}" type="slidenum">
              <a:rPr lang="en-US" altLang="en-US" sz="1200">
                <a:latin typeface="Garamond" panose="02020404030301010803" pitchFamily="18" charset="0"/>
              </a:rPr>
              <a:pPr/>
              <a:t>4</a:t>
            </a:fld>
            <a:endParaRPr lang="en-US" altLang="en-US" sz="1200">
              <a:latin typeface="Garamond" panose="02020404030301010803"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Rectangle 2">
            <a:extLst>
              <a:ext uri="{FF2B5EF4-FFF2-40B4-BE49-F238E27FC236}">
                <a16:creationId xmlns:a16="http://schemas.microsoft.com/office/drawing/2014/main" id="{97426C84-8FFC-11C2-5BEB-A460CEE354CB}"/>
              </a:ext>
            </a:extLst>
          </p:cNvPr>
          <p:cNvSpPr>
            <a:spLocks noGrp="1" noChangeArrowheads="1"/>
          </p:cNvSpPr>
          <p:nvPr>
            <p:ph type="title"/>
          </p:nvPr>
        </p:nvSpPr>
        <p:spPr>
          <a:xfrm>
            <a:off x="457200" y="277813"/>
            <a:ext cx="8229600" cy="941387"/>
          </a:xfrm>
        </p:spPr>
        <p:txBody>
          <a:bodyPr/>
          <a:lstStyle/>
          <a:p>
            <a:pPr algn="ctr" eaLnBrk="1" hangingPunct="1"/>
            <a:r>
              <a:rPr lang="es-ES" altLang="en-US" sz="2400" b="1"/>
              <a:t>¿</a:t>
            </a:r>
            <a:r>
              <a:rPr lang="es-ES_tradnl" altLang="en-US" sz="2400" b="1"/>
              <a:t>CUÁLES SON  LAS RESPONSABILIDADES DE SU EMPLEADOR CUANDO USTED SE HA LESIONADO </a:t>
            </a:r>
            <a:br>
              <a:rPr lang="es-ES_tradnl" altLang="en-US" sz="2400" b="1"/>
            </a:br>
            <a:r>
              <a:rPr lang="es-ES_tradnl" altLang="en-US" sz="2400" b="1"/>
              <a:t>EN EL TRABAJO?</a:t>
            </a:r>
            <a:r>
              <a:rPr lang="en-US" altLang="en-US" sz="2400"/>
              <a:t> </a:t>
            </a:r>
          </a:p>
        </p:txBody>
      </p:sp>
      <p:sp>
        <p:nvSpPr>
          <p:cNvPr id="7174" name="Rectangle 3">
            <a:extLst>
              <a:ext uri="{FF2B5EF4-FFF2-40B4-BE49-F238E27FC236}">
                <a16:creationId xmlns:a16="http://schemas.microsoft.com/office/drawing/2014/main" id="{94ABFF19-A978-C324-6501-AA2A8FE61676}"/>
              </a:ext>
            </a:extLst>
          </p:cNvPr>
          <p:cNvSpPr>
            <a:spLocks noGrp="1" noChangeArrowheads="1"/>
          </p:cNvSpPr>
          <p:nvPr>
            <p:ph type="body" idx="1"/>
          </p:nvPr>
        </p:nvSpPr>
        <p:spPr>
          <a:xfrm>
            <a:off x="457200" y="1600200"/>
            <a:ext cx="8229600" cy="4572000"/>
          </a:xfrm>
        </p:spPr>
        <p:txBody>
          <a:bodyPr/>
          <a:lstStyle/>
          <a:p>
            <a:pPr>
              <a:lnSpc>
                <a:spcPct val="80000"/>
              </a:lnSpc>
            </a:pPr>
            <a:r>
              <a:rPr lang="es-ES" altLang="en-US" sz="1500"/>
              <a:t>Su empleador debe reportar a la compañía de seguros su lesión lo antes posible, pero no más tarde de siete (7) días después de conocer su lesión. </a:t>
            </a:r>
            <a:br>
              <a:rPr lang="es-ES" altLang="en-US" sz="1500"/>
            </a:br>
            <a:r>
              <a:rPr lang="en-US" altLang="en-US" sz="1500"/>
              <a:t>(Estatuto aplicable:  440.185 (1). </a:t>
            </a:r>
            <a:r>
              <a:rPr lang="es-ES_tradnl" altLang="en-US" sz="1500"/>
              <a:t>Haga Clic </a:t>
            </a:r>
            <a:r>
              <a:rPr lang="es-ES_tradnl" altLang="en-US" sz="1500" u="sng">
                <a:solidFill>
                  <a:schemeClr val="hlink"/>
                </a:solidFill>
              </a:rPr>
              <a:t>Aquí</a:t>
            </a:r>
            <a:r>
              <a:rPr lang="es-ES_tradnl" altLang="en-US" sz="1500"/>
              <a:t> para leer.)</a:t>
            </a:r>
            <a:r>
              <a:rPr lang="en-US" altLang="en-US" sz="1500"/>
              <a:t> </a:t>
            </a:r>
          </a:p>
          <a:p>
            <a:pPr>
              <a:lnSpc>
                <a:spcPct val="80000"/>
              </a:lnSpc>
              <a:buFont typeface="Wingdings" panose="05000000000000000000" pitchFamily="2" charset="2"/>
              <a:buNone/>
            </a:pPr>
            <a:endParaRPr lang="es-ES" altLang="en-US" sz="1500"/>
          </a:p>
          <a:p>
            <a:pPr lvl="1">
              <a:lnSpc>
                <a:spcPct val="80000"/>
              </a:lnSpc>
            </a:pPr>
            <a:r>
              <a:rPr lang="es-ES" altLang="en-US" sz="1500"/>
              <a:t>Si su empleador no reporta a la compañía de seguros su lesión, comuníquese con la Oficina de Ayuda al Trabajador (EAO) al 1-800-342-1741 extensión 30027 para obtener asistencia.</a:t>
            </a:r>
          </a:p>
          <a:p>
            <a:pPr lvl="1">
              <a:lnSpc>
                <a:spcPct val="80000"/>
              </a:lnSpc>
            </a:pPr>
            <a:r>
              <a:rPr lang="es-ES" altLang="en-US" sz="1500"/>
              <a:t>Los empleadores de una industria que no se a de construcción, deben tener cobertura de seguro de compensación por accidentes de trabajo si tienen cuatro (4) o más empleados. Los empleadores en la industria de la construcción, con uno (1) o más empleados deben tener cobertura de seguro de compensación por accidentes de trabajo. </a:t>
            </a:r>
            <a:r>
              <a:rPr lang="en-US" altLang="en-US" sz="1500"/>
              <a:t>(Estatuto aplicable: 440.02(17) (b) (2). </a:t>
            </a:r>
            <a:r>
              <a:rPr lang="es-ES_tradnl" altLang="en-US" sz="1500"/>
              <a:t>Haga Clic </a:t>
            </a:r>
            <a:r>
              <a:rPr lang="es-ES_tradnl" altLang="en-US" sz="1500" u="sng">
                <a:solidFill>
                  <a:schemeClr val="hlink"/>
                </a:solidFill>
              </a:rPr>
              <a:t>Aquí</a:t>
            </a:r>
            <a:r>
              <a:rPr lang="es-ES_tradnl" altLang="en-US" sz="1500"/>
              <a:t> para leer.)</a:t>
            </a:r>
            <a:r>
              <a:rPr lang="en-US" altLang="en-US" sz="1500"/>
              <a:t> </a:t>
            </a:r>
          </a:p>
          <a:p>
            <a:pPr lvl="1">
              <a:lnSpc>
                <a:spcPct val="80000"/>
              </a:lnSpc>
            </a:pPr>
            <a:endParaRPr lang="es-ES" altLang="en-US" sz="1500"/>
          </a:p>
          <a:p>
            <a:pPr>
              <a:lnSpc>
                <a:spcPct val="80000"/>
              </a:lnSpc>
            </a:pPr>
            <a:r>
              <a:rPr lang="es-ES" altLang="en-US" sz="1500"/>
              <a:t>Su empleador debe proporcionarle el tratamiento, el cuidado, y la atención médica necesarios por el período de su lesión o el proceso de recuperación requerido. </a:t>
            </a:r>
            <a:r>
              <a:rPr lang="en-US" altLang="en-US" sz="1500"/>
              <a:t>(Estatuto aplicable: 440.13 (2)(a). </a:t>
            </a:r>
            <a:r>
              <a:rPr lang="es-ES_tradnl" altLang="en-US" sz="1400"/>
              <a:t>Haga Clic </a:t>
            </a:r>
            <a:r>
              <a:rPr lang="es-ES_tradnl" altLang="en-US" sz="1400" u="sng">
                <a:solidFill>
                  <a:schemeClr val="hlink"/>
                </a:solidFill>
              </a:rPr>
              <a:t>Aquí</a:t>
            </a:r>
            <a:r>
              <a:rPr lang="es-ES_tradnl" altLang="en-US" sz="1400"/>
              <a:t> para leer.)</a:t>
            </a:r>
            <a:r>
              <a:rPr lang="en-US" altLang="en-US" sz="1500"/>
              <a:t> </a:t>
            </a:r>
            <a:endParaRPr lang="es-ES" altLang="en-US" sz="1500"/>
          </a:p>
          <a:p>
            <a:pPr>
              <a:lnSpc>
                <a:spcPct val="80000"/>
              </a:lnSpc>
            </a:pPr>
            <a:r>
              <a:rPr lang="es-ES" altLang="en-US" sz="1500"/>
              <a:t>Si su empleador no tiene seguro de compensación por accidentes de trabajo y está obligado a hacerlo por ley, usted puede optar por recurrir a acciones legales contra su empleador para obtener los beneficios de compensación por accidentes de trabajo en la Florida o emprender una acción legal por daños. </a:t>
            </a:r>
            <a:br>
              <a:rPr lang="es-ES" altLang="en-US" sz="1500"/>
            </a:br>
            <a:r>
              <a:rPr lang="en-US" altLang="en-US" sz="1500"/>
              <a:t>(Estatuto aplicable: 440.11 (1)(a). </a:t>
            </a:r>
            <a:r>
              <a:rPr lang="es-ES_tradnl" altLang="en-US" sz="1500"/>
              <a:t>Haga Clic </a:t>
            </a:r>
            <a:r>
              <a:rPr lang="es-ES_tradnl" altLang="en-US" sz="1500" u="sng">
                <a:solidFill>
                  <a:schemeClr val="hlink"/>
                </a:solidFill>
              </a:rPr>
              <a:t>Aquí</a:t>
            </a:r>
            <a:r>
              <a:rPr lang="es-ES_tradnl" altLang="en-US" sz="1500"/>
              <a:t> para leer.)</a:t>
            </a:r>
            <a:r>
              <a:rPr lang="en-US" altLang="en-US" sz="1400"/>
              <a:t> </a:t>
            </a:r>
            <a:endParaRPr lang="es-ES_tradnl" altLang="en-US" sz="1400"/>
          </a:p>
        </p:txBody>
      </p:sp>
      <p:sp>
        <p:nvSpPr>
          <p:cNvPr id="4" name="Date Placeholder 3">
            <a:extLst>
              <a:ext uri="{FF2B5EF4-FFF2-40B4-BE49-F238E27FC236}">
                <a16:creationId xmlns:a16="http://schemas.microsoft.com/office/drawing/2014/main" id="{79133118-95D5-974B-B988-1FF74AFB509C}"/>
              </a:ext>
            </a:extLst>
          </p:cNvPr>
          <p:cNvSpPr>
            <a:spLocks noGrp="1"/>
          </p:cNvSpPr>
          <p:nvPr>
            <p:ph type="dt" sz="quarter" idx="10"/>
          </p:nvPr>
        </p:nvSpPr>
        <p:spPr/>
        <p:txBody>
          <a:bodyPr/>
          <a:lstStyle/>
          <a:p>
            <a:pPr>
              <a:defRPr/>
            </a:pPr>
            <a:r>
              <a:rPr lang="en-US"/>
              <a:t>4/16/2007</a:t>
            </a:r>
            <a:endParaRPr lang="en-US" altLang="en-US"/>
          </a:p>
        </p:txBody>
      </p:sp>
      <p:sp>
        <p:nvSpPr>
          <p:cNvPr id="5" name="Footer Placeholder 4">
            <a:extLst>
              <a:ext uri="{FF2B5EF4-FFF2-40B4-BE49-F238E27FC236}">
                <a16:creationId xmlns:a16="http://schemas.microsoft.com/office/drawing/2014/main" id="{88350820-FE64-ECFD-E590-721493C66006}"/>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B2148B22-BD40-D46F-F12B-E44090F6B010}"/>
              </a:ext>
            </a:extLst>
          </p:cNvPr>
          <p:cNvSpPr>
            <a:spLocks noGrp="1"/>
          </p:cNvSpPr>
          <p:nvPr>
            <p:ph type="sldNum" sz="quarter" idx="12"/>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3E33EA17-C8D4-4853-A746-36A8228492FC}" type="slidenum">
              <a:rPr lang="en-US" altLang="en-US" sz="1200">
                <a:latin typeface="Garamond" panose="02020404030301010803" pitchFamily="18" charset="0"/>
              </a:rPr>
              <a:pPr/>
              <a:t>5</a:t>
            </a:fld>
            <a:endParaRPr lang="en-US" altLang="en-US" sz="1200">
              <a:latin typeface="Garamond" panose="02020404030301010803"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Rectangle 2">
            <a:extLst>
              <a:ext uri="{FF2B5EF4-FFF2-40B4-BE49-F238E27FC236}">
                <a16:creationId xmlns:a16="http://schemas.microsoft.com/office/drawing/2014/main" id="{1E31B21D-C395-8F0A-90EC-F18BEB02DF7F}"/>
              </a:ext>
            </a:extLst>
          </p:cNvPr>
          <p:cNvSpPr>
            <a:spLocks noGrp="1" noChangeArrowheads="1"/>
          </p:cNvSpPr>
          <p:nvPr>
            <p:ph type="title"/>
          </p:nvPr>
        </p:nvSpPr>
        <p:spPr/>
        <p:txBody>
          <a:bodyPr/>
          <a:lstStyle/>
          <a:p>
            <a:pPr algn="ctr" eaLnBrk="1" hangingPunct="1"/>
            <a:r>
              <a:rPr lang="es-ES" altLang="en-US" sz="2400"/>
              <a:t>¿</a:t>
            </a:r>
            <a:r>
              <a:rPr lang="en-US" altLang="en-US" sz="2400" b="1"/>
              <a:t>CUÁLES SON LAS RESPONSABILIDADES DE LA COMPAÑÍA DE SEGUROS CUANDO SE HA LESIONADO EN EL TRABAJO?</a:t>
            </a:r>
          </a:p>
        </p:txBody>
      </p:sp>
      <p:sp>
        <p:nvSpPr>
          <p:cNvPr id="137219" name="Rectangle 3">
            <a:extLst>
              <a:ext uri="{FF2B5EF4-FFF2-40B4-BE49-F238E27FC236}">
                <a16:creationId xmlns:a16="http://schemas.microsoft.com/office/drawing/2014/main" id="{4FD62AD4-5975-8020-B075-EC893A43DA26}"/>
              </a:ext>
            </a:extLst>
          </p:cNvPr>
          <p:cNvSpPr>
            <a:spLocks noChangeArrowheads="1"/>
          </p:cNvSpPr>
          <p:nvPr/>
        </p:nvSpPr>
        <p:spPr bwMode="auto">
          <a:xfrm>
            <a:off x="457200" y="1600200"/>
            <a:ext cx="82296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71500" indent="-571500">
              <a:buClr>
                <a:schemeClr val="accent1"/>
              </a:buClr>
              <a:buSzPct val="65000"/>
              <a:buChar char="n"/>
              <a:defRPr sz="3000">
                <a:solidFill>
                  <a:schemeClr val="tx1"/>
                </a:solidFill>
                <a:latin typeface="Arial" panose="020B0604020202020204" pitchFamily="34" charset="0"/>
              </a:defRPr>
            </a:lvl1pPr>
            <a:lvl2pPr marL="839788" indent="-495300">
              <a:buClr>
                <a:schemeClr val="accent2"/>
              </a:buClr>
              <a:buSzPct val="60000"/>
              <a:buChar char="q"/>
              <a:defRPr sz="2600">
                <a:solidFill>
                  <a:schemeClr val="tx1"/>
                </a:solidFill>
                <a:latin typeface="Arial" panose="020B0604020202020204" pitchFamily="34" charset="0"/>
              </a:defRPr>
            </a:lvl2pPr>
            <a:lvl3pPr marL="1143000" indent="-228600">
              <a:buClr>
                <a:schemeClr val="accent1"/>
              </a:buClr>
              <a:buSzPct val="65000"/>
              <a:buChar char="n"/>
              <a:defRPr sz="2200">
                <a:solidFill>
                  <a:schemeClr val="tx1"/>
                </a:solidFill>
                <a:latin typeface="Arial" panose="020B0604020202020204" pitchFamily="34" charset="0"/>
              </a:defRPr>
            </a:lvl3pPr>
            <a:lvl4pPr marL="1600200" indent="-228600">
              <a:buClr>
                <a:schemeClr val="accent2"/>
              </a:buClr>
              <a:buSzPct val="70000"/>
              <a:buChar char="q"/>
              <a:defRPr sz="2000">
                <a:solidFill>
                  <a:schemeClr val="tx1"/>
                </a:solidFill>
                <a:latin typeface="Arial" panose="020B0604020202020204" pitchFamily="34" charset="0"/>
              </a:defRPr>
            </a:lvl4pPr>
            <a:lvl5pPr marL="2057400" indent="-228600">
              <a:buClr>
                <a:schemeClr val="accent1"/>
              </a:buClr>
              <a:buSzPct val="75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defRPr>
            </a:lvl9pPr>
          </a:lstStyle>
          <a:p>
            <a:r>
              <a:rPr lang="es-ES" altLang="en-US" sz="1800"/>
              <a:t>Responsabilidades de la compañía de seguros:</a:t>
            </a:r>
          </a:p>
          <a:p>
            <a:pPr lvl="1"/>
            <a:r>
              <a:rPr lang="es-ES" altLang="en-US" sz="1600"/>
              <a:t>Ajustar su reclamo, sin acoso, coacción o intimidación. </a:t>
            </a:r>
            <a:r>
              <a:rPr lang="en-US" altLang="en-US" sz="1600"/>
              <a:t>(Estatuto aplicable:  440.525(2). Haga Clic </a:t>
            </a:r>
            <a:r>
              <a:rPr lang="en-US" altLang="en-US" sz="1600" u="sng">
                <a:solidFill>
                  <a:schemeClr val="hlink"/>
                </a:solidFill>
              </a:rPr>
              <a:t>Aquí</a:t>
            </a:r>
            <a:r>
              <a:rPr lang="en-US" altLang="en-US" sz="1600"/>
              <a:t> para leer.)  </a:t>
            </a:r>
            <a:endParaRPr lang="es-ES" altLang="en-US" sz="1600"/>
          </a:p>
          <a:p>
            <a:pPr lvl="1"/>
            <a:r>
              <a:rPr lang="es-ES" altLang="en-US" sz="1600"/>
              <a:t>Responder a las peticiones de tratamiento médico autorizado por los proveedores de atención médica dentro de los 3 días laborables siguientes al recibo de la solicitud. </a:t>
            </a:r>
            <a:r>
              <a:rPr lang="en-US" altLang="en-US" sz="1600"/>
              <a:t>(Estatuto aplicable: 440.13 (3) (d) Haga Clic </a:t>
            </a:r>
            <a:r>
              <a:rPr lang="en-US" altLang="en-US" sz="1600" u="sng">
                <a:solidFill>
                  <a:schemeClr val="hlink"/>
                </a:solidFill>
              </a:rPr>
              <a:t>Aquí</a:t>
            </a:r>
            <a:r>
              <a:rPr lang="en-US" altLang="en-US" sz="1600"/>
              <a:t> para leer.) </a:t>
            </a:r>
            <a:endParaRPr lang="es-ES" altLang="en-US" sz="1600"/>
          </a:p>
          <a:p>
            <a:pPr lvl="1"/>
            <a:r>
              <a:rPr lang="es-ES" altLang="en-US" sz="1600"/>
              <a:t>Pagar la primera cuota de indemnización por incapacidad total o indemnizaciones por  fallecimiento o negar la reclamación dentro de los 14 días después de que el empleador reciba la notificación de la lesión o fallecimiento, cuando la incapacidad  es inmediata y continua durante 8 días o más después de la lesión. </a:t>
            </a:r>
            <a:r>
              <a:rPr lang="en-US" altLang="en-US" sz="1600"/>
              <a:t>(Estatuto aplicable: 440.20 (2) (a) Haga Clic </a:t>
            </a:r>
            <a:r>
              <a:rPr lang="en-US" altLang="en-US" sz="1600" u="sng">
                <a:solidFill>
                  <a:schemeClr val="hlink"/>
                </a:solidFill>
              </a:rPr>
              <a:t>Aquí</a:t>
            </a:r>
            <a:r>
              <a:rPr lang="en-US" altLang="en-US" sz="1600"/>
              <a:t> para leer.) </a:t>
            </a:r>
            <a:endParaRPr lang="es-ES" altLang="en-US" sz="1600"/>
          </a:p>
          <a:p>
            <a:pPr lvl="1"/>
            <a:r>
              <a:rPr lang="es-ES" altLang="en-US" sz="1600"/>
              <a:t>Pagar, rechazar, o negar todas las facturas médicas, dentales, de farmacia y hospital debidamente presentadas a la compañía dentro de los 45 días de calendario después de que la compañía de seguros recibe la factura. </a:t>
            </a:r>
            <a:br>
              <a:rPr lang="es-ES" altLang="en-US" sz="1600"/>
            </a:br>
            <a:r>
              <a:rPr lang="en-US" altLang="en-US" sz="1600"/>
              <a:t>(Estatuto aplicable: 440.20 (2) (b) Haga Clic </a:t>
            </a:r>
            <a:r>
              <a:rPr lang="en-US" altLang="en-US" sz="1600" u="sng">
                <a:solidFill>
                  <a:schemeClr val="hlink"/>
                </a:solidFill>
              </a:rPr>
              <a:t>Aquí</a:t>
            </a:r>
            <a:r>
              <a:rPr lang="en-US" altLang="en-US" sz="1600"/>
              <a:t> para leer.) </a:t>
            </a:r>
            <a:endParaRPr lang="es-ES" altLang="en-US" sz="1600"/>
          </a:p>
          <a:p>
            <a:pPr lvl="1"/>
            <a:r>
              <a:rPr lang="es-ES" altLang="en-US" sz="1600"/>
              <a:t>Informar a la División de Compensación por Accidentes de Trabajo  de su reclamo dentro de los 14 días después de que el empleador reporte el accidente a la compañía de seguros - para las lesiones que resulten en más de 7 días consecutivos de pérdida de tiempo de trabajo. </a:t>
            </a:r>
            <a:r>
              <a:rPr lang="en-US" altLang="en-US" sz="1600"/>
              <a:t>(Estatuto aplicable: 440.185 (2) Haga Clic </a:t>
            </a:r>
            <a:r>
              <a:rPr lang="en-US" altLang="en-US" sz="1600" u="sng">
                <a:solidFill>
                  <a:schemeClr val="hlink"/>
                </a:solidFill>
              </a:rPr>
              <a:t>Aquí</a:t>
            </a:r>
            <a:r>
              <a:rPr lang="en-US" altLang="en-US" sz="1600"/>
              <a:t> para leer.)</a:t>
            </a:r>
            <a:r>
              <a:rPr lang="en-US" altLang="en-US" sz="1800"/>
              <a:t> </a:t>
            </a:r>
          </a:p>
        </p:txBody>
      </p:sp>
      <p:sp>
        <p:nvSpPr>
          <p:cNvPr id="4" name="Date Placeholder 3">
            <a:extLst>
              <a:ext uri="{FF2B5EF4-FFF2-40B4-BE49-F238E27FC236}">
                <a16:creationId xmlns:a16="http://schemas.microsoft.com/office/drawing/2014/main" id="{1A2400FD-2BE5-6E75-0550-D35CE7426682}"/>
              </a:ext>
            </a:extLst>
          </p:cNvPr>
          <p:cNvSpPr>
            <a:spLocks noGrp="1"/>
          </p:cNvSpPr>
          <p:nvPr>
            <p:ph type="dt" sz="quarter" idx="10"/>
          </p:nvPr>
        </p:nvSpPr>
        <p:spPr/>
        <p:txBody>
          <a:bodyPr/>
          <a:lstStyle/>
          <a:p>
            <a:pPr>
              <a:defRPr/>
            </a:pPr>
            <a:r>
              <a:rPr lang="en-US"/>
              <a:t>4/16/2007</a:t>
            </a:r>
            <a:endParaRPr lang="en-US" altLang="en-US"/>
          </a:p>
        </p:txBody>
      </p:sp>
      <p:sp>
        <p:nvSpPr>
          <p:cNvPr id="5" name="Footer Placeholder 4">
            <a:extLst>
              <a:ext uri="{FF2B5EF4-FFF2-40B4-BE49-F238E27FC236}">
                <a16:creationId xmlns:a16="http://schemas.microsoft.com/office/drawing/2014/main" id="{C889B1A3-9BAC-D8D1-FAE4-35C70AB60349}"/>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1D1A7706-CE47-076F-BA07-4F114B95F15F}"/>
              </a:ext>
            </a:extLst>
          </p:cNvPr>
          <p:cNvSpPr>
            <a:spLocks noGrp="1"/>
          </p:cNvSpPr>
          <p:nvPr>
            <p:ph type="sldNum" sz="quarter" idx="12"/>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716F064A-0A53-4DC7-8B47-F29B88CF61F2}" type="slidenum">
              <a:rPr lang="en-US" altLang="en-US" sz="1200">
                <a:latin typeface="Garamond" panose="02020404030301010803" pitchFamily="18" charset="0"/>
              </a:rPr>
              <a:pPr/>
              <a:t>6</a:t>
            </a:fld>
            <a:endParaRPr lang="en-US" altLang="en-US" sz="1200">
              <a:latin typeface="Garamond" panose="02020404030301010803"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Rectangle 2">
            <a:extLst>
              <a:ext uri="{FF2B5EF4-FFF2-40B4-BE49-F238E27FC236}">
                <a16:creationId xmlns:a16="http://schemas.microsoft.com/office/drawing/2014/main" id="{409FD553-4B5D-2129-5AE5-3CC5659F9666}"/>
              </a:ext>
            </a:extLst>
          </p:cNvPr>
          <p:cNvSpPr>
            <a:spLocks noGrp="1" noChangeArrowheads="1"/>
          </p:cNvSpPr>
          <p:nvPr>
            <p:ph type="title"/>
          </p:nvPr>
        </p:nvSpPr>
        <p:spPr/>
        <p:txBody>
          <a:bodyPr/>
          <a:lstStyle/>
          <a:p>
            <a:pPr algn="ctr" eaLnBrk="1" hangingPunct="1"/>
            <a:r>
              <a:rPr lang="es-ES" altLang="en-US" sz="2400"/>
              <a:t>¿</a:t>
            </a:r>
            <a:r>
              <a:rPr lang="en-US" altLang="en-US" sz="2400" b="1"/>
              <a:t>CUÁLES SON LAS RESPONSABILIDADES DE LA COMPAÑÍA DE SEGUROS CUANDO SE HA LESIONADO EN EL TRABAJO?  Continuación</a:t>
            </a:r>
          </a:p>
        </p:txBody>
      </p:sp>
      <p:sp>
        <p:nvSpPr>
          <p:cNvPr id="9224" name="Rectangle 3">
            <a:extLst>
              <a:ext uri="{FF2B5EF4-FFF2-40B4-BE49-F238E27FC236}">
                <a16:creationId xmlns:a16="http://schemas.microsoft.com/office/drawing/2014/main" id="{A3F0CFF8-4197-DF9B-8785-2C7C35D876D8}"/>
              </a:ext>
            </a:extLst>
          </p:cNvPr>
          <p:cNvSpPr>
            <a:spLocks noChangeArrowheads="1"/>
          </p:cNvSpPr>
          <p:nvPr/>
        </p:nvSpPr>
        <p:spPr bwMode="auto">
          <a:xfrm>
            <a:off x="457200" y="1752600"/>
            <a:ext cx="8229600" cy="437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buClr>
                <a:schemeClr val="accent1"/>
              </a:buClr>
              <a:buSzPct val="65000"/>
              <a:buChar char="n"/>
              <a:defRPr sz="3000">
                <a:solidFill>
                  <a:schemeClr val="tx1"/>
                </a:solidFill>
                <a:latin typeface="Arial" panose="020B0604020202020204" pitchFamily="34" charset="0"/>
              </a:defRPr>
            </a:lvl1pPr>
            <a:lvl2pPr marL="669925" indent="-325438">
              <a:buClr>
                <a:schemeClr val="accent2"/>
              </a:buClr>
              <a:buSzPct val="60000"/>
              <a:buChar char="q"/>
              <a:defRPr sz="2600">
                <a:solidFill>
                  <a:schemeClr val="tx1"/>
                </a:solidFill>
                <a:latin typeface="Arial" panose="020B0604020202020204" pitchFamily="34" charset="0"/>
              </a:defRPr>
            </a:lvl2pPr>
            <a:lvl3pPr marL="1022350" indent="-350838">
              <a:buClr>
                <a:schemeClr val="accent1"/>
              </a:buClr>
              <a:buSzPct val="65000"/>
              <a:buChar char="n"/>
              <a:defRPr sz="2200">
                <a:solidFill>
                  <a:schemeClr val="tx1"/>
                </a:solidFill>
                <a:latin typeface="Arial" panose="020B0604020202020204" pitchFamily="34" charset="0"/>
              </a:defRPr>
            </a:lvl3pPr>
            <a:lvl4pPr marL="1600200" indent="-228600">
              <a:buClr>
                <a:schemeClr val="accent2"/>
              </a:buClr>
              <a:buSzPct val="70000"/>
              <a:buChar char="q"/>
              <a:defRPr sz="2000">
                <a:solidFill>
                  <a:schemeClr val="tx1"/>
                </a:solidFill>
                <a:latin typeface="Arial" panose="020B0604020202020204" pitchFamily="34" charset="0"/>
              </a:defRPr>
            </a:lvl4pPr>
            <a:lvl5pPr marL="2057400" indent="-228600">
              <a:buClr>
                <a:schemeClr val="accent1"/>
              </a:buClr>
              <a:buSzPct val="75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defRPr>
            </a:lvl9pPr>
          </a:lstStyle>
          <a:p>
            <a:r>
              <a:rPr lang="es-ES" altLang="en-US" sz="1800"/>
              <a:t>La compañía de seguros debe enviarle:</a:t>
            </a:r>
            <a:endParaRPr lang="en-US" altLang="en-US" sz="1800"/>
          </a:p>
          <a:p>
            <a:pPr lvl="1"/>
            <a:r>
              <a:rPr lang="es-ES" altLang="en-US" sz="1900"/>
              <a:t>Dentro de 3 días de haber recibido de usted o su empleador informe sobre el accidente relacionado con su trabajo, un folleto explicándole de los derechos y beneficios del empleado bajo la ley de compensación al trabajador. </a:t>
            </a:r>
            <a:r>
              <a:rPr lang="en-US" altLang="en-US" sz="1900"/>
              <a:t>(Estatuto aplicable:  440.185(4) Haga Clic </a:t>
            </a:r>
            <a:r>
              <a:rPr lang="en-US" altLang="en-US" sz="1900" u="sng">
                <a:solidFill>
                  <a:schemeClr val="hlink"/>
                </a:solidFill>
              </a:rPr>
              <a:t>Aquí</a:t>
            </a:r>
            <a:r>
              <a:rPr lang="en-US" altLang="en-US" sz="1900"/>
              <a:t> para leer.) </a:t>
            </a:r>
          </a:p>
          <a:p>
            <a:pPr lvl="1"/>
            <a:r>
              <a:rPr lang="es-ES" altLang="en-US" sz="1900"/>
              <a:t>Notificación de los servicios disponibles para usted de la Oficina de Ayuda al Trabajador y las oficinas del Procurador</a:t>
            </a:r>
            <a:r>
              <a:rPr lang="es-ES" altLang="en-US" sz="2200"/>
              <a:t> </a:t>
            </a:r>
            <a:r>
              <a:rPr lang="es-ES" altLang="en-US" sz="1800"/>
              <a:t>del Estado de la Florida. </a:t>
            </a:r>
            <a:r>
              <a:rPr lang="en-US" altLang="en-US" sz="1800"/>
              <a:t>(Estatuto aplicable: 440.185(11) </a:t>
            </a:r>
            <a:r>
              <a:rPr lang="en-US" altLang="en-US" sz="1900"/>
              <a:t>Haga Clic </a:t>
            </a:r>
            <a:r>
              <a:rPr lang="en-US" altLang="en-US" sz="1900" u="sng">
                <a:solidFill>
                  <a:schemeClr val="hlink"/>
                </a:solidFill>
              </a:rPr>
              <a:t>Aquí</a:t>
            </a:r>
            <a:r>
              <a:rPr lang="en-US" altLang="en-US" sz="1900"/>
              <a:t> para leer.) </a:t>
            </a:r>
            <a:endParaRPr lang="en-US" altLang="en-US" sz="1800"/>
          </a:p>
          <a:p>
            <a:pPr lvl="1"/>
            <a:r>
              <a:rPr lang="es-ES" altLang="en-US" sz="1800"/>
              <a:t>A los cinco (5) días de tener conocimiento de su regreso al trabajo con labores restringidas, una carta informativa relacionada con su reintegro al trabajo.</a:t>
            </a:r>
            <a:endParaRPr lang="en-US" altLang="en-US" sz="1800"/>
          </a:p>
          <a:p>
            <a:pPr lvl="1"/>
            <a:r>
              <a:rPr lang="es-ES" altLang="en-US" sz="1800"/>
              <a:t>La agencia de Monitorización y Auditoría de la División de Compensación por Accidentes de Trabajo es responsable de asegurarse de que la compañía de seguros cumpla con sus obligaciones requeridas bajo el Capítulo 440 de los Estatutos del Estado de la Florida.</a:t>
            </a:r>
            <a:endParaRPr lang="en-US" altLang="en-US" sz="1800"/>
          </a:p>
          <a:p>
            <a:pPr lvl="2" eaLnBrk="1" hangingPunct="1">
              <a:buFontTx/>
              <a:buChar char="o"/>
            </a:pPr>
            <a:endParaRPr lang="en-US" altLang="en-US" sz="1500"/>
          </a:p>
        </p:txBody>
      </p:sp>
      <p:sp>
        <p:nvSpPr>
          <p:cNvPr id="4" name="Date Placeholder 3">
            <a:extLst>
              <a:ext uri="{FF2B5EF4-FFF2-40B4-BE49-F238E27FC236}">
                <a16:creationId xmlns:a16="http://schemas.microsoft.com/office/drawing/2014/main" id="{3C31F498-A90F-7F81-A720-C3BA509D2B1E}"/>
              </a:ext>
            </a:extLst>
          </p:cNvPr>
          <p:cNvSpPr>
            <a:spLocks noGrp="1"/>
          </p:cNvSpPr>
          <p:nvPr>
            <p:ph type="dt" sz="quarter" idx="10"/>
          </p:nvPr>
        </p:nvSpPr>
        <p:spPr/>
        <p:txBody>
          <a:bodyPr/>
          <a:lstStyle/>
          <a:p>
            <a:pPr>
              <a:defRPr/>
            </a:pPr>
            <a:r>
              <a:rPr lang="en-US"/>
              <a:t>4/16/2007</a:t>
            </a:r>
            <a:endParaRPr lang="en-US" altLang="en-US"/>
          </a:p>
        </p:txBody>
      </p:sp>
      <p:sp>
        <p:nvSpPr>
          <p:cNvPr id="5" name="Footer Placeholder 4">
            <a:extLst>
              <a:ext uri="{FF2B5EF4-FFF2-40B4-BE49-F238E27FC236}">
                <a16:creationId xmlns:a16="http://schemas.microsoft.com/office/drawing/2014/main" id="{F5523676-35B7-E824-7F5F-E46797F411AF}"/>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D2DC6D2B-F737-8C67-73B9-A102274C0FAB}"/>
              </a:ext>
            </a:extLst>
          </p:cNvPr>
          <p:cNvSpPr>
            <a:spLocks noGrp="1"/>
          </p:cNvSpPr>
          <p:nvPr>
            <p:ph type="sldNum" sz="quarter" idx="12"/>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C9AEA191-A466-40B5-A5AF-34E62ED125E2}" type="slidenum">
              <a:rPr lang="en-US" altLang="en-US" sz="1200">
                <a:latin typeface="Garamond" panose="02020404030301010803" pitchFamily="18" charset="0"/>
              </a:rPr>
              <a:pPr/>
              <a:t>7</a:t>
            </a:fld>
            <a:endParaRPr lang="en-US" altLang="en-US" sz="1200">
              <a:latin typeface="Garamond" panose="02020404030301010803"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2">
            <a:extLst>
              <a:ext uri="{FF2B5EF4-FFF2-40B4-BE49-F238E27FC236}">
                <a16:creationId xmlns:a16="http://schemas.microsoft.com/office/drawing/2014/main" id="{5B99A123-039B-8E8A-F414-55E097A2AC39}"/>
              </a:ext>
            </a:extLst>
          </p:cNvPr>
          <p:cNvSpPr>
            <a:spLocks noGrp="1" noChangeArrowheads="1"/>
          </p:cNvSpPr>
          <p:nvPr>
            <p:ph type="title"/>
          </p:nvPr>
        </p:nvSpPr>
        <p:spPr/>
        <p:txBody>
          <a:bodyPr/>
          <a:lstStyle/>
          <a:p>
            <a:pPr algn="ctr" eaLnBrk="1" hangingPunct="1"/>
            <a:r>
              <a:rPr lang="es-ES_tradnl" altLang="en-US" sz="2400" b="1"/>
              <a:t>¿</a:t>
            </a:r>
            <a:r>
              <a:rPr lang="en-US" altLang="en-US" sz="2400" b="1"/>
              <a:t> CUÁL ES LA RESPONSABILIDAD DEL MÉDICO AUTORIZADO CUANDO USTED SE HA LESIONADO </a:t>
            </a:r>
            <a:br>
              <a:rPr lang="en-US" altLang="en-US" sz="2400" b="1"/>
            </a:br>
            <a:r>
              <a:rPr lang="en-US" altLang="en-US" sz="2400" b="1"/>
              <a:t>EN EL TRABAJO?</a:t>
            </a:r>
          </a:p>
        </p:txBody>
      </p:sp>
      <p:sp>
        <p:nvSpPr>
          <p:cNvPr id="10248" name="Rectangle 3">
            <a:extLst>
              <a:ext uri="{FF2B5EF4-FFF2-40B4-BE49-F238E27FC236}">
                <a16:creationId xmlns:a16="http://schemas.microsoft.com/office/drawing/2014/main" id="{7E9334FB-7965-BC3E-CF41-B3B16CC0A890}"/>
              </a:ext>
            </a:extLst>
          </p:cNvPr>
          <p:cNvSpPr>
            <a:spLocks noChangeArrowheads="1"/>
          </p:cNvSpPr>
          <p:nvPr/>
        </p:nvSpPr>
        <p:spPr bwMode="auto">
          <a:xfrm>
            <a:off x="457200" y="1600200"/>
            <a:ext cx="82296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buClr>
                <a:schemeClr val="accent1"/>
              </a:buClr>
              <a:buSzPct val="65000"/>
              <a:buChar char="n"/>
              <a:defRPr sz="3000">
                <a:solidFill>
                  <a:schemeClr val="tx1"/>
                </a:solidFill>
                <a:latin typeface="Arial" panose="020B0604020202020204" pitchFamily="34" charset="0"/>
              </a:defRPr>
            </a:lvl1pPr>
            <a:lvl2pPr marL="669925" indent="-325438">
              <a:buClr>
                <a:schemeClr val="accent2"/>
              </a:buClr>
              <a:buSzPct val="60000"/>
              <a:buChar char="q"/>
              <a:defRPr sz="2600">
                <a:solidFill>
                  <a:schemeClr val="tx1"/>
                </a:solidFill>
                <a:latin typeface="Arial" panose="020B0604020202020204" pitchFamily="34" charset="0"/>
              </a:defRPr>
            </a:lvl2pPr>
            <a:lvl3pPr marL="1022350" indent="-350838">
              <a:buClr>
                <a:schemeClr val="accent1"/>
              </a:buClr>
              <a:buSzPct val="65000"/>
              <a:buChar char="n"/>
              <a:defRPr sz="2200">
                <a:solidFill>
                  <a:schemeClr val="tx1"/>
                </a:solidFill>
                <a:latin typeface="Arial" panose="020B0604020202020204" pitchFamily="34" charset="0"/>
              </a:defRPr>
            </a:lvl3pPr>
            <a:lvl4pPr marL="1339850" indent="-315913">
              <a:buClr>
                <a:schemeClr val="accent2"/>
              </a:buClr>
              <a:buSzPct val="70000"/>
              <a:buChar char="q"/>
              <a:defRPr sz="2000">
                <a:solidFill>
                  <a:schemeClr val="tx1"/>
                </a:solidFill>
                <a:latin typeface="Arial" panose="020B0604020202020204" pitchFamily="34" charset="0"/>
              </a:defRPr>
            </a:lvl4pPr>
            <a:lvl5pPr marL="1681163" indent="-339725">
              <a:buClr>
                <a:schemeClr val="accent1"/>
              </a:buClr>
              <a:buSzPct val="75000"/>
              <a:buChar char="§"/>
              <a:defRPr sz="2000">
                <a:solidFill>
                  <a:schemeClr val="tx1"/>
                </a:solidFill>
                <a:latin typeface="Arial" panose="020B0604020202020204" pitchFamily="34" charset="0"/>
              </a:defRPr>
            </a:lvl5pPr>
            <a:lvl6pPr marL="2138363" indent="-339725"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defRPr>
            </a:lvl6pPr>
            <a:lvl7pPr marL="2595563" indent="-339725"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defRPr>
            </a:lvl7pPr>
            <a:lvl8pPr marL="3052763" indent="-339725"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defRPr>
            </a:lvl8pPr>
            <a:lvl9pPr marL="3509963" indent="-339725"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defRPr>
            </a:lvl9pPr>
          </a:lstStyle>
          <a:p>
            <a:r>
              <a:rPr lang="es-ES" altLang="en-US" sz="1800"/>
              <a:t>Después del examen inicial y el diagnóstico, el médico debe presentarle alternativas de tratamiento a la compañía de seguros para determinar si dicho tratamiento sería reconocido como razonable y prudente. </a:t>
            </a:r>
            <a:r>
              <a:rPr lang="en-US" altLang="en-US" sz="1800"/>
              <a:t>(Estatuto aplicable: 440.13(2)(e) Haga Clic </a:t>
            </a:r>
            <a:r>
              <a:rPr lang="en-US" altLang="en-US" sz="1800" u="sng">
                <a:solidFill>
                  <a:schemeClr val="hlink"/>
                </a:solidFill>
              </a:rPr>
              <a:t>Aquí</a:t>
            </a:r>
            <a:r>
              <a:rPr lang="en-US" altLang="en-US" sz="1800"/>
              <a:t> para leer.)</a:t>
            </a:r>
            <a:endParaRPr lang="es-ES" altLang="en-US" sz="1800"/>
          </a:p>
          <a:p>
            <a:r>
              <a:rPr lang="es-ES" altLang="en-US" sz="1800"/>
              <a:t>Su médico puede proporcionarle el formulario DWC 25 Uniform Medical Treatment/Status Reporting Form(Formulario Uniforme de Reporte de Tratamiento Médico para compensación por accidentes de trabajo de la Florida).</a:t>
            </a:r>
          </a:p>
          <a:p>
            <a:r>
              <a:rPr lang="es-ES" altLang="en-US" sz="1800"/>
              <a:t>Este formulario le dará a usted, a su empleador y a la compañía de seguros, toda la información relacionada con su estado médico, plan de tratamiento y administración, limitaciones funcionales y restricciones, Máxima Mejoría Médica y nivel de incapacidad permanente así como visitas de seguimiento requeridas. </a:t>
            </a:r>
            <a:endParaRPr lang="en-US" altLang="en-US" sz="1800"/>
          </a:p>
        </p:txBody>
      </p:sp>
      <p:sp>
        <p:nvSpPr>
          <p:cNvPr id="4" name="Date Placeholder 3">
            <a:extLst>
              <a:ext uri="{FF2B5EF4-FFF2-40B4-BE49-F238E27FC236}">
                <a16:creationId xmlns:a16="http://schemas.microsoft.com/office/drawing/2014/main" id="{A98A17C2-EF30-62C8-C4B0-B070C993FCC4}"/>
              </a:ext>
            </a:extLst>
          </p:cNvPr>
          <p:cNvSpPr>
            <a:spLocks noGrp="1"/>
          </p:cNvSpPr>
          <p:nvPr>
            <p:ph type="dt" sz="quarter" idx="10"/>
          </p:nvPr>
        </p:nvSpPr>
        <p:spPr/>
        <p:txBody>
          <a:bodyPr/>
          <a:lstStyle/>
          <a:p>
            <a:pPr>
              <a:defRPr/>
            </a:pPr>
            <a:r>
              <a:rPr lang="en-US"/>
              <a:t>4/16/2007</a:t>
            </a:r>
            <a:endParaRPr lang="en-US" altLang="en-US"/>
          </a:p>
        </p:txBody>
      </p:sp>
      <p:sp>
        <p:nvSpPr>
          <p:cNvPr id="5" name="Footer Placeholder 4">
            <a:extLst>
              <a:ext uri="{FF2B5EF4-FFF2-40B4-BE49-F238E27FC236}">
                <a16:creationId xmlns:a16="http://schemas.microsoft.com/office/drawing/2014/main" id="{00DEBCA6-BEE3-1723-227D-6F4ECB3A3F93}"/>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776DC5C7-4EE3-B235-B988-892747944126}"/>
              </a:ext>
            </a:extLst>
          </p:cNvPr>
          <p:cNvSpPr>
            <a:spLocks noGrp="1"/>
          </p:cNvSpPr>
          <p:nvPr>
            <p:ph type="sldNum" sz="quarter" idx="12"/>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7F513FFE-03AC-4AD7-938D-C55F9F9EAE9B}" type="slidenum">
              <a:rPr lang="en-US" altLang="en-US" sz="1200">
                <a:latin typeface="Garamond" panose="02020404030301010803" pitchFamily="18" charset="0"/>
              </a:rPr>
              <a:pPr/>
              <a:t>8</a:t>
            </a:fld>
            <a:endParaRPr lang="en-US" altLang="en-US" sz="1200">
              <a:latin typeface="Garamond" panose="02020404030301010803"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4">
            <a:extLst>
              <a:ext uri="{FF2B5EF4-FFF2-40B4-BE49-F238E27FC236}">
                <a16:creationId xmlns:a16="http://schemas.microsoft.com/office/drawing/2014/main" id="{F045B0E2-A644-636C-22BB-54674E40575F}"/>
              </a:ext>
            </a:extLst>
          </p:cNvPr>
          <p:cNvSpPr>
            <a:spLocks noGrp="1" noChangeArrowheads="1"/>
          </p:cNvSpPr>
          <p:nvPr>
            <p:ph type="title"/>
          </p:nvPr>
        </p:nvSpPr>
        <p:spPr/>
        <p:txBody>
          <a:bodyPr/>
          <a:lstStyle/>
          <a:p>
            <a:pPr algn="ctr" eaLnBrk="1" hangingPunct="1"/>
            <a:br>
              <a:rPr lang="en-US" altLang="en-US" sz="3800"/>
            </a:br>
            <a:br>
              <a:rPr lang="en-US" altLang="en-US" sz="3800"/>
            </a:br>
            <a:r>
              <a:rPr lang="en-US" altLang="en-US" sz="3800"/>
              <a:t> </a:t>
            </a:r>
            <a:r>
              <a:rPr lang="es-ES_tradnl" altLang="en-US" sz="3600" b="1"/>
              <a:t>¿</a:t>
            </a:r>
            <a:r>
              <a:rPr lang="en-US" altLang="en-US" sz="3800" b="1"/>
              <a:t>CUÁLES SON SUS BENEFICIOS BAJO EL SISTEMA DE COMPENSACIÓN POR ACCIDENTES DE TRABAJO DEL ESTADO DE LA FLORIDA?</a:t>
            </a:r>
          </a:p>
        </p:txBody>
      </p:sp>
      <p:sp>
        <p:nvSpPr>
          <p:cNvPr id="3" name="Date Placeholder 2">
            <a:extLst>
              <a:ext uri="{FF2B5EF4-FFF2-40B4-BE49-F238E27FC236}">
                <a16:creationId xmlns:a16="http://schemas.microsoft.com/office/drawing/2014/main" id="{BEC009EF-9129-4B21-A513-23C357048F5C}"/>
              </a:ext>
            </a:extLst>
          </p:cNvPr>
          <p:cNvSpPr>
            <a:spLocks noGrp="1"/>
          </p:cNvSpPr>
          <p:nvPr>
            <p:ph type="dt" sz="quarter" idx="10"/>
          </p:nvPr>
        </p:nvSpPr>
        <p:spPr/>
        <p:txBody>
          <a:bodyPr/>
          <a:lstStyle/>
          <a:p>
            <a:pPr>
              <a:defRPr/>
            </a:pPr>
            <a:r>
              <a:rPr lang="en-US"/>
              <a:t>4/16/2007</a:t>
            </a:r>
            <a:endParaRPr lang="en-US" altLang="en-US"/>
          </a:p>
        </p:txBody>
      </p:sp>
      <p:sp>
        <p:nvSpPr>
          <p:cNvPr id="4" name="Footer Placeholder 3">
            <a:extLst>
              <a:ext uri="{FF2B5EF4-FFF2-40B4-BE49-F238E27FC236}">
                <a16:creationId xmlns:a16="http://schemas.microsoft.com/office/drawing/2014/main" id="{B6A9AF71-5DB7-D24A-D614-468FB2438A26}"/>
              </a:ext>
            </a:extLst>
          </p:cNvPr>
          <p:cNvSpPr>
            <a:spLocks noGrp="1"/>
          </p:cNvSpPr>
          <p:nvPr>
            <p:ph type="ftr" sz="quarter" idx="11"/>
          </p:nvPr>
        </p:nvSpPr>
        <p:spPr/>
        <p:txBody>
          <a:bodyPr/>
          <a:lstStyle/>
          <a:p>
            <a:pPr>
              <a:defRPr/>
            </a:pPr>
            <a:r>
              <a:rPr lang="en-US" altLang="en-US"/>
              <a:t>DFS Division of Workers' Compensation</a:t>
            </a:r>
          </a:p>
        </p:txBody>
      </p:sp>
      <p:sp>
        <p:nvSpPr>
          <p:cNvPr id="5" name="Slide Number Placeholder 4">
            <a:extLst>
              <a:ext uri="{FF2B5EF4-FFF2-40B4-BE49-F238E27FC236}">
                <a16:creationId xmlns:a16="http://schemas.microsoft.com/office/drawing/2014/main" id="{AB163C26-C514-9BCF-3761-87B63930868B}"/>
              </a:ext>
            </a:extLst>
          </p:cNvPr>
          <p:cNvSpPr>
            <a:spLocks noGrp="1"/>
          </p:cNvSpPr>
          <p:nvPr>
            <p:ph type="sldNum" sz="quarter" idx="12"/>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1B4930BC-2517-4969-AECC-A9530A1FA240}" type="slidenum">
              <a:rPr lang="en-US" altLang="en-US" sz="1200">
                <a:latin typeface="Garamond" panose="02020404030301010803" pitchFamily="18" charset="0"/>
              </a:rPr>
              <a:pPr/>
              <a:t>9</a:t>
            </a:fld>
            <a:endParaRPr lang="en-US" altLang="en-US" sz="1200">
              <a:latin typeface="Garamond" panose="02020404030301010803"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Rectangle 2">
            <a:extLst>
              <a:ext uri="{FF2B5EF4-FFF2-40B4-BE49-F238E27FC236}">
                <a16:creationId xmlns:a16="http://schemas.microsoft.com/office/drawing/2014/main" id="{BFDC00AF-9246-60C3-3FA3-D9498641673E}"/>
              </a:ext>
            </a:extLst>
          </p:cNvPr>
          <p:cNvSpPr>
            <a:spLocks noGrp="1" noChangeArrowheads="1"/>
          </p:cNvSpPr>
          <p:nvPr>
            <p:ph type="title"/>
          </p:nvPr>
        </p:nvSpPr>
        <p:spPr>
          <a:xfrm>
            <a:off x="457200" y="304800"/>
            <a:ext cx="8229600" cy="1139825"/>
          </a:xfrm>
        </p:spPr>
        <p:txBody>
          <a:bodyPr/>
          <a:lstStyle/>
          <a:p>
            <a:pPr algn="ctr" eaLnBrk="1" hangingPunct="1"/>
            <a:r>
              <a:rPr lang="en-US" altLang="en-US" sz="2400" b="1"/>
              <a:t>BENEFICIOS MÉDICOS</a:t>
            </a:r>
          </a:p>
        </p:txBody>
      </p:sp>
      <p:sp>
        <p:nvSpPr>
          <p:cNvPr id="12296" name="Rectangle 3">
            <a:extLst>
              <a:ext uri="{FF2B5EF4-FFF2-40B4-BE49-F238E27FC236}">
                <a16:creationId xmlns:a16="http://schemas.microsoft.com/office/drawing/2014/main" id="{06A7CDD1-48A7-EA0D-E70C-7ED7365D0F6D}"/>
              </a:ext>
            </a:extLst>
          </p:cNvPr>
          <p:cNvSpPr>
            <a:spLocks noChangeArrowheads="1"/>
          </p:cNvSpPr>
          <p:nvPr/>
        </p:nvSpPr>
        <p:spPr bwMode="auto">
          <a:xfrm>
            <a:off x="457200" y="1600200"/>
            <a:ext cx="82296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buClr>
                <a:schemeClr val="accent1"/>
              </a:buClr>
              <a:buSzPct val="65000"/>
              <a:buChar char="n"/>
              <a:defRPr sz="3000">
                <a:solidFill>
                  <a:schemeClr val="tx1"/>
                </a:solidFill>
                <a:latin typeface="Arial" panose="020B0604020202020204" pitchFamily="34" charset="0"/>
              </a:defRPr>
            </a:lvl1pPr>
            <a:lvl2pPr marL="669925" indent="-325438">
              <a:buClr>
                <a:schemeClr val="accent2"/>
              </a:buClr>
              <a:buSzPct val="60000"/>
              <a:buChar char="q"/>
              <a:defRPr sz="2600">
                <a:solidFill>
                  <a:schemeClr val="tx1"/>
                </a:solidFill>
                <a:latin typeface="Arial" panose="020B0604020202020204" pitchFamily="34" charset="0"/>
              </a:defRPr>
            </a:lvl2pPr>
            <a:lvl3pPr marL="1143000" indent="-228600">
              <a:buClr>
                <a:schemeClr val="accent1"/>
              </a:buClr>
              <a:buSzPct val="65000"/>
              <a:buChar char="n"/>
              <a:defRPr sz="2200">
                <a:solidFill>
                  <a:schemeClr val="tx1"/>
                </a:solidFill>
                <a:latin typeface="Arial" panose="020B0604020202020204" pitchFamily="34" charset="0"/>
              </a:defRPr>
            </a:lvl3pPr>
            <a:lvl4pPr marL="1600200" indent="-228600">
              <a:buClr>
                <a:schemeClr val="accent2"/>
              </a:buClr>
              <a:buSzPct val="70000"/>
              <a:buChar char="q"/>
              <a:defRPr sz="2000">
                <a:solidFill>
                  <a:schemeClr val="tx1"/>
                </a:solidFill>
                <a:latin typeface="Arial" panose="020B0604020202020204" pitchFamily="34" charset="0"/>
              </a:defRPr>
            </a:lvl4pPr>
            <a:lvl5pPr marL="2057400" indent="-228600">
              <a:buClr>
                <a:schemeClr val="accent1"/>
              </a:buClr>
              <a:buSzPct val="75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defRPr>
            </a:lvl9pPr>
          </a:lstStyle>
          <a:p>
            <a:r>
              <a:rPr lang="es-ES" altLang="en-US" sz="1800"/>
              <a:t>Tratamiento médico necesario, cuidado y atención debido a la naturaleza de la lesión o el tiempo requerido para el proceso de recuperación, incluyendo medicamentos, suplementos médicos, equipo médico de uso continuado y prótesis.</a:t>
            </a:r>
          </a:p>
          <a:p>
            <a:r>
              <a:rPr lang="es-ES" altLang="en-US" sz="1800"/>
              <a:t>Los proveedores de servicios médicos, con excepción de dar atención de emergencia, deben estar certificados para proveer servicios médicos en casos de compensación de trabajo y recibir autorización de la compañía de seguros antes de administrar tratamiento médico. </a:t>
            </a:r>
            <a:br>
              <a:rPr lang="es-ES" altLang="en-US" sz="1800"/>
            </a:br>
            <a:r>
              <a:rPr lang="en-US" altLang="en-US" sz="1800"/>
              <a:t>(Estatuto aplicable: 440.13(3)(a) Haga Clic </a:t>
            </a:r>
            <a:r>
              <a:rPr lang="en-US" altLang="en-US" sz="1800" u="sng">
                <a:solidFill>
                  <a:schemeClr val="hlink"/>
                </a:solidFill>
              </a:rPr>
              <a:t>Aquí</a:t>
            </a:r>
            <a:r>
              <a:rPr lang="en-US" altLang="en-US" sz="1800"/>
              <a:t> para leer.)</a:t>
            </a:r>
            <a:endParaRPr lang="es-ES" altLang="en-US" sz="1800"/>
          </a:p>
          <a:p>
            <a:r>
              <a:rPr lang="es-ES" altLang="en-US" sz="1800"/>
              <a:t>Si su lesión se relaciona con su trabajo éste debe ser la “Mayor Causa  Contribuyente” para poder recibir tratamiento médico y debe seguir siéndolo para poder continuar recibiendo dichos tratamientos médicos. </a:t>
            </a:r>
            <a:r>
              <a:rPr lang="en-US" altLang="en-US" sz="1800"/>
              <a:t>(Estatuto aplicable: 440.09(1) Haga Clic </a:t>
            </a:r>
            <a:r>
              <a:rPr lang="en-US" altLang="en-US" sz="1800" u="sng">
                <a:solidFill>
                  <a:schemeClr val="hlink"/>
                </a:solidFill>
              </a:rPr>
              <a:t>Aquí</a:t>
            </a:r>
            <a:r>
              <a:rPr lang="en-US" altLang="en-US" sz="1800"/>
              <a:t> para leer.)</a:t>
            </a:r>
            <a:r>
              <a:rPr lang="en-US" altLang="en-US" sz="2000"/>
              <a:t> </a:t>
            </a:r>
            <a:endParaRPr lang="es-ES" altLang="en-US" sz="2000"/>
          </a:p>
          <a:p>
            <a:pPr lvl="1">
              <a:buFont typeface="Wingdings" panose="05000000000000000000" pitchFamily="2" charset="2"/>
              <a:buNone/>
            </a:pPr>
            <a:endParaRPr lang="es-ES" altLang="en-US" sz="2000"/>
          </a:p>
          <a:p>
            <a:pPr lvl="1">
              <a:buFont typeface="Wingdings" panose="05000000000000000000" pitchFamily="2" charset="2"/>
              <a:buNone/>
            </a:pPr>
            <a:r>
              <a:rPr lang="en-US" altLang="en-US" sz="2000"/>
              <a:t>* </a:t>
            </a:r>
            <a:r>
              <a:rPr lang="es-ES" altLang="en-US" sz="2000"/>
              <a:t>“</a:t>
            </a:r>
            <a:r>
              <a:rPr lang="es-ES" altLang="en-US" sz="1800"/>
              <a:t>Mayor Causa Contribuyente” significa que esta causa es más del 50% en comparación con las otras causas combinadas por la cual se requieren tratamiento o beneficios para la lesión </a:t>
            </a:r>
            <a:r>
              <a:rPr lang="es-ES" altLang="en-US" sz="2000"/>
              <a:t>.</a:t>
            </a:r>
            <a:endParaRPr lang="en-US" altLang="en-US" sz="1000"/>
          </a:p>
          <a:p>
            <a:pPr eaLnBrk="1" hangingPunct="1"/>
            <a:endParaRPr lang="en-US" altLang="en-US" sz="1200"/>
          </a:p>
          <a:p>
            <a:pPr eaLnBrk="1" hangingPunct="1"/>
            <a:endParaRPr lang="en-US" altLang="en-US" sz="1200"/>
          </a:p>
        </p:txBody>
      </p:sp>
      <p:sp>
        <p:nvSpPr>
          <p:cNvPr id="4" name="Date Placeholder 3">
            <a:extLst>
              <a:ext uri="{FF2B5EF4-FFF2-40B4-BE49-F238E27FC236}">
                <a16:creationId xmlns:a16="http://schemas.microsoft.com/office/drawing/2014/main" id="{AB1D766A-6E03-B9E7-3023-5D85C665D563}"/>
              </a:ext>
            </a:extLst>
          </p:cNvPr>
          <p:cNvSpPr>
            <a:spLocks noGrp="1"/>
          </p:cNvSpPr>
          <p:nvPr>
            <p:ph type="dt" sz="quarter" idx="10"/>
          </p:nvPr>
        </p:nvSpPr>
        <p:spPr/>
        <p:txBody>
          <a:bodyPr/>
          <a:lstStyle/>
          <a:p>
            <a:pPr>
              <a:defRPr/>
            </a:pPr>
            <a:r>
              <a:rPr lang="en-US"/>
              <a:t>4/16/2007</a:t>
            </a:r>
            <a:endParaRPr lang="en-US" altLang="en-US"/>
          </a:p>
        </p:txBody>
      </p:sp>
      <p:sp>
        <p:nvSpPr>
          <p:cNvPr id="5" name="Footer Placeholder 4">
            <a:extLst>
              <a:ext uri="{FF2B5EF4-FFF2-40B4-BE49-F238E27FC236}">
                <a16:creationId xmlns:a16="http://schemas.microsoft.com/office/drawing/2014/main" id="{4D8B415A-F52D-6EE5-F91C-B8CA2F208D41}"/>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EA206F4B-A168-BD06-F324-1B9BD34903E7}"/>
              </a:ext>
            </a:extLst>
          </p:cNvPr>
          <p:cNvSpPr>
            <a:spLocks noGrp="1"/>
          </p:cNvSpPr>
          <p:nvPr>
            <p:ph type="sldNum" sz="quarter" idx="12"/>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BFDA607A-37FB-42DF-BDB5-ED5EB6A45997}" type="slidenum">
              <a:rPr lang="en-US" altLang="en-US" sz="1200">
                <a:latin typeface="Garamond" panose="02020404030301010803" pitchFamily="18" charset="0"/>
              </a:rPr>
              <a:pPr/>
              <a:t>10</a:t>
            </a:fld>
            <a:endParaRPr lang="en-US" altLang="en-US" sz="1200">
              <a:latin typeface="Garamond" panose="02020404030301010803"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Rectangle 2">
            <a:extLst>
              <a:ext uri="{FF2B5EF4-FFF2-40B4-BE49-F238E27FC236}">
                <a16:creationId xmlns:a16="http://schemas.microsoft.com/office/drawing/2014/main" id="{EB51DB32-DBFC-C98F-8759-9E430C2A6979}"/>
              </a:ext>
            </a:extLst>
          </p:cNvPr>
          <p:cNvSpPr>
            <a:spLocks noGrp="1" noChangeArrowheads="1"/>
          </p:cNvSpPr>
          <p:nvPr>
            <p:ph type="title"/>
          </p:nvPr>
        </p:nvSpPr>
        <p:spPr>
          <a:xfrm>
            <a:off x="457200" y="231775"/>
            <a:ext cx="8229600" cy="1139825"/>
          </a:xfrm>
        </p:spPr>
        <p:txBody>
          <a:bodyPr/>
          <a:lstStyle/>
          <a:p>
            <a:pPr algn="ctr" eaLnBrk="1" hangingPunct="1"/>
            <a:r>
              <a:rPr lang="en-US" altLang="en-US" sz="2400" b="1"/>
              <a:t>BENEFICIOS MÉDICOS</a:t>
            </a:r>
            <a:br>
              <a:rPr lang="en-US" altLang="en-US" sz="2400" b="1"/>
            </a:br>
            <a:r>
              <a:rPr lang="en-US" altLang="en-US" sz="2400" b="1"/>
              <a:t>Continuación</a:t>
            </a:r>
          </a:p>
        </p:txBody>
      </p:sp>
      <p:sp>
        <p:nvSpPr>
          <p:cNvPr id="13318" name="Rectangle 3">
            <a:extLst>
              <a:ext uri="{FF2B5EF4-FFF2-40B4-BE49-F238E27FC236}">
                <a16:creationId xmlns:a16="http://schemas.microsoft.com/office/drawing/2014/main" id="{EDF3CFDE-C8BC-DD2B-280F-3CECC14F6023}"/>
              </a:ext>
            </a:extLst>
          </p:cNvPr>
          <p:cNvSpPr>
            <a:spLocks noGrp="1" noChangeArrowheads="1"/>
          </p:cNvSpPr>
          <p:nvPr>
            <p:ph type="body" idx="1"/>
          </p:nvPr>
        </p:nvSpPr>
        <p:spPr/>
        <p:txBody>
          <a:bodyPr/>
          <a:lstStyle/>
          <a:p>
            <a:pPr>
              <a:lnSpc>
                <a:spcPct val="80000"/>
              </a:lnSpc>
            </a:pPr>
            <a:r>
              <a:rPr lang="es-PA" altLang="en-US" sz="1800"/>
              <a:t>Usted</a:t>
            </a:r>
            <a:r>
              <a:rPr lang="es-ES" altLang="en-US" sz="1800"/>
              <a:t> tiene derecho a un examen médico independiente, que usted puede costear. Excepto si tiene un acuerdo para recibir cuidados de salud administrados (HMO). </a:t>
            </a:r>
            <a:r>
              <a:rPr lang="en-US" altLang="en-US" sz="1800"/>
              <a:t>(Estatuto aplicable: 440.13(5)(a). </a:t>
            </a:r>
            <a:r>
              <a:rPr lang="es-ES_tradnl" altLang="en-US" sz="1800"/>
              <a:t>Haga Clic </a:t>
            </a:r>
            <a:r>
              <a:rPr lang="es-ES_tradnl" altLang="en-US" sz="1800" u="sng">
                <a:solidFill>
                  <a:schemeClr val="hlink"/>
                </a:solidFill>
              </a:rPr>
              <a:t>Aquí</a:t>
            </a:r>
            <a:r>
              <a:rPr lang="es-ES_tradnl" altLang="en-US" sz="1800"/>
              <a:t> para leer.)</a:t>
            </a:r>
            <a:r>
              <a:rPr lang="en-US" altLang="en-US" sz="1800"/>
              <a:t> </a:t>
            </a:r>
            <a:endParaRPr lang="es-ES" altLang="en-US" sz="1800"/>
          </a:p>
          <a:p>
            <a:pPr>
              <a:lnSpc>
                <a:spcPct val="80000"/>
              </a:lnSpc>
            </a:pPr>
            <a:r>
              <a:rPr lang="es-ES" altLang="en-US" sz="1800"/>
              <a:t>Tiene derecho a </a:t>
            </a:r>
            <a:r>
              <a:rPr lang="es-ES" altLang="en-US" sz="1800" u="sng"/>
              <a:t>un</a:t>
            </a:r>
            <a:r>
              <a:rPr lang="es-ES" altLang="en-US" sz="1800"/>
              <a:t> (1) cambio de médico durante el curso de su tratamiento por cada accidente. Este ofrecimiento  se hace una sola vez y debe ser cuidadosamente considerado. </a:t>
            </a:r>
            <a:r>
              <a:rPr lang="en-US" altLang="en-US" sz="1800"/>
              <a:t>(Estatuto aplicable: 440.13(2)(f). </a:t>
            </a:r>
            <a:r>
              <a:rPr lang="es-ES_tradnl" altLang="en-US" sz="1800"/>
              <a:t>Haga Clic </a:t>
            </a:r>
            <a:r>
              <a:rPr lang="es-ES_tradnl" altLang="en-US" sz="1800" u="sng">
                <a:solidFill>
                  <a:schemeClr val="hlink"/>
                </a:solidFill>
              </a:rPr>
              <a:t>Aquí</a:t>
            </a:r>
            <a:r>
              <a:rPr lang="es-ES_tradnl" altLang="en-US" sz="1800"/>
              <a:t> para leer.)</a:t>
            </a:r>
            <a:r>
              <a:rPr lang="en-US" altLang="en-US" sz="1800"/>
              <a:t> </a:t>
            </a:r>
            <a:endParaRPr lang="es-ES" altLang="en-US" sz="1800"/>
          </a:p>
          <a:p>
            <a:pPr>
              <a:lnSpc>
                <a:spcPct val="80000"/>
              </a:lnSpc>
            </a:pPr>
            <a:r>
              <a:rPr lang="es-ES" altLang="en-US" sz="1800"/>
              <a:t>Cuando su médico determine que ha obtenido la “Máxima Mejoría Médica”, deberá hacer un co-pago de $10 por cada visita médica. </a:t>
            </a:r>
            <a:br>
              <a:rPr lang="es-ES" altLang="en-US" sz="1800"/>
            </a:br>
            <a:r>
              <a:rPr lang="en-US" altLang="en-US" sz="1800"/>
              <a:t>(Estatuto aplicable: 440.13(14)(c). </a:t>
            </a:r>
            <a:r>
              <a:rPr lang="es-ES_tradnl" altLang="en-US" sz="1800"/>
              <a:t>Haga Clic </a:t>
            </a:r>
            <a:r>
              <a:rPr lang="es-ES_tradnl" altLang="en-US" sz="1800" u="sng">
                <a:solidFill>
                  <a:schemeClr val="hlink"/>
                </a:solidFill>
              </a:rPr>
              <a:t>Aquí</a:t>
            </a:r>
            <a:r>
              <a:rPr lang="es-ES_tradnl" altLang="en-US" sz="1800"/>
              <a:t> para leer.)</a:t>
            </a:r>
            <a:r>
              <a:rPr lang="en-US" altLang="en-US" sz="1800"/>
              <a:t> </a:t>
            </a:r>
          </a:p>
          <a:p>
            <a:pPr lvl="1">
              <a:lnSpc>
                <a:spcPct val="80000"/>
              </a:lnSpc>
              <a:buFont typeface="Wingdings" panose="05000000000000000000" pitchFamily="2" charset="2"/>
              <a:buNone/>
            </a:pPr>
            <a:endParaRPr lang="es-ES" altLang="en-US" sz="2000"/>
          </a:p>
          <a:p>
            <a:pPr lvl="1">
              <a:lnSpc>
                <a:spcPct val="80000"/>
              </a:lnSpc>
              <a:buFont typeface="Wingdings" panose="05000000000000000000" pitchFamily="2" charset="2"/>
              <a:buNone/>
            </a:pPr>
            <a:r>
              <a:rPr lang="es-ES" altLang="en-US" sz="2000"/>
              <a:t>   </a:t>
            </a:r>
            <a:r>
              <a:rPr lang="en-US" altLang="en-US" sz="2000">
                <a:cs typeface="Arial" panose="020B0604020202020204" pitchFamily="34" charset="0"/>
              </a:rPr>
              <a:t>* </a:t>
            </a:r>
            <a:r>
              <a:rPr lang="es-ES" altLang="en-US" sz="2000"/>
              <a:t>“Fecha de Máxima Mejoría Médica” significa la fecha por la cual la recuperación adicional o mejoría duradera de, una lesión o enfermedad no puede ser anticipada razonablemente basada en una probabilidad medica. </a:t>
            </a:r>
            <a:r>
              <a:rPr lang="en-US" altLang="en-US" sz="2000"/>
              <a:t>(Estatuto aplicable: 440.02(10).</a:t>
            </a:r>
            <a:r>
              <a:rPr lang="en-US" altLang="en-US" sz="2700"/>
              <a:t> </a:t>
            </a:r>
            <a:r>
              <a:rPr lang="es-ES_tradnl" altLang="en-US" sz="1800"/>
              <a:t>Haga Clic </a:t>
            </a:r>
            <a:r>
              <a:rPr lang="es-ES_tradnl" altLang="en-US" sz="1800" u="sng">
                <a:solidFill>
                  <a:schemeClr val="hlink"/>
                </a:solidFill>
              </a:rPr>
              <a:t>Aquí</a:t>
            </a:r>
            <a:r>
              <a:rPr lang="es-ES_tradnl" altLang="en-US" sz="1800"/>
              <a:t> para leer.)</a:t>
            </a:r>
            <a:r>
              <a:rPr lang="en-US" altLang="en-US" sz="1800"/>
              <a:t> </a:t>
            </a:r>
          </a:p>
        </p:txBody>
      </p:sp>
      <p:sp>
        <p:nvSpPr>
          <p:cNvPr id="4" name="Date Placeholder 3">
            <a:extLst>
              <a:ext uri="{FF2B5EF4-FFF2-40B4-BE49-F238E27FC236}">
                <a16:creationId xmlns:a16="http://schemas.microsoft.com/office/drawing/2014/main" id="{7F9DB2C9-B016-7B8E-69C2-FDA6BE3E8B4C}"/>
              </a:ext>
            </a:extLst>
          </p:cNvPr>
          <p:cNvSpPr>
            <a:spLocks noGrp="1"/>
          </p:cNvSpPr>
          <p:nvPr>
            <p:ph type="dt" sz="quarter" idx="10"/>
          </p:nvPr>
        </p:nvSpPr>
        <p:spPr/>
        <p:txBody>
          <a:bodyPr/>
          <a:lstStyle/>
          <a:p>
            <a:pPr>
              <a:defRPr/>
            </a:pPr>
            <a:r>
              <a:rPr lang="en-US"/>
              <a:t>4/16/2007</a:t>
            </a:r>
            <a:endParaRPr lang="en-US" altLang="en-US"/>
          </a:p>
        </p:txBody>
      </p:sp>
      <p:sp>
        <p:nvSpPr>
          <p:cNvPr id="5" name="Footer Placeholder 4">
            <a:extLst>
              <a:ext uri="{FF2B5EF4-FFF2-40B4-BE49-F238E27FC236}">
                <a16:creationId xmlns:a16="http://schemas.microsoft.com/office/drawing/2014/main" id="{CBD29CAF-2BDD-6A5B-48AF-6CE0189C2E1B}"/>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5C6181B7-8FE4-6074-B4B4-036A3ECE5889}"/>
              </a:ext>
            </a:extLst>
          </p:cNvPr>
          <p:cNvSpPr>
            <a:spLocks noGrp="1"/>
          </p:cNvSpPr>
          <p:nvPr>
            <p:ph type="sldNum" sz="quarter" idx="12"/>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42DA1245-E149-421D-912A-E1A7323E557D}" type="slidenum">
              <a:rPr lang="en-US" altLang="en-US" sz="1200">
                <a:latin typeface="Garamond" panose="02020404030301010803" pitchFamily="18" charset="0"/>
              </a:rPr>
              <a:pPr/>
              <a:t>11</a:t>
            </a:fld>
            <a:endParaRPr lang="en-US" altLang="en-US" sz="1200">
              <a:latin typeface="Garamond" panose="02020404030301010803"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Rectangle 2">
            <a:extLst>
              <a:ext uri="{FF2B5EF4-FFF2-40B4-BE49-F238E27FC236}">
                <a16:creationId xmlns:a16="http://schemas.microsoft.com/office/drawing/2014/main" id="{DDA41AE2-13AE-814B-DD0D-0E3B9ADDB7A2}"/>
              </a:ext>
            </a:extLst>
          </p:cNvPr>
          <p:cNvSpPr>
            <a:spLocks noGrp="1" noChangeArrowheads="1"/>
          </p:cNvSpPr>
          <p:nvPr>
            <p:ph type="title"/>
          </p:nvPr>
        </p:nvSpPr>
        <p:spPr/>
        <p:txBody>
          <a:bodyPr/>
          <a:lstStyle/>
          <a:p>
            <a:pPr algn="ctr" eaLnBrk="1" hangingPunct="1"/>
            <a:r>
              <a:rPr lang="en-US" altLang="en-US" sz="2400" b="1" dirty="0"/>
              <a:t>BENEFICIOS MÉDICOS</a:t>
            </a:r>
            <a:br>
              <a:rPr lang="en-US" altLang="en-US" sz="2400" b="1" dirty="0"/>
            </a:br>
            <a:r>
              <a:rPr lang="en-US" altLang="en-US" sz="2400" b="1" dirty="0" err="1"/>
              <a:t>Continuación</a:t>
            </a:r>
            <a:endParaRPr lang="en-US" altLang="en-US" sz="2400" b="1" dirty="0"/>
          </a:p>
        </p:txBody>
      </p:sp>
      <p:sp>
        <p:nvSpPr>
          <p:cNvPr id="14344" name="Rectangle 3">
            <a:extLst>
              <a:ext uri="{FF2B5EF4-FFF2-40B4-BE49-F238E27FC236}">
                <a16:creationId xmlns:a16="http://schemas.microsoft.com/office/drawing/2014/main" id="{B5A98073-828D-1B0A-A8F0-0D1DFA6F28D5}"/>
              </a:ext>
            </a:extLst>
          </p:cNvPr>
          <p:cNvSpPr>
            <a:spLocks noChangeArrowheads="1"/>
          </p:cNvSpPr>
          <p:nvPr/>
        </p:nvSpPr>
        <p:spPr bwMode="auto">
          <a:xfrm>
            <a:off x="457200" y="1600200"/>
            <a:ext cx="82296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buClr>
                <a:schemeClr val="accent1"/>
              </a:buClr>
              <a:buSzPct val="65000"/>
              <a:buChar char="n"/>
              <a:defRPr sz="3000">
                <a:solidFill>
                  <a:schemeClr val="tx1"/>
                </a:solidFill>
                <a:latin typeface="Arial" panose="020B0604020202020204" pitchFamily="34" charset="0"/>
              </a:defRPr>
            </a:lvl1pPr>
            <a:lvl2pPr marL="669925" indent="-325438">
              <a:buClr>
                <a:schemeClr val="accent2"/>
              </a:buClr>
              <a:buSzPct val="60000"/>
              <a:buChar char="q"/>
              <a:defRPr sz="2600">
                <a:solidFill>
                  <a:schemeClr val="tx1"/>
                </a:solidFill>
                <a:latin typeface="Arial" panose="020B0604020202020204" pitchFamily="34" charset="0"/>
              </a:defRPr>
            </a:lvl2pPr>
            <a:lvl3pPr marL="1022350" indent="-350838">
              <a:buClr>
                <a:schemeClr val="accent1"/>
              </a:buClr>
              <a:buSzPct val="65000"/>
              <a:buChar char="n"/>
              <a:defRPr sz="2200">
                <a:solidFill>
                  <a:schemeClr val="tx1"/>
                </a:solidFill>
                <a:latin typeface="Arial" panose="020B0604020202020204" pitchFamily="34" charset="0"/>
              </a:defRPr>
            </a:lvl3pPr>
            <a:lvl4pPr marL="1339850" indent="-315913">
              <a:buClr>
                <a:schemeClr val="accent2"/>
              </a:buClr>
              <a:buSzPct val="70000"/>
              <a:buChar char="q"/>
              <a:defRPr sz="2000">
                <a:solidFill>
                  <a:schemeClr val="tx1"/>
                </a:solidFill>
                <a:latin typeface="Arial" panose="020B0604020202020204" pitchFamily="34" charset="0"/>
              </a:defRPr>
            </a:lvl4pPr>
            <a:lvl5pPr marL="1681163" indent="-339725">
              <a:buClr>
                <a:schemeClr val="accent1"/>
              </a:buClr>
              <a:buSzPct val="75000"/>
              <a:buChar char="§"/>
              <a:defRPr sz="2000">
                <a:solidFill>
                  <a:schemeClr val="tx1"/>
                </a:solidFill>
                <a:latin typeface="Arial" panose="020B0604020202020204" pitchFamily="34" charset="0"/>
              </a:defRPr>
            </a:lvl5pPr>
            <a:lvl6pPr marL="2138363" indent="-339725"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defRPr>
            </a:lvl6pPr>
            <a:lvl7pPr marL="2595563" indent="-339725"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defRPr>
            </a:lvl7pPr>
            <a:lvl8pPr marL="3052763" indent="-339725"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defRPr>
            </a:lvl8pPr>
            <a:lvl9pPr marL="3509963" indent="-339725"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defRPr>
            </a:lvl9pPr>
          </a:lstStyle>
          <a:p>
            <a:pPr eaLnBrk="1" hangingPunct="1">
              <a:lnSpc>
                <a:spcPct val="90000"/>
              </a:lnSpc>
            </a:pPr>
            <a:r>
              <a:rPr lang="es-ES" altLang="en-US" sz="1800"/>
              <a:t>El pago de cualquier beneficio de indemnización o la administración de tratamientos remediales, cuidados, o asistencia basada en la notificación de una lesión o una petición por beneficios, afecta el período del estatuto de limitaciones en su reclamo por compensación de accidente en el trabajo por un (1) </a:t>
            </a:r>
            <a:r>
              <a:rPr lang="es-PA" altLang="en-US" sz="1800"/>
              <a:t>año</a:t>
            </a:r>
            <a:r>
              <a:rPr lang="es-ES" altLang="en-US" sz="1800"/>
              <a:t> desde la fecha de dicho pago. </a:t>
            </a:r>
            <a:br>
              <a:rPr lang="es-ES" altLang="en-US" sz="1800"/>
            </a:br>
            <a:r>
              <a:rPr lang="es-ES" altLang="en-US" sz="1800"/>
              <a:t>Este período de espera no se aplica a los temas de elegibilidad sobre compensación, fecha de Máxima Mejoría Médica o</a:t>
            </a:r>
            <a:br>
              <a:rPr lang="es-ES" altLang="en-US" sz="1800"/>
            </a:br>
            <a:r>
              <a:rPr lang="es-ES" altLang="en-US" sz="1800"/>
              <a:t>incapacidad permanente. </a:t>
            </a:r>
            <a:r>
              <a:rPr lang="en-US" altLang="en-US" sz="1800"/>
              <a:t>(Estatuto aplicable:  440.19(2) Haga Clic </a:t>
            </a:r>
            <a:r>
              <a:rPr lang="en-US" altLang="en-US" sz="1800" u="sng">
                <a:solidFill>
                  <a:schemeClr val="hlink"/>
                </a:solidFill>
              </a:rPr>
              <a:t>Aquí</a:t>
            </a:r>
            <a:r>
              <a:rPr lang="en-US" altLang="en-US" sz="1800"/>
              <a:t> para leer.)</a:t>
            </a:r>
            <a:r>
              <a:rPr lang="en-US" altLang="en-US"/>
              <a:t> </a:t>
            </a:r>
            <a:endParaRPr lang="en-US" altLang="en-US" sz="1800"/>
          </a:p>
        </p:txBody>
      </p:sp>
      <p:sp>
        <p:nvSpPr>
          <p:cNvPr id="4" name="Date Placeholder 3">
            <a:extLst>
              <a:ext uri="{FF2B5EF4-FFF2-40B4-BE49-F238E27FC236}">
                <a16:creationId xmlns:a16="http://schemas.microsoft.com/office/drawing/2014/main" id="{8F960CDB-1275-A4FC-2850-16C4549E41F8}"/>
              </a:ext>
            </a:extLst>
          </p:cNvPr>
          <p:cNvSpPr>
            <a:spLocks noGrp="1"/>
          </p:cNvSpPr>
          <p:nvPr>
            <p:ph type="dt" sz="quarter" idx="10"/>
          </p:nvPr>
        </p:nvSpPr>
        <p:spPr/>
        <p:txBody>
          <a:bodyPr/>
          <a:lstStyle/>
          <a:p>
            <a:pPr>
              <a:defRPr/>
            </a:pPr>
            <a:r>
              <a:rPr lang="en-US"/>
              <a:t>4/16/2007</a:t>
            </a:r>
            <a:endParaRPr lang="en-US" altLang="en-US"/>
          </a:p>
        </p:txBody>
      </p:sp>
      <p:sp>
        <p:nvSpPr>
          <p:cNvPr id="5" name="Footer Placeholder 4">
            <a:extLst>
              <a:ext uri="{FF2B5EF4-FFF2-40B4-BE49-F238E27FC236}">
                <a16:creationId xmlns:a16="http://schemas.microsoft.com/office/drawing/2014/main" id="{0DE1FD15-503C-3DA5-D936-59B50CE8AD77}"/>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F4E62751-6B44-F9AF-F910-5B0F3AAB1A9E}"/>
              </a:ext>
            </a:extLst>
          </p:cNvPr>
          <p:cNvSpPr>
            <a:spLocks noGrp="1"/>
          </p:cNvSpPr>
          <p:nvPr>
            <p:ph type="sldNum" sz="quarter" idx="12"/>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F0BC9D3E-320D-4B27-8B85-92A71F928A21}" type="slidenum">
              <a:rPr lang="en-US" altLang="en-US" sz="1200">
                <a:latin typeface="Garamond" panose="02020404030301010803" pitchFamily="18" charset="0"/>
              </a:rPr>
              <a:pPr/>
              <a:t>12</a:t>
            </a:fld>
            <a:endParaRPr lang="en-US" altLang="en-US" sz="1200">
              <a:latin typeface="Garamond" panose="02020404030301010803"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Rectangle 2">
            <a:extLst>
              <a:ext uri="{FF2B5EF4-FFF2-40B4-BE49-F238E27FC236}">
                <a16:creationId xmlns:a16="http://schemas.microsoft.com/office/drawing/2014/main" id="{AEC87D9A-74C4-2A31-82EC-08D38C60613E}"/>
              </a:ext>
            </a:extLst>
          </p:cNvPr>
          <p:cNvSpPr>
            <a:spLocks noGrp="1" noChangeArrowheads="1"/>
          </p:cNvSpPr>
          <p:nvPr>
            <p:ph type="title"/>
          </p:nvPr>
        </p:nvSpPr>
        <p:spPr/>
        <p:txBody>
          <a:bodyPr/>
          <a:lstStyle/>
          <a:p>
            <a:pPr algn="ctr" eaLnBrk="1" hangingPunct="1"/>
            <a:r>
              <a:rPr lang="es-ES_tradnl" altLang="en-US" sz="2400" b="1"/>
              <a:t>¿</a:t>
            </a:r>
            <a:r>
              <a:rPr lang="en-US" altLang="en-US" sz="2400" b="1"/>
              <a:t>QU</a:t>
            </a:r>
            <a:r>
              <a:rPr lang="es-ES_tradnl" altLang="en-US" sz="2400" b="1"/>
              <a:t>É</a:t>
            </a:r>
            <a:r>
              <a:rPr lang="en-US" altLang="en-US" sz="2400" b="1"/>
              <a:t> TIPO DE BENEFICIOS MONETARIOS HAY DISPONIBLES</a:t>
            </a:r>
            <a:r>
              <a:rPr lang="en-US" altLang="en-US" sz="2800" b="1"/>
              <a:t>?</a:t>
            </a:r>
          </a:p>
        </p:txBody>
      </p:sp>
      <p:sp>
        <p:nvSpPr>
          <p:cNvPr id="15366" name="Rectangle 3">
            <a:extLst>
              <a:ext uri="{FF2B5EF4-FFF2-40B4-BE49-F238E27FC236}">
                <a16:creationId xmlns:a16="http://schemas.microsoft.com/office/drawing/2014/main" id="{88FD0752-3E59-F73E-CF7B-4430C2B03E94}"/>
              </a:ext>
            </a:extLst>
          </p:cNvPr>
          <p:cNvSpPr>
            <a:spLocks noGrp="1" noChangeArrowheads="1"/>
          </p:cNvSpPr>
          <p:nvPr>
            <p:ph type="body" idx="1"/>
          </p:nvPr>
        </p:nvSpPr>
        <p:spPr/>
        <p:txBody>
          <a:bodyPr/>
          <a:lstStyle/>
          <a:p>
            <a:pPr eaLnBrk="1" hangingPunct="1"/>
            <a:r>
              <a:rPr lang="es-ES" altLang="en-US" sz="1800"/>
              <a:t>Los beneficios monetarios para la Compensación por Accidente de Trabajo se pueden pagar antes y después de haber obtenido la Máxima Mejoría Médica. (Estatuto aplicable: 440.15(3). </a:t>
            </a:r>
            <a:r>
              <a:rPr lang="es-ES_tradnl" altLang="en-US" sz="1800"/>
              <a:t>Haga Clic </a:t>
            </a:r>
            <a:r>
              <a:rPr lang="es-ES_tradnl" altLang="en-US" sz="1800" u="sng">
                <a:solidFill>
                  <a:schemeClr val="hlink"/>
                </a:solidFill>
              </a:rPr>
              <a:t>Aquí</a:t>
            </a:r>
            <a:r>
              <a:rPr lang="es-ES_tradnl" altLang="en-US" sz="1800"/>
              <a:t> para leer.)</a:t>
            </a:r>
            <a:r>
              <a:rPr lang="en-US" altLang="en-US" sz="1800"/>
              <a:t> </a:t>
            </a:r>
          </a:p>
        </p:txBody>
      </p:sp>
      <p:sp>
        <p:nvSpPr>
          <p:cNvPr id="4" name="Date Placeholder 3">
            <a:extLst>
              <a:ext uri="{FF2B5EF4-FFF2-40B4-BE49-F238E27FC236}">
                <a16:creationId xmlns:a16="http://schemas.microsoft.com/office/drawing/2014/main" id="{FB27E1A9-408D-AFF4-694C-D40273CA62E9}"/>
              </a:ext>
            </a:extLst>
          </p:cNvPr>
          <p:cNvSpPr>
            <a:spLocks noGrp="1"/>
          </p:cNvSpPr>
          <p:nvPr>
            <p:ph type="dt" sz="quarter" idx="10"/>
          </p:nvPr>
        </p:nvSpPr>
        <p:spPr/>
        <p:txBody>
          <a:bodyPr/>
          <a:lstStyle/>
          <a:p>
            <a:pPr>
              <a:defRPr/>
            </a:pPr>
            <a:r>
              <a:rPr lang="en-US"/>
              <a:t>4/16/2007</a:t>
            </a:r>
            <a:endParaRPr lang="en-US" altLang="en-US"/>
          </a:p>
        </p:txBody>
      </p:sp>
      <p:sp>
        <p:nvSpPr>
          <p:cNvPr id="5" name="Footer Placeholder 4">
            <a:extLst>
              <a:ext uri="{FF2B5EF4-FFF2-40B4-BE49-F238E27FC236}">
                <a16:creationId xmlns:a16="http://schemas.microsoft.com/office/drawing/2014/main" id="{12E48EA6-ECC0-1428-E9D9-70836AE0BB40}"/>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4D532F6E-3F20-851E-10D1-08124FF7862F}"/>
              </a:ext>
            </a:extLst>
          </p:cNvPr>
          <p:cNvSpPr>
            <a:spLocks noGrp="1"/>
          </p:cNvSpPr>
          <p:nvPr>
            <p:ph type="sldNum" sz="quarter" idx="12"/>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E3FE1BB5-6498-43FC-9D53-5B7837666795}" type="slidenum">
              <a:rPr lang="en-US" altLang="en-US" sz="1200">
                <a:latin typeface="Garamond" panose="02020404030301010803" pitchFamily="18" charset="0"/>
              </a:rPr>
              <a:pPr/>
              <a:t>13</a:t>
            </a:fld>
            <a:endParaRPr lang="en-US" altLang="en-US" sz="1200">
              <a:latin typeface="Garamond" panose="02020404030301010803"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2">
            <a:extLst>
              <a:ext uri="{FF2B5EF4-FFF2-40B4-BE49-F238E27FC236}">
                <a16:creationId xmlns:a16="http://schemas.microsoft.com/office/drawing/2014/main" id="{7E0BD811-C191-7FC4-1735-8FC8190808A6}"/>
              </a:ext>
            </a:extLst>
          </p:cNvPr>
          <p:cNvSpPr>
            <a:spLocks noGrp="1" noChangeArrowheads="1"/>
          </p:cNvSpPr>
          <p:nvPr>
            <p:ph type="title"/>
          </p:nvPr>
        </p:nvSpPr>
        <p:spPr/>
        <p:txBody>
          <a:bodyPr/>
          <a:lstStyle/>
          <a:p>
            <a:pPr algn="ctr" eaLnBrk="1" hangingPunct="1"/>
            <a:r>
              <a:rPr lang="en-US" altLang="en-US" sz="2400" b="1"/>
              <a:t>BENEFICIOS MONETARIOS A LOS QUE PUEDE </a:t>
            </a:r>
            <a:br>
              <a:rPr lang="en-US" altLang="en-US" sz="2400" b="1"/>
            </a:br>
            <a:r>
              <a:rPr lang="en-US" altLang="en-US" sz="2400" b="1"/>
              <a:t>SER ELEGIBLE ANTES DE LLEGAR A SU </a:t>
            </a:r>
            <a:br>
              <a:rPr lang="en-US" altLang="en-US" sz="2400" b="1"/>
            </a:br>
            <a:r>
              <a:rPr lang="en-US" altLang="en-US" sz="2400" b="1"/>
              <a:t>MÁXIMA MEJORÍA MÉDICA</a:t>
            </a:r>
          </a:p>
        </p:txBody>
      </p:sp>
      <p:sp>
        <p:nvSpPr>
          <p:cNvPr id="16392" name="Rectangle 3">
            <a:extLst>
              <a:ext uri="{FF2B5EF4-FFF2-40B4-BE49-F238E27FC236}">
                <a16:creationId xmlns:a16="http://schemas.microsoft.com/office/drawing/2014/main" id="{CB61B458-41DC-59A6-05F5-EB6A763420C7}"/>
              </a:ext>
            </a:extLst>
          </p:cNvPr>
          <p:cNvSpPr>
            <a:spLocks noChangeArrowheads="1"/>
          </p:cNvSpPr>
          <p:nvPr/>
        </p:nvSpPr>
        <p:spPr bwMode="auto">
          <a:xfrm>
            <a:off x="457200" y="1600200"/>
            <a:ext cx="82296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buClr>
                <a:schemeClr val="accent1"/>
              </a:buClr>
              <a:buSzPct val="65000"/>
              <a:buChar char="n"/>
              <a:defRPr sz="3000">
                <a:solidFill>
                  <a:schemeClr val="tx1"/>
                </a:solidFill>
                <a:latin typeface="Arial" panose="020B0604020202020204" pitchFamily="34" charset="0"/>
              </a:defRPr>
            </a:lvl1pPr>
            <a:lvl2pPr marL="669925" indent="-325438">
              <a:buClr>
                <a:schemeClr val="accent2"/>
              </a:buClr>
              <a:buSzPct val="60000"/>
              <a:buChar char="q"/>
              <a:defRPr sz="2600">
                <a:solidFill>
                  <a:schemeClr val="tx1"/>
                </a:solidFill>
                <a:latin typeface="Arial" panose="020B0604020202020204" pitchFamily="34" charset="0"/>
              </a:defRPr>
            </a:lvl2pPr>
            <a:lvl3pPr marL="1143000" indent="-228600">
              <a:buClr>
                <a:schemeClr val="accent1"/>
              </a:buClr>
              <a:buSzPct val="65000"/>
              <a:buChar char="n"/>
              <a:defRPr sz="2200">
                <a:solidFill>
                  <a:schemeClr val="tx1"/>
                </a:solidFill>
                <a:latin typeface="Arial" panose="020B0604020202020204" pitchFamily="34" charset="0"/>
              </a:defRPr>
            </a:lvl3pPr>
            <a:lvl4pPr marL="1600200" indent="-228600">
              <a:buClr>
                <a:schemeClr val="accent2"/>
              </a:buClr>
              <a:buSzPct val="70000"/>
              <a:buChar char="q"/>
              <a:defRPr sz="2000">
                <a:solidFill>
                  <a:schemeClr val="tx1"/>
                </a:solidFill>
                <a:latin typeface="Arial" panose="020B0604020202020204" pitchFamily="34" charset="0"/>
              </a:defRPr>
            </a:lvl4pPr>
            <a:lvl5pPr marL="2057400" indent="-228600">
              <a:buClr>
                <a:schemeClr val="accent1"/>
              </a:buClr>
              <a:buSzPct val="75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defRPr>
            </a:lvl9pPr>
          </a:lstStyle>
          <a:p>
            <a:pPr>
              <a:lnSpc>
                <a:spcPct val="100000"/>
              </a:lnSpc>
            </a:pPr>
            <a:r>
              <a:rPr lang="es-ES" altLang="en-US" sz="1800"/>
              <a:t>Incapacidad Total Temporal (TTD por su sigla en Ingles)- Si su incapacidad es de carácter total,  pero temporal en calidad, usted recibirá beneficios monetarios hasta que llegue a su Máxima Mejoría Médica o hasta 104 semanas. </a:t>
            </a:r>
            <a:r>
              <a:rPr lang="en-US" altLang="en-US" sz="1800"/>
              <a:t>(Estatuto aplicable: 440.15(2)(a). Haga Clic </a:t>
            </a:r>
            <a:r>
              <a:rPr lang="en-US" altLang="en-US" sz="1800" u="sng">
                <a:solidFill>
                  <a:schemeClr val="hlink"/>
                </a:solidFill>
              </a:rPr>
              <a:t>Aquí</a:t>
            </a:r>
            <a:r>
              <a:rPr lang="en-US" altLang="en-US" sz="1800"/>
              <a:t> para leer.) </a:t>
            </a:r>
            <a:r>
              <a:rPr lang="es-PA" altLang="en-US" sz="1800"/>
              <a:t> </a:t>
            </a:r>
            <a:endParaRPr lang="es-ES" altLang="en-US" sz="1800"/>
          </a:p>
          <a:p>
            <a:pPr>
              <a:lnSpc>
                <a:spcPct val="100000"/>
              </a:lnSpc>
            </a:pPr>
            <a:r>
              <a:rPr lang="es-ES" altLang="en-US" sz="1800"/>
              <a:t>Los beneficios para la Incapacidad Total Temporal se pagan en base a uní porcentaje de su salario semanal:  </a:t>
            </a:r>
          </a:p>
          <a:p>
            <a:pPr lvl="1">
              <a:lnSpc>
                <a:spcPct val="100000"/>
              </a:lnSpc>
            </a:pPr>
            <a:r>
              <a:rPr lang="es-ES" altLang="en-US" sz="1800"/>
              <a:t>Los beneficios por lesiones no catastróficas se pagan a un 66 2/3% del </a:t>
            </a:r>
            <a:r>
              <a:rPr lang="es-ES" altLang="en-US" sz="1900"/>
              <a:t>promedio</a:t>
            </a:r>
            <a:r>
              <a:rPr lang="es-ES" altLang="en-US" sz="1800"/>
              <a:t> de su salario semanal hasta el máximo beneficio semanal por el año de su lesión. Los beneficios por lesiones catastróficas se pagan al 80% del promedio de su salario semanal, hasta un máximo de $700.00 por semana durante 6 meses. </a:t>
            </a:r>
            <a:br>
              <a:rPr lang="es-ES" altLang="en-US" sz="1800"/>
            </a:br>
            <a:r>
              <a:rPr lang="en-US" altLang="en-US" sz="1800"/>
              <a:t>(Estatuto Aplicable: 440.15(2)(b) Haga Clic </a:t>
            </a:r>
            <a:r>
              <a:rPr lang="en-US" altLang="en-US" sz="1800" u="sng">
                <a:solidFill>
                  <a:schemeClr val="hlink"/>
                </a:solidFill>
              </a:rPr>
              <a:t>Aquí</a:t>
            </a:r>
            <a:r>
              <a:rPr lang="en-US" altLang="en-US" sz="1800"/>
              <a:t> para leer.) </a:t>
            </a:r>
          </a:p>
        </p:txBody>
      </p:sp>
      <p:sp>
        <p:nvSpPr>
          <p:cNvPr id="4" name="Date Placeholder 3">
            <a:extLst>
              <a:ext uri="{FF2B5EF4-FFF2-40B4-BE49-F238E27FC236}">
                <a16:creationId xmlns:a16="http://schemas.microsoft.com/office/drawing/2014/main" id="{8DB5D443-79F6-25F3-5FFD-1AF3DDE90B97}"/>
              </a:ext>
            </a:extLst>
          </p:cNvPr>
          <p:cNvSpPr>
            <a:spLocks noGrp="1"/>
          </p:cNvSpPr>
          <p:nvPr>
            <p:ph type="dt" sz="quarter" idx="10"/>
          </p:nvPr>
        </p:nvSpPr>
        <p:spPr/>
        <p:txBody>
          <a:bodyPr/>
          <a:lstStyle/>
          <a:p>
            <a:pPr>
              <a:defRPr/>
            </a:pPr>
            <a:r>
              <a:rPr lang="en-US"/>
              <a:t>4/16/2007</a:t>
            </a:r>
            <a:endParaRPr lang="en-US" altLang="en-US"/>
          </a:p>
        </p:txBody>
      </p:sp>
      <p:sp>
        <p:nvSpPr>
          <p:cNvPr id="5" name="Footer Placeholder 4">
            <a:extLst>
              <a:ext uri="{FF2B5EF4-FFF2-40B4-BE49-F238E27FC236}">
                <a16:creationId xmlns:a16="http://schemas.microsoft.com/office/drawing/2014/main" id="{F73A3110-021D-A9CE-E0A8-0BF6B8AF786E}"/>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3A947A0E-6A17-888A-F5F4-AB4EA621F333}"/>
              </a:ext>
            </a:extLst>
          </p:cNvPr>
          <p:cNvSpPr>
            <a:spLocks noGrp="1"/>
          </p:cNvSpPr>
          <p:nvPr>
            <p:ph type="sldNum" sz="quarter" idx="12"/>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7466AA9D-FFEC-492A-B677-A8C0107C801A}" type="slidenum">
              <a:rPr lang="en-US" altLang="en-US" sz="1200">
                <a:latin typeface="Garamond" panose="02020404030301010803" pitchFamily="18" charset="0"/>
              </a:rPr>
              <a:pPr/>
              <a:t>14</a:t>
            </a:fld>
            <a:endParaRPr lang="en-US" altLang="en-US" sz="1200">
              <a:latin typeface="Garamond" panose="02020404030301010803"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2">
            <a:extLst>
              <a:ext uri="{FF2B5EF4-FFF2-40B4-BE49-F238E27FC236}">
                <a16:creationId xmlns:a16="http://schemas.microsoft.com/office/drawing/2014/main" id="{373B714C-D1C0-46F5-978D-A9B1167BFEB4}"/>
              </a:ext>
            </a:extLst>
          </p:cNvPr>
          <p:cNvSpPr>
            <a:spLocks noGrp="1" noChangeArrowheads="1"/>
          </p:cNvSpPr>
          <p:nvPr>
            <p:ph type="title"/>
          </p:nvPr>
        </p:nvSpPr>
        <p:spPr/>
        <p:txBody>
          <a:bodyPr/>
          <a:lstStyle/>
          <a:p>
            <a:pPr algn="ctr" eaLnBrk="1" hangingPunct="1"/>
            <a:r>
              <a:rPr lang="en-US" altLang="en-US" sz="2400" b="1"/>
              <a:t>BENEFICIOS MONETARIOS A LOS QUE PUEDE </a:t>
            </a:r>
            <a:br>
              <a:rPr lang="en-US" altLang="en-US" sz="2400" b="1"/>
            </a:br>
            <a:r>
              <a:rPr lang="en-US" altLang="en-US" sz="2400" b="1"/>
              <a:t>SER ELEGIBLE ANTES DE LLEGAR A SU </a:t>
            </a:r>
            <a:br>
              <a:rPr lang="en-US" altLang="en-US" sz="2400" b="1"/>
            </a:br>
            <a:r>
              <a:rPr lang="en-US" altLang="en-US" sz="2400" b="1"/>
              <a:t>MÁXIMA MEJORÍA MÉDICA</a:t>
            </a:r>
          </a:p>
        </p:txBody>
      </p:sp>
      <p:sp>
        <p:nvSpPr>
          <p:cNvPr id="17416" name="Rectangle 3">
            <a:extLst>
              <a:ext uri="{FF2B5EF4-FFF2-40B4-BE49-F238E27FC236}">
                <a16:creationId xmlns:a16="http://schemas.microsoft.com/office/drawing/2014/main" id="{D5E99FF4-8E0E-1A35-620B-220500324C22}"/>
              </a:ext>
            </a:extLst>
          </p:cNvPr>
          <p:cNvSpPr>
            <a:spLocks noChangeArrowheads="1"/>
          </p:cNvSpPr>
          <p:nvPr/>
        </p:nvSpPr>
        <p:spPr bwMode="auto">
          <a:xfrm>
            <a:off x="457200" y="1905000"/>
            <a:ext cx="8229600" cy="422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buClr>
                <a:schemeClr val="accent1"/>
              </a:buClr>
              <a:buSzPct val="65000"/>
              <a:buChar char="n"/>
              <a:defRPr sz="3000">
                <a:solidFill>
                  <a:schemeClr val="tx1"/>
                </a:solidFill>
                <a:latin typeface="Arial" panose="020B0604020202020204" pitchFamily="34" charset="0"/>
              </a:defRPr>
            </a:lvl1pPr>
            <a:lvl2pPr marL="669925" indent="-325438">
              <a:buClr>
                <a:schemeClr val="accent2"/>
              </a:buClr>
              <a:buSzPct val="60000"/>
              <a:buChar char="q"/>
              <a:defRPr sz="2600">
                <a:solidFill>
                  <a:schemeClr val="tx1"/>
                </a:solidFill>
                <a:latin typeface="Arial" panose="020B0604020202020204" pitchFamily="34" charset="0"/>
              </a:defRPr>
            </a:lvl2pPr>
            <a:lvl3pPr marL="1143000" indent="-228600">
              <a:buClr>
                <a:schemeClr val="accent1"/>
              </a:buClr>
              <a:buSzPct val="65000"/>
              <a:buChar char="n"/>
              <a:defRPr sz="2200">
                <a:solidFill>
                  <a:schemeClr val="tx1"/>
                </a:solidFill>
                <a:latin typeface="Arial" panose="020B0604020202020204" pitchFamily="34" charset="0"/>
              </a:defRPr>
            </a:lvl3pPr>
            <a:lvl4pPr marL="1600200" indent="-228600">
              <a:buClr>
                <a:schemeClr val="accent2"/>
              </a:buClr>
              <a:buSzPct val="70000"/>
              <a:buChar char="q"/>
              <a:defRPr sz="2000">
                <a:solidFill>
                  <a:schemeClr val="tx1"/>
                </a:solidFill>
                <a:latin typeface="Arial" panose="020B0604020202020204" pitchFamily="34" charset="0"/>
              </a:defRPr>
            </a:lvl4pPr>
            <a:lvl5pPr marL="2057400" indent="-228600">
              <a:buClr>
                <a:schemeClr val="accent1"/>
              </a:buClr>
              <a:buSzPct val="75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defRPr>
            </a:lvl9pPr>
          </a:lstStyle>
          <a:p>
            <a:r>
              <a:rPr lang="es-ES" altLang="en-US" sz="1800"/>
              <a:t>Incapacidad Parcial Temporal (TPD por su sigla en Ingles)- Si su doctor le permite volver al trabajo con restricciones y gana menos del 80% de su salario antes de lesionarse, puede recibir beneficios por Incapacidad Parcial Temporal. </a:t>
            </a:r>
            <a:r>
              <a:rPr lang="en-US" altLang="en-US" sz="1800"/>
              <a:t>(Estatuto aplicable: 440.15(4)(a) Haga Clic </a:t>
            </a:r>
            <a:r>
              <a:rPr lang="en-US" altLang="en-US" sz="1800" u="sng">
                <a:solidFill>
                  <a:schemeClr val="hlink"/>
                </a:solidFill>
              </a:rPr>
              <a:t>Aquí</a:t>
            </a:r>
            <a:r>
              <a:rPr lang="en-US" altLang="en-US" sz="1800"/>
              <a:t> para leer.) </a:t>
            </a:r>
            <a:endParaRPr lang="es-ES" altLang="en-US" sz="1800"/>
          </a:p>
          <a:p>
            <a:r>
              <a:rPr lang="es-ES" altLang="en-US" sz="1800"/>
              <a:t>Beneficios Educacionales y Entrenamiento se pueden recibir hasta por 26 semanas. </a:t>
            </a:r>
            <a:r>
              <a:rPr lang="en-US" altLang="en-US" sz="1800"/>
              <a:t>(Estatuto aplicable: 440.491(6)(b) Haga Clic </a:t>
            </a:r>
            <a:r>
              <a:rPr lang="en-US" altLang="en-US" sz="1800" u="sng">
                <a:solidFill>
                  <a:schemeClr val="hlink"/>
                </a:solidFill>
              </a:rPr>
              <a:t>Aquí</a:t>
            </a:r>
            <a:r>
              <a:rPr lang="en-US" altLang="en-US" sz="1800"/>
              <a:t> para leer.) </a:t>
            </a:r>
            <a:endParaRPr lang="es-ES" altLang="en-US" sz="1800"/>
          </a:p>
          <a:p>
            <a:r>
              <a:rPr lang="es-ES" altLang="en-US" sz="1800"/>
              <a:t>Puede recibir pagos por Incapacidad Total Temporal, Incapacidad Parcial Temporal, o Beneficios educacionales y entrenamiento, o una combinación de los tres antes de llegar a su Máxima Mejoría Médica, pero no por más de 104 semanas. </a:t>
            </a:r>
            <a:r>
              <a:rPr lang="en-US" altLang="en-US" sz="1800"/>
              <a:t>(Estatuto aplicable: 440.15(4)(e); 440.491(6)(b) Haga Clic </a:t>
            </a:r>
            <a:r>
              <a:rPr lang="en-US" altLang="en-US" sz="1800" u="sng">
                <a:solidFill>
                  <a:schemeClr val="hlink"/>
                </a:solidFill>
              </a:rPr>
              <a:t>Aquí</a:t>
            </a:r>
            <a:r>
              <a:rPr lang="en-US" altLang="en-US" sz="1800"/>
              <a:t> para leer.) </a:t>
            </a:r>
            <a:endParaRPr lang="es-ES" altLang="en-US" sz="1800"/>
          </a:p>
          <a:p>
            <a:pPr lvl="1">
              <a:buFont typeface="Wingdings" panose="05000000000000000000" pitchFamily="2" charset="2"/>
              <a:buNone/>
            </a:pPr>
            <a:r>
              <a:rPr lang="es-ES" altLang="en-US" sz="1800"/>
              <a:t>     </a:t>
            </a:r>
            <a:r>
              <a:rPr lang="en-US" altLang="en-US" sz="1800"/>
              <a:t>* </a:t>
            </a:r>
            <a:r>
              <a:rPr lang="es-ES" altLang="en-US" sz="1800"/>
              <a:t>La Fecha de Máxima Mejoría Médica significa la fecha después de la cual la recuperación adicional o mejoría duradera de una lesión o enfermedad no se puede anticipar basada en una probabilidad médica razonable. </a:t>
            </a:r>
            <a:r>
              <a:rPr lang="en-US" altLang="en-US" sz="1800"/>
              <a:t>(Estatuto aplicable: 440.02(10) </a:t>
            </a:r>
            <a:r>
              <a:rPr lang="en-US" altLang="en-US" sz="1600"/>
              <a:t>Haga Clic </a:t>
            </a:r>
            <a:r>
              <a:rPr lang="en-US" altLang="en-US" sz="1600" u="sng">
                <a:solidFill>
                  <a:schemeClr val="hlink"/>
                </a:solidFill>
              </a:rPr>
              <a:t>Aquí</a:t>
            </a:r>
            <a:r>
              <a:rPr lang="en-US" altLang="en-US" sz="1600"/>
              <a:t> para leer.) </a:t>
            </a:r>
            <a:endParaRPr lang="en-US" altLang="en-US" sz="1800"/>
          </a:p>
          <a:p>
            <a:r>
              <a:rPr lang="es-ES" altLang="en-US" sz="1800"/>
              <a:t>Si sus beneficios monetarios están atrasados, contacte a la Oficina de Ayuda al Empleado al 1-800-342-1741 extensión 30027 para asistencia.</a:t>
            </a:r>
            <a:endParaRPr lang="en-US" altLang="en-US" sz="1800"/>
          </a:p>
        </p:txBody>
      </p:sp>
      <p:sp>
        <p:nvSpPr>
          <p:cNvPr id="4" name="Date Placeholder 3">
            <a:extLst>
              <a:ext uri="{FF2B5EF4-FFF2-40B4-BE49-F238E27FC236}">
                <a16:creationId xmlns:a16="http://schemas.microsoft.com/office/drawing/2014/main" id="{904A7680-22A7-DD76-A1AA-94657E11E4AB}"/>
              </a:ext>
            </a:extLst>
          </p:cNvPr>
          <p:cNvSpPr>
            <a:spLocks noGrp="1"/>
          </p:cNvSpPr>
          <p:nvPr>
            <p:ph type="dt" sz="quarter" idx="10"/>
          </p:nvPr>
        </p:nvSpPr>
        <p:spPr/>
        <p:txBody>
          <a:bodyPr/>
          <a:lstStyle/>
          <a:p>
            <a:pPr>
              <a:defRPr/>
            </a:pPr>
            <a:r>
              <a:rPr lang="en-US"/>
              <a:t>4/16/2007</a:t>
            </a:r>
            <a:endParaRPr lang="en-US" altLang="en-US"/>
          </a:p>
        </p:txBody>
      </p:sp>
      <p:sp>
        <p:nvSpPr>
          <p:cNvPr id="5" name="Footer Placeholder 4">
            <a:extLst>
              <a:ext uri="{FF2B5EF4-FFF2-40B4-BE49-F238E27FC236}">
                <a16:creationId xmlns:a16="http://schemas.microsoft.com/office/drawing/2014/main" id="{D8E682F7-3935-317D-59A7-69FDDA9F1947}"/>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A1F25E08-C104-75BC-D7EB-85D23CF02A47}"/>
              </a:ext>
            </a:extLst>
          </p:cNvPr>
          <p:cNvSpPr>
            <a:spLocks noGrp="1"/>
          </p:cNvSpPr>
          <p:nvPr>
            <p:ph type="sldNum" sz="quarter" idx="12"/>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F8E509BF-7AAF-4720-BD4E-D898512FB238}" type="slidenum">
              <a:rPr lang="en-US" altLang="en-US" sz="1200">
                <a:latin typeface="Garamond" panose="02020404030301010803" pitchFamily="18" charset="0"/>
              </a:rPr>
              <a:pPr/>
              <a:t>15</a:t>
            </a:fld>
            <a:endParaRPr lang="en-US" altLang="en-US" sz="1200">
              <a:latin typeface="Garamond" panose="02020404030301010803"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2">
            <a:extLst>
              <a:ext uri="{FF2B5EF4-FFF2-40B4-BE49-F238E27FC236}">
                <a16:creationId xmlns:a16="http://schemas.microsoft.com/office/drawing/2014/main" id="{BA3EF57C-E888-7290-CCA2-7DFC206D938B}"/>
              </a:ext>
            </a:extLst>
          </p:cNvPr>
          <p:cNvSpPr>
            <a:spLocks noGrp="1" noChangeArrowheads="1"/>
          </p:cNvSpPr>
          <p:nvPr>
            <p:ph type="title"/>
          </p:nvPr>
        </p:nvSpPr>
        <p:spPr/>
        <p:txBody>
          <a:bodyPr/>
          <a:lstStyle/>
          <a:p>
            <a:pPr algn="ctr" eaLnBrk="1" hangingPunct="1"/>
            <a:r>
              <a:rPr lang="en-US" altLang="en-US" sz="2400" b="1"/>
              <a:t>BENEFICIOS MONETARIOS A LOS QUE PUEDE </a:t>
            </a:r>
            <a:br>
              <a:rPr lang="en-US" altLang="en-US" sz="2400" b="1"/>
            </a:br>
            <a:r>
              <a:rPr lang="en-US" altLang="en-US" sz="2400" b="1"/>
              <a:t>SER ELEGIBLE DESPUÉS DE LLEGAR A SU </a:t>
            </a:r>
            <a:br>
              <a:rPr lang="en-US" altLang="en-US" sz="2400" b="1"/>
            </a:br>
            <a:r>
              <a:rPr lang="en-US" altLang="en-US" sz="2400" b="1"/>
              <a:t>MÁXIMA MEJORÍA MÉDICA</a:t>
            </a:r>
          </a:p>
        </p:txBody>
      </p:sp>
      <p:sp>
        <p:nvSpPr>
          <p:cNvPr id="18438" name="Rectangle 3">
            <a:extLst>
              <a:ext uri="{FF2B5EF4-FFF2-40B4-BE49-F238E27FC236}">
                <a16:creationId xmlns:a16="http://schemas.microsoft.com/office/drawing/2014/main" id="{DBCB4EA2-8CD6-5515-2BF0-74A27A7DCA32}"/>
              </a:ext>
            </a:extLst>
          </p:cNvPr>
          <p:cNvSpPr>
            <a:spLocks noGrp="1" noChangeArrowheads="1"/>
          </p:cNvSpPr>
          <p:nvPr>
            <p:ph type="body" idx="1"/>
          </p:nvPr>
        </p:nvSpPr>
        <p:spPr/>
        <p:txBody>
          <a:bodyPr/>
          <a:lstStyle/>
          <a:p>
            <a:pPr>
              <a:lnSpc>
                <a:spcPct val="80000"/>
              </a:lnSpc>
            </a:pPr>
            <a:r>
              <a:rPr lang="es-ES" altLang="en-US" sz="1800"/>
              <a:t>Incapacidad Total Permanente (PTD por su siglas en Ingles)- Beneficios monetarios, en casos de incapacidad total catalogados como permanentes o por  lesiones presumidas a ser totalmente y permanentemente incapacitables bajo la ley de compensación al trabajador, son pagables durante la continuación de la incapacidad total. Compensación por PTD no es pagable si su trabajo es o puede ser sedentario. </a:t>
            </a:r>
            <a:r>
              <a:rPr lang="en-US" altLang="en-US" sz="1800"/>
              <a:t>(Estatuto aplicable: 440.15(1). </a:t>
            </a:r>
            <a:r>
              <a:rPr lang="es-ES_tradnl" altLang="en-US" sz="1800"/>
              <a:t>Haga Clic </a:t>
            </a:r>
            <a:r>
              <a:rPr lang="es-ES_tradnl" altLang="en-US" sz="1800" u="sng">
                <a:solidFill>
                  <a:schemeClr val="hlink"/>
                </a:solidFill>
              </a:rPr>
              <a:t>Aquí</a:t>
            </a:r>
            <a:r>
              <a:rPr lang="es-ES_tradnl" altLang="en-US" sz="1800"/>
              <a:t> para leer.)</a:t>
            </a:r>
            <a:r>
              <a:rPr lang="en-US" altLang="en-US" sz="1800"/>
              <a:t> </a:t>
            </a:r>
            <a:endParaRPr lang="es-ES" altLang="en-US" sz="1800"/>
          </a:p>
          <a:p>
            <a:pPr>
              <a:lnSpc>
                <a:spcPct val="80000"/>
              </a:lnSpc>
            </a:pPr>
            <a:r>
              <a:rPr lang="es-ES" altLang="en-US" sz="1800"/>
              <a:t>Beneficios por Daños Permanentes - Por accidentes ocurridos en o después del 1ro. de Octubre del 2003, el derecho del empleado a recibir beneficios de ingresos por daños permanentes empiezan el día después que el empleado ha llegado a su Máxima Mejoría Médica, o al finalizar los beneficios temporales, lo que ocurra primero, y continúa durante los siguientes períodos:</a:t>
            </a:r>
            <a:r>
              <a:rPr lang="es-ES" altLang="en-US" sz="1600"/>
              <a:t>  </a:t>
            </a:r>
          </a:p>
          <a:p>
            <a:pPr lvl="1">
              <a:lnSpc>
                <a:spcPct val="80000"/>
              </a:lnSpc>
            </a:pPr>
            <a:r>
              <a:rPr lang="es-ES" altLang="en-US" sz="1400"/>
              <a:t>Dos semanas de beneficios se pagan al empleado por cada punto de porcentaje por daños, desde el 1 por ciento hasta e incluyendo 10 por ciento.</a:t>
            </a:r>
          </a:p>
          <a:p>
            <a:pPr lvl="1">
              <a:lnSpc>
                <a:spcPct val="80000"/>
              </a:lnSpc>
            </a:pPr>
            <a:r>
              <a:rPr lang="es-ES" altLang="en-US" sz="1400"/>
              <a:t>Tres semanas de beneficios se pagan por cada punto de porcentaje por daños, desde un 11 por ciento hasta e incluyendo 15 por ciento.</a:t>
            </a:r>
          </a:p>
          <a:p>
            <a:pPr lvl="1">
              <a:lnSpc>
                <a:spcPct val="80000"/>
              </a:lnSpc>
            </a:pPr>
            <a:r>
              <a:rPr lang="es-ES" altLang="en-US" sz="1400"/>
              <a:t>Cuatro semanas de beneficios se pagan por cada punto de porcentaje por daños, desde un 16 por ciento hasta e incluyendo 20 por ciento.</a:t>
            </a:r>
          </a:p>
          <a:p>
            <a:pPr lvl="1">
              <a:lnSpc>
                <a:spcPct val="80000"/>
              </a:lnSpc>
            </a:pPr>
            <a:r>
              <a:rPr lang="es-ES" altLang="en-US" sz="1400"/>
              <a:t>Seis semanas de beneficios se pagan por cada punto de porcentaje por daños por encima del 21 por ciento. </a:t>
            </a:r>
            <a:r>
              <a:rPr lang="en-US" altLang="en-US" sz="1400"/>
              <a:t>(Estatuto aplicable: 440.15(3)(g) </a:t>
            </a:r>
            <a:r>
              <a:rPr lang="es-ES_tradnl" altLang="en-US" sz="1400"/>
              <a:t>Haga Clic </a:t>
            </a:r>
            <a:r>
              <a:rPr lang="es-ES_tradnl" altLang="en-US" sz="1400" u="sng">
                <a:solidFill>
                  <a:schemeClr val="hlink"/>
                </a:solidFill>
              </a:rPr>
              <a:t>Aquí</a:t>
            </a:r>
            <a:r>
              <a:rPr lang="es-ES_tradnl" altLang="en-US" sz="1400"/>
              <a:t> para leer.)</a:t>
            </a:r>
            <a:r>
              <a:rPr lang="en-US" altLang="en-US" sz="1400"/>
              <a:t> </a:t>
            </a:r>
          </a:p>
        </p:txBody>
      </p:sp>
      <p:sp>
        <p:nvSpPr>
          <p:cNvPr id="4" name="Date Placeholder 3">
            <a:extLst>
              <a:ext uri="{FF2B5EF4-FFF2-40B4-BE49-F238E27FC236}">
                <a16:creationId xmlns:a16="http://schemas.microsoft.com/office/drawing/2014/main" id="{922D7E31-E7C6-28CA-A280-C9354C89682B}"/>
              </a:ext>
            </a:extLst>
          </p:cNvPr>
          <p:cNvSpPr>
            <a:spLocks noGrp="1"/>
          </p:cNvSpPr>
          <p:nvPr>
            <p:ph type="dt" sz="quarter" idx="10"/>
          </p:nvPr>
        </p:nvSpPr>
        <p:spPr/>
        <p:txBody>
          <a:bodyPr/>
          <a:lstStyle/>
          <a:p>
            <a:pPr>
              <a:defRPr/>
            </a:pPr>
            <a:r>
              <a:rPr lang="en-US"/>
              <a:t>4/16/2007</a:t>
            </a:r>
            <a:endParaRPr lang="en-US" altLang="en-US"/>
          </a:p>
        </p:txBody>
      </p:sp>
      <p:sp>
        <p:nvSpPr>
          <p:cNvPr id="5" name="Footer Placeholder 4">
            <a:extLst>
              <a:ext uri="{FF2B5EF4-FFF2-40B4-BE49-F238E27FC236}">
                <a16:creationId xmlns:a16="http://schemas.microsoft.com/office/drawing/2014/main" id="{98A80CD9-39C6-1F73-14BD-569A2693DC20}"/>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2C2A7E56-CBF0-F81D-2869-F2DF227DB18E}"/>
              </a:ext>
            </a:extLst>
          </p:cNvPr>
          <p:cNvSpPr>
            <a:spLocks noGrp="1"/>
          </p:cNvSpPr>
          <p:nvPr>
            <p:ph type="sldNum" sz="quarter" idx="12"/>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4AD2E294-6035-4061-8B16-CA693426D3C9}" type="slidenum">
              <a:rPr lang="en-US" altLang="en-US" sz="1200">
                <a:latin typeface="Garamond" panose="02020404030301010803" pitchFamily="18" charset="0"/>
              </a:rPr>
              <a:pPr/>
              <a:t>16</a:t>
            </a:fld>
            <a:endParaRPr lang="en-US" altLang="en-US" sz="1200">
              <a:latin typeface="Garamond" panose="02020404030301010803"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Rectangle 2">
            <a:extLst>
              <a:ext uri="{FF2B5EF4-FFF2-40B4-BE49-F238E27FC236}">
                <a16:creationId xmlns:a16="http://schemas.microsoft.com/office/drawing/2014/main" id="{8B4FA3CB-9996-ED47-C85F-AC528EDA4C7C}"/>
              </a:ext>
            </a:extLst>
          </p:cNvPr>
          <p:cNvSpPr>
            <a:spLocks noGrp="1" noChangeArrowheads="1"/>
          </p:cNvSpPr>
          <p:nvPr>
            <p:ph type="title"/>
          </p:nvPr>
        </p:nvSpPr>
        <p:spPr/>
        <p:txBody>
          <a:bodyPr/>
          <a:lstStyle/>
          <a:p>
            <a:pPr algn="ctr" eaLnBrk="1" hangingPunct="1"/>
            <a:r>
              <a:rPr lang="es-ES_tradnl" altLang="en-US" sz="2400" b="1"/>
              <a:t>¿</a:t>
            </a:r>
            <a:r>
              <a:rPr lang="en-US" altLang="en-US" sz="2400" b="1"/>
              <a:t> CÓMO SE CALCULAN LOS BENEFICIOS MONETARIOS?</a:t>
            </a:r>
          </a:p>
        </p:txBody>
      </p:sp>
      <p:sp>
        <p:nvSpPr>
          <p:cNvPr id="19464" name="Rectangle 3">
            <a:extLst>
              <a:ext uri="{FF2B5EF4-FFF2-40B4-BE49-F238E27FC236}">
                <a16:creationId xmlns:a16="http://schemas.microsoft.com/office/drawing/2014/main" id="{49F4C6CF-8833-10BF-9796-FCC09FFF7052}"/>
              </a:ext>
            </a:extLst>
          </p:cNvPr>
          <p:cNvSpPr>
            <a:spLocks noChangeArrowheads="1"/>
          </p:cNvSpPr>
          <p:nvPr/>
        </p:nvSpPr>
        <p:spPr bwMode="auto">
          <a:xfrm>
            <a:off x="457200" y="1600200"/>
            <a:ext cx="82296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buClr>
                <a:schemeClr val="accent1"/>
              </a:buClr>
              <a:buSzPct val="65000"/>
              <a:buChar char="n"/>
              <a:defRPr sz="3000">
                <a:solidFill>
                  <a:schemeClr val="tx1"/>
                </a:solidFill>
                <a:latin typeface="Arial" panose="020B0604020202020204" pitchFamily="34" charset="0"/>
              </a:defRPr>
            </a:lvl1pPr>
            <a:lvl2pPr marL="669925" indent="-325438">
              <a:buClr>
                <a:schemeClr val="accent2"/>
              </a:buClr>
              <a:buSzPct val="60000"/>
              <a:buChar char="q"/>
              <a:defRPr sz="2600">
                <a:solidFill>
                  <a:schemeClr val="tx1"/>
                </a:solidFill>
                <a:latin typeface="Arial" panose="020B0604020202020204" pitchFamily="34" charset="0"/>
              </a:defRPr>
            </a:lvl2pPr>
            <a:lvl3pPr marL="1022350" indent="-350838">
              <a:buClr>
                <a:schemeClr val="accent1"/>
              </a:buClr>
              <a:buSzPct val="65000"/>
              <a:buChar char="n"/>
              <a:defRPr sz="2200">
                <a:solidFill>
                  <a:schemeClr val="tx1"/>
                </a:solidFill>
                <a:latin typeface="Arial" panose="020B0604020202020204" pitchFamily="34" charset="0"/>
              </a:defRPr>
            </a:lvl3pPr>
            <a:lvl4pPr marL="1339850" indent="-315913">
              <a:buClr>
                <a:schemeClr val="accent2"/>
              </a:buClr>
              <a:buSzPct val="70000"/>
              <a:buChar char="q"/>
              <a:defRPr sz="2000">
                <a:solidFill>
                  <a:schemeClr val="tx1"/>
                </a:solidFill>
                <a:latin typeface="Arial" panose="020B0604020202020204" pitchFamily="34" charset="0"/>
              </a:defRPr>
            </a:lvl4pPr>
            <a:lvl5pPr marL="1681163" indent="-339725">
              <a:buClr>
                <a:schemeClr val="accent1"/>
              </a:buClr>
              <a:buSzPct val="75000"/>
              <a:buChar char="§"/>
              <a:defRPr sz="2000">
                <a:solidFill>
                  <a:schemeClr val="tx1"/>
                </a:solidFill>
                <a:latin typeface="Arial" panose="020B0604020202020204" pitchFamily="34" charset="0"/>
              </a:defRPr>
            </a:lvl5pPr>
            <a:lvl6pPr marL="2138363" indent="-339725"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defRPr>
            </a:lvl6pPr>
            <a:lvl7pPr marL="2595563" indent="-339725"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defRPr>
            </a:lvl7pPr>
            <a:lvl8pPr marL="3052763" indent="-339725"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defRPr>
            </a:lvl8pPr>
            <a:lvl9pPr marL="3509963" indent="-339725"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defRPr>
            </a:lvl9pPr>
          </a:lstStyle>
          <a:p>
            <a:r>
              <a:rPr lang="es-ES" altLang="en-US" sz="1800"/>
              <a:t>Los beneficios monetarios se pagan cada dos semanas y se basan en un porcentaje del promedio de su salario semanal hasta el máximo beneficio semanal (Para ver el máximo beneficio semanal para la fecha de su lesión haga clic aquí. </a:t>
            </a:r>
            <a:r>
              <a:rPr lang="en-US" altLang="en-US" sz="1800"/>
              <a:t>(Estatuto aplicable: 440.20(2)(a) Haga Clic </a:t>
            </a:r>
            <a:r>
              <a:rPr lang="en-US" altLang="en-US" sz="1800" u="sng">
                <a:solidFill>
                  <a:schemeClr val="hlink"/>
                </a:solidFill>
              </a:rPr>
              <a:t>Aquí</a:t>
            </a:r>
            <a:r>
              <a:rPr lang="en-US" altLang="en-US" sz="1800"/>
              <a:t> para leer.)    </a:t>
            </a:r>
            <a:endParaRPr lang="es-ES" altLang="en-US" sz="1800"/>
          </a:p>
          <a:p>
            <a:r>
              <a:rPr lang="es-ES" altLang="en-US" sz="1800"/>
              <a:t>Si se lesionó en o después de Octubre 1ro. del 2003, y fue empleado en el mismo lugar en el cual trabajaba en la fecha del accidente, su salario promedio semanal es 1/13 del monto total del salario que usted ganó en dicho empleo durante las 13 semanas anteriores a su lesión, sin incluir la semana en que se lesionó. </a:t>
            </a:r>
            <a:r>
              <a:rPr lang="en-US" altLang="en-US" sz="1800"/>
              <a:t>(Estatuto aplicable: 440.14 (1) Haga Clic </a:t>
            </a:r>
            <a:r>
              <a:rPr lang="en-US" altLang="en-US" sz="1800" u="sng">
                <a:solidFill>
                  <a:schemeClr val="hlink"/>
                </a:solidFill>
              </a:rPr>
              <a:t>Aquí</a:t>
            </a:r>
            <a:r>
              <a:rPr lang="en-US" altLang="en-US" sz="1800"/>
              <a:t> para leer.) </a:t>
            </a:r>
            <a:endParaRPr lang="es-ES" altLang="en-US" sz="1800"/>
          </a:p>
          <a:p>
            <a:r>
              <a:rPr lang="es-ES" altLang="en-US" sz="1800"/>
              <a:t>Si su médico le permite volver al trabajo con actividad limitada y está ganando menos del 80% de su salario antes de la lesión, será compensado al 80% de la diferencia entre el 80% de su salario promedio semanal y el salario, sueldo y otras remuneraciones que hubiera podido ganar después de su lesión. Sin embargo, los beneficios semanales no pueden exceder el 66 2/3% de su salario promedio semanal en el momento del accidente. </a:t>
            </a:r>
            <a:r>
              <a:rPr lang="en-US" altLang="en-US" sz="1800"/>
              <a:t>(Estatuto aplicable: 440.15(4)(a) Haga Clic </a:t>
            </a:r>
            <a:r>
              <a:rPr lang="en-US" altLang="en-US" sz="1800" u="sng">
                <a:solidFill>
                  <a:schemeClr val="hlink"/>
                </a:solidFill>
              </a:rPr>
              <a:t>Aquí</a:t>
            </a:r>
            <a:r>
              <a:rPr lang="en-US" altLang="en-US" sz="1800" u="sng"/>
              <a:t> </a:t>
            </a:r>
            <a:r>
              <a:rPr lang="en-US" altLang="en-US" sz="1800"/>
              <a:t>para leer.) </a:t>
            </a:r>
          </a:p>
        </p:txBody>
      </p:sp>
      <p:sp>
        <p:nvSpPr>
          <p:cNvPr id="4" name="Date Placeholder 3">
            <a:extLst>
              <a:ext uri="{FF2B5EF4-FFF2-40B4-BE49-F238E27FC236}">
                <a16:creationId xmlns:a16="http://schemas.microsoft.com/office/drawing/2014/main" id="{ADFC5660-BADB-E12F-E8A7-52471EF48EDA}"/>
              </a:ext>
            </a:extLst>
          </p:cNvPr>
          <p:cNvSpPr>
            <a:spLocks noGrp="1"/>
          </p:cNvSpPr>
          <p:nvPr>
            <p:ph type="dt" sz="quarter" idx="10"/>
          </p:nvPr>
        </p:nvSpPr>
        <p:spPr/>
        <p:txBody>
          <a:bodyPr/>
          <a:lstStyle/>
          <a:p>
            <a:pPr>
              <a:defRPr/>
            </a:pPr>
            <a:r>
              <a:rPr lang="en-US"/>
              <a:t>4/16/2007</a:t>
            </a:r>
            <a:endParaRPr lang="en-US" altLang="en-US"/>
          </a:p>
        </p:txBody>
      </p:sp>
      <p:sp>
        <p:nvSpPr>
          <p:cNvPr id="5" name="Footer Placeholder 4">
            <a:extLst>
              <a:ext uri="{FF2B5EF4-FFF2-40B4-BE49-F238E27FC236}">
                <a16:creationId xmlns:a16="http://schemas.microsoft.com/office/drawing/2014/main" id="{04EFE874-43C9-B021-E29F-6087E3DDDBE9}"/>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0AA82E2A-787C-66FA-D784-57CE7198FA04}"/>
              </a:ext>
            </a:extLst>
          </p:cNvPr>
          <p:cNvSpPr>
            <a:spLocks noGrp="1"/>
          </p:cNvSpPr>
          <p:nvPr>
            <p:ph type="sldNum" sz="quarter" idx="12"/>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6C2E629B-EE3D-4E9A-88C0-0B437750A9B2}" type="slidenum">
              <a:rPr lang="en-US" altLang="en-US" sz="1200">
                <a:latin typeface="Garamond" panose="02020404030301010803" pitchFamily="18" charset="0"/>
              </a:rPr>
              <a:pPr/>
              <a:t>17</a:t>
            </a:fld>
            <a:endParaRPr lang="en-US" altLang="en-US" sz="1200">
              <a:latin typeface="Garamond" panose="02020404030301010803"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5" name="Rectangle 2">
            <a:extLst>
              <a:ext uri="{FF2B5EF4-FFF2-40B4-BE49-F238E27FC236}">
                <a16:creationId xmlns:a16="http://schemas.microsoft.com/office/drawing/2014/main" id="{84E2C9D9-4F15-85D7-69BB-E36038DF5368}"/>
              </a:ext>
            </a:extLst>
          </p:cNvPr>
          <p:cNvSpPr>
            <a:spLocks noGrp="1" noChangeArrowheads="1"/>
          </p:cNvSpPr>
          <p:nvPr>
            <p:ph type="title"/>
          </p:nvPr>
        </p:nvSpPr>
        <p:spPr/>
        <p:txBody>
          <a:bodyPr/>
          <a:lstStyle/>
          <a:p>
            <a:pPr algn="ctr" eaLnBrk="1" hangingPunct="1"/>
            <a:r>
              <a:rPr lang="en-US" altLang="en-US" sz="2400" b="1"/>
              <a:t>BENEFICIOS DE SEGURO SOCIAL Y </a:t>
            </a:r>
            <a:br>
              <a:rPr lang="en-US" altLang="en-US" sz="2400" b="1"/>
            </a:br>
            <a:r>
              <a:rPr lang="en-US" altLang="en-US" sz="2400" b="1"/>
              <a:t>COMPENSACIÓN DEL TRABAJADOR  </a:t>
            </a:r>
          </a:p>
        </p:txBody>
      </p:sp>
      <p:sp>
        <p:nvSpPr>
          <p:cNvPr id="20489" name="Rectangle 3">
            <a:extLst>
              <a:ext uri="{FF2B5EF4-FFF2-40B4-BE49-F238E27FC236}">
                <a16:creationId xmlns:a16="http://schemas.microsoft.com/office/drawing/2014/main" id="{C5470091-D511-D854-A55C-D7C30CA90BD6}"/>
              </a:ext>
            </a:extLst>
          </p:cNvPr>
          <p:cNvSpPr>
            <a:spLocks noChangeArrowheads="1"/>
          </p:cNvSpPr>
          <p:nvPr/>
        </p:nvSpPr>
        <p:spPr bwMode="auto">
          <a:xfrm>
            <a:off x="457200" y="1600200"/>
            <a:ext cx="82296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buClr>
                <a:schemeClr val="accent1"/>
              </a:buClr>
              <a:buSzPct val="65000"/>
              <a:buChar char="n"/>
              <a:defRPr sz="3000">
                <a:solidFill>
                  <a:schemeClr val="tx1"/>
                </a:solidFill>
                <a:latin typeface="Arial" panose="020B0604020202020204" pitchFamily="34" charset="0"/>
              </a:defRPr>
            </a:lvl1pPr>
            <a:lvl2pPr marL="669925" indent="-325438">
              <a:buClr>
                <a:schemeClr val="accent2"/>
              </a:buClr>
              <a:buSzPct val="60000"/>
              <a:buChar char="q"/>
              <a:defRPr sz="2600">
                <a:solidFill>
                  <a:schemeClr val="tx1"/>
                </a:solidFill>
                <a:latin typeface="Arial" panose="020B0604020202020204" pitchFamily="34" charset="0"/>
              </a:defRPr>
            </a:lvl2pPr>
            <a:lvl3pPr marL="1022350" indent="-350838">
              <a:buClr>
                <a:schemeClr val="accent1"/>
              </a:buClr>
              <a:buSzPct val="65000"/>
              <a:buChar char="n"/>
              <a:defRPr sz="2200">
                <a:solidFill>
                  <a:schemeClr val="tx1"/>
                </a:solidFill>
                <a:latin typeface="Arial" panose="020B0604020202020204" pitchFamily="34" charset="0"/>
              </a:defRPr>
            </a:lvl3pPr>
            <a:lvl4pPr marL="1339850" indent="-315913">
              <a:buClr>
                <a:schemeClr val="accent2"/>
              </a:buClr>
              <a:buSzPct val="70000"/>
              <a:buChar char="q"/>
              <a:defRPr sz="2000">
                <a:solidFill>
                  <a:schemeClr val="tx1"/>
                </a:solidFill>
                <a:latin typeface="Arial" panose="020B0604020202020204" pitchFamily="34" charset="0"/>
              </a:defRPr>
            </a:lvl4pPr>
            <a:lvl5pPr marL="1681163" indent="-339725">
              <a:buClr>
                <a:schemeClr val="accent1"/>
              </a:buClr>
              <a:buSzPct val="75000"/>
              <a:buChar char="§"/>
              <a:defRPr sz="2000">
                <a:solidFill>
                  <a:schemeClr val="tx1"/>
                </a:solidFill>
                <a:latin typeface="Arial" panose="020B0604020202020204" pitchFamily="34" charset="0"/>
              </a:defRPr>
            </a:lvl5pPr>
            <a:lvl6pPr marL="2138363" indent="-339725"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defRPr>
            </a:lvl6pPr>
            <a:lvl7pPr marL="2595563" indent="-339725"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defRPr>
            </a:lvl7pPr>
            <a:lvl8pPr marL="3052763" indent="-339725"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defRPr>
            </a:lvl8pPr>
            <a:lvl9pPr marL="3509963" indent="-339725"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defRPr>
            </a:lvl9pPr>
          </a:lstStyle>
          <a:p>
            <a:pPr>
              <a:lnSpc>
                <a:spcPct val="100000"/>
              </a:lnSpc>
            </a:pPr>
            <a:r>
              <a:rPr lang="es-ES" altLang="en-US" sz="1800"/>
              <a:t>Si está recibiendo beneficios del Seguro Social por incapacidad en adición a los beneficios de Compensación por accidente de trabajo, se le puede aplicar una reducción a su cheque de compensación por accidente de trabajo porque la ley estipula que la combinación de los dos beneficios no puede exceder el 80% de su salario promedio semanal antes de lesionarse. </a:t>
            </a:r>
            <a:r>
              <a:rPr lang="en-US" altLang="en-US" sz="1800"/>
              <a:t>(Estatuto aplicable: 440.15(9)(a) Haga Clic </a:t>
            </a:r>
            <a:r>
              <a:rPr lang="en-US" altLang="en-US" sz="1800" u="sng">
                <a:solidFill>
                  <a:schemeClr val="hlink"/>
                </a:solidFill>
              </a:rPr>
              <a:t>Aquí</a:t>
            </a:r>
            <a:r>
              <a:rPr lang="en-US" altLang="en-US" sz="1800"/>
              <a:t> para leer.) </a:t>
            </a:r>
            <a:endParaRPr lang="es-ES" altLang="en-US" sz="1800"/>
          </a:p>
          <a:p>
            <a:pPr>
              <a:lnSpc>
                <a:spcPct val="100000"/>
              </a:lnSpc>
            </a:pPr>
            <a:r>
              <a:rPr lang="es-ES" altLang="en-US" sz="1800"/>
              <a:t>Si está recibiendo beneficios de jubilación de la administración Seguro Social (42 U.S.C. 402) en el momento de su lesión, sus beneficios de retiro del Seguro Social no serán afectados por la Compensación por accidentes de trabajo.  Sus beneficios por  Compensación por accidentes de trabajo  serán determinados por el promedio de su salario semanal y de cualquier otro empleo que tenga. </a:t>
            </a:r>
            <a:br>
              <a:rPr lang="es-ES" altLang="en-US" sz="1800"/>
            </a:br>
            <a:r>
              <a:rPr lang="en-US" altLang="en-US" sz="1800"/>
              <a:t>(Estatuto aplicable: 440.15(9) (a) Haga Clic </a:t>
            </a:r>
            <a:r>
              <a:rPr lang="en-US" altLang="en-US" sz="1800" u="sng">
                <a:solidFill>
                  <a:schemeClr val="hlink"/>
                </a:solidFill>
              </a:rPr>
              <a:t>Aquí</a:t>
            </a:r>
            <a:r>
              <a:rPr lang="en-US" altLang="en-US" sz="1800"/>
              <a:t> para leer.)</a:t>
            </a:r>
            <a:r>
              <a:rPr lang="en-US" altLang="en-US"/>
              <a:t> </a:t>
            </a:r>
          </a:p>
        </p:txBody>
      </p:sp>
      <p:sp>
        <p:nvSpPr>
          <p:cNvPr id="4" name="Date Placeholder 3">
            <a:extLst>
              <a:ext uri="{FF2B5EF4-FFF2-40B4-BE49-F238E27FC236}">
                <a16:creationId xmlns:a16="http://schemas.microsoft.com/office/drawing/2014/main" id="{A6E002C9-BAEE-11ED-5747-18498DCAF17A}"/>
              </a:ext>
            </a:extLst>
          </p:cNvPr>
          <p:cNvSpPr>
            <a:spLocks noGrp="1"/>
          </p:cNvSpPr>
          <p:nvPr>
            <p:ph type="dt" sz="quarter" idx="10"/>
          </p:nvPr>
        </p:nvSpPr>
        <p:spPr/>
        <p:txBody>
          <a:bodyPr/>
          <a:lstStyle/>
          <a:p>
            <a:pPr>
              <a:defRPr/>
            </a:pPr>
            <a:r>
              <a:rPr lang="en-US"/>
              <a:t>4/16/2007</a:t>
            </a:r>
            <a:endParaRPr lang="en-US" altLang="en-US"/>
          </a:p>
        </p:txBody>
      </p:sp>
      <p:sp>
        <p:nvSpPr>
          <p:cNvPr id="5" name="Footer Placeholder 4">
            <a:extLst>
              <a:ext uri="{FF2B5EF4-FFF2-40B4-BE49-F238E27FC236}">
                <a16:creationId xmlns:a16="http://schemas.microsoft.com/office/drawing/2014/main" id="{AA72CB20-5733-C8ED-1BC5-2033DD0D7D2F}"/>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2DB93DC8-D95A-7527-7CEF-A497085BAADB}"/>
              </a:ext>
            </a:extLst>
          </p:cNvPr>
          <p:cNvSpPr>
            <a:spLocks noGrp="1"/>
          </p:cNvSpPr>
          <p:nvPr>
            <p:ph type="sldNum" sz="quarter" idx="12"/>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E775A2A3-E37A-4BFE-8869-322913F040C7}" type="slidenum">
              <a:rPr lang="en-US" altLang="en-US" sz="1200">
                <a:latin typeface="Garamond" panose="02020404030301010803" pitchFamily="18" charset="0"/>
              </a:rPr>
              <a:pPr/>
              <a:t>18</a:t>
            </a:fld>
            <a:endParaRPr lang="en-US" altLang="en-US" sz="1200">
              <a:latin typeface="Garamond" panose="02020404030301010803"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Rectangle 4">
            <a:extLst>
              <a:ext uri="{FF2B5EF4-FFF2-40B4-BE49-F238E27FC236}">
                <a16:creationId xmlns:a16="http://schemas.microsoft.com/office/drawing/2014/main" id="{647683AB-AEE9-3477-1D0E-05E25D056977}"/>
              </a:ext>
            </a:extLst>
          </p:cNvPr>
          <p:cNvSpPr>
            <a:spLocks noGrp="1" noChangeArrowheads="1"/>
          </p:cNvSpPr>
          <p:nvPr>
            <p:ph type="title"/>
          </p:nvPr>
        </p:nvSpPr>
        <p:spPr/>
        <p:txBody>
          <a:bodyPr/>
          <a:lstStyle/>
          <a:p>
            <a:pPr algn="ctr" eaLnBrk="1" hangingPunct="1"/>
            <a:br>
              <a:rPr lang="en-US" altLang="en-US" sz="3800" b="1"/>
            </a:br>
            <a:br>
              <a:rPr lang="en-US" altLang="en-US" sz="3800" b="1"/>
            </a:br>
            <a:br>
              <a:rPr lang="en-US" altLang="en-US" sz="3800" b="1"/>
            </a:br>
            <a:r>
              <a:rPr lang="en-US" altLang="en-US" sz="3800" b="1"/>
              <a:t>SUGERENCIAS PARA MANEJAR SU RECLAMO SIN  PROBLEMAS</a:t>
            </a:r>
          </a:p>
        </p:txBody>
      </p:sp>
      <p:sp>
        <p:nvSpPr>
          <p:cNvPr id="3" name="Date Placeholder 2">
            <a:extLst>
              <a:ext uri="{FF2B5EF4-FFF2-40B4-BE49-F238E27FC236}">
                <a16:creationId xmlns:a16="http://schemas.microsoft.com/office/drawing/2014/main" id="{6E8D13B7-D619-B802-F03C-C6C9425FED78}"/>
              </a:ext>
            </a:extLst>
          </p:cNvPr>
          <p:cNvSpPr>
            <a:spLocks noGrp="1"/>
          </p:cNvSpPr>
          <p:nvPr>
            <p:ph type="dt" sz="quarter" idx="10"/>
          </p:nvPr>
        </p:nvSpPr>
        <p:spPr/>
        <p:txBody>
          <a:bodyPr/>
          <a:lstStyle/>
          <a:p>
            <a:pPr>
              <a:defRPr/>
            </a:pPr>
            <a:r>
              <a:rPr lang="en-US"/>
              <a:t>4/16/2007</a:t>
            </a:r>
            <a:endParaRPr lang="en-US" altLang="en-US"/>
          </a:p>
        </p:txBody>
      </p:sp>
      <p:sp>
        <p:nvSpPr>
          <p:cNvPr id="4" name="Footer Placeholder 3">
            <a:extLst>
              <a:ext uri="{FF2B5EF4-FFF2-40B4-BE49-F238E27FC236}">
                <a16:creationId xmlns:a16="http://schemas.microsoft.com/office/drawing/2014/main" id="{112CABD9-4051-B986-309C-BD7FF0E4DCEF}"/>
              </a:ext>
            </a:extLst>
          </p:cNvPr>
          <p:cNvSpPr>
            <a:spLocks noGrp="1"/>
          </p:cNvSpPr>
          <p:nvPr>
            <p:ph type="ftr" sz="quarter" idx="11"/>
          </p:nvPr>
        </p:nvSpPr>
        <p:spPr/>
        <p:txBody>
          <a:bodyPr/>
          <a:lstStyle/>
          <a:p>
            <a:pPr>
              <a:defRPr/>
            </a:pPr>
            <a:r>
              <a:rPr lang="en-US" altLang="en-US"/>
              <a:t>DFS Division of Workers' Compensation</a:t>
            </a:r>
          </a:p>
        </p:txBody>
      </p:sp>
      <p:sp>
        <p:nvSpPr>
          <p:cNvPr id="5" name="Slide Number Placeholder 4">
            <a:extLst>
              <a:ext uri="{FF2B5EF4-FFF2-40B4-BE49-F238E27FC236}">
                <a16:creationId xmlns:a16="http://schemas.microsoft.com/office/drawing/2014/main" id="{508DACD2-E615-C544-DA65-6018F9B98AA8}"/>
              </a:ext>
            </a:extLst>
          </p:cNvPr>
          <p:cNvSpPr>
            <a:spLocks noGrp="1"/>
          </p:cNvSpPr>
          <p:nvPr>
            <p:ph type="sldNum" sz="quarter" idx="12"/>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E111D1E1-AFDB-4FEA-8038-74B47EF86FE3}" type="slidenum">
              <a:rPr lang="en-US" altLang="en-US" sz="1200">
                <a:latin typeface="Garamond" panose="02020404030301010803" pitchFamily="18" charset="0"/>
              </a:rPr>
              <a:pPr/>
              <a:t>19</a:t>
            </a:fld>
            <a:endParaRPr lang="en-US" altLang="en-US" sz="1200">
              <a:latin typeface="Garamond" panose="02020404030301010803"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3" name="Rectangle 2">
            <a:extLst>
              <a:ext uri="{FF2B5EF4-FFF2-40B4-BE49-F238E27FC236}">
                <a16:creationId xmlns:a16="http://schemas.microsoft.com/office/drawing/2014/main" id="{ED715E34-EC9F-BD1E-5876-A4FAF84342FB}"/>
              </a:ext>
            </a:extLst>
          </p:cNvPr>
          <p:cNvSpPr>
            <a:spLocks noGrp="1" noChangeArrowheads="1"/>
          </p:cNvSpPr>
          <p:nvPr>
            <p:ph type="title"/>
          </p:nvPr>
        </p:nvSpPr>
        <p:spPr/>
        <p:txBody>
          <a:bodyPr/>
          <a:lstStyle/>
          <a:p>
            <a:pPr algn="ctr" eaLnBrk="1" hangingPunct="1"/>
            <a:r>
              <a:rPr lang="en-US" altLang="en-US" sz="2400" b="1"/>
              <a:t>SUGERENCIAS PARA COMUNICARSE CON EL TASADOR(A)/AJUSTADOR(A) DE RECLAMOS DE SEGUROS</a:t>
            </a:r>
          </a:p>
        </p:txBody>
      </p:sp>
      <p:sp>
        <p:nvSpPr>
          <p:cNvPr id="22534" name="Rectangle 3">
            <a:extLst>
              <a:ext uri="{FF2B5EF4-FFF2-40B4-BE49-F238E27FC236}">
                <a16:creationId xmlns:a16="http://schemas.microsoft.com/office/drawing/2014/main" id="{D2E8575C-E4D3-B378-95D5-5BD7E5841B6A}"/>
              </a:ext>
            </a:extLst>
          </p:cNvPr>
          <p:cNvSpPr>
            <a:spLocks noGrp="1" noChangeArrowheads="1"/>
          </p:cNvSpPr>
          <p:nvPr>
            <p:ph type="body" idx="1"/>
          </p:nvPr>
        </p:nvSpPr>
        <p:spPr/>
        <p:txBody>
          <a:bodyPr/>
          <a:lstStyle/>
          <a:p>
            <a:r>
              <a:rPr lang="es-ES" altLang="en-US" sz="1800"/>
              <a:t>Comuníquese de manera positiva. Informe al tasador(a)/ajustador(a) que su meta es recuperarse de su lesión y regresar al trabajo.</a:t>
            </a:r>
          </a:p>
          <a:p>
            <a:r>
              <a:rPr lang="es-ES" altLang="en-US" sz="1800"/>
              <a:t>Mantenga al tanto de cualquier cambio de dirección o teléfono al tasador(a)/ajustador(a) que lleva su reclamo.</a:t>
            </a:r>
          </a:p>
          <a:p>
            <a:r>
              <a:rPr lang="es-ES" altLang="en-US" sz="1800"/>
              <a:t>Notifique al tasador(a)/ajustador(a) inmediatamente cuando regrese al trabajo o cuando su médico indique que no puede trabajar debido a su lesión.</a:t>
            </a:r>
          </a:p>
          <a:p>
            <a:r>
              <a:rPr lang="es-ES" altLang="en-US" sz="1800"/>
              <a:t>Si cambia o cancela una cita médica, notifíquelo inmediatamente.  La oficina del doctor quizás no notifique al tasador(a)/ajustador(a), o al encargado de su reclamo de su cambio de cita o su incumplimiento en mantener la cita. </a:t>
            </a:r>
          </a:p>
          <a:p>
            <a:r>
              <a:rPr lang="es-ES" altLang="en-US" sz="1800"/>
              <a:t>Si tiene acceso a correo electrónico, obtenga la dirección electrónica del tasador(a)/ajustador(a) y úselo si él o ella prefieren comunicarse por correo electrónico.</a:t>
            </a:r>
            <a:endParaRPr lang="en-US" altLang="en-US" sz="1800"/>
          </a:p>
          <a:p>
            <a:pPr eaLnBrk="1" hangingPunct="1">
              <a:lnSpc>
                <a:spcPct val="90000"/>
              </a:lnSpc>
            </a:pPr>
            <a:endParaRPr lang="en-US" altLang="en-US" sz="1800"/>
          </a:p>
        </p:txBody>
      </p:sp>
      <p:sp>
        <p:nvSpPr>
          <p:cNvPr id="4" name="Date Placeholder 3">
            <a:extLst>
              <a:ext uri="{FF2B5EF4-FFF2-40B4-BE49-F238E27FC236}">
                <a16:creationId xmlns:a16="http://schemas.microsoft.com/office/drawing/2014/main" id="{637DD327-92A0-028A-612C-206C19C5AC71}"/>
              </a:ext>
            </a:extLst>
          </p:cNvPr>
          <p:cNvSpPr>
            <a:spLocks noGrp="1"/>
          </p:cNvSpPr>
          <p:nvPr>
            <p:ph type="dt" sz="quarter" idx="10"/>
          </p:nvPr>
        </p:nvSpPr>
        <p:spPr/>
        <p:txBody>
          <a:bodyPr/>
          <a:lstStyle/>
          <a:p>
            <a:pPr>
              <a:defRPr/>
            </a:pPr>
            <a:r>
              <a:rPr lang="en-US"/>
              <a:t>4/16/2007</a:t>
            </a:r>
            <a:endParaRPr lang="en-US" altLang="en-US"/>
          </a:p>
        </p:txBody>
      </p:sp>
      <p:sp>
        <p:nvSpPr>
          <p:cNvPr id="5" name="Footer Placeholder 4">
            <a:extLst>
              <a:ext uri="{FF2B5EF4-FFF2-40B4-BE49-F238E27FC236}">
                <a16:creationId xmlns:a16="http://schemas.microsoft.com/office/drawing/2014/main" id="{89FE636C-E4A0-BB9E-256B-DCB7E71D0292}"/>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F5FC317B-BA1B-B568-9DD9-1417ED6F1DE1}"/>
              </a:ext>
            </a:extLst>
          </p:cNvPr>
          <p:cNvSpPr>
            <a:spLocks noGrp="1"/>
          </p:cNvSpPr>
          <p:nvPr>
            <p:ph type="sldNum" sz="quarter" idx="12"/>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CC0DE020-1849-4075-9981-5F65A3E025DC}" type="slidenum">
              <a:rPr lang="en-US" altLang="en-US" sz="1200">
                <a:latin typeface="Garamond" panose="02020404030301010803" pitchFamily="18" charset="0"/>
              </a:rPr>
              <a:pPr/>
              <a:t>20</a:t>
            </a:fld>
            <a:endParaRPr lang="en-US" altLang="en-US" sz="1200">
              <a:latin typeface="Garamond" panose="02020404030301010803"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7" name="Rectangle 2">
            <a:extLst>
              <a:ext uri="{FF2B5EF4-FFF2-40B4-BE49-F238E27FC236}">
                <a16:creationId xmlns:a16="http://schemas.microsoft.com/office/drawing/2014/main" id="{3213871A-AA09-E7CD-B586-D6399DCDAA61}"/>
              </a:ext>
            </a:extLst>
          </p:cNvPr>
          <p:cNvSpPr>
            <a:spLocks noGrp="1" noChangeArrowheads="1"/>
          </p:cNvSpPr>
          <p:nvPr>
            <p:ph type="title"/>
          </p:nvPr>
        </p:nvSpPr>
        <p:spPr/>
        <p:txBody>
          <a:bodyPr/>
          <a:lstStyle/>
          <a:p>
            <a:pPr algn="ctr" eaLnBrk="1" hangingPunct="1"/>
            <a:r>
              <a:rPr lang="en-US" altLang="en-US" sz="2400" b="1"/>
              <a:t>SUGERENCIAS PARA COMUNICARSE CON SU  EMPLEADOR</a:t>
            </a:r>
          </a:p>
        </p:txBody>
      </p:sp>
      <p:sp>
        <p:nvSpPr>
          <p:cNvPr id="23558" name="Rectangle 3">
            <a:extLst>
              <a:ext uri="{FF2B5EF4-FFF2-40B4-BE49-F238E27FC236}">
                <a16:creationId xmlns:a16="http://schemas.microsoft.com/office/drawing/2014/main" id="{B2B99906-9A44-032F-966E-1457043C6F4C}"/>
              </a:ext>
            </a:extLst>
          </p:cNvPr>
          <p:cNvSpPr>
            <a:spLocks noGrp="1" noChangeArrowheads="1"/>
          </p:cNvSpPr>
          <p:nvPr>
            <p:ph type="body" idx="1"/>
          </p:nvPr>
        </p:nvSpPr>
        <p:spPr>
          <a:xfrm>
            <a:off x="533400" y="1143000"/>
            <a:ext cx="8229600" cy="5368925"/>
          </a:xfrm>
        </p:spPr>
        <p:txBody>
          <a:bodyPr/>
          <a:lstStyle/>
          <a:p>
            <a:pPr>
              <a:lnSpc>
                <a:spcPct val="90000"/>
              </a:lnSpc>
            </a:pPr>
            <a:r>
              <a:rPr lang="es-ES" altLang="en-US" sz="2000"/>
              <a:t>Comuníquese frecuentemente con su empleador.  Déjele saber que usted valora mucho su trabajo. </a:t>
            </a:r>
          </a:p>
          <a:p>
            <a:pPr>
              <a:lnSpc>
                <a:spcPct val="90000"/>
              </a:lnSpc>
            </a:pPr>
            <a:r>
              <a:rPr lang="es-ES" altLang="en-US" sz="2000"/>
              <a:t>Notifique a su empleador sus restricciones de trabajo, su estado de salud y el  plan de tratamiento médico después de su visita al doctor. </a:t>
            </a:r>
          </a:p>
          <a:p>
            <a:pPr>
              <a:lnSpc>
                <a:spcPct val="90000"/>
              </a:lnSpc>
            </a:pPr>
            <a:r>
              <a:rPr lang="es-ES" altLang="en-US" sz="2000"/>
              <a:t>Si no está trabajando, dígale a su empleador cuándo el doctor pronostica que podrá volver a sus labores.</a:t>
            </a:r>
          </a:p>
          <a:p>
            <a:pPr>
              <a:lnSpc>
                <a:spcPct val="90000"/>
              </a:lnSpc>
            </a:pPr>
            <a:r>
              <a:rPr lang="es-ES" altLang="en-US" sz="2000"/>
              <a:t>Si su doctor le indica restricciones para regresar al trabajo (por ejemplo, “actividad liviano”), pregúntele a su empleador si puede aceptar las restricciones y permitir su regreso al trabajo.  </a:t>
            </a:r>
          </a:p>
          <a:p>
            <a:pPr>
              <a:lnSpc>
                <a:spcPct val="90000"/>
              </a:lnSpc>
            </a:pPr>
            <a:r>
              <a:rPr lang="es-ES" altLang="en-US" sz="2000"/>
              <a:t>Cuando vuelva al trabajo, trate de programar sus citas médicas de forma que le quiten menos tiempo de su trabajo. </a:t>
            </a:r>
          </a:p>
          <a:p>
            <a:pPr>
              <a:lnSpc>
                <a:spcPct val="90000"/>
              </a:lnSpc>
            </a:pPr>
            <a:r>
              <a:rPr lang="es-ES" altLang="en-US" sz="2000"/>
              <a:t>Informe a su empleador si tiene dificultad en obtener autorización de su tasador(a)/ajustador(a) para su tratamiento médico.</a:t>
            </a:r>
          </a:p>
          <a:p>
            <a:pPr>
              <a:lnSpc>
                <a:spcPct val="90000"/>
              </a:lnSpc>
            </a:pPr>
            <a:r>
              <a:rPr lang="es-ES" altLang="en-US" sz="2000"/>
              <a:t>Su empleador no está obligado a pagarle por no asistir al trabajo para ir al médico o a la terapia.  </a:t>
            </a:r>
            <a:endParaRPr lang="en-US" altLang="en-US" sz="2000"/>
          </a:p>
        </p:txBody>
      </p:sp>
      <p:sp>
        <p:nvSpPr>
          <p:cNvPr id="4" name="Date Placeholder 3">
            <a:extLst>
              <a:ext uri="{FF2B5EF4-FFF2-40B4-BE49-F238E27FC236}">
                <a16:creationId xmlns:a16="http://schemas.microsoft.com/office/drawing/2014/main" id="{006C9B21-17B4-5E1D-B300-BA66B3050E3E}"/>
              </a:ext>
            </a:extLst>
          </p:cNvPr>
          <p:cNvSpPr>
            <a:spLocks noGrp="1"/>
          </p:cNvSpPr>
          <p:nvPr>
            <p:ph type="dt" sz="quarter" idx="10"/>
          </p:nvPr>
        </p:nvSpPr>
        <p:spPr/>
        <p:txBody>
          <a:bodyPr/>
          <a:lstStyle/>
          <a:p>
            <a:pPr>
              <a:defRPr/>
            </a:pPr>
            <a:r>
              <a:rPr lang="en-US"/>
              <a:t>4/16/2007</a:t>
            </a:r>
            <a:endParaRPr lang="en-US" altLang="en-US"/>
          </a:p>
        </p:txBody>
      </p:sp>
      <p:sp>
        <p:nvSpPr>
          <p:cNvPr id="5" name="Footer Placeholder 4">
            <a:extLst>
              <a:ext uri="{FF2B5EF4-FFF2-40B4-BE49-F238E27FC236}">
                <a16:creationId xmlns:a16="http://schemas.microsoft.com/office/drawing/2014/main" id="{D27C2C74-DD19-18DB-B493-E1125639D5F4}"/>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E0A71EE4-F56F-4424-33C0-637B8BFDE8B7}"/>
              </a:ext>
            </a:extLst>
          </p:cNvPr>
          <p:cNvSpPr>
            <a:spLocks noGrp="1"/>
          </p:cNvSpPr>
          <p:nvPr>
            <p:ph type="sldNum" sz="quarter" idx="12"/>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FD80CB42-0CE3-4B2A-97DA-0AA80D412F2E}" type="slidenum">
              <a:rPr lang="en-US" altLang="en-US" sz="1200">
                <a:latin typeface="Garamond" panose="02020404030301010803" pitchFamily="18" charset="0"/>
              </a:rPr>
              <a:pPr/>
              <a:t>21</a:t>
            </a:fld>
            <a:endParaRPr lang="en-US" altLang="en-US" sz="1200">
              <a:latin typeface="Garamond" panose="02020404030301010803"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1" name="Rectangle 2">
            <a:extLst>
              <a:ext uri="{FF2B5EF4-FFF2-40B4-BE49-F238E27FC236}">
                <a16:creationId xmlns:a16="http://schemas.microsoft.com/office/drawing/2014/main" id="{C1F2E0B9-E29F-A6E9-D857-074CED91D95A}"/>
              </a:ext>
            </a:extLst>
          </p:cNvPr>
          <p:cNvSpPr>
            <a:spLocks noGrp="1" noChangeArrowheads="1"/>
          </p:cNvSpPr>
          <p:nvPr>
            <p:ph type="title"/>
          </p:nvPr>
        </p:nvSpPr>
        <p:spPr>
          <a:xfrm>
            <a:off x="381000" y="381000"/>
            <a:ext cx="8229600" cy="1139825"/>
          </a:xfrm>
        </p:spPr>
        <p:txBody>
          <a:bodyPr/>
          <a:lstStyle/>
          <a:p>
            <a:pPr algn="ctr" eaLnBrk="1" hangingPunct="1"/>
            <a:r>
              <a:rPr lang="en-US" altLang="en-US" sz="2400" b="1"/>
              <a:t>SUGERENCIAS PARA  UNA VISITA PROVECHOSA </a:t>
            </a:r>
            <a:br>
              <a:rPr lang="en-US" altLang="en-US" sz="2400" b="1"/>
            </a:br>
            <a:r>
              <a:rPr lang="en-US" altLang="en-US" sz="2400" b="1"/>
              <a:t>A SU MÉDICO O PROVEEDOR DE SALUD</a:t>
            </a:r>
          </a:p>
        </p:txBody>
      </p:sp>
      <p:sp>
        <p:nvSpPr>
          <p:cNvPr id="24582" name="Rectangle 3">
            <a:extLst>
              <a:ext uri="{FF2B5EF4-FFF2-40B4-BE49-F238E27FC236}">
                <a16:creationId xmlns:a16="http://schemas.microsoft.com/office/drawing/2014/main" id="{64B30B66-1C92-57A6-965F-5E751A04CD4F}"/>
              </a:ext>
            </a:extLst>
          </p:cNvPr>
          <p:cNvSpPr>
            <a:spLocks noGrp="1" noChangeArrowheads="1"/>
          </p:cNvSpPr>
          <p:nvPr>
            <p:ph type="body" idx="1"/>
          </p:nvPr>
        </p:nvSpPr>
        <p:spPr/>
        <p:txBody>
          <a:bodyPr/>
          <a:lstStyle/>
          <a:p>
            <a:pPr>
              <a:lnSpc>
                <a:spcPct val="80000"/>
              </a:lnSpc>
            </a:pPr>
            <a:r>
              <a:rPr lang="es-ES" altLang="en-US" sz="1800"/>
              <a:t>Llegue a tiempo a su cita. </a:t>
            </a:r>
          </a:p>
          <a:p>
            <a:pPr>
              <a:lnSpc>
                <a:spcPct val="80000"/>
              </a:lnSpc>
            </a:pPr>
            <a:r>
              <a:rPr lang="es-ES" altLang="en-US" sz="1800"/>
              <a:t>Si quiere información adicional antes de su visita con un médico nuevo, puede ir a la página web del Departamento de Salud de Florida: </a:t>
            </a:r>
            <a:r>
              <a:rPr lang="es-ES" altLang="en-US" sz="1800">
                <a:hlinkClick r:id="rId3"/>
              </a:rPr>
              <a:t>http://ww2.doh.state.fl.us/mqaservices</a:t>
            </a:r>
            <a:r>
              <a:rPr lang="es-ES" altLang="en-US" sz="1800"/>
              <a:t> .   </a:t>
            </a:r>
          </a:p>
          <a:p>
            <a:pPr>
              <a:lnSpc>
                <a:spcPct val="80000"/>
              </a:lnSpc>
            </a:pPr>
            <a:r>
              <a:rPr lang="es-ES" altLang="en-US" sz="1800"/>
              <a:t>Si necesita cancelar su cita notifique con suficiente tiempo a su médico o proveedor de cuidado de su salud.</a:t>
            </a:r>
          </a:p>
          <a:p>
            <a:pPr>
              <a:lnSpc>
                <a:spcPct val="80000"/>
              </a:lnSpc>
            </a:pPr>
            <a:r>
              <a:rPr lang="es-ES" altLang="en-US" sz="1800"/>
              <a:t>Tenga disponible el  nombre, dirección, números de teléfono y fax de su aseguradora y del tasador(a)/ajustador(a), además de su número de reclamación.  </a:t>
            </a:r>
            <a:r>
              <a:rPr lang="en-US" altLang="en-US" sz="1800"/>
              <a:t>Lleve</a:t>
            </a:r>
            <a:r>
              <a:rPr lang="es-ES_tradnl" altLang="en-US" sz="1800"/>
              <a:t> estos datos</a:t>
            </a:r>
            <a:r>
              <a:rPr lang="en-US" altLang="en-US" sz="1800"/>
              <a:t> con</a:t>
            </a:r>
            <a:r>
              <a:rPr lang="es-ES" altLang="en-US" sz="1800"/>
              <a:t> usted</a:t>
            </a:r>
            <a:r>
              <a:rPr lang="en-US" altLang="en-US" sz="1800"/>
              <a:t> a</a:t>
            </a:r>
            <a:r>
              <a:rPr lang="es-ES_tradnl" altLang="en-US" sz="1800"/>
              <a:t> todas sus </a:t>
            </a:r>
            <a:r>
              <a:rPr lang="es-ES" altLang="en-US" sz="1800"/>
              <a:t>citas</a:t>
            </a:r>
            <a:r>
              <a:rPr lang="en-US" altLang="en-US" sz="1800"/>
              <a:t>.</a:t>
            </a:r>
            <a:endParaRPr lang="es-ES" altLang="en-US" sz="1800"/>
          </a:p>
          <a:p>
            <a:pPr>
              <a:lnSpc>
                <a:spcPct val="80000"/>
              </a:lnSpc>
            </a:pPr>
            <a:r>
              <a:rPr lang="es-ES" altLang="en-US" sz="1800"/>
              <a:t>Es muy importante dar una descripción completa de cómo ocurrió su lesión y todas las partes de su cuerpo afectadas. Un relato incompleto puede afectar su reclamación y beneficios más tarde. Déjele saber a su doctor si sus síntomas están mejorando, empeorando o siguen igual.  </a:t>
            </a:r>
          </a:p>
          <a:p>
            <a:pPr>
              <a:lnSpc>
                <a:spcPct val="80000"/>
              </a:lnSpc>
            </a:pPr>
            <a:r>
              <a:rPr lang="es-ES" altLang="en-US" sz="1800"/>
              <a:t>Sea cuidadoso. Dé su historial médico completo, su estado actual y una lista de todos los medicamentos que usa relacionados o no con la lesión.</a:t>
            </a:r>
            <a:endParaRPr lang="en-US" altLang="en-US" sz="1800"/>
          </a:p>
        </p:txBody>
      </p:sp>
      <p:sp>
        <p:nvSpPr>
          <p:cNvPr id="4" name="Date Placeholder 3">
            <a:extLst>
              <a:ext uri="{FF2B5EF4-FFF2-40B4-BE49-F238E27FC236}">
                <a16:creationId xmlns:a16="http://schemas.microsoft.com/office/drawing/2014/main" id="{B0A022C0-E896-2CE9-23B2-7E24D7D46B8F}"/>
              </a:ext>
            </a:extLst>
          </p:cNvPr>
          <p:cNvSpPr>
            <a:spLocks noGrp="1"/>
          </p:cNvSpPr>
          <p:nvPr>
            <p:ph type="dt" sz="quarter" idx="10"/>
          </p:nvPr>
        </p:nvSpPr>
        <p:spPr/>
        <p:txBody>
          <a:bodyPr/>
          <a:lstStyle/>
          <a:p>
            <a:pPr>
              <a:defRPr/>
            </a:pPr>
            <a:r>
              <a:rPr lang="en-US"/>
              <a:t>4/16/2007</a:t>
            </a:r>
            <a:endParaRPr lang="en-US" altLang="en-US"/>
          </a:p>
        </p:txBody>
      </p:sp>
      <p:sp>
        <p:nvSpPr>
          <p:cNvPr id="5" name="Footer Placeholder 4">
            <a:extLst>
              <a:ext uri="{FF2B5EF4-FFF2-40B4-BE49-F238E27FC236}">
                <a16:creationId xmlns:a16="http://schemas.microsoft.com/office/drawing/2014/main" id="{F7B908D0-AA00-7BC7-D952-59725D76255C}"/>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1FBDB0ED-3D59-D119-6E46-EEBB97376651}"/>
              </a:ext>
            </a:extLst>
          </p:cNvPr>
          <p:cNvSpPr>
            <a:spLocks noGrp="1"/>
          </p:cNvSpPr>
          <p:nvPr>
            <p:ph type="sldNum" sz="quarter" idx="12"/>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2A9A1D30-E38E-4B98-A31E-842B7BDB6690}" type="slidenum">
              <a:rPr lang="en-US" altLang="en-US" sz="1200">
                <a:latin typeface="Garamond" panose="02020404030301010803" pitchFamily="18" charset="0"/>
              </a:rPr>
              <a:pPr/>
              <a:t>22</a:t>
            </a:fld>
            <a:endParaRPr lang="en-US" altLang="en-US" sz="1200">
              <a:latin typeface="Garamond" panose="02020404030301010803"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Rectangle 2">
            <a:extLst>
              <a:ext uri="{FF2B5EF4-FFF2-40B4-BE49-F238E27FC236}">
                <a16:creationId xmlns:a16="http://schemas.microsoft.com/office/drawing/2014/main" id="{0945B718-F969-4032-AA10-E910406B5769}"/>
              </a:ext>
            </a:extLst>
          </p:cNvPr>
          <p:cNvSpPr>
            <a:spLocks noGrp="1" noChangeArrowheads="1"/>
          </p:cNvSpPr>
          <p:nvPr>
            <p:ph type="title"/>
          </p:nvPr>
        </p:nvSpPr>
        <p:spPr>
          <a:xfrm>
            <a:off x="457200" y="277813"/>
            <a:ext cx="8229600" cy="1246187"/>
          </a:xfrm>
        </p:spPr>
        <p:txBody>
          <a:bodyPr/>
          <a:lstStyle/>
          <a:p>
            <a:pPr algn="ctr" eaLnBrk="1" hangingPunct="1"/>
            <a:r>
              <a:rPr lang="en-US" altLang="en-US" sz="2400" b="1"/>
              <a:t>SUGERENCIAS PARA  UNA VISITA PROVECHOSA </a:t>
            </a:r>
            <a:br>
              <a:rPr lang="en-US" altLang="en-US" sz="2400" b="1"/>
            </a:br>
            <a:r>
              <a:rPr lang="en-US" altLang="en-US" sz="2400" b="1"/>
              <a:t>A SU MÉDICO O PROVEEDOR DE SALUD </a:t>
            </a:r>
            <a:br>
              <a:rPr lang="en-US" altLang="en-US" sz="2400" b="1"/>
            </a:br>
            <a:r>
              <a:rPr lang="en-US" altLang="en-US" sz="2400" b="1"/>
              <a:t>Continuación</a:t>
            </a:r>
            <a:br>
              <a:rPr lang="en-US" altLang="en-US" sz="2400" b="1"/>
            </a:br>
            <a:endParaRPr lang="en-US" altLang="en-US" sz="2400" b="1"/>
          </a:p>
        </p:txBody>
      </p:sp>
      <p:sp>
        <p:nvSpPr>
          <p:cNvPr id="25606" name="Rectangle 3">
            <a:extLst>
              <a:ext uri="{FF2B5EF4-FFF2-40B4-BE49-F238E27FC236}">
                <a16:creationId xmlns:a16="http://schemas.microsoft.com/office/drawing/2014/main" id="{A0B7834D-484F-183B-7D62-73E9FBCD562A}"/>
              </a:ext>
            </a:extLst>
          </p:cNvPr>
          <p:cNvSpPr>
            <a:spLocks noGrp="1" noChangeArrowheads="1"/>
          </p:cNvSpPr>
          <p:nvPr>
            <p:ph type="body" idx="1"/>
          </p:nvPr>
        </p:nvSpPr>
        <p:spPr>
          <a:xfrm>
            <a:off x="457200" y="1870075"/>
            <a:ext cx="8229600" cy="4302125"/>
          </a:xfrm>
        </p:spPr>
        <p:txBody>
          <a:bodyPr/>
          <a:lstStyle/>
          <a:p>
            <a:r>
              <a:rPr lang="es-ES" altLang="en-US" sz="1800"/>
              <a:t>Lleve una lista de sus medicamentos a cada una de los médicos que visite, incluyendo aquellos no relacionados con su lesión en el trabajo.</a:t>
            </a:r>
          </a:p>
          <a:p>
            <a:r>
              <a:rPr lang="es-ES" altLang="en-US" sz="1800"/>
              <a:t>Este preparado. Tenga una lista de preguntas o preocupaciones que quiera discutir con el doctor. </a:t>
            </a:r>
          </a:p>
          <a:p>
            <a:r>
              <a:rPr lang="es-ES" altLang="en-US" sz="1800"/>
              <a:t>Pregunte cuánto tiempo tardará en recuperarse de su lesión y cuándo podrá regresar al trabajo, con o sin restricciones.</a:t>
            </a:r>
          </a:p>
          <a:p>
            <a:r>
              <a:rPr lang="es-ES" altLang="en-US" sz="1800"/>
              <a:t>Pregunte por alternativas u opciones de tratamientos menos complicados.</a:t>
            </a:r>
          </a:p>
          <a:p>
            <a:r>
              <a:rPr lang="es-ES" altLang="en-US" sz="1800"/>
              <a:t>Siga el plan de tratamiento de su médico.</a:t>
            </a:r>
          </a:p>
          <a:p>
            <a:r>
              <a:rPr lang="es-ES" altLang="en-US" sz="1800"/>
              <a:t>Si su doctor le da recetas para procedimientos, medicamentos, o referidos, pídale a la oficina del médico que envía una copia por fax al tasador(a)/ajustador(a). </a:t>
            </a:r>
            <a:r>
              <a:rPr lang="es-ES_tradnl" altLang="en-US" sz="1800"/>
              <a:t>Mantenga</a:t>
            </a:r>
            <a:r>
              <a:rPr lang="en-US" altLang="en-US" sz="1800"/>
              <a:t> con </a:t>
            </a:r>
            <a:r>
              <a:rPr lang="es-ES" altLang="en-US" sz="1800"/>
              <a:t>usted</a:t>
            </a:r>
            <a:r>
              <a:rPr lang="en-US" altLang="en-US" sz="1800"/>
              <a:t> el </a:t>
            </a:r>
            <a:r>
              <a:rPr lang="es-ES" altLang="en-US" sz="1800"/>
              <a:t>número</a:t>
            </a:r>
            <a:r>
              <a:rPr lang="en-US" altLang="en-US" sz="1800"/>
              <a:t> de fax del </a:t>
            </a:r>
            <a:r>
              <a:rPr lang="es-ES" altLang="en-US" sz="1800"/>
              <a:t>tasador(a)/ajustador(a). </a:t>
            </a:r>
            <a:endParaRPr lang="en-US" altLang="en-US" sz="1800"/>
          </a:p>
        </p:txBody>
      </p:sp>
      <p:sp>
        <p:nvSpPr>
          <p:cNvPr id="4" name="Date Placeholder 3">
            <a:extLst>
              <a:ext uri="{FF2B5EF4-FFF2-40B4-BE49-F238E27FC236}">
                <a16:creationId xmlns:a16="http://schemas.microsoft.com/office/drawing/2014/main" id="{3EF99294-917A-AB5F-A5FA-E485BACE0AD6}"/>
              </a:ext>
            </a:extLst>
          </p:cNvPr>
          <p:cNvSpPr>
            <a:spLocks noGrp="1"/>
          </p:cNvSpPr>
          <p:nvPr>
            <p:ph type="dt" sz="quarter" idx="10"/>
          </p:nvPr>
        </p:nvSpPr>
        <p:spPr/>
        <p:txBody>
          <a:bodyPr/>
          <a:lstStyle/>
          <a:p>
            <a:pPr>
              <a:defRPr/>
            </a:pPr>
            <a:r>
              <a:rPr lang="en-US"/>
              <a:t>4/16/2007</a:t>
            </a:r>
            <a:endParaRPr lang="en-US" altLang="en-US"/>
          </a:p>
        </p:txBody>
      </p:sp>
      <p:sp>
        <p:nvSpPr>
          <p:cNvPr id="5" name="Footer Placeholder 4">
            <a:extLst>
              <a:ext uri="{FF2B5EF4-FFF2-40B4-BE49-F238E27FC236}">
                <a16:creationId xmlns:a16="http://schemas.microsoft.com/office/drawing/2014/main" id="{8F26A0DA-EB2A-F669-1FBD-68B682004164}"/>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EDF6C7F1-227B-0567-2B25-F478FAAB1E2C}"/>
              </a:ext>
            </a:extLst>
          </p:cNvPr>
          <p:cNvSpPr>
            <a:spLocks noGrp="1"/>
          </p:cNvSpPr>
          <p:nvPr>
            <p:ph type="sldNum" sz="quarter" idx="12"/>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9FC386F6-2168-4BFA-9A6A-AD6AC5664893}" type="slidenum">
              <a:rPr lang="en-US" altLang="en-US" sz="1200">
                <a:latin typeface="Garamond" panose="02020404030301010803" pitchFamily="18" charset="0"/>
              </a:rPr>
              <a:pPr/>
              <a:t>23</a:t>
            </a:fld>
            <a:endParaRPr lang="en-US" altLang="en-US" sz="1200">
              <a:latin typeface="Garamond" panose="02020404030301010803"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9" name="Rectangle 2">
            <a:extLst>
              <a:ext uri="{FF2B5EF4-FFF2-40B4-BE49-F238E27FC236}">
                <a16:creationId xmlns:a16="http://schemas.microsoft.com/office/drawing/2014/main" id="{F4BAA7E5-0279-BC2F-5C26-238B921EA254}"/>
              </a:ext>
            </a:extLst>
          </p:cNvPr>
          <p:cNvSpPr>
            <a:spLocks noGrp="1" noChangeArrowheads="1"/>
          </p:cNvSpPr>
          <p:nvPr>
            <p:ph type="title"/>
          </p:nvPr>
        </p:nvSpPr>
        <p:spPr/>
        <p:txBody>
          <a:bodyPr/>
          <a:lstStyle/>
          <a:p>
            <a:pPr algn="ctr" eaLnBrk="1" hangingPunct="1"/>
            <a:r>
              <a:rPr lang="en-US" altLang="en-US" sz="2400" b="1"/>
              <a:t>SUGERENCIAS PARA  UNA VISITA PROVECHOSA </a:t>
            </a:r>
            <a:br>
              <a:rPr lang="en-US" altLang="en-US" sz="2400" b="1"/>
            </a:br>
            <a:r>
              <a:rPr lang="en-US" altLang="en-US" sz="2400" b="1"/>
              <a:t>A SU MÉDICO O PROVEEDOR DE SALUD </a:t>
            </a:r>
            <a:br>
              <a:rPr lang="en-US" altLang="en-US" sz="2400" b="1"/>
            </a:br>
            <a:r>
              <a:rPr lang="en-US" altLang="en-US" sz="2400" b="1"/>
              <a:t>Continuación</a:t>
            </a:r>
            <a:br>
              <a:rPr lang="en-US" altLang="en-US" sz="2400" b="1"/>
            </a:br>
            <a:endParaRPr lang="en-US" altLang="en-US" sz="2400" b="1"/>
          </a:p>
        </p:txBody>
      </p:sp>
      <p:sp>
        <p:nvSpPr>
          <p:cNvPr id="26634" name="Rectangle 3">
            <a:extLst>
              <a:ext uri="{FF2B5EF4-FFF2-40B4-BE49-F238E27FC236}">
                <a16:creationId xmlns:a16="http://schemas.microsoft.com/office/drawing/2014/main" id="{CB5E846D-C53D-B298-54CC-21FB61A7692A}"/>
              </a:ext>
            </a:extLst>
          </p:cNvPr>
          <p:cNvSpPr>
            <a:spLocks noChangeArrowheads="1"/>
          </p:cNvSpPr>
          <p:nvPr/>
        </p:nvSpPr>
        <p:spPr bwMode="auto">
          <a:xfrm>
            <a:off x="457200" y="1600200"/>
            <a:ext cx="82296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buClr>
                <a:schemeClr val="accent1"/>
              </a:buClr>
              <a:buSzPct val="65000"/>
              <a:buChar char="n"/>
              <a:defRPr sz="3000">
                <a:solidFill>
                  <a:schemeClr val="tx1"/>
                </a:solidFill>
                <a:latin typeface="Arial" panose="020B0604020202020204" pitchFamily="34" charset="0"/>
              </a:defRPr>
            </a:lvl1pPr>
            <a:lvl2pPr marL="669925" indent="-325438">
              <a:buClr>
                <a:schemeClr val="accent2"/>
              </a:buClr>
              <a:buSzPct val="60000"/>
              <a:buChar char="q"/>
              <a:defRPr sz="2600">
                <a:solidFill>
                  <a:schemeClr val="tx1"/>
                </a:solidFill>
                <a:latin typeface="Arial" panose="020B0604020202020204" pitchFamily="34" charset="0"/>
              </a:defRPr>
            </a:lvl2pPr>
            <a:lvl3pPr marL="1022350" indent="-350838">
              <a:buClr>
                <a:schemeClr val="accent1"/>
              </a:buClr>
              <a:buSzPct val="65000"/>
              <a:buChar char="n"/>
              <a:defRPr sz="2200">
                <a:solidFill>
                  <a:schemeClr val="tx1"/>
                </a:solidFill>
                <a:latin typeface="Arial" panose="020B0604020202020204" pitchFamily="34" charset="0"/>
              </a:defRPr>
            </a:lvl3pPr>
            <a:lvl4pPr marL="1339850" indent="-315913">
              <a:buClr>
                <a:schemeClr val="accent2"/>
              </a:buClr>
              <a:buSzPct val="70000"/>
              <a:buChar char="q"/>
              <a:defRPr sz="2000">
                <a:solidFill>
                  <a:schemeClr val="tx1"/>
                </a:solidFill>
                <a:latin typeface="Arial" panose="020B0604020202020204" pitchFamily="34" charset="0"/>
              </a:defRPr>
            </a:lvl4pPr>
            <a:lvl5pPr marL="1681163" indent="-339725">
              <a:buClr>
                <a:schemeClr val="accent1"/>
              </a:buClr>
              <a:buSzPct val="75000"/>
              <a:buChar char="§"/>
              <a:defRPr sz="2000">
                <a:solidFill>
                  <a:schemeClr val="tx1"/>
                </a:solidFill>
                <a:latin typeface="Arial" panose="020B0604020202020204" pitchFamily="34" charset="0"/>
              </a:defRPr>
            </a:lvl5pPr>
            <a:lvl6pPr marL="2138363" indent="-339725"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defRPr>
            </a:lvl6pPr>
            <a:lvl7pPr marL="2595563" indent="-339725"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defRPr>
            </a:lvl7pPr>
            <a:lvl8pPr marL="3052763" indent="-339725"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defRPr>
            </a:lvl8pPr>
            <a:lvl9pPr marL="3509963" indent="-339725"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defRPr>
            </a:lvl9pPr>
          </a:lstStyle>
          <a:p>
            <a:pPr>
              <a:lnSpc>
                <a:spcPct val="100000"/>
              </a:lnSpc>
            </a:pPr>
            <a:r>
              <a:rPr lang="es-ES" altLang="en-US" sz="1800"/>
              <a:t>Pida una copia del Formulario DWC-25 Uniform Medical Treatment/Status Reporting Form (Reporte Uniforme de Tratamiento Médico para Compensación por Accidentes de Trabajo de la Florida) completado por su médico después de su visita o al regresar al trabajo, también obtenga una copia de las notas médicas.  Las notas quizás no estén listas hasta la próxima visita. </a:t>
            </a:r>
          </a:p>
          <a:p>
            <a:pPr>
              <a:lnSpc>
                <a:spcPct val="100000"/>
              </a:lnSpc>
            </a:pPr>
            <a:r>
              <a:rPr lang="es-ES" altLang="en-US" sz="1800"/>
              <a:t>Guarde copias de todos sus informes médicos, incluyendo resultados de laboratorios y rayos-X, también guarde copias de su escaneos (CT) e imágenes de resonancia magnética (MRI). Si tiene cita con un nuevo doctor, lleve todos sus récords médicos.</a:t>
            </a:r>
          </a:p>
          <a:p>
            <a:pPr>
              <a:lnSpc>
                <a:spcPct val="100000"/>
              </a:lnSpc>
            </a:pPr>
            <a:r>
              <a:rPr lang="es-ES" altLang="en-US" sz="1800"/>
              <a:t>Puede haber un cargo por su reporte médico. El proveedor de salud puede cobrarle al empleado lesionado no más de 50 centavos por página para copiar el reporte médico y el costo actual del proveedor por rayos-X, microfilmes y otros documentos. </a:t>
            </a:r>
            <a:r>
              <a:rPr lang="en-US" altLang="en-US" sz="1800"/>
              <a:t>Estatuto aplicable: 440.13(4)(b). </a:t>
            </a:r>
          </a:p>
          <a:p>
            <a:pPr eaLnBrk="1" hangingPunct="1">
              <a:lnSpc>
                <a:spcPct val="90000"/>
              </a:lnSpc>
            </a:pPr>
            <a:endParaRPr lang="en-US" altLang="en-US" sz="1800"/>
          </a:p>
        </p:txBody>
      </p:sp>
      <p:sp>
        <p:nvSpPr>
          <p:cNvPr id="4" name="Date Placeholder 3">
            <a:extLst>
              <a:ext uri="{FF2B5EF4-FFF2-40B4-BE49-F238E27FC236}">
                <a16:creationId xmlns:a16="http://schemas.microsoft.com/office/drawing/2014/main" id="{C8E758B2-4F27-D574-2BB2-0B1D4ED10799}"/>
              </a:ext>
            </a:extLst>
          </p:cNvPr>
          <p:cNvSpPr>
            <a:spLocks noGrp="1"/>
          </p:cNvSpPr>
          <p:nvPr>
            <p:ph type="dt" sz="quarter" idx="10"/>
          </p:nvPr>
        </p:nvSpPr>
        <p:spPr/>
        <p:txBody>
          <a:bodyPr/>
          <a:lstStyle/>
          <a:p>
            <a:pPr>
              <a:defRPr/>
            </a:pPr>
            <a:r>
              <a:rPr lang="en-US"/>
              <a:t>4/16/2007</a:t>
            </a:r>
            <a:endParaRPr lang="en-US" altLang="en-US"/>
          </a:p>
        </p:txBody>
      </p:sp>
      <p:sp>
        <p:nvSpPr>
          <p:cNvPr id="5" name="Footer Placeholder 4">
            <a:extLst>
              <a:ext uri="{FF2B5EF4-FFF2-40B4-BE49-F238E27FC236}">
                <a16:creationId xmlns:a16="http://schemas.microsoft.com/office/drawing/2014/main" id="{5438D3B8-8E43-7C30-2D43-FA3A2F7C25E3}"/>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61CDCD99-258E-F47F-ECCE-A9BED7E47DED}"/>
              </a:ext>
            </a:extLst>
          </p:cNvPr>
          <p:cNvSpPr>
            <a:spLocks noGrp="1"/>
          </p:cNvSpPr>
          <p:nvPr>
            <p:ph type="sldNum" sz="quarter" idx="12"/>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0A2754E4-DF9B-4457-A03C-6B9BBE2CEDD7}" type="slidenum">
              <a:rPr lang="en-US" altLang="en-US" sz="1200">
                <a:latin typeface="Garamond" panose="02020404030301010803" pitchFamily="18" charset="0"/>
              </a:rPr>
              <a:pPr/>
              <a:t>24</a:t>
            </a:fld>
            <a:endParaRPr lang="en-US" altLang="en-US" sz="1200">
              <a:latin typeface="Garamond" panose="02020404030301010803"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3" name="Rectangle 2">
            <a:extLst>
              <a:ext uri="{FF2B5EF4-FFF2-40B4-BE49-F238E27FC236}">
                <a16:creationId xmlns:a16="http://schemas.microsoft.com/office/drawing/2014/main" id="{F5B11CAA-8273-B5D1-3752-B2DD6ECF3C47}"/>
              </a:ext>
            </a:extLst>
          </p:cNvPr>
          <p:cNvSpPr>
            <a:spLocks noGrp="1" noChangeArrowheads="1"/>
          </p:cNvSpPr>
          <p:nvPr>
            <p:ph type="title"/>
          </p:nvPr>
        </p:nvSpPr>
        <p:spPr/>
        <p:txBody>
          <a:bodyPr/>
          <a:lstStyle/>
          <a:p>
            <a:pPr algn="ctr" eaLnBrk="1" hangingPunct="1"/>
            <a:r>
              <a:rPr lang="es-ES_tradnl" altLang="en-US" sz="2400" b="1"/>
              <a:t>¿</a:t>
            </a:r>
            <a:r>
              <a:rPr lang="en-US" altLang="en-US" sz="2400" b="1"/>
              <a:t> QUÉ PUEDO HACER SI LA COMPANIA DE SEGURO  ME NIEGA BENEFICIOS MÉDICOS O MONETARIOS?</a:t>
            </a:r>
          </a:p>
        </p:txBody>
      </p:sp>
      <p:sp>
        <p:nvSpPr>
          <p:cNvPr id="27656" name="Rectangle 3">
            <a:extLst>
              <a:ext uri="{FF2B5EF4-FFF2-40B4-BE49-F238E27FC236}">
                <a16:creationId xmlns:a16="http://schemas.microsoft.com/office/drawing/2014/main" id="{6DC27CB9-A567-082E-172D-85F713E1507C}"/>
              </a:ext>
            </a:extLst>
          </p:cNvPr>
          <p:cNvSpPr>
            <a:spLocks noChangeArrowheads="1"/>
          </p:cNvSpPr>
          <p:nvPr/>
        </p:nvSpPr>
        <p:spPr bwMode="auto">
          <a:xfrm>
            <a:off x="457200" y="1828800"/>
            <a:ext cx="8229600" cy="430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buClr>
                <a:schemeClr val="accent1"/>
              </a:buClr>
              <a:buSzPct val="65000"/>
              <a:buChar char="n"/>
              <a:defRPr sz="3000">
                <a:solidFill>
                  <a:schemeClr val="tx1"/>
                </a:solidFill>
                <a:latin typeface="Arial" panose="020B0604020202020204" pitchFamily="34" charset="0"/>
              </a:defRPr>
            </a:lvl1pPr>
            <a:lvl2pPr marL="669925" indent="-325438">
              <a:buClr>
                <a:schemeClr val="accent2"/>
              </a:buClr>
              <a:buSzPct val="60000"/>
              <a:buChar char="q"/>
              <a:defRPr sz="2600">
                <a:solidFill>
                  <a:schemeClr val="tx1"/>
                </a:solidFill>
                <a:latin typeface="Arial" panose="020B0604020202020204" pitchFamily="34" charset="0"/>
              </a:defRPr>
            </a:lvl2pPr>
            <a:lvl3pPr marL="1022350" indent="-350838">
              <a:buClr>
                <a:schemeClr val="accent1"/>
              </a:buClr>
              <a:buSzPct val="65000"/>
              <a:buChar char="n"/>
              <a:defRPr sz="2200">
                <a:solidFill>
                  <a:schemeClr val="tx1"/>
                </a:solidFill>
                <a:latin typeface="Arial" panose="020B0604020202020204" pitchFamily="34" charset="0"/>
              </a:defRPr>
            </a:lvl3pPr>
            <a:lvl4pPr marL="1339850" indent="-315913">
              <a:buClr>
                <a:schemeClr val="accent2"/>
              </a:buClr>
              <a:buSzPct val="70000"/>
              <a:buChar char="q"/>
              <a:defRPr sz="2000">
                <a:solidFill>
                  <a:schemeClr val="tx1"/>
                </a:solidFill>
                <a:latin typeface="Arial" panose="020B0604020202020204" pitchFamily="34" charset="0"/>
              </a:defRPr>
            </a:lvl4pPr>
            <a:lvl5pPr marL="1681163" indent="-339725">
              <a:buClr>
                <a:schemeClr val="accent1"/>
              </a:buClr>
              <a:buSzPct val="75000"/>
              <a:buChar char="§"/>
              <a:defRPr sz="2000">
                <a:solidFill>
                  <a:schemeClr val="tx1"/>
                </a:solidFill>
                <a:latin typeface="Arial" panose="020B0604020202020204" pitchFamily="34" charset="0"/>
              </a:defRPr>
            </a:lvl5pPr>
            <a:lvl6pPr marL="2138363" indent="-339725"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defRPr>
            </a:lvl6pPr>
            <a:lvl7pPr marL="2595563" indent="-339725"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defRPr>
            </a:lvl7pPr>
            <a:lvl8pPr marL="3052763" indent="-339725"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defRPr>
            </a:lvl8pPr>
            <a:lvl9pPr marL="3509963" indent="-339725"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Arial" panose="020B0604020202020204" pitchFamily="34" charset="0"/>
              </a:defRPr>
            </a:lvl9pPr>
          </a:lstStyle>
          <a:p>
            <a:r>
              <a:rPr lang="es-ES" altLang="en-US" sz="1600"/>
              <a:t>Usted puede, por cualquier beneficio que aún se le deba, solicitar una Petición de Beneficios con la Oficina de los Jueces de Reclamaciones de Compensación. </a:t>
            </a:r>
            <a:r>
              <a:rPr lang="en-US" altLang="en-US" sz="1600"/>
              <a:t>Estatuto aplicable: 440.192(1) Haga Clic </a:t>
            </a:r>
            <a:r>
              <a:rPr lang="en-US" altLang="en-US" sz="1600" u="sng">
                <a:solidFill>
                  <a:schemeClr val="hlink"/>
                </a:solidFill>
              </a:rPr>
              <a:t>Aquí</a:t>
            </a:r>
            <a:r>
              <a:rPr lang="en-US" altLang="en-US" sz="1600"/>
              <a:t> para leer.) </a:t>
            </a:r>
            <a:endParaRPr lang="es-ES" altLang="en-US" sz="1600"/>
          </a:p>
          <a:p>
            <a:r>
              <a:rPr lang="es-ES" altLang="en-US" sz="1600"/>
              <a:t>Dentro de los 14 días de recibir una Petición por Beneficios, la compañía de seguro  debe pagar los beneficios solicitados sin perjuicio con el derecho de negarlos hasta 120 días después de recibir la petición o enviar una respuesta a la petición a la Oficina de los Jueces de Reclamaciones de Compensación. En su respuesta, la compañía de seguros debe enumerar todos los beneficios solicitados pero no pagados y explicar el incumplimiento de pago. </a:t>
            </a:r>
            <a:br>
              <a:rPr lang="es-ES" altLang="en-US" sz="1600"/>
            </a:br>
            <a:r>
              <a:rPr lang="en-US" altLang="en-US" sz="1600"/>
              <a:t>Estatuto aplicable: 440.192(8) Haga Clic </a:t>
            </a:r>
            <a:r>
              <a:rPr lang="en-US" altLang="en-US" sz="1600" u="sng">
                <a:solidFill>
                  <a:schemeClr val="hlink"/>
                </a:solidFill>
              </a:rPr>
              <a:t>Aquí</a:t>
            </a:r>
            <a:r>
              <a:rPr lang="en-US" altLang="en-US" sz="1600"/>
              <a:t> para leer.) </a:t>
            </a:r>
            <a:endParaRPr lang="es-ES" altLang="en-US" sz="1600"/>
          </a:p>
          <a:p>
            <a:r>
              <a:rPr lang="es-ES" altLang="en-US" sz="1600"/>
              <a:t>El Juez de Reclamaciones de Compensación revisará la Petición de Beneficios y la respuesta de la compañía de seguros y establecerá una fecha de mediación. La mediación se realizará dentro de los 130 días después de la solicitud de la petición. </a:t>
            </a:r>
            <a:r>
              <a:rPr lang="en-US" altLang="en-US" sz="1600"/>
              <a:t>Estatuto aplicable: </a:t>
            </a:r>
            <a:r>
              <a:rPr lang="en-US" altLang="en-US" sz="1600">
                <a:hlinkClick r:id="rId3"/>
              </a:rPr>
              <a:t>440.192(2)</a:t>
            </a:r>
            <a:r>
              <a:rPr lang="en-US" altLang="en-US" sz="1600"/>
              <a:t>, 440.25 Haga Clic </a:t>
            </a:r>
            <a:r>
              <a:rPr lang="en-US" altLang="en-US" sz="1600" u="sng">
                <a:solidFill>
                  <a:schemeClr val="hlink"/>
                </a:solidFill>
              </a:rPr>
              <a:t>Aquí</a:t>
            </a:r>
            <a:r>
              <a:rPr lang="en-US" altLang="en-US" sz="1600"/>
              <a:t> para leer.) </a:t>
            </a:r>
            <a:endParaRPr lang="es-ES" altLang="en-US" sz="1600"/>
          </a:p>
          <a:p>
            <a:r>
              <a:rPr lang="es-ES" altLang="en-US" sz="1600"/>
              <a:t>Una conferencia de emergencia sobre la Petición de Beneficios se puede presentar ante los Jueces de Reclamaciones de Compensación cuando existe una razón válida que pone en peligro la salud, seguridad y calidad de vida del empleado.  </a:t>
            </a:r>
            <a:r>
              <a:rPr lang="en-US" altLang="en-US" sz="1600"/>
              <a:t>Estatuto aplicable: 440.25(4)(f) Haga Clic </a:t>
            </a:r>
            <a:r>
              <a:rPr lang="en-US" altLang="en-US" sz="1600" u="sng">
                <a:solidFill>
                  <a:schemeClr val="hlink"/>
                </a:solidFill>
              </a:rPr>
              <a:t>Aquí</a:t>
            </a:r>
            <a:r>
              <a:rPr lang="en-US" altLang="en-US" sz="1600"/>
              <a:t> para leer.) </a:t>
            </a:r>
          </a:p>
        </p:txBody>
      </p:sp>
      <p:sp>
        <p:nvSpPr>
          <p:cNvPr id="4" name="Date Placeholder 3">
            <a:extLst>
              <a:ext uri="{FF2B5EF4-FFF2-40B4-BE49-F238E27FC236}">
                <a16:creationId xmlns:a16="http://schemas.microsoft.com/office/drawing/2014/main" id="{37899470-4C9D-6E7A-58A1-67AEA0842B63}"/>
              </a:ext>
            </a:extLst>
          </p:cNvPr>
          <p:cNvSpPr>
            <a:spLocks noGrp="1"/>
          </p:cNvSpPr>
          <p:nvPr>
            <p:ph type="dt" sz="quarter" idx="10"/>
          </p:nvPr>
        </p:nvSpPr>
        <p:spPr/>
        <p:txBody>
          <a:bodyPr/>
          <a:lstStyle/>
          <a:p>
            <a:pPr>
              <a:defRPr/>
            </a:pPr>
            <a:r>
              <a:rPr lang="en-US"/>
              <a:t>4/16/2007</a:t>
            </a:r>
            <a:endParaRPr lang="en-US" altLang="en-US"/>
          </a:p>
        </p:txBody>
      </p:sp>
      <p:sp>
        <p:nvSpPr>
          <p:cNvPr id="5" name="Footer Placeholder 4">
            <a:extLst>
              <a:ext uri="{FF2B5EF4-FFF2-40B4-BE49-F238E27FC236}">
                <a16:creationId xmlns:a16="http://schemas.microsoft.com/office/drawing/2014/main" id="{F06CBE84-C637-4F49-F2E3-3AB0767B09B0}"/>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2BEF8B8F-B7DC-A94D-5B36-244362E23EDA}"/>
              </a:ext>
            </a:extLst>
          </p:cNvPr>
          <p:cNvSpPr>
            <a:spLocks noGrp="1"/>
          </p:cNvSpPr>
          <p:nvPr>
            <p:ph type="sldNum" sz="quarter" idx="12"/>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4CFD8E35-3924-4E94-8000-9214AAF7D2D8}" type="slidenum">
              <a:rPr lang="en-US" altLang="en-US" sz="1200">
                <a:latin typeface="Garamond" panose="02020404030301010803" pitchFamily="18" charset="0"/>
              </a:rPr>
              <a:pPr/>
              <a:t>25</a:t>
            </a:fld>
            <a:endParaRPr lang="en-US" altLang="en-US" sz="1200">
              <a:latin typeface="Garamond" panose="02020404030301010803"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7" name="Rectangle 2">
            <a:extLst>
              <a:ext uri="{FF2B5EF4-FFF2-40B4-BE49-F238E27FC236}">
                <a16:creationId xmlns:a16="http://schemas.microsoft.com/office/drawing/2014/main" id="{93A8096E-7E4D-FDDD-DE06-24D8A872FE34}"/>
              </a:ext>
            </a:extLst>
          </p:cNvPr>
          <p:cNvSpPr>
            <a:spLocks noGrp="1" noChangeArrowheads="1"/>
          </p:cNvSpPr>
          <p:nvPr>
            <p:ph type="title"/>
          </p:nvPr>
        </p:nvSpPr>
        <p:spPr>
          <a:xfrm>
            <a:off x="457200" y="277813"/>
            <a:ext cx="8229600" cy="560387"/>
          </a:xfrm>
        </p:spPr>
        <p:txBody>
          <a:bodyPr/>
          <a:lstStyle/>
          <a:p>
            <a:pPr algn="ctr" eaLnBrk="1" hangingPunct="1"/>
            <a:r>
              <a:rPr lang="en-US" altLang="en-US" sz="2400" b="1"/>
              <a:t>PREGUNTAS FRECUENTES</a:t>
            </a:r>
          </a:p>
        </p:txBody>
      </p:sp>
      <p:sp>
        <p:nvSpPr>
          <p:cNvPr id="28678" name="Rectangle 3">
            <a:extLst>
              <a:ext uri="{FF2B5EF4-FFF2-40B4-BE49-F238E27FC236}">
                <a16:creationId xmlns:a16="http://schemas.microsoft.com/office/drawing/2014/main" id="{CD2244BB-7CB6-2F87-12EC-9016E6E8BC60}"/>
              </a:ext>
            </a:extLst>
          </p:cNvPr>
          <p:cNvSpPr>
            <a:spLocks noGrp="1" noChangeArrowheads="1"/>
          </p:cNvSpPr>
          <p:nvPr>
            <p:ph type="body" idx="1"/>
          </p:nvPr>
        </p:nvSpPr>
        <p:spPr>
          <a:xfrm>
            <a:off x="457200" y="914400"/>
            <a:ext cx="8229600" cy="5216525"/>
          </a:xfrm>
        </p:spPr>
        <p:txBody>
          <a:bodyPr/>
          <a:lstStyle/>
          <a:p>
            <a:pPr>
              <a:lnSpc>
                <a:spcPct val="80000"/>
              </a:lnSpc>
            </a:pPr>
            <a:r>
              <a:rPr lang="en-US" altLang="en-US" sz="1800" b="1"/>
              <a:t>P:</a:t>
            </a:r>
            <a:r>
              <a:rPr lang="en-US" altLang="en-US" sz="1000"/>
              <a:t> </a:t>
            </a:r>
            <a:r>
              <a:rPr lang="es-ES_tradnl" altLang="en-US" sz="1800"/>
              <a:t>¿</a:t>
            </a:r>
            <a:r>
              <a:rPr lang="en-US" altLang="en-US" sz="1000"/>
              <a:t> </a:t>
            </a:r>
            <a:r>
              <a:rPr lang="es-ES" altLang="en-US" sz="1800"/>
              <a:t>Cuánto tiempo tengo después de un accidente para reportarlo a mi empleador?</a:t>
            </a:r>
            <a:endParaRPr lang="es-ES" altLang="en-US" sz="1800" b="1"/>
          </a:p>
          <a:p>
            <a:pPr>
              <a:lnSpc>
                <a:spcPct val="80000"/>
              </a:lnSpc>
            </a:pPr>
            <a:r>
              <a:rPr lang="es-ES" altLang="en-US" sz="1800" b="1"/>
              <a:t>R:</a:t>
            </a:r>
            <a:r>
              <a:rPr lang="es-ES" altLang="en-US" sz="1800"/>
              <a:t> Lo más pronto posible, pero no más allá de treinta (30) días o le pueden negar su reclamo. </a:t>
            </a:r>
            <a:r>
              <a:rPr lang="es-ES_tradnl" altLang="en-US" sz="1800"/>
              <a:t>Referencia</a:t>
            </a:r>
            <a:r>
              <a:rPr lang="en-US" altLang="en-US" sz="1800"/>
              <a:t>: </a:t>
            </a:r>
            <a:r>
              <a:rPr lang="es-ES" altLang="en-US" sz="1800"/>
              <a:t>Sección </a:t>
            </a:r>
            <a:r>
              <a:rPr lang="en-US" altLang="en-US" sz="1800">
                <a:hlinkClick r:id="rId3"/>
              </a:rPr>
              <a:t>440.185 </a:t>
            </a:r>
            <a:r>
              <a:rPr lang="en-US" altLang="en-US" sz="1800"/>
              <a:t>, </a:t>
            </a:r>
            <a:r>
              <a:rPr lang="es-ES_tradnl" altLang="en-US" sz="1800"/>
              <a:t>Estatutos</a:t>
            </a:r>
            <a:r>
              <a:rPr lang="en-US" altLang="en-US" sz="1800"/>
              <a:t> de la Florida </a:t>
            </a:r>
            <a:endParaRPr lang="es-ES" altLang="en-US" sz="1800" b="1"/>
          </a:p>
          <a:p>
            <a:pPr>
              <a:lnSpc>
                <a:spcPct val="80000"/>
              </a:lnSpc>
            </a:pPr>
            <a:r>
              <a:rPr lang="es-ES" altLang="en-US" sz="1800" b="1"/>
              <a:t>P: </a:t>
            </a:r>
            <a:r>
              <a:rPr lang="es-ES_tradnl" altLang="en-US" sz="1800"/>
              <a:t>¿</a:t>
            </a:r>
            <a:r>
              <a:rPr lang="es-ES" altLang="en-US" sz="1800"/>
              <a:t>Cuándo debe mi empleador reportar la lesión a la compañía de seguros?</a:t>
            </a:r>
            <a:endParaRPr lang="es-ES" altLang="en-US" sz="1800" b="1"/>
          </a:p>
          <a:p>
            <a:pPr>
              <a:lnSpc>
                <a:spcPct val="80000"/>
              </a:lnSpc>
            </a:pPr>
            <a:r>
              <a:rPr lang="es-ES" altLang="en-US" sz="1800" b="1"/>
              <a:t>R:</a:t>
            </a:r>
            <a:r>
              <a:rPr lang="es-ES" altLang="en-US" sz="1800"/>
              <a:t> Su empleador debe reportar su lesión lo antes posible, pero no más allá de siete (7) días después de saberlo. La compañía de seguros debe enviarle un folleto informativo dentro de tres (3) días después de recibir la noticia de su empleador. El folleto le explicará sus derechos y responsabilidades, así como información adicional acerca de la ley de compensación por accidente de trabajo. Una copia del folleto se puede revisar en esta página web en la sección de “Publicaciones”. </a:t>
            </a:r>
            <a:r>
              <a:rPr lang="en-US" altLang="en-US" sz="1800"/>
              <a:t>Referencia:</a:t>
            </a:r>
            <a:r>
              <a:rPr lang="es-ES_tradnl" altLang="en-US" sz="1800"/>
              <a:t> Sección </a:t>
            </a:r>
            <a:r>
              <a:rPr lang="en-US" altLang="en-US" sz="1800">
                <a:hlinkClick r:id="rId3"/>
              </a:rPr>
              <a:t>440.185 </a:t>
            </a:r>
            <a:r>
              <a:rPr lang="en-US" altLang="en-US" sz="1800"/>
              <a:t>Estatutos de la Florida</a:t>
            </a:r>
            <a:endParaRPr lang="es-ES" altLang="en-US" sz="1800" b="1"/>
          </a:p>
          <a:p>
            <a:pPr>
              <a:lnSpc>
                <a:spcPct val="80000"/>
              </a:lnSpc>
            </a:pPr>
            <a:r>
              <a:rPr lang="es-ES" altLang="en-US" sz="1800" b="1"/>
              <a:t>P:</a:t>
            </a:r>
            <a:r>
              <a:rPr lang="es-ES" altLang="en-US" sz="1800"/>
              <a:t> </a:t>
            </a:r>
            <a:r>
              <a:rPr lang="es-ES_tradnl" altLang="en-US" sz="1800"/>
              <a:t>¿</a:t>
            </a:r>
            <a:r>
              <a:rPr lang="es-ES" altLang="en-US" sz="1800"/>
              <a:t>Mi empleador no quiere reportar mi lesión a la compañía de seguros. </a:t>
            </a:r>
            <a:r>
              <a:rPr lang="es-ES_tradnl" altLang="en-US" sz="1800"/>
              <a:t>¿</a:t>
            </a:r>
            <a:r>
              <a:rPr lang="en-US" altLang="en-US" sz="1800"/>
              <a:t>Qué</a:t>
            </a:r>
            <a:r>
              <a:rPr lang="es-ES_tradnl" altLang="en-US" sz="1800"/>
              <a:t> puedo hacer</a:t>
            </a:r>
            <a:r>
              <a:rPr lang="en-US" altLang="en-US" sz="1800"/>
              <a:t>?</a:t>
            </a:r>
            <a:endParaRPr lang="es-ES" altLang="en-US" sz="1800" b="1"/>
          </a:p>
          <a:p>
            <a:pPr>
              <a:lnSpc>
                <a:spcPct val="80000"/>
              </a:lnSpc>
            </a:pPr>
            <a:r>
              <a:rPr lang="es-ES" altLang="en-US" sz="1800" b="1"/>
              <a:t>R:</a:t>
            </a:r>
            <a:r>
              <a:rPr lang="es-ES" altLang="en-US" sz="1800"/>
              <a:t> Usted tiene el derecho de reportar la lesión a su compañía de seguros. Sin embargo, si necesita asistencia, contacte a la Oficina de Ayuda al Trabajador (EAO) al (800) 342-1741 extensión 30027, o por correo electrónico a </a:t>
            </a:r>
            <a:r>
              <a:rPr lang="es-ES" altLang="en-US" sz="1800">
                <a:hlinkClick r:id="rId4"/>
              </a:rPr>
              <a:t>wceao@myfloridacfo.com</a:t>
            </a:r>
            <a:r>
              <a:rPr lang="es-ES" altLang="en-US" sz="1800"/>
              <a:t> </a:t>
            </a:r>
            <a:br>
              <a:rPr lang="es-ES" altLang="en-US" sz="1800"/>
            </a:br>
            <a:r>
              <a:rPr lang="es-ES" altLang="en-US" sz="1800"/>
              <a:t>Referencia: Sección </a:t>
            </a:r>
            <a:r>
              <a:rPr lang="es-ES" altLang="en-US" sz="1800">
                <a:hlinkClick r:id="rId3"/>
              </a:rPr>
              <a:t>440.185 </a:t>
            </a:r>
            <a:r>
              <a:rPr lang="es-ES" altLang="en-US" sz="1800"/>
              <a:t>, Estatutos de la Florida. </a:t>
            </a:r>
            <a:endParaRPr lang="en-US" altLang="en-US" sz="1800"/>
          </a:p>
        </p:txBody>
      </p:sp>
      <p:sp>
        <p:nvSpPr>
          <p:cNvPr id="4" name="Date Placeholder 3">
            <a:extLst>
              <a:ext uri="{FF2B5EF4-FFF2-40B4-BE49-F238E27FC236}">
                <a16:creationId xmlns:a16="http://schemas.microsoft.com/office/drawing/2014/main" id="{4F8148B2-9FB4-1AC3-2C39-65FCF660C00E}"/>
              </a:ext>
            </a:extLst>
          </p:cNvPr>
          <p:cNvSpPr>
            <a:spLocks noGrp="1"/>
          </p:cNvSpPr>
          <p:nvPr>
            <p:ph type="dt" sz="quarter" idx="10"/>
          </p:nvPr>
        </p:nvSpPr>
        <p:spPr/>
        <p:txBody>
          <a:bodyPr/>
          <a:lstStyle/>
          <a:p>
            <a:pPr>
              <a:defRPr/>
            </a:pPr>
            <a:r>
              <a:rPr lang="en-US"/>
              <a:t>4/16/2007</a:t>
            </a:r>
            <a:endParaRPr lang="en-US" altLang="en-US"/>
          </a:p>
        </p:txBody>
      </p:sp>
      <p:sp>
        <p:nvSpPr>
          <p:cNvPr id="5" name="Footer Placeholder 4">
            <a:extLst>
              <a:ext uri="{FF2B5EF4-FFF2-40B4-BE49-F238E27FC236}">
                <a16:creationId xmlns:a16="http://schemas.microsoft.com/office/drawing/2014/main" id="{E0BAF680-C04F-31DC-8230-42B87C5B9DF0}"/>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7E2B511E-6B44-9416-C8CB-BA37526304D3}"/>
              </a:ext>
            </a:extLst>
          </p:cNvPr>
          <p:cNvSpPr>
            <a:spLocks noGrp="1"/>
          </p:cNvSpPr>
          <p:nvPr>
            <p:ph type="sldNum" sz="quarter" idx="12"/>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5CFD8D1A-B855-4E75-A78C-0C49B29EAB28}" type="slidenum">
              <a:rPr lang="en-US" altLang="en-US" sz="1200">
                <a:latin typeface="Garamond" panose="02020404030301010803" pitchFamily="18" charset="0"/>
              </a:rPr>
              <a:pPr/>
              <a:t>26</a:t>
            </a:fld>
            <a:endParaRPr lang="en-US" altLang="en-US" sz="1200">
              <a:latin typeface="Garamond" panose="02020404030301010803"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Rectangle 2">
            <a:extLst>
              <a:ext uri="{FF2B5EF4-FFF2-40B4-BE49-F238E27FC236}">
                <a16:creationId xmlns:a16="http://schemas.microsoft.com/office/drawing/2014/main" id="{0FBECB5B-66C5-D363-BEE0-BA55070CBBCE}"/>
              </a:ext>
            </a:extLst>
          </p:cNvPr>
          <p:cNvSpPr>
            <a:spLocks noGrp="1" noChangeArrowheads="1"/>
          </p:cNvSpPr>
          <p:nvPr>
            <p:ph type="title"/>
          </p:nvPr>
        </p:nvSpPr>
        <p:spPr>
          <a:xfrm>
            <a:off x="457200" y="277813"/>
            <a:ext cx="8229600" cy="560387"/>
          </a:xfrm>
        </p:spPr>
        <p:txBody>
          <a:bodyPr/>
          <a:lstStyle/>
          <a:p>
            <a:pPr algn="ctr" eaLnBrk="1" hangingPunct="1"/>
            <a:r>
              <a:rPr lang="en-US" altLang="en-US" sz="2400" b="1"/>
              <a:t>PREGUNTAS FRECUENTES</a:t>
            </a:r>
          </a:p>
        </p:txBody>
      </p:sp>
      <p:sp>
        <p:nvSpPr>
          <p:cNvPr id="29702" name="Rectangle 3">
            <a:extLst>
              <a:ext uri="{FF2B5EF4-FFF2-40B4-BE49-F238E27FC236}">
                <a16:creationId xmlns:a16="http://schemas.microsoft.com/office/drawing/2014/main" id="{98FE48B1-9C0A-933A-E37C-FC498018DC90}"/>
              </a:ext>
            </a:extLst>
          </p:cNvPr>
          <p:cNvSpPr>
            <a:spLocks noGrp="1" noChangeArrowheads="1"/>
          </p:cNvSpPr>
          <p:nvPr>
            <p:ph type="body" idx="1"/>
          </p:nvPr>
        </p:nvSpPr>
        <p:spPr>
          <a:xfrm>
            <a:off x="457200" y="914400"/>
            <a:ext cx="8229600" cy="5292725"/>
          </a:xfrm>
        </p:spPr>
        <p:txBody>
          <a:bodyPr/>
          <a:lstStyle/>
          <a:p>
            <a:pPr>
              <a:lnSpc>
                <a:spcPct val="80000"/>
              </a:lnSpc>
            </a:pPr>
            <a:r>
              <a:rPr lang="en-US" altLang="en-US" sz="1400" b="1"/>
              <a:t>P: </a:t>
            </a:r>
            <a:r>
              <a:rPr lang="es-ES_tradnl" altLang="en-US" sz="1400"/>
              <a:t>¿</a:t>
            </a:r>
            <a:r>
              <a:rPr lang="es-ES" altLang="en-US" sz="1400"/>
              <a:t>Qué clase de tratamiento médico puedo recibir?</a:t>
            </a:r>
            <a:endParaRPr lang="es-ES" altLang="en-US" sz="1400" b="1"/>
          </a:p>
          <a:p>
            <a:pPr>
              <a:lnSpc>
                <a:spcPct val="80000"/>
              </a:lnSpc>
            </a:pPr>
            <a:r>
              <a:rPr lang="es-ES" altLang="en-US" sz="1400" b="1"/>
              <a:t>R:</a:t>
            </a:r>
            <a:r>
              <a:rPr lang="es-ES" altLang="en-US" sz="1400"/>
              <a:t> El doctor, autorizado por su empleador o la compañía de seguros, le proporcionará el cuidado médico necesario, tratamiento y recetas relacionadas con su lesión. </a:t>
            </a:r>
            <a:br>
              <a:rPr lang="es-ES" altLang="en-US" sz="1400"/>
            </a:br>
            <a:r>
              <a:rPr lang="en-US" altLang="en-US" sz="1400"/>
              <a:t>Referencia:</a:t>
            </a:r>
            <a:r>
              <a:rPr lang="es-ES_tradnl" altLang="en-US" sz="1400"/>
              <a:t> Sección </a:t>
            </a:r>
            <a:r>
              <a:rPr lang="en-US" altLang="en-US" sz="1400">
                <a:hlinkClick r:id="rId3"/>
              </a:rPr>
              <a:t>440.13(2) </a:t>
            </a:r>
            <a:r>
              <a:rPr lang="en-US" altLang="en-US" sz="1400"/>
              <a:t>, Estatutos de la Florida. </a:t>
            </a:r>
            <a:endParaRPr lang="es-ES" altLang="en-US" sz="1400" b="1"/>
          </a:p>
          <a:p>
            <a:pPr>
              <a:lnSpc>
                <a:spcPct val="80000"/>
              </a:lnSpc>
            </a:pPr>
            <a:r>
              <a:rPr lang="es-ES" altLang="en-US" sz="1400" b="1"/>
              <a:t>P:</a:t>
            </a:r>
            <a:r>
              <a:rPr lang="es-ES" altLang="en-US" sz="1400"/>
              <a:t> </a:t>
            </a:r>
            <a:r>
              <a:rPr lang="es-ES_tradnl" altLang="en-US" sz="1400"/>
              <a:t>¿</a:t>
            </a:r>
            <a:r>
              <a:rPr lang="es-ES" altLang="en-US" sz="1400"/>
              <a:t>Tendré que pagar algunas de mis cuentas médicas?</a:t>
            </a:r>
            <a:endParaRPr lang="es-ES" altLang="en-US" sz="1400" b="1"/>
          </a:p>
          <a:p>
            <a:pPr>
              <a:lnSpc>
                <a:spcPct val="80000"/>
              </a:lnSpc>
            </a:pPr>
            <a:r>
              <a:rPr lang="es-ES" altLang="en-US" sz="1400" b="1"/>
              <a:t>R:</a:t>
            </a:r>
            <a:r>
              <a:rPr lang="es-ES" altLang="en-US" sz="1400"/>
              <a:t> No, todas las cuentas médicas autorizadas deben ser sometidas por el médico a la compañía de seguros de su empleador para ser pagadas. </a:t>
            </a:r>
            <a:r>
              <a:rPr lang="en-US" altLang="en-US" sz="1400"/>
              <a:t>Referencia:</a:t>
            </a:r>
            <a:r>
              <a:rPr lang="es-ES_tradnl" altLang="en-US" sz="1400"/>
              <a:t> Sección </a:t>
            </a:r>
            <a:r>
              <a:rPr lang="en-US" altLang="en-US" sz="1400">
                <a:hlinkClick r:id="rId3"/>
              </a:rPr>
              <a:t>440.13(14) </a:t>
            </a:r>
            <a:r>
              <a:rPr lang="en-US" altLang="en-US" sz="1400"/>
              <a:t>, Estatutos de la Florida. </a:t>
            </a:r>
            <a:endParaRPr lang="es-ES" altLang="en-US" sz="1400" b="1"/>
          </a:p>
          <a:p>
            <a:pPr>
              <a:lnSpc>
                <a:spcPct val="80000"/>
              </a:lnSpc>
            </a:pPr>
            <a:r>
              <a:rPr lang="es-ES" altLang="en-US" sz="1400" b="1"/>
              <a:t>P:</a:t>
            </a:r>
            <a:r>
              <a:rPr lang="es-ES" altLang="en-US" sz="1400"/>
              <a:t> </a:t>
            </a:r>
            <a:r>
              <a:rPr lang="es-ES_tradnl" altLang="en-US" sz="1400"/>
              <a:t>¿</a:t>
            </a:r>
            <a:r>
              <a:rPr lang="es-ES" altLang="en-US" sz="1400"/>
              <a:t>Me pagarán si pierdo tiempo de trabajo? </a:t>
            </a:r>
            <a:endParaRPr lang="es-ES" altLang="en-US" sz="1400" b="1"/>
          </a:p>
          <a:p>
            <a:pPr>
              <a:lnSpc>
                <a:spcPct val="80000"/>
              </a:lnSpc>
            </a:pPr>
            <a:r>
              <a:rPr lang="es-ES" altLang="en-US" sz="1400" b="1"/>
              <a:t>R:</a:t>
            </a:r>
            <a:r>
              <a:rPr lang="es-ES" altLang="en-US" sz="1400"/>
              <a:t> De acuerdo con la ley de la Florida, no se le pagará por los primeros siete (7) días de incapacidad.  Sin embargo, si pierde tiempo porque su incapacidad se extiende por más de 21 días, la compañía de seguros le pagará por los primeros siete (7) días. </a:t>
            </a:r>
            <a:r>
              <a:rPr lang="en-US" altLang="en-US" sz="1400"/>
              <a:t>Referencia:</a:t>
            </a:r>
            <a:r>
              <a:rPr lang="es-ES_tradnl" altLang="en-US" sz="1400"/>
              <a:t> Sección </a:t>
            </a:r>
            <a:r>
              <a:rPr lang="en-US" altLang="en-US" sz="1400">
                <a:hlinkClick r:id="rId4"/>
              </a:rPr>
              <a:t>440.12 </a:t>
            </a:r>
            <a:r>
              <a:rPr lang="en-US" altLang="en-US" sz="1400"/>
              <a:t>, Estatutos de la Florida. </a:t>
            </a:r>
            <a:endParaRPr lang="en-US" altLang="en-US" sz="1400" b="1"/>
          </a:p>
          <a:p>
            <a:pPr>
              <a:lnSpc>
                <a:spcPct val="80000"/>
              </a:lnSpc>
            </a:pPr>
            <a:r>
              <a:rPr lang="en-US" altLang="en-US" sz="1400" b="1"/>
              <a:t>P:</a:t>
            </a:r>
            <a:r>
              <a:rPr lang="en-US" altLang="en-US" sz="1400"/>
              <a:t> </a:t>
            </a:r>
            <a:r>
              <a:rPr lang="es-ES_tradnl" altLang="en-US" sz="1400"/>
              <a:t>¿</a:t>
            </a:r>
            <a:r>
              <a:rPr lang="en-US" altLang="en-US" sz="1400"/>
              <a:t>Cuánto me</a:t>
            </a:r>
            <a:r>
              <a:rPr lang="es-ES_tradnl" altLang="en-US" sz="1400"/>
              <a:t> pagarán</a:t>
            </a:r>
            <a:r>
              <a:rPr lang="en-US" altLang="en-US" sz="1400"/>
              <a:t>? </a:t>
            </a:r>
          </a:p>
          <a:p>
            <a:pPr>
              <a:lnSpc>
                <a:spcPct val="80000"/>
              </a:lnSpc>
            </a:pPr>
            <a:endParaRPr lang="en-US" altLang="en-US" sz="1400"/>
          </a:p>
          <a:p>
            <a:pPr>
              <a:lnSpc>
                <a:spcPct val="80000"/>
              </a:lnSpc>
            </a:pPr>
            <a:r>
              <a:rPr lang="es-ES" altLang="en-US" sz="1400" b="1"/>
              <a:t>R:</a:t>
            </a:r>
            <a:r>
              <a:rPr lang="es-ES" altLang="en-US" sz="1400"/>
              <a:t> En muchos casos, su cheque de beneficio, que recibirá cada dos  semanas, será el  66 2/3 % del promedio de su salario semanal. Si se lesionó antes del 1ro. de Octubre del 2003, esta cantidad se calcula usando los salarios ganados durante el período de 91días  inmediatamente antes de la fecha de su lesión, sin exceder el límite del estado.  Si trabajó menos del 90% del período de 91 días, se puede hacer el cálculo con el salario de un empleado similar en el mismo trabajo que ha laborado todo el período de 91dias o su salario semanal de tiempo completo. Si se lesionó después del 1ro. de Octubre del 2003, su promedio de salario semanal se calculará usando los salarios de las 13 semanas anteriores a su lesión, sin contar la semana en que se lesionó. </a:t>
            </a:r>
          </a:p>
          <a:p>
            <a:pPr>
              <a:lnSpc>
                <a:spcPct val="80000"/>
              </a:lnSpc>
            </a:pPr>
            <a:r>
              <a:rPr lang="es-ES" altLang="en-US" sz="1400"/>
              <a:t>Además, si trabajó menos del 75% del período de 13 semanas, entonces se usará para el cálculo el salario de un empleado de ocupaci</a:t>
            </a:r>
            <a:r>
              <a:rPr lang="es-ES_tradnl" altLang="en-US" sz="1400"/>
              <a:t>ón</a:t>
            </a:r>
            <a:r>
              <a:rPr lang="es-ES" altLang="en-US" sz="1400"/>
              <a:t> similar que trabajó el 75% de las 13 semanas o su salario promedio semanal de tiempo completo. </a:t>
            </a:r>
            <a:r>
              <a:rPr lang="en-US" altLang="en-US" sz="1400"/>
              <a:t>Referencia:</a:t>
            </a:r>
            <a:r>
              <a:rPr lang="es-ES_tradnl" altLang="en-US" sz="1400"/>
              <a:t> Sección </a:t>
            </a:r>
            <a:r>
              <a:rPr lang="en-US" altLang="en-US" sz="1400">
                <a:hlinkClick r:id="rId5"/>
              </a:rPr>
              <a:t>440.02(28) </a:t>
            </a:r>
            <a:r>
              <a:rPr lang="en-US" altLang="en-US" sz="1400"/>
              <a:t>&amp; </a:t>
            </a:r>
            <a:r>
              <a:rPr lang="en-US" altLang="en-US" sz="1400">
                <a:hlinkClick r:id="rId6"/>
              </a:rPr>
              <a:t>440.14 </a:t>
            </a:r>
            <a:r>
              <a:rPr lang="en-US" altLang="en-US" sz="1400"/>
              <a:t>, Estatutos de la Florida. </a:t>
            </a:r>
          </a:p>
        </p:txBody>
      </p:sp>
      <p:sp>
        <p:nvSpPr>
          <p:cNvPr id="4" name="Date Placeholder 3">
            <a:extLst>
              <a:ext uri="{FF2B5EF4-FFF2-40B4-BE49-F238E27FC236}">
                <a16:creationId xmlns:a16="http://schemas.microsoft.com/office/drawing/2014/main" id="{72C56D9B-318E-BCD2-0635-2C2F605C1FBC}"/>
              </a:ext>
            </a:extLst>
          </p:cNvPr>
          <p:cNvSpPr>
            <a:spLocks noGrp="1"/>
          </p:cNvSpPr>
          <p:nvPr>
            <p:ph type="dt" sz="quarter" idx="10"/>
          </p:nvPr>
        </p:nvSpPr>
        <p:spPr/>
        <p:txBody>
          <a:bodyPr/>
          <a:lstStyle/>
          <a:p>
            <a:pPr>
              <a:defRPr/>
            </a:pPr>
            <a:r>
              <a:rPr lang="en-US"/>
              <a:t>4/16/2007</a:t>
            </a:r>
            <a:endParaRPr lang="en-US" altLang="en-US"/>
          </a:p>
        </p:txBody>
      </p:sp>
      <p:sp>
        <p:nvSpPr>
          <p:cNvPr id="5" name="Footer Placeholder 4">
            <a:extLst>
              <a:ext uri="{FF2B5EF4-FFF2-40B4-BE49-F238E27FC236}">
                <a16:creationId xmlns:a16="http://schemas.microsoft.com/office/drawing/2014/main" id="{5B8ED25D-B9F1-98E6-BB0A-6BCC26D14DB0}"/>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C847F7E5-09E7-8CBA-C1A1-B79B097E08EB}"/>
              </a:ext>
            </a:extLst>
          </p:cNvPr>
          <p:cNvSpPr>
            <a:spLocks noGrp="1"/>
          </p:cNvSpPr>
          <p:nvPr>
            <p:ph type="sldNum" sz="quarter" idx="12"/>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C41B0DB5-97C8-42CF-A354-C88958CF3B6B}" type="slidenum">
              <a:rPr lang="en-US" altLang="en-US" sz="1200">
                <a:latin typeface="Garamond" panose="02020404030301010803" pitchFamily="18" charset="0"/>
              </a:rPr>
              <a:pPr/>
              <a:t>27</a:t>
            </a:fld>
            <a:endParaRPr lang="en-US" altLang="en-US" sz="1200">
              <a:latin typeface="Garamond" panose="02020404030301010803"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Rectangle 2">
            <a:extLst>
              <a:ext uri="{FF2B5EF4-FFF2-40B4-BE49-F238E27FC236}">
                <a16:creationId xmlns:a16="http://schemas.microsoft.com/office/drawing/2014/main" id="{9D502192-F711-EFA9-2D2D-58D24B08D0DC}"/>
              </a:ext>
            </a:extLst>
          </p:cNvPr>
          <p:cNvSpPr>
            <a:spLocks noGrp="1" noChangeArrowheads="1"/>
          </p:cNvSpPr>
          <p:nvPr>
            <p:ph type="title"/>
          </p:nvPr>
        </p:nvSpPr>
        <p:spPr>
          <a:xfrm>
            <a:off x="457200" y="277813"/>
            <a:ext cx="8229600" cy="636587"/>
          </a:xfrm>
        </p:spPr>
        <p:txBody>
          <a:bodyPr/>
          <a:lstStyle/>
          <a:p>
            <a:pPr algn="ctr" eaLnBrk="1" hangingPunct="1"/>
            <a:r>
              <a:rPr lang="en-US" altLang="en-US" sz="2400" b="1"/>
              <a:t>PREGUNTAS FRECUENTES</a:t>
            </a:r>
          </a:p>
        </p:txBody>
      </p:sp>
      <p:sp>
        <p:nvSpPr>
          <p:cNvPr id="30726" name="Rectangle 3">
            <a:extLst>
              <a:ext uri="{FF2B5EF4-FFF2-40B4-BE49-F238E27FC236}">
                <a16:creationId xmlns:a16="http://schemas.microsoft.com/office/drawing/2014/main" id="{417A93B3-1F31-8578-6738-43845B503A84}"/>
              </a:ext>
            </a:extLst>
          </p:cNvPr>
          <p:cNvSpPr>
            <a:spLocks noGrp="1" noChangeArrowheads="1"/>
          </p:cNvSpPr>
          <p:nvPr>
            <p:ph type="body" idx="1"/>
          </p:nvPr>
        </p:nvSpPr>
        <p:spPr>
          <a:xfrm>
            <a:off x="457200" y="990600"/>
            <a:ext cx="8229600" cy="5140325"/>
          </a:xfrm>
        </p:spPr>
        <p:txBody>
          <a:bodyPr/>
          <a:lstStyle/>
          <a:p>
            <a:pPr>
              <a:lnSpc>
                <a:spcPct val="80000"/>
              </a:lnSpc>
            </a:pPr>
            <a:r>
              <a:rPr lang="es-ES" altLang="en-US" sz="1600" b="1"/>
              <a:t>P: </a:t>
            </a:r>
            <a:r>
              <a:rPr lang="es-ES_tradnl" altLang="en-US" sz="1600"/>
              <a:t>¿</a:t>
            </a:r>
            <a:r>
              <a:rPr lang="es-ES" altLang="en-US" sz="1600" b="1"/>
              <a:t>Tengo que pagar impuestos por beneficios monetarios de compensación por accidentes de trabajo? </a:t>
            </a:r>
          </a:p>
          <a:p>
            <a:pPr>
              <a:lnSpc>
                <a:spcPct val="80000"/>
              </a:lnSpc>
            </a:pPr>
            <a:r>
              <a:rPr lang="es-ES" altLang="en-US" sz="1600" b="1"/>
              <a:t>R: No. Sin embargo, si regresa al trabajo, con limitaciones médicas y aún está bajo el cuidado de un médico autorizado, pagará impuestos por cualquier salario que gane mientras trabaja. Para información adicional sobre impuestos sobre los ingresos, puede visitar la página web del Servicio de Rentas Internas (IRS) en: </a:t>
            </a:r>
            <a:r>
              <a:rPr lang="es-ES" altLang="en-US" sz="1600" b="1">
                <a:hlinkClick r:id="rId3"/>
              </a:rPr>
              <a:t>www.irs.gov</a:t>
            </a:r>
            <a:endParaRPr lang="es-ES" altLang="en-US" sz="1600" b="1"/>
          </a:p>
          <a:p>
            <a:pPr>
              <a:lnSpc>
                <a:spcPct val="80000"/>
              </a:lnSpc>
            </a:pPr>
            <a:r>
              <a:rPr lang="es-ES" altLang="en-US" sz="1600" b="1"/>
              <a:t>P: </a:t>
            </a:r>
            <a:r>
              <a:rPr lang="es-ES_tradnl" altLang="en-US" sz="1600"/>
              <a:t>¿</a:t>
            </a:r>
            <a:r>
              <a:rPr lang="es-ES" altLang="en-US" sz="1600" b="1"/>
              <a:t>Cuándo recibiré mi primer cheque?</a:t>
            </a:r>
          </a:p>
          <a:p>
            <a:pPr>
              <a:lnSpc>
                <a:spcPct val="80000"/>
              </a:lnSpc>
            </a:pPr>
            <a:r>
              <a:rPr lang="es-ES" altLang="en-US" sz="1600" b="1"/>
              <a:t>R: Debe recibir el primer cheque dentro de los 21 días después de reportar su lesión a su empleador. </a:t>
            </a:r>
            <a:r>
              <a:rPr lang="en-US" altLang="en-US" sz="1600" b="1"/>
              <a:t>Referencia: Sección </a:t>
            </a:r>
            <a:r>
              <a:rPr lang="en-US" altLang="en-US" sz="1600" b="1">
                <a:hlinkClick r:id="rId4"/>
              </a:rPr>
              <a:t>440.20 </a:t>
            </a:r>
            <a:r>
              <a:rPr lang="en-US" altLang="en-US" sz="1600" b="1"/>
              <a:t>, Estatutos de Florida </a:t>
            </a:r>
            <a:endParaRPr lang="es-ES" altLang="en-US" sz="1600" b="1"/>
          </a:p>
          <a:p>
            <a:pPr>
              <a:lnSpc>
                <a:spcPct val="80000"/>
              </a:lnSpc>
            </a:pPr>
            <a:r>
              <a:rPr lang="es-ES" altLang="en-US" sz="1600" b="1"/>
              <a:t>P: </a:t>
            </a:r>
            <a:r>
              <a:rPr lang="es-ES_tradnl" altLang="en-US" sz="1600"/>
              <a:t>¿</a:t>
            </a:r>
            <a:r>
              <a:rPr lang="es-ES" altLang="en-US" sz="1600" b="1"/>
              <a:t>Si sólo estoy incapacitado temporalmente, por cuánto tiempo podré recibir estos cheques? </a:t>
            </a:r>
          </a:p>
          <a:p>
            <a:pPr>
              <a:lnSpc>
                <a:spcPct val="80000"/>
              </a:lnSpc>
            </a:pPr>
            <a:r>
              <a:rPr lang="es-ES" altLang="en-US" sz="1600" b="1"/>
              <a:t>R: Puede recibir pagos por Incapacidad Total Temporal (TTD), Incapacidad Parcial Temporal (TPD) o una combinación de los dos beneficios durante la continuación de su incapacidad por un máximo de 104 semanas. </a:t>
            </a:r>
            <a:r>
              <a:rPr lang="en-US" altLang="en-US" sz="1600" b="1"/>
              <a:t>Referencia: Sección </a:t>
            </a:r>
            <a:r>
              <a:rPr lang="en-US" altLang="en-US" sz="1600" b="1">
                <a:hlinkClick r:id="rId5"/>
              </a:rPr>
              <a:t>440.15(2) </a:t>
            </a:r>
            <a:r>
              <a:rPr lang="en-US" altLang="en-US" sz="1600" b="1"/>
              <a:t>, Estatutos de la Florida</a:t>
            </a:r>
            <a:endParaRPr lang="es-ES" altLang="en-US" sz="1600" b="1"/>
          </a:p>
          <a:p>
            <a:pPr>
              <a:lnSpc>
                <a:spcPct val="80000"/>
              </a:lnSpc>
            </a:pPr>
            <a:r>
              <a:rPr lang="es-ES" altLang="en-US" sz="1600" b="1"/>
              <a:t>P: </a:t>
            </a:r>
            <a:r>
              <a:rPr lang="es-ES_tradnl" altLang="en-US" sz="1600"/>
              <a:t>¿</a:t>
            </a:r>
            <a:r>
              <a:rPr lang="es-ES" altLang="en-US" sz="1600" b="1"/>
              <a:t>Puedo recibir beneficios de Seguro Social y beneficios de Compensación por accidente de trabajo al mismo tiempo?</a:t>
            </a:r>
          </a:p>
          <a:p>
            <a:pPr>
              <a:lnSpc>
                <a:spcPct val="80000"/>
              </a:lnSpc>
            </a:pPr>
            <a:r>
              <a:rPr lang="es-ES" altLang="en-US" sz="1600" b="1"/>
              <a:t>R: Sí. Sin embargo, se le aplicará una reducción a su cheque de compensación por accidente de trabajo porque las leyes establecen que la combinación de los dos no puede exceder el 80% del promedio de su salario semanal antes de lesionarse. Para más información sobre el Seguro Social, puede contactar a la Administración del Seguro Social al (800) 772-1213 o visite su página web en </a:t>
            </a:r>
            <a:r>
              <a:rPr lang="es-ES" altLang="en-US" sz="1600" b="1">
                <a:hlinkClick r:id="rId6"/>
              </a:rPr>
              <a:t>www.ssa.gov </a:t>
            </a:r>
            <a:r>
              <a:rPr lang="es-ES" altLang="en-US" sz="1600" b="1"/>
              <a:t>. </a:t>
            </a:r>
            <a:r>
              <a:rPr lang="en-US" altLang="en-US" sz="1600" b="1"/>
              <a:t>Referencia: Sección </a:t>
            </a:r>
            <a:r>
              <a:rPr lang="en-US" altLang="en-US" sz="1600" b="1">
                <a:hlinkClick r:id="rId5"/>
              </a:rPr>
              <a:t>440.15(9) </a:t>
            </a:r>
            <a:r>
              <a:rPr lang="en-US" altLang="en-US" sz="1600" b="1"/>
              <a:t>, Estatutos de Florida.</a:t>
            </a:r>
          </a:p>
        </p:txBody>
      </p:sp>
      <p:sp>
        <p:nvSpPr>
          <p:cNvPr id="4" name="Date Placeholder 3">
            <a:extLst>
              <a:ext uri="{FF2B5EF4-FFF2-40B4-BE49-F238E27FC236}">
                <a16:creationId xmlns:a16="http://schemas.microsoft.com/office/drawing/2014/main" id="{E5AF5D79-7535-1397-C163-88EE08406154}"/>
              </a:ext>
            </a:extLst>
          </p:cNvPr>
          <p:cNvSpPr>
            <a:spLocks noGrp="1"/>
          </p:cNvSpPr>
          <p:nvPr>
            <p:ph type="dt" sz="quarter" idx="10"/>
          </p:nvPr>
        </p:nvSpPr>
        <p:spPr/>
        <p:txBody>
          <a:bodyPr/>
          <a:lstStyle/>
          <a:p>
            <a:pPr>
              <a:defRPr/>
            </a:pPr>
            <a:r>
              <a:rPr lang="en-US"/>
              <a:t>4/16/2007</a:t>
            </a:r>
            <a:endParaRPr lang="en-US" altLang="en-US"/>
          </a:p>
        </p:txBody>
      </p:sp>
      <p:sp>
        <p:nvSpPr>
          <p:cNvPr id="5" name="Footer Placeholder 4">
            <a:extLst>
              <a:ext uri="{FF2B5EF4-FFF2-40B4-BE49-F238E27FC236}">
                <a16:creationId xmlns:a16="http://schemas.microsoft.com/office/drawing/2014/main" id="{4AE41154-D8E6-02A9-85F2-72B3CD7E6861}"/>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363C58ED-F6C9-B7CC-FCEC-908E79922087}"/>
              </a:ext>
            </a:extLst>
          </p:cNvPr>
          <p:cNvSpPr>
            <a:spLocks noGrp="1"/>
          </p:cNvSpPr>
          <p:nvPr>
            <p:ph type="sldNum" sz="quarter" idx="12"/>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B0E11CEA-F1E8-4EE4-9259-B1811711DEFB}" type="slidenum">
              <a:rPr lang="en-US" altLang="en-US" sz="1200">
                <a:latin typeface="Garamond" panose="02020404030301010803" pitchFamily="18" charset="0"/>
              </a:rPr>
              <a:pPr/>
              <a:t>28</a:t>
            </a:fld>
            <a:endParaRPr lang="en-US" altLang="en-US" sz="1200">
              <a:latin typeface="Garamond" panose="02020404030301010803"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9" name="Rectangle 2">
            <a:extLst>
              <a:ext uri="{FF2B5EF4-FFF2-40B4-BE49-F238E27FC236}">
                <a16:creationId xmlns:a16="http://schemas.microsoft.com/office/drawing/2014/main" id="{1F4641E2-2FB7-3B09-51CE-69D7599131ED}"/>
              </a:ext>
            </a:extLst>
          </p:cNvPr>
          <p:cNvSpPr>
            <a:spLocks noGrp="1" noChangeArrowheads="1"/>
          </p:cNvSpPr>
          <p:nvPr>
            <p:ph type="title"/>
          </p:nvPr>
        </p:nvSpPr>
        <p:spPr>
          <a:xfrm>
            <a:off x="457200" y="277813"/>
            <a:ext cx="8229600" cy="560387"/>
          </a:xfrm>
        </p:spPr>
        <p:txBody>
          <a:bodyPr/>
          <a:lstStyle/>
          <a:p>
            <a:pPr algn="ctr" eaLnBrk="1" hangingPunct="1"/>
            <a:r>
              <a:rPr lang="en-US" altLang="en-US" sz="2400" b="1"/>
              <a:t>PREGUNTAS FRECUENTES</a:t>
            </a:r>
          </a:p>
        </p:txBody>
      </p:sp>
      <p:sp>
        <p:nvSpPr>
          <p:cNvPr id="31750" name="Rectangle 3">
            <a:extLst>
              <a:ext uri="{FF2B5EF4-FFF2-40B4-BE49-F238E27FC236}">
                <a16:creationId xmlns:a16="http://schemas.microsoft.com/office/drawing/2014/main" id="{4A3CA2F1-7DA5-07FC-3BDC-A46883A1F12E}"/>
              </a:ext>
            </a:extLst>
          </p:cNvPr>
          <p:cNvSpPr>
            <a:spLocks noGrp="1" noChangeArrowheads="1"/>
          </p:cNvSpPr>
          <p:nvPr>
            <p:ph type="body" idx="1"/>
          </p:nvPr>
        </p:nvSpPr>
        <p:spPr>
          <a:xfrm>
            <a:off x="457200" y="990600"/>
            <a:ext cx="8229600" cy="5140325"/>
          </a:xfrm>
        </p:spPr>
        <p:txBody>
          <a:bodyPr/>
          <a:lstStyle/>
          <a:p>
            <a:pPr>
              <a:lnSpc>
                <a:spcPct val="80000"/>
              </a:lnSpc>
            </a:pPr>
            <a:r>
              <a:rPr lang="es-ES" altLang="en-US" sz="1600" b="1"/>
              <a:t>P: </a:t>
            </a:r>
            <a:r>
              <a:rPr lang="es-ES_tradnl" altLang="en-US" sz="1600"/>
              <a:t>¿</a:t>
            </a:r>
            <a:r>
              <a:rPr lang="es-ES" altLang="en-US" sz="1600" b="1"/>
              <a:t>Puedo recibir compensación de desempleo y beneficios de compensación por accidentes de trabajo al mismo tiempo? </a:t>
            </a:r>
          </a:p>
          <a:p>
            <a:pPr>
              <a:lnSpc>
                <a:spcPct val="80000"/>
              </a:lnSpc>
            </a:pPr>
            <a:r>
              <a:rPr lang="es-ES" altLang="en-US" sz="1600" b="1"/>
              <a:t>R: No, si está recibiendo beneficios de Incapacidad Total Temporal o Incapacidad Total Permanente. Usted debe estar saludable y disponible para trabajar para calificar para compensación de desempleo. Si necesita información adicional sobre Compensación de Desempleo puede utilizar la página web en: </a:t>
            </a:r>
            <a:r>
              <a:rPr lang="es-ES" altLang="en-US" sz="1600" b="1">
                <a:hlinkClick r:id="rId3"/>
              </a:rPr>
              <a:t>www.floridajobs.org</a:t>
            </a:r>
            <a:r>
              <a:rPr lang="es-ES" altLang="en-US" sz="1600" b="1"/>
              <a:t>. </a:t>
            </a:r>
            <a:r>
              <a:rPr lang="en-US" altLang="en-US" sz="1600" b="1"/>
              <a:t>Referencia: Sección </a:t>
            </a:r>
            <a:r>
              <a:rPr lang="en-US" altLang="en-US" sz="1600" b="1">
                <a:hlinkClick r:id="rId4"/>
              </a:rPr>
              <a:t>440.15(10)</a:t>
            </a:r>
            <a:r>
              <a:rPr lang="en-US" altLang="en-US" sz="1600" b="1"/>
              <a:t>, </a:t>
            </a:r>
            <a:br>
              <a:rPr lang="en-US" altLang="en-US" sz="1600" b="1"/>
            </a:br>
            <a:r>
              <a:rPr lang="en-US" altLang="en-US" sz="1600" b="1"/>
              <a:t>Estatutos de la Florida. </a:t>
            </a:r>
            <a:endParaRPr lang="es-ES" altLang="en-US" sz="1600" b="1"/>
          </a:p>
          <a:p>
            <a:pPr>
              <a:lnSpc>
                <a:spcPct val="80000"/>
              </a:lnSpc>
            </a:pPr>
            <a:r>
              <a:rPr lang="es-ES" altLang="en-US" sz="1600" b="1"/>
              <a:t>P: </a:t>
            </a:r>
            <a:r>
              <a:rPr lang="es-ES_tradnl" altLang="en-US" sz="1600"/>
              <a:t>¿</a:t>
            </a:r>
            <a:r>
              <a:rPr lang="es-ES" altLang="en-US" sz="1600" b="1"/>
              <a:t>Qué puedo hacer si no estoy recibiendo mi cheque de beneficios?</a:t>
            </a:r>
          </a:p>
          <a:p>
            <a:pPr>
              <a:lnSpc>
                <a:spcPct val="80000"/>
              </a:lnSpc>
            </a:pPr>
            <a:r>
              <a:rPr lang="es-ES" altLang="en-US" sz="1600" b="1"/>
              <a:t>R: Llame a la compañía de seguros y pregunte por el tasador o por el  representante de reclamaciones. Si aún tiene preguntas y no entiende por qué han dejado de llegar los cheques, llame a la EAO al (800) 342-1741 ext. 30027 o escriba a </a:t>
            </a:r>
            <a:r>
              <a:rPr lang="en-US" altLang="en-US" sz="1600" b="1">
                <a:hlinkClick r:id="rId5"/>
              </a:rPr>
              <a:t>wceao@myfloridacfo.com</a:t>
            </a:r>
            <a:r>
              <a:rPr lang="es-ES" altLang="en-US" sz="1600" b="1"/>
              <a:t>. </a:t>
            </a:r>
            <a:r>
              <a:rPr lang="en-US" altLang="en-US" sz="1600" b="1"/>
              <a:t>Referencia: Sección </a:t>
            </a:r>
            <a:r>
              <a:rPr lang="en-US" altLang="en-US" sz="1600" b="1">
                <a:hlinkClick r:id="rId6"/>
              </a:rPr>
              <a:t>440.14 </a:t>
            </a:r>
            <a:r>
              <a:rPr lang="en-US" altLang="en-US" sz="1600" b="1"/>
              <a:t>, </a:t>
            </a:r>
            <a:br>
              <a:rPr lang="en-US" altLang="en-US" sz="1600" b="1"/>
            </a:br>
            <a:r>
              <a:rPr lang="en-US" altLang="en-US" sz="1600" b="1"/>
              <a:t>Estatutos de la Florida. </a:t>
            </a:r>
            <a:endParaRPr lang="es-ES" altLang="en-US" sz="1600" b="1"/>
          </a:p>
          <a:p>
            <a:pPr>
              <a:lnSpc>
                <a:spcPct val="80000"/>
              </a:lnSpc>
            </a:pPr>
            <a:r>
              <a:rPr lang="es-ES" altLang="en-US" sz="1600" b="1"/>
              <a:t>P: </a:t>
            </a:r>
            <a:r>
              <a:rPr lang="es-ES_tradnl" altLang="en-US" sz="1600"/>
              <a:t>¿S</a:t>
            </a:r>
            <a:r>
              <a:rPr lang="es-ES" altLang="en-US" sz="1600" b="1"/>
              <a:t>i no puedo regresar al trabajo hasta que mi doctor me dé el alta, mi empleador tiene que conservarme el trabajo? </a:t>
            </a:r>
          </a:p>
          <a:p>
            <a:pPr>
              <a:lnSpc>
                <a:spcPct val="80000"/>
              </a:lnSpc>
            </a:pPr>
            <a:r>
              <a:rPr lang="es-ES" altLang="en-US" sz="1600" b="1"/>
              <a:t>R: No, no hay ninguna estipulación en la ley que requiera que el empleador le tenga que conservar el trabajo.</a:t>
            </a:r>
          </a:p>
          <a:p>
            <a:pPr>
              <a:lnSpc>
                <a:spcPct val="80000"/>
              </a:lnSpc>
            </a:pPr>
            <a:r>
              <a:rPr lang="es-ES" altLang="en-US" sz="1600" b="1"/>
              <a:t>P: </a:t>
            </a:r>
            <a:r>
              <a:rPr lang="es-ES_tradnl" altLang="en-US" sz="1600"/>
              <a:t>¿</a:t>
            </a:r>
            <a:r>
              <a:rPr lang="es-ES" altLang="en-US" sz="1600" b="1"/>
              <a:t>Puede mi empleador despedirme si no estoy disponible para trabajar por causa de una lesión y estoy recibiendo beneficios de compensación al trabajador? </a:t>
            </a:r>
          </a:p>
          <a:p>
            <a:pPr>
              <a:lnSpc>
                <a:spcPct val="80000"/>
              </a:lnSpc>
            </a:pPr>
            <a:r>
              <a:rPr lang="es-ES" altLang="en-US" sz="1600" b="1"/>
              <a:t>R: No, va en contra de la ley despedirlo porque usted ha solicitado o intentado solicitar una reclamo de compensación por Accidentes de trabajo. </a:t>
            </a:r>
            <a:br>
              <a:rPr lang="es-ES" altLang="en-US" sz="1600" b="1"/>
            </a:br>
            <a:r>
              <a:rPr lang="en-US" altLang="en-US" sz="1600" b="1"/>
              <a:t>Referencia: Sección </a:t>
            </a:r>
            <a:r>
              <a:rPr lang="en-US" altLang="en-US" sz="1600" b="1">
                <a:hlinkClick r:id="rId7"/>
              </a:rPr>
              <a:t>440.205 </a:t>
            </a:r>
            <a:r>
              <a:rPr lang="en-US" altLang="en-US" sz="1600" b="1"/>
              <a:t>, Estatutos de Florida.</a:t>
            </a:r>
          </a:p>
        </p:txBody>
      </p:sp>
      <p:sp>
        <p:nvSpPr>
          <p:cNvPr id="4" name="Date Placeholder 3">
            <a:extLst>
              <a:ext uri="{FF2B5EF4-FFF2-40B4-BE49-F238E27FC236}">
                <a16:creationId xmlns:a16="http://schemas.microsoft.com/office/drawing/2014/main" id="{D964B5BD-84AA-63DC-EC9A-5F5278FDCF32}"/>
              </a:ext>
            </a:extLst>
          </p:cNvPr>
          <p:cNvSpPr>
            <a:spLocks noGrp="1"/>
          </p:cNvSpPr>
          <p:nvPr>
            <p:ph type="dt" sz="quarter" idx="10"/>
          </p:nvPr>
        </p:nvSpPr>
        <p:spPr/>
        <p:txBody>
          <a:bodyPr/>
          <a:lstStyle/>
          <a:p>
            <a:pPr>
              <a:defRPr/>
            </a:pPr>
            <a:r>
              <a:rPr lang="en-US"/>
              <a:t>4/16/2007</a:t>
            </a:r>
            <a:endParaRPr lang="en-US" altLang="en-US"/>
          </a:p>
        </p:txBody>
      </p:sp>
      <p:sp>
        <p:nvSpPr>
          <p:cNvPr id="5" name="Footer Placeholder 4">
            <a:extLst>
              <a:ext uri="{FF2B5EF4-FFF2-40B4-BE49-F238E27FC236}">
                <a16:creationId xmlns:a16="http://schemas.microsoft.com/office/drawing/2014/main" id="{BC4D3612-C4B3-CC15-478F-5FD4D66E2D34}"/>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7AE55B90-6108-B4CC-C857-545A6CDD690A}"/>
              </a:ext>
            </a:extLst>
          </p:cNvPr>
          <p:cNvSpPr>
            <a:spLocks noGrp="1"/>
          </p:cNvSpPr>
          <p:nvPr>
            <p:ph type="sldNum" sz="quarter" idx="12"/>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932F6264-190A-4AD7-96F0-03484CD381B4}" type="slidenum">
              <a:rPr lang="en-US" altLang="en-US" sz="1200">
                <a:latin typeface="Garamond" panose="02020404030301010803" pitchFamily="18" charset="0"/>
              </a:rPr>
              <a:pPr/>
              <a:t>29</a:t>
            </a:fld>
            <a:endParaRPr lang="en-US" altLang="en-US" sz="1200">
              <a:latin typeface="Garamond" panose="02020404030301010803"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Rectangle 2">
            <a:extLst>
              <a:ext uri="{FF2B5EF4-FFF2-40B4-BE49-F238E27FC236}">
                <a16:creationId xmlns:a16="http://schemas.microsoft.com/office/drawing/2014/main" id="{1CFBFF61-93BB-7E01-539A-434FDB3B0FD4}"/>
              </a:ext>
            </a:extLst>
          </p:cNvPr>
          <p:cNvSpPr>
            <a:spLocks noGrp="1" noChangeArrowheads="1"/>
          </p:cNvSpPr>
          <p:nvPr>
            <p:ph type="title"/>
          </p:nvPr>
        </p:nvSpPr>
        <p:spPr>
          <a:xfrm>
            <a:off x="457200" y="277813"/>
            <a:ext cx="8229600" cy="560387"/>
          </a:xfrm>
        </p:spPr>
        <p:txBody>
          <a:bodyPr/>
          <a:lstStyle/>
          <a:p>
            <a:pPr algn="ctr" eaLnBrk="1" hangingPunct="1"/>
            <a:r>
              <a:rPr lang="en-US" altLang="en-US" sz="2400" b="1"/>
              <a:t>PREGUNTAS FRECUENTES</a:t>
            </a:r>
          </a:p>
        </p:txBody>
      </p:sp>
      <p:sp>
        <p:nvSpPr>
          <p:cNvPr id="32774" name="Rectangle 3">
            <a:extLst>
              <a:ext uri="{FF2B5EF4-FFF2-40B4-BE49-F238E27FC236}">
                <a16:creationId xmlns:a16="http://schemas.microsoft.com/office/drawing/2014/main" id="{87C2B7AC-20DD-D300-1F8E-B521529AD538}"/>
              </a:ext>
            </a:extLst>
          </p:cNvPr>
          <p:cNvSpPr>
            <a:spLocks noGrp="1" noChangeArrowheads="1"/>
          </p:cNvSpPr>
          <p:nvPr>
            <p:ph type="body" idx="1"/>
          </p:nvPr>
        </p:nvSpPr>
        <p:spPr>
          <a:xfrm>
            <a:off x="457200" y="838200"/>
            <a:ext cx="8229600" cy="5292725"/>
          </a:xfrm>
        </p:spPr>
        <p:txBody>
          <a:bodyPr/>
          <a:lstStyle/>
          <a:p>
            <a:pPr>
              <a:lnSpc>
                <a:spcPct val="80000"/>
              </a:lnSpc>
            </a:pPr>
            <a:r>
              <a:rPr lang="es-ES" altLang="en-US" sz="1600" b="1"/>
              <a:t>P: </a:t>
            </a:r>
            <a:r>
              <a:rPr lang="es-ES_tradnl" altLang="en-US" sz="1600"/>
              <a:t>¿</a:t>
            </a:r>
            <a:r>
              <a:rPr lang="es-ES" altLang="en-US" sz="1600" b="1"/>
              <a:t>Si no puedo regresar al tipo de trabajo que hacía antes de mi lesión, qué puedo hacer?</a:t>
            </a:r>
          </a:p>
          <a:p>
            <a:pPr>
              <a:lnSpc>
                <a:spcPct val="80000"/>
              </a:lnSpc>
            </a:pPr>
            <a:r>
              <a:rPr lang="es-ES" altLang="en-US" sz="1600" b="1"/>
              <a:t>R: La ley proporciona sin costo alguno, servicios de reempleo para ayudarlo a regresar a trabajar. Los servicios incluyen apoyo vocacional, análisis de habilidades transferibles, habilidad para búsqueda de trabajo, ubicación de trabajo, adiestramiento para el trabajo, y reentrenamiento formal. Para saber más acerca de este programa, puede contactar el Departamento de Educación, División de  Rehabilitación Vocacional y Agencia de Servicios de Rehabilitación y Reempleo al (850) 245-3470 o visite su página web en: </a:t>
            </a:r>
            <a:r>
              <a:rPr lang="es-ES" altLang="en-US" sz="1600" b="1">
                <a:hlinkClick r:id="rId3"/>
              </a:rPr>
              <a:t>www.rehabworks.org</a:t>
            </a:r>
            <a:r>
              <a:rPr lang="es-ES" altLang="en-US" sz="1600" b="1"/>
              <a:t> Referencia: Sección </a:t>
            </a:r>
            <a:r>
              <a:rPr lang="es-ES" altLang="en-US" sz="1600" b="1">
                <a:hlinkClick r:id="rId4"/>
              </a:rPr>
              <a:t>440.491</a:t>
            </a:r>
            <a:r>
              <a:rPr lang="es-ES" altLang="en-US" sz="1600" b="1"/>
              <a:t>, Estatutos de la Florida </a:t>
            </a:r>
          </a:p>
          <a:p>
            <a:pPr>
              <a:lnSpc>
                <a:spcPct val="80000"/>
              </a:lnSpc>
            </a:pPr>
            <a:r>
              <a:rPr lang="es-ES" altLang="en-US" sz="1600" b="1"/>
              <a:t>P: Mi empleador y la compañía de seguros me han negado mi reclamo por beneficios de compensación por accidentes de trabajo. ¿Necesito representación legal para recibir mis beneficios? ¿Qué debo hacer? </a:t>
            </a:r>
          </a:p>
          <a:p>
            <a:pPr>
              <a:lnSpc>
                <a:spcPct val="80000"/>
              </a:lnSpc>
            </a:pPr>
            <a:r>
              <a:rPr lang="es-ES" altLang="en-US" sz="1600" b="1"/>
              <a:t>R: Usted decide si quiere o no contratar a un abogado. Sin embargo, la EAO puede asistirlo e intentar resolver la disputa. Si no es posible, la EAO puede  ayudarlo a redactar una Petición de Beneficios. Este servicio es gratis. Para asistencia llame al: (800) 342-1741 o escriba al </a:t>
            </a:r>
            <a:r>
              <a:rPr lang="es-ES" altLang="en-US" sz="1600" b="1">
                <a:hlinkClick r:id="rId5"/>
              </a:rPr>
              <a:t>wceao@myfloridacfo.com</a:t>
            </a:r>
            <a:r>
              <a:rPr lang="es-ES" altLang="en-US" sz="1600" b="1"/>
              <a:t>. Para la localización de la EAO más cercano, haga clic en: </a:t>
            </a:r>
            <a:r>
              <a:rPr lang="es-ES" altLang="en-US" sz="1600" b="1">
                <a:hlinkClick r:id="rId6"/>
              </a:rPr>
              <a:t>www.myfloridacfo.com/WC/dist_offices.html</a:t>
            </a:r>
            <a:r>
              <a:rPr lang="es-ES" altLang="en-US" sz="1600" b="1"/>
              <a:t>. </a:t>
            </a:r>
            <a:br>
              <a:rPr lang="es-ES" altLang="en-US" sz="1600" b="1"/>
            </a:br>
            <a:r>
              <a:rPr lang="en-US" altLang="en-US" sz="1600" b="1"/>
              <a:t>Referencia: Sección </a:t>
            </a:r>
            <a:r>
              <a:rPr lang="en-US" altLang="en-US" sz="1600" b="1">
                <a:hlinkClick r:id="rId7"/>
              </a:rPr>
              <a:t>440.191 </a:t>
            </a:r>
            <a:r>
              <a:rPr lang="en-US" altLang="en-US" sz="1600" b="1"/>
              <a:t>&amp; </a:t>
            </a:r>
            <a:r>
              <a:rPr lang="en-US" altLang="en-US" sz="1600" b="1">
                <a:hlinkClick r:id="rId8"/>
              </a:rPr>
              <a:t>440.192</a:t>
            </a:r>
            <a:r>
              <a:rPr lang="en-US" altLang="en-US" sz="1600" b="1"/>
              <a:t>, Estatutos de la Florida. </a:t>
            </a:r>
            <a:endParaRPr lang="es-ES" altLang="en-US" sz="1600" b="1"/>
          </a:p>
          <a:p>
            <a:pPr>
              <a:lnSpc>
                <a:spcPct val="80000"/>
              </a:lnSpc>
            </a:pPr>
            <a:r>
              <a:rPr lang="es-ES" altLang="en-US" sz="1600" b="1"/>
              <a:t>P: </a:t>
            </a:r>
            <a:r>
              <a:rPr lang="es-ES_tradnl" altLang="en-US" sz="1600"/>
              <a:t>¿</a:t>
            </a:r>
            <a:r>
              <a:rPr lang="es-ES" altLang="en-US" sz="1600" b="1"/>
              <a:t>Cuál es el plazo para solicitar una Petición de Beneficios? </a:t>
            </a:r>
          </a:p>
          <a:p>
            <a:pPr>
              <a:lnSpc>
                <a:spcPct val="80000"/>
              </a:lnSpc>
            </a:pPr>
            <a:r>
              <a:rPr lang="es-ES" altLang="en-US" sz="1600" b="1"/>
              <a:t>R: En general, hay un período de dos (2) años para solicitar una Petición. Sin embargo, eso depende del tipo de caso en disputa.  Puede llamar a la EAO al (800) 342-1741 extensión 30027 o escribir a </a:t>
            </a:r>
            <a:r>
              <a:rPr lang="es-ES" altLang="en-US" sz="1600" b="1">
                <a:hlinkClick r:id="rId5"/>
              </a:rPr>
              <a:t>wceao@myfloridacfo.com</a:t>
            </a:r>
            <a:r>
              <a:rPr lang="es-ES" altLang="en-US" sz="1600" b="1"/>
              <a:t> para información específica. </a:t>
            </a:r>
            <a:r>
              <a:rPr lang="en-US" altLang="en-US" sz="1600" b="1"/>
              <a:t>Referencia: Sección </a:t>
            </a:r>
            <a:r>
              <a:rPr lang="en-US" altLang="en-US" sz="1600" b="1">
                <a:hlinkClick r:id="rId9"/>
              </a:rPr>
              <a:t>440.19(1)</a:t>
            </a:r>
            <a:r>
              <a:rPr lang="en-US" altLang="en-US" sz="1600" b="1"/>
              <a:t>, Estatutos de la Florida.</a:t>
            </a:r>
          </a:p>
        </p:txBody>
      </p:sp>
      <p:sp>
        <p:nvSpPr>
          <p:cNvPr id="4" name="Date Placeholder 3">
            <a:extLst>
              <a:ext uri="{FF2B5EF4-FFF2-40B4-BE49-F238E27FC236}">
                <a16:creationId xmlns:a16="http://schemas.microsoft.com/office/drawing/2014/main" id="{5EC21504-5E38-0C20-497B-E2F1B6F76AF8}"/>
              </a:ext>
            </a:extLst>
          </p:cNvPr>
          <p:cNvSpPr>
            <a:spLocks noGrp="1"/>
          </p:cNvSpPr>
          <p:nvPr>
            <p:ph type="dt" sz="quarter" idx="10"/>
          </p:nvPr>
        </p:nvSpPr>
        <p:spPr/>
        <p:txBody>
          <a:bodyPr/>
          <a:lstStyle/>
          <a:p>
            <a:pPr>
              <a:defRPr/>
            </a:pPr>
            <a:r>
              <a:rPr lang="en-US"/>
              <a:t>4/16/2007</a:t>
            </a:r>
            <a:endParaRPr lang="en-US" altLang="en-US"/>
          </a:p>
        </p:txBody>
      </p:sp>
      <p:sp>
        <p:nvSpPr>
          <p:cNvPr id="5" name="Footer Placeholder 4">
            <a:extLst>
              <a:ext uri="{FF2B5EF4-FFF2-40B4-BE49-F238E27FC236}">
                <a16:creationId xmlns:a16="http://schemas.microsoft.com/office/drawing/2014/main" id="{314959A9-2603-AB1A-1EB1-81C1466C47B2}"/>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3BBB16D0-9A4E-0D97-B198-A5190CBCE376}"/>
              </a:ext>
            </a:extLst>
          </p:cNvPr>
          <p:cNvSpPr>
            <a:spLocks noGrp="1"/>
          </p:cNvSpPr>
          <p:nvPr>
            <p:ph type="sldNum" sz="quarter" idx="12"/>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B6C0DC47-14B9-41DC-9A0D-158077AC6D98}" type="slidenum">
              <a:rPr lang="en-US" altLang="en-US" sz="1200">
                <a:latin typeface="Garamond" panose="02020404030301010803" pitchFamily="18" charset="0"/>
              </a:rPr>
              <a:pPr/>
              <a:t>30</a:t>
            </a:fld>
            <a:endParaRPr lang="en-US" altLang="en-US" sz="1200">
              <a:latin typeface="Garamond" panose="02020404030301010803"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Rectangle 2">
            <a:extLst>
              <a:ext uri="{FF2B5EF4-FFF2-40B4-BE49-F238E27FC236}">
                <a16:creationId xmlns:a16="http://schemas.microsoft.com/office/drawing/2014/main" id="{503858E0-54D9-EBAF-3CBC-F61EB242C9B9}"/>
              </a:ext>
            </a:extLst>
          </p:cNvPr>
          <p:cNvSpPr>
            <a:spLocks noGrp="1" noChangeArrowheads="1"/>
          </p:cNvSpPr>
          <p:nvPr>
            <p:ph type="title"/>
          </p:nvPr>
        </p:nvSpPr>
        <p:spPr/>
        <p:txBody>
          <a:bodyPr/>
          <a:lstStyle/>
          <a:p>
            <a:pPr algn="ctr" eaLnBrk="1" hangingPunct="1"/>
            <a:r>
              <a:rPr lang="en-US" altLang="en-US" sz="2400" b="1"/>
              <a:t>PREGUNTAS FRECUENTES </a:t>
            </a:r>
          </a:p>
        </p:txBody>
      </p:sp>
      <p:sp>
        <p:nvSpPr>
          <p:cNvPr id="33798" name="Rectangle 3">
            <a:extLst>
              <a:ext uri="{FF2B5EF4-FFF2-40B4-BE49-F238E27FC236}">
                <a16:creationId xmlns:a16="http://schemas.microsoft.com/office/drawing/2014/main" id="{C997D007-EE90-1258-59C4-0075C2588AF8}"/>
              </a:ext>
            </a:extLst>
          </p:cNvPr>
          <p:cNvSpPr>
            <a:spLocks noGrp="1" noChangeArrowheads="1"/>
          </p:cNvSpPr>
          <p:nvPr>
            <p:ph type="body" idx="1"/>
          </p:nvPr>
        </p:nvSpPr>
        <p:spPr>
          <a:xfrm>
            <a:off x="457200" y="990600"/>
            <a:ext cx="8229600" cy="5140325"/>
          </a:xfrm>
        </p:spPr>
        <p:txBody>
          <a:bodyPr/>
          <a:lstStyle/>
          <a:p>
            <a:pPr>
              <a:lnSpc>
                <a:spcPct val="80000"/>
              </a:lnSpc>
            </a:pPr>
            <a:r>
              <a:rPr lang="es-ES" altLang="en-US" sz="1800" b="1"/>
              <a:t>P</a:t>
            </a:r>
            <a:r>
              <a:rPr lang="es-ES" altLang="en-US" sz="1400" b="1"/>
              <a:t>: </a:t>
            </a:r>
            <a:r>
              <a:rPr lang="es-ES_tradnl" altLang="en-US" sz="1400"/>
              <a:t>¿</a:t>
            </a:r>
            <a:r>
              <a:rPr lang="es-ES" altLang="en-US" sz="1400" b="1"/>
              <a:t>Hay algún periodo de tiempo en el que mi reclamo puede ser cerrado? </a:t>
            </a:r>
          </a:p>
          <a:p>
            <a:pPr>
              <a:lnSpc>
                <a:spcPct val="80000"/>
              </a:lnSpc>
            </a:pPr>
            <a:r>
              <a:rPr lang="es-ES" altLang="en-US" sz="1400" b="1"/>
              <a:t>R: Si usted se lesionó durante o después del 1ro. de Enero del 1994, la reclamo se cierra un año después de la fecha de su último tratamiento médico o el pago de compensación. Este período de tiempo es conocido como Fecha Límite. Si se lesionó antes del 1ro. de Enero de 1994, el período es de dos (2) años. </a:t>
            </a:r>
            <a:r>
              <a:rPr lang="en-US" altLang="en-US" sz="1400" b="1"/>
              <a:t>Referencia: Sección </a:t>
            </a:r>
            <a:r>
              <a:rPr lang="en-US" altLang="en-US" sz="1400" b="1">
                <a:hlinkClick r:id="rId3"/>
              </a:rPr>
              <a:t>440.19(2) </a:t>
            </a:r>
            <a:r>
              <a:rPr lang="en-US" altLang="en-US" sz="1400" b="1"/>
              <a:t>, Estatutos de la Florida. </a:t>
            </a:r>
            <a:endParaRPr lang="es-ES" altLang="en-US" sz="1400" b="1"/>
          </a:p>
          <a:p>
            <a:pPr>
              <a:lnSpc>
                <a:spcPct val="80000"/>
              </a:lnSpc>
            </a:pPr>
            <a:r>
              <a:rPr lang="es-ES" altLang="en-US" sz="1400" b="1"/>
              <a:t>P: </a:t>
            </a:r>
            <a:r>
              <a:rPr lang="es-ES_tradnl" altLang="en-US" sz="1400"/>
              <a:t>¿</a:t>
            </a:r>
            <a:r>
              <a:rPr lang="es-ES" altLang="en-US" sz="1400" b="1"/>
              <a:t>Puedo llegar a un acuerdo para que mi reclamo se cierre y recibir compensación? </a:t>
            </a:r>
          </a:p>
          <a:p>
            <a:pPr>
              <a:lnSpc>
                <a:spcPct val="80000"/>
              </a:lnSpc>
            </a:pPr>
            <a:r>
              <a:rPr lang="es-ES" altLang="en-US" sz="1400" b="1"/>
              <a:t>R: Los convenios para cerrar su reclamo de compensación se pueden hacer bajo ciertas circunstancias y son voluntarias; no son automáticas ni obligatorias. </a:t>
            </a:r>
            <a:r>
              <a:rPr lang="en-US" altLang="en-US" sz="1400" b="1"/>
              <a:t>Referencia: Sección </a:t>
            </a:r>
            <a:r>
              <a:rPr lang="en-US" altLang="en-US" sz="1400" b="1">
                <a:hlinkClick r:id="rId4"/>
              </a:rPr>
              <a:t>440.20 </a:t>
            </a:r>
            <a:r>
              <a:rPr lang="en-US" altLang="en-US" sz="1400" b="1"/>
              <a:t>(11)(a)(b)(c), Estatutos de la Florida. </a:t>
            </a:r>
            <a:endParaRPr lang="es-ES" altLang="en-US" sz="1400" b="1"/>
          </a:p>
          <a:p>
            <a:pPr>
              <a:lnSpc>
                <a:spcPct val="80000"/>
              </a:lnSpc>
            </a:pPr>
            <a:r>
              <a:rPr lang="es-ES" altLang="en-US" sz="1400" b="1"/>
              <a:t>P: </a:t>
            </a:r>
            <a:r>
              <a:rPr lang="es-ES_tradnl" altLang="en-US" sz="1400"/>
              <a:t>¿</a:t>
            </a:r>
            <a:r>
              <a:rPr lang="es-ES" altLang="en-US" sz="1400" b="1"/>
              <a:t>Si llego a un acuerdo para beneficios médicos con la compañía de seguros y mi condición empeora más tarde, quién pagará por mi futuro cuidado médico y cirugías, etc.?</a:t>
            </a:r>
          </a:p>
          <a:p>
            <a:pPr>
              <a:lnSpc>
                <a:spcPct val="80000"/>
              </a:lnSpc>
            </a:pPr>
            <a:r>
              <a:rPr lang="es-ES" altLang="en-US" sz="1400" b="1"/>
              <a:t>R: Usted es el único responsable por sus futuras necesidades médicas después de llegar a un acuerdo para cerrar su reclamo para beneficios médicos. </a:t>
            </a:r>
          </a:p>
          <a:p>
            <a:pPr>
              <a:lnSpc>
                <a:spcPct val="80000"/>
              </a:lnSpc>
            </a:pPr>
            <a:r>
              <a:rPr lang="es-ES" altLang="en-US" sz="1400" b="1"/>
              <a:t>P: </a:t>
            </a:r>
            <a:r>
              <a:rPr lang="es-ES_tradnl" altLang="en-US" sz="1400"/>
              <a:t>¿</a:t>
            </a:r>
            <a:r>
              <a:rPr lang="es-ES" altLang="en-US" sz="1400" b="1"/>
              <a:t>Qué puedo hacer si se me hace difícil conseguir las recetas o tengo problemas con la farmacia donde consigo mis medicamentos?</a:t>
            </a:r>
          </a:p>
          <a:p>
            <a:pPr>
              <a:lnSpc>
                <a:spcPct val="80000"/>
              </a:lnSpc>
            </a:pPr>
            <a:r>
              <a:rPr lang="es-ES" altLang="en-US" sz="1400" b="1"/>
              <a:t>R: En la Florida, un trabajador lesionado tiene el derecho de elegir una farmacia o farmacéutico. La ley de Florida prohíbe que interfieran con su derecho de escoger una farmacia o farmacéutico. Sin embargo, la farmacia no está obligada a participar en el programa de compensación por accidente de trabajo. Si en algún momento usted no está satisfecho con los servicios de la farmacia o del farmacéutico, puede buscar otra farmacia que le sirva las recetas. </a:t>
            </a:r>
            <a:r>
              <a:rPr lang="en-US" altLang="en-US" sz="1400" b="1"/>
              <a:t>Referencia: Sección </a:t>
            </a:r>
            <a:r>
              <a:rPr lang="en-US" altLang="en-US" sz="1400" b="1">
                <a:hlinkClick r:id="rId5"/>
              </a:rPr>
              <a:t>440.13</a:t>
            </a:r>
            <a:r>
              <a:rPr lang="en-US" altLang="en-US" sz="1400" b="1"/>
              <a:t> (3)(j),Estatutos de la Florida.</a:t>
            </a:r>
            <a:endParaRPr lang="en-US" altLang="en-US" sz="1400"/>
          </a:p>
          <a:p>
            <a:pPr eaLnBrk="1" hangingPunct="1">
              <a:lnSpc>
                <a:spcPct val="80000"/>
              </a:lnSpc>
            </a:pPr>
            <a:endParaRPr lang="en-US" altLang="en-US" sz="1400"/>
          </a:p>
        </p:txBody>
      </p:sp>
      <p:sp>
        <p:nvSpPr>
          <p:cNvPr id="4" name="Date Placeholder 3">
            <a:extLst>
              <a:ext uri="{FF2B5EF4-FFF2-40B4-BE49-F238E27FC236}">
                <a16:creationId xmlns:a16="http://schemas.microsoft.com/office/drawing/2014/main" id="{62995722-7A90-02D3-3FE9-1C40DF1AC985}"/>
              </a:ext>
            </a:extLst>
          </p:cNvPr>
          <p:cNvSpPr>
            <a:spLocks noGrp="1"/>
          </p:cNvSpPr>
          <p:nvPr>
            <p:ph type="dt" sz="quarter" idx="10"/>
          </p:nvPr>
        </p:nvSpPr>
        <p:spPr/>
        <p:txBody>
          <a:bodyPr/>
          <a:lstStyle/>
          <a:p>
            <a:pPr>
              <a:defRPr/>
            </a:pPr>
            <a:r>
              <a:rPr lang="en-US"/>
              <a:t>4/16/2007</a:t>
            </a:r>
            <a:endParaRPr lang="en-US" altLang="en-US"/>
          </a:p>
        </p:txBody>
      </p:sp>
      <p:sp>
        <p:nvSpPr>
          <p:cNvPr id="5" name="Footer Placeholder 4">
            <a:extLst>
              <a:ext uri="{FF2B5EF4-FFF2-40B4-BE49-F238E27FC236}">
                <a16:creationId xmlns:a16="http://schemas.microsoft.com/office/drawing/2014/main" id="{13E23DC7-139B-DC32-75B5-CEC7D0C400F1}"/>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78AE181A-9ED9-699B-75F7-326146737D14}"/>
              </a:ext>
            </a:extLst>
          </p:cNvPr>
          <p:cNvSpPr>
            <a:spLocks noGrp="1"/>
          </p:cNvSpPr>
          <p:nvPr>
            <p:ph type="sldNum" sz="quarter" idx="12"/>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B9A59CBD-9B2E-453A-8D10-88DD8A670552}" type="slidenum">
              <a:rPr lang="en-US" altLang="en-US" sz="1200">
                <a:latin typeface="Garamond" panose="02020404030301010803" pitchFamily="18" charset="0"/>
              </a:rPr>
              <a:pPr/>
              <a:t>31</a:t>
            </a:fld>
            <a:endParaRPr lang="en-US" altLang="en-US" sz="1200">
              <a:latin typeface="Garamond" panose="02020404030301010803"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1" name="Rectangle 4">
            <a:extLst>
              <a:ext uri="{FF2B5EF4-FFF2-40B4-BE49-F238E27FC236}">
                <a16:creationId xmlns:a16="http://schemas.microsoft.com/office/drawing/2014/main" id="{6C1568A4-5EF2-0094-7FAA-A130EC43F933}"/>
              </a:ext>
            </a:extLst>
          </p:cNvPr>
          <p:cNvSpPr>
            <a:spLocks noGrp="1" noChangeArrowheads="1"/>
          </p:cNvSpPr>
          <p:nvPr>
            <p:ph type="title"/>
          </p:nvPr>
        </p:nvSpPr>
        <p:spPr/>
        <p:txBody>
          <a:bodyPr/>
          <a:lstStyle/>
          <a:p>
            <a:pPr algn="ctr" eaLnBrk="1" hangingPunct="1"/>
            <a:r>
              <a:rPr lang="en-US" altLang="en-US" sz="3800" b="1"/>
              <a:t>MUCHAS GRACIAS</a:t>
            </a:r>
            <a:br>
              <a:rPr lang="en-US" altLang="en-US" sz="3800" b="1"/>
            </a:br>
            <a:br>
              <a:rPr lang="en-US" altLang="en-US" sz="3800"/>
            </a:br>
            <a:r>
              <a:rPr lang="en-US" altLang="en-US" sz="4000" b="1"/>
              <a:t>POR FAVOR CONTACTE </a:t>
            </a:r>
            <a:r>
              <a:rPr lang="es-ES" altLang="en-US" sz="4000" b="1"/>
              <a:t>A LA </a:t>
            </a:r>
            <a:br>
              <a:rPr lang="es-ES" altLang="en-US" sz="4000" b="1"/>
            </a:br>
            <a:r>
              <a:rPr lang="es-ES" altLang="en-US" sz="4000" b="1"/>
              <a:t>OFICINA DE AYUDA AL TRABAJADOR (EAO)</a:t>
            </a:r>
            <a:r>
              <a:rPr lang="es-ES" altLang="en-US"/>
              <a:t> </a:t>
            </a:r>
            <a:br>
              <a:rPr lang="en-US" altLang="en-US" sz="3200" b="1"/>
            </a:br>
            <a:br>
              <a:rPr lang="en-US" altLang="en-US" sz="3200" b="1"/>
            </a:br>
            <a:r>
              <a:rPr lang="en-US" altLang="en-US" sz="3200" b="1"/>
              <a:t>1-800-342-1741 extensi</a:t>
            </a:r>
            <a:r>
              <a:rPr lang="es-ES_tradnl" altLang="en-US" sz="3200" b="1"/>
              <a:t>ón</a:t>
            </a:r>
            <a:r>
              <a:rPr lang="en-US" altLang="en-US" sz="3200" b="1"/>
              <a:t> 30027</a:t>
            </a:r>
          </a:p>
        </p:txBody>
      </p:sp>
      <p:sp>
        <p:nvSpPr>
          <p:cNvPr id="3" name="Date Placeholder 2">
            <a:extLst>
              <a:ext uri="{FF2B5EF4-FFF2-40B4-BE49-F238E27FC236}">
                <a16:creationId xmlns:a16="http://schemas.microsoft.com/office/drawing/2014/main" id="{1380649B-EE64-3EC6-077E-D216B6711A81}"/>
              </a:ext>
            </a:extLst>
          </p:cNvPr>
          <p:cNvSpPr>
            <a:spLocks noGrp="1"/>
          </p:cNvSpPr>
          <p:nvPr>
            <p:ph type="dt" sz="quarter" idx="10"/>
          </p:nvPr>
        </p:nvSpPr>
        <p:spPr/>
        <p:txBody>
          <a:bodyPr/>
          <a:lstStyle/>
          <a:p>
            <a:pPr>
              <a:defRPr/>
            </a:pPr>
            <a:r>
              <a:rPr lang="en-US"/>
              <a:t>4/16/2007</a:t>
            </a:r>
            <a:endParaRPr lang="en-US" altLang="en-US"/>
          </a:p>
        </p:txBody>
      </p:sp>
      <p:sp>
        <p:nvSpPr>
          <p:cNvPr id="4" name="Footer Placeholder 3">
            <a:extLst>
              <a:ext uri="{FF2B5EF4-FFF2-40B4-BE49-F238E27FC236}">
                <a16:creationId xmlns:a16="http://schemas.microsoft.com/office/drawing/2014/main" id="{9A3EE6A2-64CF-1348-7714-5752896EDC40}"/>
              </a:ext>
            </a:extLst>
          </p:cNvPr>
          <p:cNvSpPr>
            <a:spLocks noGrp="1"/>
          </p:cNvSpPr>
          <p:nvPr>
            <p:ph type="ftr" sz="quarter" idx="11"/>
          </p:nvPr>
        </p:nvSpPr>
        <p:spPr/>
        <p:txBody>
          <a:bodyPr/>
          <a:lstStyle/>
          <a:p>
            <a:pPr>
              <a:defRPr/>
            </a:pPr>
            <a:r>
              <a:rPr lang="en-US" altLang="en-US"/>
              <a:t>DFS Division of Workers' Compensation</a:t>
            </a:r>
          </a:p>
        </p:txBody>
      </p:sp>
      <p:sp>
        <p:nvSpPr>
          <p:cNvPr id="5" name="Slide Number Placeholder 4">
            <a:extLst>
              <a:ext uri="{FF2B5EF4-FFF2-40B4-BE49-F238E27FC236}">
                <a16:creationId xmlns:a16="http://schemas.microsoft.com/office/drawing/2014/main" id="{412A14CD-81D2-3585-7C8E-B55F4ABC6887}"/>
              </a:ext>
            </a:extLst>
          </p:cNvPr>
          <p:cNvSpPr>
            <a:spLocks noGrp="1"/>
          </p:cNvSpPr>
          <p:nvPr>
            <p:ph type="sldNum" sz="quarter" idx="12"/>
          </p:nvPr>
        </p:nvSpPr>
        <p:spPr/>
        <p:txBody>
          <a:bodyPr/>
          <a:lstStyle>
            <a:lvl1pPr>
              <a:spcBef>
                <a:spcPct val="0"/>
              </a:spcBef>
              <a:defRPr sz="2000">
                <a:solidFill>
                  <a:schemeClr val="tx1"/>
                </a:solidFill>
                <a:latin typeface="Arial" panose="020B0604020202020204" pitchFamily="34" charset="0"/>
                <a:cs typeface="Arial" panose="020B0604020202020204" pitchFamily="34" charset="0"/>
              </a:defRPr>
            </a:lvl1pPr>
            <a:lvl2pPr marL="742950" indent="-285750">
              <a:spcBef>
                <a:spcPct val="0"/>
              </a:spcBef>
              <a:defRPr sz="2000">
                <a:solidFill>
                  <a:schemeClr val="tx1"/>
                </a:solidFill>
                <a:latin typeface="Arial" panose="020B0604020202020204" pitchFamily="34" charset="0"/>
                <a:cs typeface="Arial" panose="020B0604020202020204" pitchFamily="34" charset="0"/>
              </a:defRPr>
            </a:lvl2pPr>
            <a:lvl3pPr marL="1143000" indent="-228600">
              <a:spcBef>
                <a:spcPct val="0"/>
              </a:spcBef>
              <a:defRPr sz="2000">
                <a:solidFill>
                  <a:schemeClr val="tx1"/>
                </a:solidFill>
                <a:latin typeface="Arial" panose="020B0604020202020204" pitchFamily="34" charset="0"/>
                <a:cs typeface="Arial" panose="020B0604020202020204" pitchFamily="34" charset="0"/>
              </a:defRPr>
            </a:lvl3pPr>
            <a:lvl4pPr marL="1600200" indent="-228600">
              <a:spcBef>
                <a:spcPct val="0"/>
              </a:spcBef>
              <a:defRPr sz="2000">
                <a:solidFill>
                  <a:schemeClr val="tx1"/>
                </a:solidFill>
                <a:latin typeface="Arial" panose="020B0604020202020204" pitchFamily="34" charset="0"/>
                <a:cs typeface="Arial" panose="020B0604020202020204" pitchFamily="34" charset="0"/>
              </a:defRPr>
            </a:lvl4pPr>
            <a:lvl5pPr marL="2057400" indent="-228600">
              <a:spcBef>
                <a:spcPct val="0"/>
              </a:spcBef>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68088CBD-E184-4F1E-9C9E-E3D53125E77E}" type="slidenum">
              <a:rPr lang="en-US" altLang="en-US" sz="1200">
                <a:latin typeface="Garamond" panose="02020404030301010803" pitchFamily="18" charset="0"/>
              </a:rPr>
              <a:pPr/>
              <a:t>32</a:t>
            </a:fld>
            <a:endParaRPr lang="en-US" altLang="en-US" sz="1200">
              <a:latin typeface="Garamond" panose="02020404030301010803" pitchFamily="18" charset="0"/>
            </a:endParaRPr>
          </a:p>
        </p:txBody>
      </p:sp>
    </p:spTree>
  </p:cSld>
  <p:clrMapOvr>
    <a:masterClrMapping/>
  </p:clrMapOvr>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Edge</Template>
  <TotalTime>5934</TotalTime>
  <Words>6336</Words>
  <Application>Microsoft Office PowerPoint</Application>
  <PresentationFormat>On-screen Show (4:3)</PresentationFormat>
  <Paragraphs>314</Paragraphs>
  <Slides>32</Slides>
  <Notes>32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Garamond</vt:lpstr>
      <vt:lpstr>Wingdings</vt:lpstr>
      <vt:lpstr>Edge</vt:lpstr>
      <vt:lpstr>SI SE HA LESIONADO  EN EL TRABAJO </vt:lpstr>
      <vt:lpstr>DIVISIÓN DE COMPENSACIÓN  POR ACCIDENTES DE TRABAJO Y LA  OFICINA DE AYUDA AL TRABAJADOR  (EAO) </vt:lpstr>
      <vt:lpstr>HAY MUCHAS PREOCUPACIONES COMUNES QUE AFECTAN A LOS TRABAJADORES LESIONADOS</vt:lpstr>
      <vt:lpstr>¿CUÁLES SON SUS RESPONSABILIDADES CUANDO SUFRE UNA LESIÓN EN EL TRABAJO?</vt:lpstr>
      <vt:lpstr>¿CUÁLES SON  LAS RESPONSABILIDADES DE SU EMPLEADOR CUANDO USTED SE HA LESIONADO  EN EL TRABAJO? </vt:lpstr>
      <vt:lpstr>¿CUÁLES SON LAS RESPONSABILIDADES DE LA COMPAÑÍA DE SEGUROS CUANDO SE HA LESIONADO EN EL TRABAJO?</vt:lpstr>
      <vt:lpstr>¿CUÁLES SON LAS RESPONSABILIDADES DE LA COMPAÑÍA DE SEGUROS CUANDO SE HA LESIONADO EN EL TRABAJO?  Continuación</vt:lpstr>
      <vt:lpstr>¿ CUÁL ES LA RESPONSABILIDAD DEL MÉDICO AUTORIZADO CUANDO USTED SE HA LESIONADO  EN EL TRABAJO?</vt:lpstr>
      <vt:lpstr>   ¿CUÁLES SON SUS BENEFICIOS BAJO EL SISTEMA DE COMPENSACIÓN POR ACCIDENTES DE TRABAJO DEL ESTADO DE LA FLORIDA?</vt:lpstr>
      <vt:lpstr>BENEFICIOS MÉDICOS</vt:lpstr>
      <vt:lpstr>BENEFICIOS MÉDICOS Continuación</vt:lpstr>
      <vt:lpstr>BENEFICIOS MÉDICOS Continuación</vt:lpstr>
      <vt:lpstr>¿QUÉ TIPO DE BENEFICIOS MONETARIOS HAY DISPONIBLES?</vt:lpstr>
      <vt:lpstr>BENEFICIOS MONETARIOS A LOS QUE PUEDE  SER ELEGIBLE ANTES DE LLEGAR A SU  MÁXIMA MEJORÍA MÉDICA</vt:lpstr>
      <vt:lpstr>BENEFICIOS MONETARIOS A LOS QUE PUEDE  SER ELEGIBLE ANTES DE LLEGAR A SU  MÁXIMA MEJORÍA MÉDICA</vt:lpstr>
      <vt:lpstr>BENEFICIOS MONETARIOS A LOS QUE PUEDE  SER ELEGIBLE DESPUÉS DE LLEGAR A SU  MÁXIMA MEJORÍA MÉDICA</vt:lpstr>
      <vt:lpstr>¿ CÓMO SE CALCULAN LOS BENEFICIOS MONETARIOS?</vt:lpstr>
      <vt:lpstr>BENEFICIOS DE SEGURO SOCIAL Y  COMPENSACIÓN DEL TRABAJADOR  </vt:lpstr>
      <vt:lpstr>   SUGERENCIAS PARA MANEJAR SU RECLAMO SIN  PROBLEMAS</vt:lpstr>
      <vt:lpstr>SUGERENCIAS PARA COMUNICARSE CON EL TASADOR(A)/AJUSTADOR(A) DE RECLAMOS DE SEGUROS</vt:lpstr>
      <vt:lpstr>SUGERENCIAS PARA COMUNICARSE CON SU  EMPLEADOR</vt:lpstr>
      <vt:lpstr>SUGERENCIAS PARA  UNA VISITA PROVECHOSA  A SU MÉDICO O PROVEEDOR DE SALUD</vt:lpstr>
      <vt:lpstr>SUGERENCIAS PARA  UNA VISITA PROVECHOSA  A SU MÉDICO O PROVEEDOR DE SALUD  Continuación </vt:lpstr>
      <vt:lpstr>SUGERENCIAS PARA  UNA VISITA PROVECHOSA  A SU MÉDICO O PROVEEDOR DE SALUD  Continuación </vt:lpstr>
      <vt:lpstr>¿ QUÉ PUEDO HACER SI LA COMPANIA DE SEGURO  ME NIEGA BENEFICIOS MÉDICOS O MONETARIOS?</vt:lpstr>
      <vt:lpstr>PREGUNTAS FRECUENTES</vt:lpstr>
      <vt:lpstr>PREGUNTAS FRECUENTES</vt:lpstr>
      <vt:lpstr>PREGUNTAS FRECUENTES</vt:lpstr>
      <vt:lpstr>PREGUNTAS FRECUENTES</vt:lpstr>
      <vt:lpstr>PREGUNTAS FRECUENTES</vt:lpstr>
      <vt:lpstr>PREGUNTAS FRECUENTES </vt:lpstr>
      <vt:lpstr>MUCHAS GRACIAS  POR FAVOR CONTACTE A LA  OFICINA DE AYUDA AL TRABAJADOR (EAO)   1-800-342-1741 extensión 30027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Bowman, Andrew J</dc:creator>
  <cp:lastModifiedBy>Bowman, Andrew J</cp:lastModifiedBy>
  <cp:revision>4</cp:revision>
  <dcterms:created xsi:type="dcterms:W3CDTF">2007-04-03T20:06:02Z</dcterms:created>
  <dcterms:modified xsi:type="dcterms:W3CDTF">2026-04-14T15:58:12Z</dcterms:modified>
</cp:coreProperties>
</file>